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theme/theme17.xml" ContentType="application/vnd.openxmlformats-officedocument.theme+xml"/>
  <Override PartName="/ppt/slideLayouts/slideLayout104.xml" ContentType="application/vnd.openxmlformats-officedocument.presentationml.slideLayout+xml"/>
  <Override PartName="/ppt/theme/theme18.xml" ContentType="application/vnd.openxmlformats-officedocument.theme+xml"/>
  <Override PartName="/ppt/slideLayouts/slideLayout105.xml" ContentType="application/vnd.openxmlformats-officedocument.presentationml.slideLayout+xml"/>
  <Override PartName="/ppt/theme/theme19.xml" ContentType="application/vnd.openxmlformats-officedocument.theme+xml"/>
  <Override PartName="/ppt/slideLayouts/slideLayout106.xml" ContentType="application/vnd.openxmlformats-officedocument.presentationml.slideLayout+xml"/>
  <Override PartName="/ppt/theme/theme20.xml" ContentType="application/vnd.openxmlformats-officedocument.theme+xml"/>
  <Override PartName="/ppt/slideLayouts/slideLayout107.xml" ContentType="application/vnd.openxmlformats-officedocument.presentationml.slideLayout+xml"/>
  <Override PartName="/ppt/theme/theme21.xml" ContentType="application/vnd.openxmlformats-officedocument.theme+xml"/>
  <Override PartName="/ppt/slideLayouts/slideLayout108.xml" ContentType="application/vnd.openxmlformats-officedocument.presentationml.slideLayout+xml"/>
  <Override PartName="/ppt/theme/theme22.xml" ContentType="application/vnd.openxmlformats-officedocument.theme+xml"/>
  <Override PartName="/ppt/slideLayouts/slideLayout109.xml" ContentType="application/vnd.openxmlformats-officedocument.presentationml.slideLayout+xml"/>
  <Override PartName="/ppt/theme/theme23.xml" ContentType="application/vnd.openxmlformats-officedocument.theme+xml"/>
  <Override PartName="/ppt/slideLayouts/slideLayout110.xml" ContentType="application/vnd.openxmlformats-officedocument.presentationml.slideLayout+xml"/>
  <Override PartName="/ppt/theme/theme24.xml" ContentType="application/vnd.openxmlformats-officedocument.theme+xml"/>
  <Override PartName="/ppt/slideLayouts/slideLayout111.xml" ContentType="application/vnd.openxmlformats-officedocument.presentationml.slideLayout+xml"/>
  <Override PartName="/ppt/theme/theme2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tags/tag6.xml" ContentType="application/vnd.openxmlformats-officedocument.presentationml.tags+xml"/>
  <Override PartName="/ppt/theme/theme27.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embeddings/oleObject2.bin" ContentType="application/vnd.openxmlformats-officedocument.oleObject"/>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embeddings/oleObject3.bin" ContentType="application/vnd.openxmlformats-officedocument.oleObject"/>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embeddings/oleObject4.bin" ContentType="application/vnd.openxmlformats-officedocument.oleObject"/>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embeddings/oleObject5.bin" ContentType="application/vnd.openxmlformats-officedocument.oleObject"/>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embeddings/oleObject6.bin" ContentType="application/vnd.openxmlformats-officedocument.oleObject"/>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embeddings/oleObject7.bin" ContentType="application/vnd.openxmlformats-officedocument.oleObject"/>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embeddings/oleObject8.bin" ContentType="application/vnd.openxmlformats-officedocument.oleObject"/>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embeddings/oleObject9.bin" ContentType="application/vnd.openxmlformats-officedocument.oleObject"/>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embeddings/oleObject10.bin" ContentType="application/vnd.openxmlformats-officedocument.oleObject"/>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embeddings/oleObject1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tags/tag40.xml" ContentType="application/vnd.openxmlformats-officedocument.presentationml.tags+xml"/>
  <Override PartName="/ppt/notesSlides/notesSlide18.xml" ContentType="application/vnd.openxmlformats-officedocument.presentationml.notesSlide+xml"/>
  <Override PartName="/ppt/tags/tag4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12.bin" ContentType="application/vnd.openxmlformats-officedocument.oleObject"/>
  <Override PartName="/ppt/notesSlides/notesSlide39.xml" ContentType="application/vnd.openxmlformats-officedocument.presentationml.notesSlide+xml"/>
  <Override PartName="/ppt/embeddings/oleObject13.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5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5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5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3" r:id="rId7"/>
    <p:sldMasterId id="2147483737" r:id="rId8"/>
    <p:sldMasterId id="2147483749" r:id="rId9"/>
    <p:sldMasterId id="2147483751" r:id="rId10"/>
    <p:sldMasterId id="2147483753" r:id="rId11"/>
    <p:sldMasterId id="2147483755" r:id="rId12"/>
    <p:sldMasterId id="2147483757" r:id="rId13"/>
    <p:sldMasterId id="2147483759" r:id="rId14"/>
    <p:sldMasterId id="2147483761" r:id="rId15"/>
    <p:sldMasterId id="2147483764" r:id="rId16"/>
    <p:sldMasterId id="2147483766" r:id="rId17"/>
    <p:sldMasterId id="2147483768" r:id="rId18"/>
    <p:sldMasterId id="2147483770" r:id="rId19"/>
    <p:sldMasterId id="2147483772" r:id="rId20"/>
    <p:sldMasterId id="2147483774" r:id="rId21"/>
    <p:sldMasterId id="2147483776" r:id="rId22"/>
    <p:sldMasterId id="2147483778" r:id="rId23"/>
    <p:sldMasterId id="2147483780" r:id="rId24"/>
    <p:sldMasterId id="2147483782" r:id="rId25"/>
    <p:sldMasterId id="2147483784" r:id="rId26"/>
  </p:sldMasterIdLst>
  <p:notesMasterIdLst>
    <p:notesMasterId r:id="rId220"/>
  </p:notesMasterIdLst>
  <p:sldIdLst>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22" r:id="rId90"/>
    <p:sldId id="323" r:id="rId91"/>
    <p:sldId id="324" r:id="rId92"/>
    <p:sldId id="325" r:id="rId93"/>
    <p:sldId id="326" r:id="rId94"/>
    <p:sldId id="327" r:id="rId95"/>
    <p:sldId id="328" r:id="rId96"/>
    <p:sldId id="329" r:id="rId97"/>
    <p:sldId id="330" r:id="rId98"/>
    <p:sldId id="331" r:id="rId99"/>
    <p:sldId id="332" r:id="rId100"/>
    <p:sldId id="333" r:id="rId101"/>
    <p:sldId id="334" r:id="rId102"/>
    <p:sldId id="335" r:id="rId103"/>
    <p:sldId id="336" r:id="rId104"/>
    <p:sldId id="337" r:id="rId105"/>
    <p:sldId id="338" r:id="rId106"/>
    <p:sldId id="339" r:id="rId107"/>
    <p:sldId id="340" r:id="rId108"/>
    <p:sldId id="341" r:id="rId109"/>
    <p:sldId id="342" r:id="rId110"/>
    <p:sldId id="343" r:id="rId111"/>
    <p:sldId id="344" r:id="rId112"/>
    <p:sldId id="345" r:id="rId113"/>
    <p:sldId id="346" r:id="rId114"/>
    <p:sldId id="347" r:id="rId115"/>
    <p:sldId id="348" r:id="rId116"/>
    <p:sldId id="349" r:id="rId117"/>
    <p:sldId id="350" r:id="rId118"/>
    <p:sldId id="351" r:id="rId119"/>
    <p:sldId id="352" r:id="rId120"/>
    <p:sldId id="353" r:id="rId121"/>
    <p:sldId id="354" r:id="rId122"/>
    <p:sldId id="355" r:id="rId123"/>
    <p:sldId id="356" r:id="rId124"/>
    <p:sldId id="357" r:id="rId125"/>
    <p:sldId id="358" r:id="rId126"/>
    <p:sldId id="359" r:id="rId127"/>
    <p:sldId id="360" r:id="rId128"/>
    <p:sldId id="361" r:id="rId129"/>
    <p:sldId id="362" r:id="rId130"/>
    <p:sldId id="363" r:id="rId131"/>
    <p:sldId id="364" r:id="rId132"/>
    <p:sldId id="365" r:id="rId133"/>
    <p:sldId id="366" r:id="rId134"/>
    <p:sldId id="367" r:id="rId135"/>
    <p:sldId id="368" r:id="rId136"/>
    <p:sldId id="369" r:id="rId137"/>
    <p:sldId id="370" r:id="rId138"/>
    <p:sldId id="371" r:id="rId139"/>
    <p:sldId id="372" r:id="rId140"/>
    <p:sldId id="373" r:id="rId141"/>
    <p:sldId id="374" r:id="rId142"/>
    <p:sldId id="375" r:id="rId143"/>
    <p:sldId id="376" r:id="rId144"/>
    <p:sldId id="377" r:id="rId145"/>
    <p:sldId id="378" r:id="rId146"/>
    <p:sldId id="379" r:id="rId147"/>
    <p:sldId id="380" r:id="rId148"/>
    <p:sldId id="381" r:id="rId149"/>
    <p:sldId id="382" r:id="rId150"/>
    <p:sldId id="383" r:id="rId151"/>
    <p:sldId id="384" r:id="rId152"/>
    <p:sldId id="385" r:id="rId153"/>
    <p:sldId id="386" r:id="rId154"/>
    <p:sldId id="387" r:id="rId155"/>
    <p:sldId id="388" r:id="rId156"/>
    <p:sldId id="389" r:id="rId157"/>
    <p:sldId id="390" r:id="rId158"/>
    <p:sldId id="391" r:id="rId159"/>
    <p:sldId id="392" r:id="rId160"/>
    <p:sldId id="393" r:id="rId161"/>
    <p:sldId id="394" r:id="rId162"/>
    <p:sldId id="395" r:id="rId163"/>
    <p:sldId id="396" r:id="rId164"/>
    <p:sldId id="397" r:id="rId165"/>
    <p:sldId id="398" r:id="rId166"/>
    <p:sldId id="399" r:id="rId167"/>
    <p:sldId id="400" r:id="rId168"/>
    <p:sldId id="401" r:id="rId169"/>
    <p:sldId id="402" r:id="rId170"/>
    <p:sldId id="403" r:id="rId171"/>
    <p:sldId id="404" r:id="rId172"/>
    <p:sldId id="405" r:id="rId173"/>
    <p:sldId id="406" r:id="rId174"/>
    <p:sldId id="407" r:id="rId175"/>
    <p:sldId id="408" r:id="rId176"/>
    <p:sldId id="409" r:id="rId177"/>
    <p:sldId id="410" r:id="rId178"/>
    <p:sldId id="411" r:id="rId179"/>
    <p:sldId id="412" r:id="rId180"/>
    <p:sldId id="413" r:id="rId181"/>
    <p:sldId id="414" r:id="rId182"/>
    <p:sldId id="415" r:id="rId183"/>
    <p:sldId id="416" r:id="rId184"/>
    <p:sldId id="417" r:id="rId185"/>
    <p:sldId id="418" r:id="rId186"/>
    <p:sldId id="419" r:id="rId187"/>
    <p:sldId id="420" r:id="rId188"/>
    <p:sldId id="421" r:id="rId189"/>
    <p:sldId id="422" r:id="rId190"/>
    <p:sldId id="423" r:id="rId191"/>
    <p:sldId id="424" r:id="rId192"/>
    <p:sldId id="425" r:id="rId193"/>
    <p:sldId id="426" r:id="rId194"/>
    <p:sldId id="427" r:id="rId195"/>
    <p:sldId id="428" r:id="rId196"/>
    <p:sldId id="429" r:id="rId197"/>
    <p:sldId id="430" r:id="rId198"/>
    <p:sldId id="431" r:id="rId199"/>
    <p:sldId id="432" r:id="rId200"/>
    <p:sldId id="433" r:id="rId201"/>
    <p:sldId id="434" r:id="rId202"/>
    <p:sldId id="435" r:id="rId203"/>
    <p:sldId id="436" r:id="rId204"/>
    <p:sldId id="437" r:id="rId205"/>
    <p:sldId id="438" r:id="rId206"/>
    <p:sldId id="439" r:id="rId207"/>
    <p:sldId id="440" r:id="rId208"/>
    <p:sldId id="441" r:id="rId209"/>
    <p:sldId id="442" r:id="rId210"/>
    <p:sldId id="443" r:id="rId211"/>
    <p:sldId id="444" r:id="rId212"/>
    <p:sldId id="445" r:id="rId213"/>
    <p:sldId id="446" r:id="rId214"/>
    <p:sldId id="447" r:id="rId215"/>
    <p:sldId id="448" r:id="rId216"/>
    <p:sldId id="449" r:id="rId217"/>
    <p:sldId id="450" r:id="rId218"/>
    <p:sldId id="451" r:id="rId2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888"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16.xml"/><Relationship Id="rId143" Type="http://schemas.openxmlformats.org/officeDocument/2006/relationships/slide" Target="slides/slide117.xml"/><Relationship Id="rId144" Type="http://schemas.openxmlformats.org/officeDocument/2006/relationships/slide" Target="slides/slide118.xml"/><Relationship Id="rId145" Type="http://schemas.openxmlformats.org/officeDocument/2006/relationships/slide" Target="slides/slide119.xml"/><Relationship Id="rId146" Type="http://schemas.openxmlformats.org/officeDocument/2006/relationships/slide" Target="slides/slide120.xml"/><Relationship Id="rId147" Type="http://schemas.openxmlformats.org/officeDocument/2006/relationships/slide" Target="slides/slide121.xml"/><Relationship Id="rId148" Type="http://schemas.openxmlformats.org/officeDocument/2006/relationships/slide" Target="slides/slide122.xml"/><Relationship Id="rId149" Type="http://schemas.openxmlformats.org/officeDocument/2006/relationships/slide" Target="slides/slide123.xml"/><Relationship Id="rId180" Type="http://schemas.openxmlformats.org/officeDocument/2006/relationships/slide" Target="slides/slide154.xml"/><Relationship Id="rId181" Type="http://schemas.openxmlformats.org/officeDocument/2006/relationships/slide" Target="slides/slide155.xml"/><Relationship Id="rId182" Type="http://schemas.openxmlformats.org/officeDocument/2006/relationships/slide" Target="slides/slide156.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183" Type="http://schemas.openxmlformats.org/officeDocument/2006/relationships/slide" Target="slides/slide157.xml"/><Relationship Id="rId184" Type="http://schemas.openxmlformats.org/officeDocument/2006/relationships/slide" Target="slides/slide158.xml"/><Relationship Id="rId185" Type="http://schemas.openxmlformats.org/officeDocument/2006/relationships/slide" Target="slides/slide159.xml"/><Relationship Id="rId186" Type="http://schemas.openxmlformats.org/officeDocument/2006/relationships/slide" Target="slides/slide160.xml"/><Relationship Id="rId187" Type="http://schemas.openxmlformats.org/officeDocument/2006/relationships/slide" Target="slides/slide161.xml"/><Relationship Id="rId188" Type="http://schemas.openxmlformats.org/officeDocument/2006/relationships/slide" Target="slides/slide162.xml"/><Relationship Id="rId189" Type="http://schemas.openxmlformats.org/officeDocument/2006/relationships/slide" Target="slides/slide163.xml"/><Relationship Id="rId220" Type="http://schemas.openxmlformats.org/officeDocument/2006/relationships/notesMaster" Target="notesMasters/notesMaster1.xml"/><Relationship Id="rId221" Type="http://schemas.openxmlformats.org/officeDocument/2006/relationships/printerSettings" Target="printerSettings/printerSettings1.bin"/><Relationship Id="rId222" Type="http://schemas.openxmlformats.org/officeDocument/2006/relationships/presProps" Target="presProps.xml"/><Relationship Id="rId223" Type="http://schemas.openxmlformats.org/officeDocument/2006/relationships/viewProps" Target="viewProps.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 Id="rId224" Type="http://schemas.openxmlformats.org/officeDocument/2006/relationships/theme" Target="theme/theme1.xml"/><Relationship Id="rId225" Type="http://schemas.openxmlformats.org/officeDocument/2006/relationships/tableStyles" Target="tableStyles.xml"/><Relationship Id="rId110" Type="http://schemas.openxmlformats.org/officeDocument/2006/relationships/slide" Target="slides/slide84.xml"/><Relationship Id="rId111" Type="http://schemas.openxmlformats.org/officeDocument/2006/relationships/slide" Target="slides/slide85.xml"/><Relationship Id="rId112" Type="http://schemas.openxmlformats.org/officeDocument/2006/relationships/slide" Target="slides/slide86.xml"/><Relationship Id="rId113" Type="http://schemas.openxmlformats.org/officeDocument/2006/relationships/slide" Target="slides/slide87.xml"/><Relationship Id="rId114" Type="http://schemas.openxmlformats.org/officeDocument/2006/relationships/slide" Target="slides/slide88.xml"/><Relationship Id="rId115" Type="http://schemas.openxmlformats.org/officeDocument/2006/relationships/slide" Target="slides/slide89.xml"/><Relationship Id="rId116" Type="http://schemas.openxmlformats.org/officeDocument/2006/relationships/slide" Target="slides/slide90.xml"/><Relationship Id="rId117" Type="http://schemas.openxmlformats.org/officeDocument/2006/relationships/slide" Target="slides/slide91.xml"/><Relationship Id="rId118" Type="http://schemas.openxmlformats.org/officeDocument/2006/relationships/slide" Target="slides/slide92.xml"/><Relationship Id="rId119" Type="http://schemas.openxmlformats.org/officeDocument/2006/relationships/slide" Target="slides/slide93.xml"/><Relationship Id="rId150" Type="http://schemas.openxmlformats.org/officeDocument/2006/relationships/slide" Target="slides/slide124.xml"/><Relationship Id="rId151" Type="http://schemas.openxmlformats.org/officeDocument/2006/relationships/slide" Target="slides/slide125.xml"/><Relationship Id="rId152" Type="http://schemas.openxmlformats.org/officeDocument/2006/relationships/slide" Target="slides/slide12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7.xml"/><Relationship Id="rId154" Type="http://schemas.openxmlformats.org/officeDocument/2006/relationships/slide" Target="slides/slide128.xml"/><Relationship Id="rId155" Type="http://schemas.openxmlformats.org/officeDocument/2006/relationships/slide" Target="slides/slide129.xml"/><Relationship Id="rId156" Type="http://schemas.openxmlformats.org/officeDocument/2006/relationships/slide" Target="slides/slide130.xml"/><Relationship Id="rId157" Type="http://schemas.openxmlformats.org/officeDocument/2006/relationships/slide" Target="slides/slide131.xml"/><Relationship Id="rId158" Type="http://schemas.openxmlformats.org/officeDocument/2006/relationships/slide" Target="slides/slide132.xml"/><Relationship Id="rId159" Type="http://schemas.openxmlformats.org/officeDocument/2006/relationships/slide" Target="slides/slide133.xml"/><Relationship Id="rId190" Type="http://schemas.openxmlformats.org/officeDocument/2006/relationships/slide" Target="slides/slide164.xml"/><Relationship Id="rId191" Type="http://schemas.openxmlformats.org/officeDocument/2006/relationships/slide" Target="slides/slide165.xml"/><Relationship Id="rId192" Type="http://schemas.openxmlformats.org/officeDocument/2006/relationships/slide" Target="slides/slide166.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193" Type="http://schemas.openxmlformats.org/officeDocument/2006/relationships/slide" Target="slides/slide167.xml"/><Relationship Id="rId194" Type="http://schemas.openxmlformats.org/officeDocument/2006/relationships/slide" Target="slides/slide168.xml"/><Relationship Id="rId195" Type="http://schemas.openxmlformats.org/officeDocument/2006/relationships/slide" Target="slides/slide169.xml"/><Relationship Id="rId196" Type="http://schemas.openxmlformats.org/officeDocument/2006/relationships/slide" Target="slides/slide170.xml"/><Relationship Id="rId197" Type="http://schemas.openxmlformats.org/officeDocument/2006/relationships/slide" Target="slides/slide171.xml"/><Relationship Id="rId198" Type="http://schemas.openxmlformats.org/officeDocument/2006/relationships/slide" Target="slides/slide172.xml"/><Relationship Id="rId199" Type="http://schemas.openxmlformats.org/officeDocument/2006/relationships/slide" Target="slides/slide173.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97" Type="http://schemas.openxmlformats.org/officeDocument/2006/relationships/slide" Target="slides/slide71.xml"/><Relationship Id="rId98" Type="http://schemas.openxmlformats.org/officeDocument/2006/relationships/slide" Target="slides/slide72.xml"/><Relationship Id="rId99" Type="http://schemas.openxmlformats.org/officeDocument/2006/relationships/slide" Target="slides/slide73.xml"/><Relationship Id="rId120" Type="http://schemas.openxmlformats.org/officeDocument/2006/relationships/slide" Target="slides/slide94.xml"/><Relationship Id="rId121" Type="http://schemas.openxmlformats.org/officeDocument/2006/relationships/slide" Target="slides/slide95.xml"/><Relationship Id="rId122" Type="http://schemas.openxmlformats.org/officeDocument/2006/relationships/slide" Target="slides/slide96.xml"/><Relationship Id="rId123" Type="http://schemas.openxmlformats.org/officeDocument/2006/relationships/slide" Target="slides/slide97.xml"/><Relationship Id="rId124" Type="http://schemas.openxmlformats.org/officeDocument/2006/relationships/slide" Target="slides/slide98.xml"/><Relationship Id="rId125" Type="http://schemas.openxmlformats.org/officeDocument/2006/relationships/slide" Target="slides/slide99.xml"/><Relationship Id="rId126" Type="http://schemas.openxmlformats.org/officeDocument/2006/relationships/slide" Target="slides/slide100.xml"/><Relationship Id="rId127" Type="http://schemas.openxmlformats.org/officeDocument/2006/relationships/slide" Target="slides/slide101.xml"/><Relationship Id="rId128" Type="http://schemas.openxmlformats.org/officeDocument/2006/relationships/slide" Target="slides/slide102.xml"/><Relationship Id="rId129" Type="http://schemas.openxmlformats.org/officeDocument/2006/relationships/slide" Target="slides/slide103.xml"/><Relationship Id="rId160" Type="http://schemas.openxmlformats.org/officeDocument/2006/relationships/slide" Target="slides/slide134.xml"/><Relationship Id="rId161" Type="http://schemas.openxmlformats.org/officeDocument/2006/relationships/slide" Target="slides/slide135.xml"/><Relationship Id="rId162" Type="http://schemas.openxmlformats.org/officeDocument/2006/relationships/slide" Target="slides/slide13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163" Type="http://schemas.openxmlformats.org/officeDocument/2006/relationships/slide" Target="slides/slide137.xml"/><Relationship Id="rId164" Type="http://schemas.openxmlformats.org/officeDocument/2006/relationships/slide" Target="slides/slide138.xml"/><Relationship Id="rId165" Type="http://schemas.openxmlformats.org/officeDocument/2006/relationships/slide" Target="slides/slide139.xml"/><Relationship Id="rId166" Type="http://schemas.openxmlformats.org/officeDocument/2006/relationships/slide" Target="slides/slide140.xml"/><Relationship Id="rId167" Type="http://schemas.openxmlformats.org/officeDocument/2006/relationships/slide" Target="slides/slide141.xml"/><Relationship Id="rId168" Type="http://schemas.openxmlformats.org/officeDocument/2006/relationships/slide" Target="slides/slide142.xml"/><Relationship Id="rId169" Type="http://schemas.openxmlformats.org/officeDocument/2006/relationships/slide" Target="slides/slide143.xml"/><Relationship Id="rId200" Type="http://schemas.openxmlformats.org/officeDocument/2006/relationships/slide" Target="slides/slide174.xml"/><Relationship Id="rId201" Type="http://schemas.openxmlformats.org/officeDocument/2006/relationships/slide" Target="slides/slide175.xml"/><Relationship Id="rId202" Type="http://schemas.openxmlformats.org/officeDocument/2006/relationships/slide" Target="slides/slide176.xml"/><Relationship Id="rId203" Type="http://schemas.openxmlformats.org/officeDocument/2006/relationships/slide" Target="slides/slide177.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204" Type="http://schemas.openxmlformats.org/officeDocument/2006/relationships/slide" Target="slides/slide178.xml"/><Relationship Id="rId205" Type="http://schemas.openxmlformats.org/officeDocument/2006/relationships/slide" Target="slides/slide179.xml"/><Relationship Id="rId206" Type="http://schemas.openxmlformats.org/officeDocument/2006/relationships/slide" Target="slides/slide180.xml"/><Relationship Id="rId207" Type="http://schemas.openxmlformats.org/officeDocument/2006/relationships/slide" Target="slides/slide181.xml"/><Relationship Id="rId208" Type="http://schemas.openxmlformats.org/officeDocument/2006/relationships/slide" Target="slides/slide182.xml"/><Relationship Id="rId209" Type="http://schemas.openxmlformats.org/officeDocument/2006/relationships/slide" Target="slides/slide183.xml"/><Relationship Id="rId130" Type="http://schemas.openxmlformats.org/officeDocument/2006/relationships/slide" Target="slides/slide104.xml"/><Relationship Id="rId131" Type="http://schemas.openxmlformats.org/officeDocument/2006/relationships/slide" Target="slides/slide105.xml"/><Relationship Id="rId132" Type="http://schemas.openxmlformats.org/officeDocument/2006/relationships/slide" Target="slides/slide106.xml"/><Relationship Id="rId133" Type="http://schemas.openxmlformats.org/officeDocument/2006/relationships/slide" Target="slides/slide107.xml"/><Relationship Id="rId134" Type="http://schemas.openxmlformats.org/officeDocument/2006/relationships/slide" Target="slides/slide108.xml"/><Relationship Id="rId135" Type="http://schemas.openxmlformats.org/officeDocument/2006/relationships/slide" Target="slides/slide109.xml"/><Relationship Id="rId136" Type="http://schemas.openxmlformats.org/officeDocument/2006/relationships/slide" Target="slides/slide110.xml"/><Relationship Id="rId137" Type="http://schemas.openxmlformats.org/officeDocument/2006/relationships/slide" Target="slides/slide111.xml"/><Relationship Id="rId138" Type="http://schemas.openxmlformats.org/officeDocument/2006/relationships/slide" Target="slides/slide112.xml"/><Relationship Id="rId139" Type="http://schemas.openxmlformats.org/officeDocument/2006/relationships/slide" Target="slides/slide113.xml"/><Relationship Id="rId170" Type="http://schemas.openxmlformats.org/officeDocument/2006/relationships/slide" Target="slides/slide144.xml"/><Relationship Id="rId171" Type="http://schemas.openxmlformats.org/officeDocument/2006/relationships/slide" Target="slides/slide145.xml"/><Relationship Id="rId172" Type="http://schemas.openxmlformats.org/officeDocument/2006/relationships/slide" Target="slides/slide146.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173" Type="http://schemas.openxmlformats.org/officeDocument/2006/relationships/slide" Target="slides/slide147.xml"/><Relationship Id="rId174" Type="http://schemas.openxmlformats.org/officeDocument/2006/relationships/slide" Target="slides/slide148.xml"/><Relationship Id="rId175" Type="http://schemas.openxmlformats.org/officeDocument/2006/relationships/slide" Target="slides/slide149.xml"/><Relationship Id="rId176" Type="http://schemas.openxmlformats.org/officeDocument/2006/relationships/slide" Target="slides/slide150.xml"/><Relationship Id="rId177" Type="http://schemas.openxmlformats.org/officeDocument/2006/relationships/slide" Target="slides/slide151.xml"/><Relationship Id="rId178" Type="http://schemas.openxmlformats.org/officeDocument/2006/relationships/slide" Target="slides/slide152.xml"/><Relationship Id="rId179" Type="http://schemas.openxmlformats.org/officeDocument/2006/relationships/slide" Target="slides/slide153.xml"/><Relationship Id="rId210" Type="http://schemas.openxmlformats.org/officeDocument/2006/relationships/slide" Target="slides/slide184.xml"/><Relationship Id="rId211" Type="http://schemas.openxmlformats.org/officeDocument/2006/relationships/slide" Target="slides/slide185.xml"/><Relationship Id="rId212" Type="http://schemas.openxmlformats.org/officeDocument/2006/relationships/slide" Target="slides/slide186.xml"/><Relationship Id="rId213" Type="http://schemas.openxmlformats.org/officeDocument/2006/relationships/slide" Target="slides/slide187.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214" Type="http://schemas.openxmlformats.org/officeDocument/2006/relationships/slide" Target="slides/slide188.xml"/><Relationship Id="rId215" Type="http://schemas.openxmlformats.org/officeDocument/2006/relationships/slide" Target="slides/slide189.xml"/><Relationship Id="rId216" Type="http://schemas.openxmlformats.org/officeDocument/2006/relationships/slide" Target="slides/slide190.xml"/><Relationship Id="rId217" Type="http://schemas.openxmlformats.org/officeDocument/2006/relationships/slide" Target="slides/slide191.xml"/><Relationship Id="rId218" Type="http://schemas.openxmlformats.org/officeDocument/2006/relationships/slide" Target="slides/slide192.xml"/><Relationship Id="rId219" Type="http://schemas.openxmlformats.org/officeDocument/2006/relationships/slide" Target="slides/slide19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4.xml"/><Relationship Id="rId101" Type="http://schemas.openxmlformats.org/officeDocument/2006/relationships/slide" Target="slides/slide75.xml"/><Relationship Id="rId102" Type="http://schemas.openxmlformats.org/officeDocument/2006/relationships/slide" Target="slides/slide76.xml"/><Relationship Id="rId103" Type="http://schemas.openxmlformats.org/officeDocument/2006/relationships/slide" Target="slides/slide77.xml"/><Relationship Id="rId104" Type="http://schemas.openxmlformats.org/officeDocument/2006/relationships/slide" Target="slides/slide78.xml"/><Relationship Id="rId105" Type="http://schemas.openxmlformats.org/officeDocument/2006/relationships/slide" Target="slides/slide79.xml"/><Relationship Id="rId106" Type="http://schemas.openxmlformats.org/officeDocument/2006/relationships/slide" Target="slides/slide80.xml"/><Relationship Id="rId107" Type="http://schemas.openxmlformats.org/officeDocument/2006/relationships/slide" Target="slides/slide81.xml"/><Relationship Id="rId108" Type="http://schemas.openxmlformats.org/officeDocument/2006/relationships/slide" Target="slides/slide82.xml"/><Relationship Id="rId109" Type="http://schemas.openxmlformats.org/officeDocument/2006/relationships/slide" Target="slides/slide8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4.xml"/><Relationship Id="rId141" Type="http://schemas.openxmlformats.org/officeDocument/2006/relationships/slide" Target="slides/slide11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NA.AD.GUYCARP.COM\US_USERS\NYC\canger\2014_Renewal_ILS%20Charts%20to%20Update%20-%20CLA%20comments%20-%20REVISED.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NA.AD.GUYCARP.COM\US_USERS\NYC\canger\2014_Renewal_ILS%20Charts%20to%20Update%20-%20CLA%20comments%20-%20REVISED.xlsx" TargetMode="External"/><Relationship Id="rId3"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57894736842105"/>
          <c:y val="0.047945205479452"/>
          <c:w val="0.921052631578947"/>
          <c:h val="0.86986301369863"/>
        </c:manualLayout>
      </c:layout>
      <c:barChart>
        <c:barDir val="col"/>
        <c:grouping val="clustered"/>
        <c:varyColors val="0"/>
        <c:ser>
          <c:idx val="0"/>
          <c:order val="0"/>
          <c:tx>
            <c:strRef>
              <c:f>Sheet1!$A$2</c:f>
              <c:strCache>
                <c:ptCount val="1"/>
                <c:pt idx="0">
                  <c:v>East</c:v>
                </c:pt>
              </c:strCache>
            </c:strRef>
          </c:tx>
          <c:spPr>
            <a:solidFill>
              <a:schemeClr val="accent1"/>
            </a:solidFill>
            <a:ln w="16295">
              <a:solidFill>
                <a:schemeClr val="tx1"/>
              </a:solidFill>
              <a:prstDash val="solid"/>
            </a:ln>
          </c:spPr>
          <c:invertIfNegative val="0"/>
          <c:dLbls>
            <c:dLbl>
              <c:idx val="16"/>
              <c:layout/>
              <c:tx>
                <c:rich>
                  <a:bodyPr/>
                  <a:lstStyle/>
                  <a:p>
                    <a:pPr>
                      <a:defRPr sz="1026" b="0" i="0" u="none" strike="noStrike" baseline="0">
                        <a:solidFill>
                          <a:schemeClr val="tx1"/>
                        </a:solidFill>
                        <a:latin typeface="Arial"/>
                        <a:ea typeface="Arial"/>
                        <a:cs typeface="Arial"/>
                      </a:defRPr>
                    </a:pPr>
                    <a:r>
                      <a:rPr lang="en-US"/>
                      <a:t>5,587</a:t>
                    </a:r>
                  </a:p>
                </c:rich>
              </c:tx>
              <c:spPr>
                <a:noFill/>
                <a:ln w="32590">
                  <a:noFill/>
                </a:ln>
              </c:spPr>
              <c:showLegendKey val="0"/>
              <c:showVal val="0"/>
              <c:showCatName val="0"/>
              <c:showSerName val="0"/>
              <c:showPercent val="0"/>
              <c:showBubbleSize val="0"/>
            </c:dLbl>
            <c:dLbl>
              <c:idx val="17"/>
              <c:layout/>
              <c:tx>
                <c:rich>
                  <a:bodyPr/>
                  <a:lstStyle/>
                  <a:p>
                    <a:r>
                      <a:rPr lang="en-US" smtClean="0"/>
                      <a:t>5,831*</a:t>
                    </a:r>
                    <a:endParaRPr lang="en-US"/>
                  </a:p>
                </c:rich>
              </c:tx>
              <c:showLegendKey val="0"/>
              <c:showVal val="1"/>
              <c:showCatName val="0"/>
              <c:showSerName val="0"/>
              <c:showPercent val="0"/>
              <c:showBubbleSize val="0"/>
            </c:dLbl>
            <c:dLbl>
              <c:idx val="18"/>
              <c:layout/>
              <c:tx>
                <c:rich>
                  <a:bodyPr/>
                  <a:lstStyle/>
                  <a:p>
                    <a:r>
                      <a:rPr lang="en-US" smtClean="0"/>
                      <a:t>6,125*</a:t>
                    </a:r>
                    <a:endParaRPr lang="en-US"/>
                  </a:p>
                </c:rich>
              </c:tx>
              <c:showLegendKey val="0"/>
              <c:showVal val="1"/>
              <c:showCatName val="0"/>
              <c:showSerName val="0"/>
              <c:showPercent val="0"/>
              <c:showBubbleSize val="0"/>
            </c:dLbl>
            <c:numFmt formatCode="#,##0" sourceLinked="0"/>
            <c:spPr>
              <a:noFill/>
              <a:ln w="32590">
                <a:noFill/>
              </a:ln>
            </c:spPr>
            <c:txPr>
              <a:bodyPr/>
              <a:lstStyle/>
              <a:p>
                <a:pPr>
                  <a:defRPr sz="1026"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numRef>
              <c:f>Sheet1!$B$1:$U$1</c:f>
              <c:numCache>
                <c:formatCode>General</c:formatCode>
                <c:ptCount val="20"/>
                <c:pt idx="0">
                  <c:v>1994.0</c:v>
                </c:pt>
                <c:pt idx="1">
                  <c:v>1995.0</c:v>
                </c:pt>
                <c:pt idx="2">
                  <c:v>1996.0</c:v>
                </c:pt>
                <c:pt idx="3">
                  <c:v>1997.0</c:v>
                </c:pt>
                <c:pt idx="4">
                  <c:v>1998.0</c:v>
                </c:pt>
                <c:pt idx="5">
                  <c:v>1999.0</c:v>
                </c:pt>
                <c:pt idx="6">
                  <c:v>2000.0</c:v>
                </c:pt>
                <c:pt idx="7">
                  <c:v>2001.0</c:v>
                </c:pt>
                <c:pt idx="8">
                  <c:v>2002.0</c:v>
                </c:pt>
                <c:pt idx="9">
                  <c:v>2003.0</c:v>
                </c:pt>
                <c:pt idx="10">
                  <c:v>2004.0</c:v>
                </c:pt>
                <c:pt idx="11">
                  <c:v>2005.0</c:v>
                </c:pt>
                <c:pt idx="12">
                  <c:v>2006.0</c:v>
                </c:pt>
                <c:pt idx="13">
                  <c:v>2007.0</c:v>
                </c:pt>
                <c:pt idx="14">
                  <c:v>2008.0</c:v>
                </c:pt>
                <c:pt idx="15">
                  <c:v>2009.0</c:v>
                </c:pt>
                <c:pt idx="16">
                  <c:v>2010.0</c:v>
                </c:pt>
                <c:pt idx="17">
                  <c:v>2011.0</c:v>
                </c:pt>
                <c:pt idx="18">
                  <c:v>2012.0</c:v>
                </c:pt>
                <c:pt idx="19">
                  <c:v>2013.0</c:v>
                </c:pt>
              </c:numCache>
            </c:numRef>
          </c:cat>
          <c:val>
            <c:numRef>
              <c:f>Sheet1!$B$2:$U$2</c:f>
              <c:numCache>
                <c:formatCode>General</c:formatCode>
                <c:ptCount val="20"/>
                <c:pt idx="0">
                  <c:v>3026.0</c:v>
                </c:pt>
                <c:pt idx="1">
                  <c:v>3196.0</c:v>
                </c:pt>
                <c:pt idx="2">
                  <c:v>3086.0</c:v>
                </c:pt>
                <c:pt idx="3">
                  <c:v>3285.0</c:v>
                </c:pt>
                <c:pt idx="4">
                  <c:v>3417.0</c:v>
                </c:pt>
                <c:pt idx="5">
                  <c:v>3624.0</c:v>
                </c:pt>
                <c:pt idx="6">
                  <c:v>3812.0</c:v>
                </c:pt>
                <c:pt idx="7">
                  <c:v>4002.0</c:v>
                </c:pt>
                <c:pt idx="8">
                  <c:v>4247.0</c:v>
                </c:pt>
                <c:pt idx="9">
                  <c:v>4512.0</c:v>
                </c:pt>
                <c:pt idx="10">
                  <c:v>4843.0</c:v>
                </c:pt>
                <c:pt idx="11">
                  <c:v>4881.0</c:v>
                </c:pt>
                <c:pt idx="12">
                  <c:v>4951.0</c:v>
                </c:pt>
                <c:pt idx="13">
                  <c:v>5119.0</c:v>
                </c:pt>
                <c:pt idx="14">
                  <c:v>5211.0</c:v>
                </c:pt>
                <c:pt idx="15">
                  <c:v>5525.0</c:v>
                </c:pt>
                <c:pt idx="16">
                  <c:v>5587.0</c:v>
                </c:pt>
                <c:pt idx="17">
                  <c:v>5831.0</c:v>
                </c:pt>
                <c:pt idx="18">
                  <c:v>6125.0</c:v>
                </c:pt>
                <c:pt idx="19">
                  <c:v>6342.0</c:v>
                </c:pt>
              </c:numCache>
            </c:numRef>
          </c:val>
        </c:ser>
        <c:dLbls>
          <c:showLegendKey val="0"/>
          <c:showVal val="0"/>
          <c:showCatName val="0"/>
          <c:showSerName val="0"/>
          <c:showPercent val="0"/>
          <c:showBubbleSize val="0"/>
        </c:dLbls>
        <c:gapWidth val="150"/>
        <c:axId val="-2044688936"/>
        <c:axId val="-2044708136"/>
      </c:barChart>
      <c:catAx>
        <c:axId val="-2044688936"/>
        <c:scaling>
          <c:orientation val="minMax"/>
        </c:scaling>
        <c:delete val="0"/>
        <c:axPos val="b"/>
        <c:numFmt formatCode="General" sourceLinked="1"/>
        <c:majorTickMark val="out"/>
        <c:minorTickMark val="none"/>
        <c:tickLblPos val="nextTo"/>
        <c:spPr>
          <a:ln w="4074">
            <a:solidFill>
              <a:schemeClr val="tx1"/>
            </a:solidFill>
            <a:prstDash val="solid"/>
          </a:ln>
        </c:spPr>
        <c:txPr>
          <a:bodyPr rot="0" vert="horz"/>
          <a:lstStyle/>
          <a:p>
            <a:pPr>
              <a:defRPr sz="1026" b="1" i="0" u="none" strike="noStrike" baseline="0">
                <a:solidFill>
                  <a:schemeClr val="tx1"/>
                </a:solidFill>
                <a:latin typeface="Arial"/>
                <a:ea typeface="Arial"/>
                <a:cs typeface="Arial"/>
              </a:defRPr>
            </a:pPr>
            <a:endParaRPr lang="en-US"/>
          </a:p>
        </c:txPr>
        <c:crossAx val="-2044708136"/>
        <c:crosses val="autoZero"/>
        <c:auto val="0"/>
        <c:lblAlgn val="ctr"/>
        <c:lblOffset val="100"/>
        <c:tickLblSkip val="1"/>
        <c:tickMarkSkip val="1"/>
        <c:noMultiLvlLbl val="0"/>
      </c:catAx>
      <c:valAx>
        <c:axId val="-2044708136"/>
        <c:scaling>
          <c:orientation val="minMax"/>
          <c:max val="7000.0"/>
        </c:scaling>
        <c:delete val="0"/>
        <c:axPos val="l"/>
        <c:numFmt formatCode="General" sourceLinked="1"/>
        <c:majorTickMark val="out"/>
        <c:minorTickMark val="none"/>
        <c:tickLblPos val="nextTo"/>
        <c:spPr>
          <a:ln w="4074">
            <a:solidFill>
              <a:schemeClr val="tx1"/>
            </a:solidFill>
            <a:prstDash val="solid"/>
          </a:ln>
        </c:spPr>
        <c:txPr>
          <a:bodyPr rot="0" vert="horz"/>
          <a:lstStyle/>
          <a:p>
            <a:pPr>
              <a:defRPr sz="1026" b="1" i="0" u="none" strike="noStrike" baseline="0">
                <a:solidFill>
                  <a:schemeClr val="tx1"/>
                </a:solidFill>
                <a:latin typeface="Arial"/>
                <a:ea typeface="Arial"/>
                <a:cs typeface="Arial"/>
              </a:defRPr>
            </a:pPr>
            <a:endParaRPr lang="en-US"/>
          </a:p>
        </c:txPr>
        <c:crossAx val="-2044688936"/>
        <c:crosses val="autoZero"/>
        <c:crossBetween val="between"/>
      </c:valAx>
      <c:spPr>
        <a:noFill/>
        <a:ln w="32590">
          <a:noFill/>
        </a:ln>
      </c:spPr>
    </c:plotArea>
    <c:plotVisOnly val="1"/>
    <c:dispBlanksAs val="gap"/>
    <c:showDLblsOverMax val="0"/>
  </c:chart>
  <c:spPr>
    <a:noFill/>
    <a:ln>
      <a:noFill/>
    </a:ln>
  </c:spPr>
  <c:txPr>
    <a:bodyPr/>
    <a:lstStyle/>
    <a:p>
      <a:pPr>
        <a:defRPr sz="2310" b="1" i="0" u="none" strike="noStrike" baseline="0">
          <a:solidFill>
            <a:schemeClr val="tx1"/>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ofPieChart>
        <c:ofPieType val="bar"/>
        <c:varyColors val="1"/>
        <c:ser>
          <c:idx val="0"/>
          <c:order val="0"/>
          <c:dPt>
            <c:idx val="0"/>
            <c:bubble3D val="0"/>
            <c:spPr>
              <a:solidFill>
                <a:schemeClr val="accent1">
                  <a:lumMod val="75000"/>
                </a:schemeClr>
              </a:solidFill>
            </c:spPr>
          </c:dPt>
          <c:dPt>
            <c:idx val="2"/>
            <c:bubble3D val="0"/>
            <c:spPr>
              <a:solidFill>
                <a:schemeClr val="tx2"/>
              </a:solidFill>
            </c:spPr>
          </c:dPt>
          <c:dPt>
            <c:idx val="3"/>
            <c:bubble3D val="0"/>
            <c:spPr>
              <a:solidFill>
                <a:schemeClr val="accent2"/>
              </a:solidFill>
            </c:spPr>
          </c:dPt>
          <c:dPt>
            <c:idx val="4"/>
            <c:bubble3D val="0"/>
            <c:spPr>
              <a:solidFill>
                <a:schemeClr val="accent1"/>
              </a:solidFill>
            </c:spPr>
          </c:dPt>
          <c:dPt>
            <c:idx val="5"/>
            <c:bubble3D val="0"/>
            <c:spPr>
              <a:solidFill>
                <a:srgbClr val="932077"/>
              </a:solidFill>
            </c:spPr>
          </c:dPt>
          <c:dPt>
            <c:idx val="6"/>
            <c:bubble3D val="0"/>
            <c:spPr>
              <a:solidFill>
                <a:schemeClr val="accent1">
                  <a:lumMod val="60000"/>
                  <a:lumOff val="40000"/>
                </a:schemeClr>
              </a:solidFill>
            </c:spPr>
          </c:dPt>
          <c:dLbls>
            <c:dLbl>
              <c:idx val="0"/>
              <c:layout>
                <c:manualLayout>
                  <c:x val="0.151791776027997"/>
                  <c:y val="0.00094925634295713"/>
                </c:manualLayout>
              </c:layout>
              <c:spPr/>
              <c:txPr>
                <a:bodyPr/>
                <a:lstStyle/>
                <a:p>
                  <a:pPr>
                    <a:defRPr>
                      <a:solidFill>
                        <a:schemeClr val="bg1"/>
                      </a:solidFill>
                    </a:defRPr>
                  </a:pPr>
                  <a:endParaRPr lang="en-US"/>
                </a:p>
              </c:txPr>
              <c:dLblPos val="bestFit"/>
              <c:showLegendKey val="0"/>
              <c:showVal val="1"/>
              <c:showCatName val="1"/>
              <c:showSerName val="0"/>
              <c:showPercent val="1"/>
              <c:showBubbleSize val="0"/>
              <c:separator>
</c:separator>
            </c:dLbl>
            <c:dLbl>
              <c:idx val="2"/>
              <c:layout>
                <c:manualLayout>
                  <c:x val="-0.110344827586207"/>
                  <c:y val="-0.00327154610338546"/>
                </c:manualLayout>
              </c:layout>
              <c:tx>
                <c:rich>
                  <a:bodyPr/>
                  <a:lstStyle/>
                  <a:p>
                    <a:pPr>
                      <a:defRPr>
                        <a:solidFill>
                          <a:schemeClr val="bg1"/>
                        </a:solidFill>
                      </a:defRPr>
                    </a:pPr>
                    <a:r>
                      <a:rPr lang="en-US">
                        <a:solidFill>
                          <a:schemeClr val="bg1"/>
                        </a:solidFill>
                      </a:rPr>
                      <a:t>ILW $6, 2%</a:t>
                    </a:r>
                  </a:p>
                </c:rich>
              </c:tx>
              <c:spPr/>
              <c:dLblPos val="bestFit"/>
              <c:showLegendKey val="0"/>
              <c:showVal val="1"/>
              <c:showCatName val="1"/>
              <c:showSerName val="0"/>
              <c:showPercent val="1"/>
              <c:showBubbleSize val="0"/>
              <c:separator> </c:separator>
            </c:dLbl>
            <c:dLbl>
              <c:idx val="3"/>
              <c:layout>
                <c:manualLayout>
                  <c:x val="-0.0946678931903862"/>
                  <c:y val="-0.00428883325285294"/>
                </c:manualLayout>
              </c:layout>
              <c:tx>
                <c:rich>
                  <a:bodyPr/>
                  <a:lstStyle/>
                  <a:p>
                    <a:pPr>
                      <a:defRPr>
                        <a:solidFill>
                          <a:schemeClr val="bg1"/>
                        </a:solidFill>
                      </a:defRPr>
                    </a:pPr>
                    <a:r>
                      <a:rPr lang="en-US">
                        <a:solidFill>
                          <a:schemeClr val="bg1"/>
                        </a:solidFill>
                      </a:rPr>
                      <a:t>Retrocession
$8,</a:t>
                    </a:r>
                    <a:r>
                      <a:rPr lang="en-US" baseline="0">
                        <a:solidFill>
                          <a:schemeClr val="bg1"/>
                        </a:solidFill>
                      </a:rPr>
                      <a:t> </a:t>
                    </a:r>
                    <a:r>
                      <a:rPr lang="en-US">
                        <a:solidFill>
                          <a:schemeClr val="bg1"/>
                        </a:solidFill>
                      </a:rPr>
                      <a:t>2%</a:t>
                    </a:r>
                  </a:p>
                </c:rich>
              </c:tx>
              <c:spPr/>
              <c:dLblPos val="bestFit"/>
              <c:showLegendKey val="0"/>
              <c:showVal val="1"/>
              <c:showCatName val="1"/>
              <c:showSerName val="0"/>
              <c:showPercent val="1"/>
              <c:showBubbleSize val="0"/>
              <c:separator>
</c:separator>
            </c:dLbl>
            <c:dLbl>
              <c:idx val="4"/>
              <c:layout>
                <c:manualLayout>
                  <c:x val="-0.0918900654659547"/>
                  <c:y val="0.0"/>
                </c:manualLayout>
              </c:layout>
              <c:tx>
                <c:rich>
                  <a:bodyPr/>
                  <a:lstStyle/>
                  <a:p>
                    <a:pPr>
                      <a:defRPr>
                        <a:solidFill>
                          <a:schemeClr val="bg1"/>
                        </a:solidFill>
                      </a:defRPr>
                    </a:pPr>
                    <a:r>
                      <a:rPr lang="en-US">
                        <a:solidFill>
                          <a:schemeClr val="bg1"/>
                        </a:solidFill>
                      </a:rPr>
                      <a:t>Collateralized
$15,</a:t>
                    </a:r>
                    <a:r>
                      <a:rPr lang="en-US" baseline="0">
                        <a:solidFill>
                          <a:schemeClr val="bg1"/>
                        </a:solidFill>
                      </a:rPr>
                      <a:t> </a:t>
                    </a:r>
                    <a:r>
                      <a:rPr lang="en-US">
                        <a:solidFill>
                          <a:schemeClr val="bg1"/>
                        </a:solidFill>
                      </a:rPr>
                      <a:t>5%</a:t>
                    </a:r>
                  </a:p>
                </c:rich>
              </c:tx>
              <c:spPr/>
              <c:dLblPos val="bestFit"/>
              <c:showLegendKey val="0"/>
              <c:showVal val="1"/>
              <c:showCatName val="1"/>
              <c:showSerName val="0"/>
              <c:showPercent val="1"/>
              <c:showBubbleSize val="0"/>
              <c:separator>
</c:separator>
            </c:dLbl>
            <c:dLbl>
              <c:idx val="5"/>
              <c:layout>
                <c:manualLayout>
                  <c:x val="-0.0999999999999999"/>
                  <c:y val="0.0"/>
                </c:manualLayout>
              </c:layout>
              <c:tx>
                <c:rich>
                  <a:bodyPr/>
                  <a:lstStyle/>
                  <a:p>
                    <a:pPr>
                      <a:defRPr>
                        <a:solidFill>
                          <a:schemeClr val="bg1"/>
                        </a:solidFill>
                      </a:defRPr>
                    </a:pPr>
                    <a:r>
                      <a:rPr lang="en-US">
                        <a:solidFill>
                          <a:schemeClr val="bg1"/>
                        </a:solidFill>
                      </a:rPr>
                      <a:t>Catastrophe Bonds
$19,</a:t>
                    </a:r>
                    <a:r>
                      <a:rPr lang="en-US" baseline="0">
                        <a:solidFill>
                          <a:schemeClr val="bg1"/>
                        </a:solidFill>
                      </a:rPr>
                      <a:t> </a:t>
                    </a:r>
                    <a:r>
                      <a:rPr lang="en-US">
                        <a:solidFill>
                          <a:schemeClr val="bg1"/>
                        </a:solidFill>
                      </a:rPr>
                      <a:t>6%</a:t>
                    </a:r>
                  </a:p>
                </c:rich>
              </c:tx>
              <c:spPr/>
              <c:dLblPos val="bestFit"/>
              <c:showLegendKey val="0"/>
              <c:showVal val="1"/>
              <c:showCatName val="1"/>
              <c:showSerName val="0"/>
              <c:showPercent val="1"/>
              <c:showBubbleSize val="0"/>
              <c:separator>
</c:separator>
            </c:dLbl>
            <c:dLbl>
              <c:idx val="6"/>
              <c:layout>
                <c:manualLayout>
                  <c:x val="-0.134740048118985"/>
                  <c:y val="0.00326407115777195"/>
                </c:manualLayout>
              </c:layout>
              <c:tx>
                <c:rich>
                  <a:bodyPr/>
                  <a:lstStyle/>
                  <a:p>
                    <a:pPr>
                      <a:defRPr>
                        <a:solidFill>
                          <a:schemeClr val="bg1"/>
                        </a:solidFill>
                      </a:defRPr>
                    </a:pPr>
                    <a:r>
                      <a:rPr lang="en-US" dirty="0" smtClean="0">
                        <a:solidFill>
                          <a:schemeClr val="bg1"/>
                        </a:solidFill>
                      </a:rPr>
                      <a:t>Other</a:t>
                    </a:r>
                    <a:r>
                      <a:rPr lang="en-US" dirty="0">
                        <a:solidFill>
                          <a:schemeClr val="bg1"/>
                        </a:solidFill>
                      </a:rPr>
                      <a:t>
</a:t>
                    </a:r>
                    <a:r>
                      <a:rPr lang="en-US" dirty="0" smtClean="0">
                        <a:solidFill>
                          <a:schemeClr val="bg1"/>
                        </a:solidFill>
                      </a:rPr>
                      <a:t>$47</a:t>
                    </a:r>
                    <a:r>
                      <a:rPr lang="en-US" dirty="0">
                        <a:solidFill>
                          <a:schemeClr val="bg1"/>
                        </a:solidFill>
                      </a:rPr>
                      <a:t>
15%</a:t>
                    </a:r>
                  </a:p>
                </c:rich>
              </c:tx>
              <c:spPr/>
              <c:dLblPos val="bestFit"/>
              <c:showLegendKey val="0"/>
              <c:showVal val="1"/>
              <c:showCatName val="1"/>
              <c:showSerName val="0"/>
              <c:showPercent val="1"/>
              <c:showBubbleSize val="0"/>
              <c:separator>
</c:separator>
            </c:dLbl>
            <c:dLblPos val="bestFit"/>
            <c:showLegendKey val="0"/>
            <c:showVal val="1"/>
            <c:showCatName val="1"/>
            <c:showSerName val="0"/>
            <c:showPercent val="1"/>
            <c:showBubbleSize val="0"/>
            <c:separator>
</c:separator>
            <c:showLeaderLines val="0"/>
          </c:dLbls>
          <c:cat>
            <c:strRef>
              <c:f>'Fig4'!$B$6:$B$11</c:f>
              <c:strCache>
                <c:ptCount val="6"/>
                <c:pt idx="0">
                  <c:v>Traditional</c:v>
                </c:pt>
                <c:pt idx="2">
                  <c:v>ILW</c:v>
                </c:pt>
                <c:pt idx="3">
                  <c:v>Retrocession</c:v>
                </c:pt>
                <c:pt idx="4">
                  <c:v>Collateralized</c:v>
                </c:pt>
                <c:pt idx="5">
                  <c:v>Catastrophe Bonds</c:v>
                </c:pt>
              </c:strCache>
            </c:strRef>
          </c:cat>
          <c:val>
            <c:numRef>
              <c:f>'Fig4'!$C$6:$C$11</c:f>
              <c:numCache>
                <c:formatCode>General</c:formatCode>
                <c:ptCount val="6"/>
                <c:pt idx="0" formatCode="[$$-409]#,##0">
                  <c:v>268.0</c:v>
                </c:pt>
                <c:pt idx="2" formatCode="[$$-409]#,##0">
                  <c:v>6.0</c:v>
                </c:pt>
                <c:pt idx="3" formatCode="[$$-409]#,##0">
                  <c:v>8.0</c:v>
                </c:pt>
                <c:pt idx="4" formatCode="[$$-409]#,##0">
                  <c:v>15.0</c:v>
                </c:pt>
                <c:pt idx="5" formatCode="[$$-409]#,##0">
                  <c:v>18.57689999999999</c:v>
                </c:pt>
              </c:numCache>
            </c:numRef>
          </c:val>
        </c:ser>
        <c:dLbls>
          <c:showLegendKey val="0"/>
          <c:showVal val="0"/>
          <c:showCatName val="1"/>
          <c:showSerName val="0"/>
          <c:showPercent val="1"/>
          <c:showBubbleSize val="0"/>
          <c:showLeaderLines val="0"/>
        </c:dLbls>
        <c:gapWidth val="150"/>
        <c:splitType val="pos"/>
        <c:splitPos val="4.0"/>
        <c:secondPieSize val="75"/>
        <c:serLines/>
      </c:ofPieChart>
    </c:plotArea>
    <c:plotVisOnly val="1"/>
    <c:dispBlanksAs val="zero"/>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1436009957927"/>
          <c:y val="0.0418765413912556"/>
          <c:w val="0.812512977580497"/>
          <c:h val="0.721565340733595"/>
        </c:manualLayout>
      </c:layout>
      <c:barChart>
        <c:barDir val="col"/>
        <c:grouping val="stacked"/>
        <c:varyColors val="0"/>
        <c:ser>
          <c:idx val="0"/>
          <c:order val="0"/>
          <c:tx>
            <c:strRef>
              <c:f>'Fig7'!$A$6</c:f>
              <c:strCache>
                <c:ptCount val="1"/>
                <c:pt idx="0">
                  <c:v>Catastrophe Bonds</c:v>
                </c:pt>
              </c:strCache>
            </c:strRef>
          </c:tx>
          <c:spPr>
            <a:solidFill>
              <a:srgbClr val="932077"/>
            </a:solidFill>
          </c:spPr>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'Fig7'!$B$4:$C$5</c:f>
              <c:strCache>
                <c:ptCount val="2"/>
                <c:pt idx="0">
                  <c:v>Dec-13</c:v>
                </c:pt>
                <c:pt idx="1">
                  <c:v>2016 (Projected)</c:v>
                </c:pt>
              </c:strCache>
            </c:strRef>
          </c:cat>
          <c:val>
            <c:numRef>
              <c:f>'Fig7'!$B$6:$C$6</c:f>
              <c:numCache>
                <c:formatCode>[$$-409]#,##0</c:formatCode>
                <c:ptCount val="2"/>
                <c:pt idx="0">
                  <c:v>18.57689999999999</c:v>
                </c:pt>
                <c:pt idx="1">
                  <c:v>23.0</c:v>
                </c:pt>
              </c:numCache>
            </c:numRef>
          </c:val>
        </c:ser>
        <c:ser>
          <c:idx val="1"/>
          <c:order val="1"/>
          <c:tx>
            <c:strRef>
              <c:f>'Fig7'!$A$7</c:f>
              <c:strCache>
                <c:ptCount val="1"/>
                <c:pt idx="0">
                  <c:v>Collateralized Reinsurance</c:v>
                </c:pt>
              </c:strCache>
            </c:strRef>
          </c:tx>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'Fig7'!$B$4:$C$5</c:f>
              <c:strCache>
                <c:ptCount val="2"/>
                <c:pt idx="0">
                  <c:v>Dec-13</c:v>
                </c:pt>
                <c:pt idx="1">
                  <c:v>2016 (Projected)</c:v>
                </c:pt>
              </c:strCache>
            </c:strRef>
          </c:cat>
          <c:val>
            <c:numRef>
              <c:f>'Fig7'!$B$7:$C$7</c:f>
              <c:numCache>
                <c:formatCode>[$$-409]#,##0</c:formatCode>
                <c:ptCount val="2"/>
                <c:pt idx="0">
                  <c:v>15.0</c:v>
                </c:pt>
                <c:pt idx="1">
                  <c:v>20.0</c:v>
                </c:pt>
              </c:numCache>
            </c:numRef>
          </c:val>
        </c:ser>
        <c:ser>
          <c:idx val="2"/>
          <c:order val="2"/>
          <c:tx>
            <c:strRef>
              <c:f>'Fig7'!$A$8</c:f>
              <c:strCache>
                <c:ptCount val="1"/>
                <c:pt idx="0">
                  <c:v>Retrocession</c:v>
                </c:pt>
              </c:strCache>
            </c:strRef>
          </c:tx>
          <c:spPr>
            <a:solidFill>
              <a:schemeClr val="accent2"/>
            </a:solidFill>
          </c:spPr>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'Fig7'!$B$4:$C$5</c:f>
              <c:strCache>
                <c:ptCount val="2"/>
                <c:pt idx="0">
                  <c:v>Dec-13</c:v>
                </c:pt>
                <c:pt idx="1">
                  <c:v>2016 (Projected)</c:v>
                </c:pt>
              </c:strCache>
            </c:strRef>
          </c:cat>
          <c:val>
            <c:numRef>
              <c:f>'Fig7'!$B$8:$C$8</c:f>
              <c:numCache>
                <c:formatCode>[$$-409]#,##0</c:formatCode>
                <c:ptCount val="2"/>
                <c:pt idx="0">
                  <c:v>8.0</c:v>
                </c:pt>
                <c:pt idx="1">
                  <c:v>11.0</c:v>
                </c:pt>
              </c:numCache>
            </c:numRef>
          </c:val>
        </c:ser>
        <c:ser>
          <c:idx val="3"/>
          <c:order val="3"/>
          <c:tx>
            <c:strRef>
              <c:f>'Fig7'!$A$9</c:f>
              <c:strCache>
                <c:ptCount val="1"/>
                <c:pt idx="0">
                  <c:v>Industry Loss Warranties</c:v>
                </c:pt>
              </c:strCache>
            </c:strRef>
          </c:tx>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'Fig7'!$B$4:$C$5</c:f>
              <c:strCache>
                <c:ptCount val="2"/>
                <c:pt idx="0">
                  <c:v>Dec-13</c:v>
                </c:pt>
                <c:pt idx="1">
                  <c:v>2016 (Projected)</c:v>
                </c:pt>
              </c:strCache>
            </c:strRef>
          </c:cat>
          <c:val>
            <c:numRef>
              <c:f>'Fig7'!$B$9:$C$9</c:f>
              <c:numCache>
                <c:formatCode>[$$-409]#,##0</c:formatCode>
                <c:ptCount val="2"/>
                <c:pt idx="0">
                  <c:v>6.0</c:v>
                </c:pt>
                <c:pt idx="1">
                  <c:v>6.0</c:v>
                </c:pt>
              </c:numCache>
            </c:numRef>
          </c:val>
        </c:ser>
        <c:dLbls>
          <c:showLegendKey val="0"/>
          <c:showVal val="0"/>
          <c:showCatName val="0"/>
          <c:showSerName val="0"/>
          <c:showPercent val="0"/>
          <c:showBubbleSize val="0"/>
        </c:dLbls>
        <c:gapWidth val="150"/>
        <c:overlap val="100"/>
        <c:axId val="-2135948712"/>
        <c:axId val="-2045843944"/>
      </c:barChart>
      <c:catAx>
        <c:axId val="-2135948712"/>
        <c:scaling>
          <c:orientation val="minMax"/>
        </c:scaling>
        <c:delete val="0"/>
        <c:axPos val="b"/>
        <c:majorTickMark val="out"/>
        <c:minorTickMark val="none"/>
        <c:tickLblPos val="nextTo"/>
        <c:crossAx val="-2045843944"/>
        <c:crosses val="autoZero"/>
        <c:auto val="1"/>
        <c:lblAlgn val="ctr"/>
        <c:lblOffset val="100"/>
        <c:noMultiLvlLbl val="0"/>
      </c:catAx>
      <c:valAx>
        <c:axId val="-2045843944"/>
        <c:scaling>
          <c:orientation val="minMax"/>
        </c:scaling>
        <c:delete val="0"/>
        <c:axPos val="l"/>
        <c:majorGridlines>
          <c:spPr>
            <a:ln>
              <a:noFill/>
            </a:ln>
          </c:spPr>
        </c:majorGridlines>
        <c:title>
          <c:tx>
            <c:rich>
              <a:bodyPr rot="-5400000" vert="horz"/>
              <a:lstStyle/>
              <a:p>
                <a:pPr>
                  <a:defRPr sz="1100"/>
                </a:pPr>
                <a:r>
                  <a:rPr lang="en-US" sz="1100"/>
                  <a:t>USD</a:t>
                </a:r>
                <a:r>
                  <a:rPr lang="en-US" sz="1100" baseline="0"/>
                  <a:t> bn</a:t>
                </a:r>
                <a:endParaRPr lang="en-US" sz="1100"/>
              </a:p>
            </c:rich>
          </c:tx>
          <c:layout>
            <c:manualLayout>
              <c:xMode val="edge"/>
              <c:yMode val="edge"/>
              <c:x val="0.0140206569876606"/>
              <c:y val="0.310507429808426"/>
            </c:manualLayout>
          </c:layout>
          <c:overlay val="0"/>
        </c:title>
        <c:numFmt formatCode="[$$-409]#,##0" sourceLinked="1"/>
        <c:majorTickMark val="out"/>
        <c:minorTickMark val="none"/>
        <c:tickLblPos val="nextTo"/>
        <c:crossAx val="-2135948712"/>
        <c:crosses val="autoZero"/>
        <c:crossBetween val="between"/>
      </c:valAx>
    </c:plotArea>
    <c:legend>
      <c:legendPos val="b"/>
      <c:overlay val="0"/>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lgn="ctr">
        <a:defRPr sz="1800"/>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13073-D5E8-4D04-9A0F-521BD33CD4DC}" type="doc">
      <dgm:prSet loTypeId="urn:microsoft.com/office/officeart/2005/8/layout/venn1" loCatId="relationship" qsTypeId="urn:microsoft.com/office/officeart/2005/8/quickstyle/simple1" qsCatId="simple" csTypeId="urn:microsoft.com/office/officeart/2005/8/colors/accent1_2" csCatId="accent1" phldr="1"/>
      <dgm:spPr/>
    </dgm:pt>
    <dgm:pt modelId="{6B6A322B-1FE6-4AF5-84E4-3C602BAA14CF}">
      <dgm:prSet phldrT="[Text]"/>
      <dgm:spPr>
        <a:solidFill>
          <a:schemeClr val="accent2">
            <a:lumMod val="40000"/>
            <a:lumOff val="60000"/>
          </a:schemeClr>
        </a:solidFill>
      </dgm:spPr>
      <dgm:t>
        <a:bodyPr/>
        <a:lstStyle/>
        <a:p>
          <a:r>
            <a:rPr lang="en-US" dirty="0" smtClean="0"/>
            <a:t>Captive</a:t>
          </a:r>
          <a:endParaRPr lang="en-US" dirty="0"/>
        </a:p>
      </dgm:t>
    </dgm:pt>
    <dgm:pt modelId="{C7D9C7B3-24D5-4920-B0C7-7939C4A3B5C8}" type="parTrans" cxnId="{BE8F8312-3E7E-475D-9F9C-ADE63B3AC70F}">
      <dgm:prSet/>
      <dgm:spPr/>
      <dgm:t>
        <a:bodyPr/>
        <a:lstStyle/>
        <a:p>
          <a:endParaRPr lang="en-US"/>
        </a:p>
      </dgm:t>
    </dgm:pt>
    <dgm:pt modelId="{1002D338-8C86-44D0-A3DB-3A76F3F84192}" type="sibTrans" cxnId="{BE8F8312-3E7E-475D-9F9C-ADE63B3AC70F}">
      <dgm:prSet/>
      <dgm:spPr/>
      <dgm:t>
        <a:bodyPr/>
        <a:lstStyle/>
        <a:p>
          <a:endParaRPr lang="en-US"/>
        </a:p>
      </dgm:t>
    </dgm:pt>
    <dgm:pt modelId="{AB8E86A0-EB53-47ED-BE81-DE7C3F1C1DFE}">
      <dgm:prSet phldrT="[Text]"/>
      <dgm:spPr/>
      <dgm:t>
        <a:bodyPr/>
        <a:lstStyle/>
        <a:p>
          <a:r>
            <a:rPr lang="en-US" dirty="0" smtClean="0"/>
            <a:t>RM Strategies</a:t>
          </a:r>
          <a:endParaRPr lang="en-US" dirty="0"/>
        </a:p>
      </dgm:t>
    </dgm:pt>
    <dgm:pt modelId="{99E8990F-0329-4D25-9C16-F9DF0B3311E1}" type="parTrans" cxnId="{40C504A9-D1B6-476A-8BFA-56A6996ED9D2}">
      <dgm:prSet/>
      <dgm:spPr/>
      <dgm:t>
        <a:bodyPr/>
        <a:lstStyle/>
        <a:p>
          <a:endParaRPr lang="en-US"/>
        </a:p>
      </dgm:t>
    </dgm:pt>
    <dgm:pt modelId="{143E8692-6AED-40BE-A382-E18A9C1A35A2}" type="sibTrans" cxnId="{40C504A9-D1B6-476A-8BFA-56A6996ED9D2}">
      <dgm:prSet/>
      <dgm:spPr/>
      <dgm:t>
        <a:bodyPr/>
        <a:lstStyle/>
        <a:p>
          <a:endParaRPr lang="en-US"/>
        </a:p>
      </dgm:t>
    </dgm:pt>
    <dgm:pt modelId="{61E60876-B4BF-4403-B4B0-F188FFA9B62D}">
      <dgm:prSet phldrT="[Text]"/>
      <dgm:spPr/>
      <dgm:t>
        <a:bodyPr/>
        <a:lstStyle/>
        <a:p>
          <a:r>
            <a:rPr lang="en-US" dirty="0" smtClean="0"/>
            <a:t>Big Data Analytics</a:t>
          </a:r>
          <a:endParaRPr lang="en-US" dirty="0"/>
        </a:p>
      </dgm:t>
    </dgm:pt>
    <dgm:pt modelId="{EC614984-6ECA-4948-A186-CE912B239C0D}" type="parTrans" cxnId="{698CE890-D919-4253-BD6F-AF5F5DC22BF7}">
      <dgm:prSet/>
      <dgm:spPr/>
      <dgm:t>
        <a:bodyPr/>
        <a:lstStyle/>
        <a:p>
          <a:endParaRPr lang="en-US"/>
        </a:p>
      </dgm:t>
    </dgm:pt>
    <dgm:pt modelId="{BF57E271-896E-46CA-A875-8AC4C3FDB307}" type="sibTrans" cxnId="{698CE890-D919-4253-BD6F-AF5F5DC22BF7}">
      <dgm:prSet/>
      <dgm:spPr/>
      <dgm:t>
        <a:bodyPr/>
        <a:lstStyle/>
        <a:p>
          <a:endParaRPr lang="en-US"/>
        </a:p>
      </dgm:t>
    </dgm:pt>
    <dgm:pt modelId="{B627A953-F51A-4F06-BFF5-6FC82F9984E6}" type="pres">
      <dgm:prSet presAssocID="{A0313073-D5E8-4D04-9A0F-521BD33CD4DC}" presName="compositeShape" presStyleCnt="0">
        <dgm:presLayoutVars>
          <dgm:chMax val="7"/>
          <dgm:dir/>
          <dgm:resizeHandles val="exact"/>
        </dgm:presLayoutVars>
      </dgm:prSet>
      <dgm:spPr/>
    </dgm:pt>
    <dgm:pt modelId="{DA88575B-0918-449F-A036-288B5D5638DE}" type="pres">
      <dgm:prSet presAssocID="{6B6A322B-1FE6-4AF5-84E4-3C602BAA14CF}" presName="circ1" presStyleLbl="vennNode1" presStyleIdx="0" presStyleCnt="3" custLinFactNeighborX="980" custLinFactNeighborY="-2083"/>
      <dgm:spPr/>
      <dgm:t>
        <a:bodyPr/>
        <a:lstStyle/>
        <a:p>
          <a:endParaRPr lang="en-US"/>
        </a:p>
      </dgm:t>
    </dgm:pt>
    <dgm:pt modelId="{5A414BA0-2E72-48DC-B776-E90AD787D4DF}" type="pres">
      <dgm:prSet presAssocID="{6B6A322B-1FE6-4AF5-84E4-3C602BAA14CF}" presName="circ1Tx" presStyleLbl="revTx" presStyleIdx="0" presStyleCnt="0">
        <dgm:presLayoutVars>
          <dgm:chMax val="0"/>
          <dgm:chPref val="0"/>
          <dgm:bulletEnabled val="1"/>
        </dgm:presLayoutVars>
      </dgm:prSet>
      <dgm:spPr/>
      <dgm:t>
        <a:bodyPr/>
        <a:lstStyle/>
        <a:p>
          <a:endParaRPr lang="en-US"/>
        </a:p>
      </dgm:t>
    </dgm:pt>
    <dgm:pt modelId="{3A036545-6EB1-46DD-90DE-E9B47925841D}" type="pres">
      <dgm:prSet presAssocID="{AB8E86A0-EB53-47ED-BE81-DE7C3F1C1DFE}" presName="circ2" presStyleLbl="vennNode1" presStyleIdx="1" presStyleCnt="3"/>
      <dgm:spPr/>
      <dgm:t>
        <a:bodyPr/>
        <a:lstStyle/>
        <a:p>
          <a:endParaRPr lang="en-US"/>
        </a:p>
      </dgm:t>
    </dgm:pt>
    <dgm:pt modelId="{EE64A372-B77C-465B-BF83-24B76CC94B1E}" type="pres">
      <dgm:prSet presAssocID="{AB8E86A0-EB53-47ED-BE81-DE7C3F1C1DFE}" presName="circ2Tx" presStyleLbl="revTx" presStyleIdx="0" presStyleCnt="0">
        <dgm:presLayoutVars>
          <dgm:chMax val="0"/>
          <dgm:chPref val="0"/>
          <dgm:bulletEnabled val="1"/>
        </dgm:presLayoutVars>
      </dgm:prSet>
      <dgm:spPr/>
      <dgm:t>
        <a:bodyPr/>
        <a:lstStyle/>
        <a:p>
          <a:endParaRPr lang="en-US"/>
        </a:p>
      </dgm:t>
    </dgm:pt>
    <dgm:pt modelId="{91BAC15F-D7AC-4862-AF23-3C9ABDB33CB6}" type="pres">
      <dgm:prSet presAssocID="{61E60876-B4BF-4403-B4B0-F188FFA9B62D}" presName="circ3" presStyleLbl="vennNode1" presStyleIdx="2" presStyleCnt="3" custLinFactNeighborX="146" custLinFactNeighborY="-7292"/>
      <dgm:spPr/>
      <dgm:t>
        <a:bodyPr/>
        <a:lstStyle/>
        <a:p>
          <a:endParaRPr lang="en-US"/>
        </a:p>
      </dgm:t>
    </dgm:pt>
    <dgm:pt modelId="{D325F751-EE20-4E58-9FD6-9C5515328C7E}" type="pres">
      <dgm:prSet presAssocID="{61E60876-B4BF-4403-B4B0-F188FFA9B62D}" presName="circ3Tx" presStyleLbl="revTx" presStyleIdx="0" presStyleCnt="0">
        <dgm:presLayoutVars>
          <dgm:chMax val="0"/>
          <dgm:chPref val="0"/>
          <dgm:bulletEnabled val="1"/>
        </dgm:presLayoutVars>
      </dgm:prSet>
      <dgm:spPr/>
      <dgm:t>
        <a:bodyPr/>
        <a:lstStyle/>
        <a:p>
          <a:endParaRPr lang="en-US"/>
        </a:p>
      </dgm:t>
    </dgm:pt>
  </dgm:ptLst>
  <dgm:cxnLst>
    <dgm:cxn modelId="{4EC3148E-4408-1C4E-BBE0-9A60FEAFCC7C}" type="presOf" srcId="{61E60876-B4BF-4403-B4B0-F188FFA9B62D}" destId="{91BAC15F-D7AC-4862-AF23-3C9ABDB33CB6}" srcOrd="0" destOrd="0" presId="urn:microsoft.com/office/officeart/2005/8/layout/venn1"/>
    <dgm:cxn modelId="{698CE890-D919-4253-BD6F-AF5F5DC22BF7}" srcId="{A0313073-D5E8-4D04-9A0F-521BD33CD4DC}" destId="{61E60876-B4BF-4403-B4B0-F188FFA9B62D}" srcOrd="2" destOrd="0" parTransId="{EC614984-6ECA-4948-A186-CE912B239C0D}" sibTransId="{BF57E271-896E-46CA-A875-8AC4C3FDB307}"/>
    <dgm:cxn modelId="{40C504A9-D1B6-476A-8BFA-56A6996ED9D2}" srcId="{A0313073-D5E8-4D04-9A0F-521BD33CD4DC}" destId="{AB8E86A0-EB53-47ED-BE81-DE7C3F1C1DFE}" srcOrd="1" destOrd="0" parTransId="{99E8990F-0329-4D25-9C16-F9DF0B3311E1}" sibTransId="{143E8692-6AED-40BE-A382-E18A9C1A35A2}"/>
    <dgm:cxn modelId="{BE8F8312-3E7E-475D-9F9C-ADE63B3AC70F}" srcId="{A0313073-D5E8-4D04-9A0F-521BD33CD4DC}" destId="{6B6A322B-1FE6-4AF5-84E4-3C602BAA14CF}" srcOrd="0" destOrd="0" parTransId="{C7D9C7B3-24D5-4920-B0C7-7939C4A3B5C8}" sibTransId="{1002D338-8C86-44D0-A3DB-3A76F3F84192}"/>
    <dgm:cxn modelId="{AE09671A-387E-0E48-B909-9217EC9C391E}" type="presOf" srcId="{6B6A322B-1FE6-4AF5-84E4-3C602BAA14CF}" destId="{DA88575B-0918-449F-A036-288B5D5638DE}" srcOrd="0" destOrd="0" presId="urn:microsoft.com/office/officeart/2005/8/layout/venn1"/>
    <dgm:cxn modelId="{A890EA83-CC2D-6548-B611-C93CE8E75814}" type="presOf" srcId="{6B6A322B-1FE6-4AF5-84E4-3C602BAA14CF}" destId="{5A414BA0-2E72-48DC-B776-E90AD787D4DF}" srcOrd="1" destOrd="0" presId="urn:microsoft.com/office/officeart/2005/8/layout/venn1"/>
    <dgm:cxn modelId="{D4E27B69-202F-4347-9B7C-D1050C843F39}" type="presOf" srcId="{A0313073-D5E8-4D04-9A0F-521BD33CD4DC}" destId="{B627A953-F51A-4F06-BFF5-6FC82F9984E6}" srcOrd="0" destOrd="0" presId="urn:microsoft.com/office/officeart/2005/8/layout/venn1"/>
    <dgm:cxn modelId="{38247735-B8E8-0A4B-8C30-60972F427455}" type="presOf" srcId="{61E60876-B4BF-4403-B4B0-F188FFA9B62D}" destId="{D325F751-EE20-4E58-9FD6-9C5515328C7E}" srcOrd="1" destOrd="0" presId="urn:microsoft.com/office/officeart/2005/8/layout/venn1"/>
    <dgm:cxn modelId="{AF174C77-00D1-9549-B850-D6653ACEC48E}" type="presOf" srcId="{AB8E86A0-EB53-47ED-BE81-DE7C3F1C1DFE}" destId="{3A036545-6EB1-46DD-90DE-E9B47925841D}" srcOrd="0" destOrd="0" presId="urn:microsoft.com/office/officeart/2005/8/layout/venn1"/>
    <dgm:cxn modelId="{7CEAF1C0-07BB-6049-9C5D-22029B226223}" type="presOf" srcId="{AB8E86A0-EB53-47ED-BE81-DE7C3F1C1DFE}" destId="{EE64A372-B77C-465B-BF83-24B76CC94B1E}" srcOrd="1" destOrd="0" presId="urn:microsoft.com/office/officeart/2005/8/layout/venn1"/>
    <dgm:cxn modelId="{CEC66521-ADC6-4245-97C6-908B17940AE1}" type="presParOf" srcId="{B627A953-F51A-4F06-BFF5-6FC82F9984E6}" destId="{DA88575B-0918-449F-A036-288B5D5638DE}" srcOrd="0" destOrd="0" presId="urn:microsoft.com/office/officeart/2005/8/layout/venn1"/>
    <dgm:cxn modelId="{9DF2CCE1-1237-6648-89B4-A368EB91DE1E}" type="presParOf" srcId="{B627A953-F51A-4F06-BFF5-6FC82F9984E6}" destId="{5A414BA0-2E72-48DC-B776-E90AD787D4DF}" srcOrd="1" destOrd="0" presId="urn:microsoft.com/office/officeart/2005/8/layout/venn1"/>
    <dgm:cxn modelId="{E22254B4-3DC0-F14F-A49A-65BE599979D0}" type="presParOf" srcId="{B627A953-F51A-4F06-BFF5-6FC82F9984E6}" destId="{3A036545-6EB1-46DD-90DE-E9B47925841D}" srcOrd="2" destOrd="0" presId="urn:microsoft.com/office/officeart/2005/8/layout/venn1"/>
    <dgm:cxn modelId="{CD835677-C2FB-C748-88C4-FB28F6DB5730}" type="presParOf" srcId="{B627A953-F51A-4F06-BFF5-6FC82F9984E6}" destId="{EE64A372-B77C-465B-BF83-24B76CC94B1E}" srcOrd="3" destOrd="0" presId="urn:microsoft.com/office/officeart/2005/8/layout/venn1"/>
    <dgm:cxn modelId="{0ABBE51D-FE26-9442-9D6A-D3E0B74BFB59}" type="presParOf" srcId="{B627A953-F51A-4F06-BFF5-6FC82F9984E6}" destId="{91BAC15F-D7AC-4862-AF23-3C9ABDB33CB6}" srcOrd="4" destOrd="0" presId="urn:microsoft.com/office/officeart/2005/8/layout/venn1"/>
    <dgm:cxn modelId="{B1D35C19-2F61-874D-BE46-4E43ED8F37CC}" type="presParOf" srcId="{B627A953-F51A-4F06-BFF5-6FC82F9984E6}" destId="{D325F751-EE20-4E58-9FD6-9C5515328C7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0.01243</cdr:x>
      <cdr:y>0.33522</cdr:y>
    </cdr:from>
    <cdr:to>
      <cdr:x>0.06927</cdr:x>
      <cdr:y>0.60679</cdr:y>
    </cdr:to>
    <cdr:sp macro="" textlink="">
      <cdr:nvSpPr>
        <cdr:cNvPr id="2" name="TextBox 1"/>
        <cdr:cNvSpPr txBox="1"/>
      </cdr:nvSpPr>
      <cdr:spPr>
        <a:xfrm xmlns:a="http://schemas.openxmlformats.org/drawingml/2006/main">
          <a:off x="66675" y="1128713"/>
          <a:ext cx="304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0.06863</cdr:x>
      <cdr:y>0.03518</cdr:y>
    </cdr:from>
    <cdr:to>
      <cdr:x>0.92636</cdr:x>
      <cdr:y>0.91451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3400" y="152400"/>
          <a:ext cx="6666667" cy="380952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DAF29-6973-3D4C-8241-53A07AEBDB54}" type="datetimeFigureOut">
              <a:rPr lang="en-US" smtClean="0"/>
              <a:t>9/19/14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55E126-1E4E-DC4A-B914-0D9806C1246B}" type="slidenum">
              <a:rPr lang="en-US" smtClean="0"/>
              <a:t>‹#›</a:t>
            </a:fld>
            <a:endParaRPr lang="en-US"/>
          </a:p>
        </p:txBody>
      </p:sp>
    </p:spTree>
    <p:extLst>
      <p:ext uri="{BB962C8B-B14F-4D97-AF65-F5344CB8AC3E}">
        <p14:creationId xmlns:p14="http://schemas.microsoft.com/office/powerpoint/2010/main" val="20834078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MS PGothic" pitchFamily="34" charset="-128"/>
              </a:defRPr>
            </a:lvl1pPr>
            <a:lvl2pPr marL="742909" indent="-285734" eaLnBrk="0" hangingPunct="0">
              <a:defRPr>
                <a:solidFill>
                  <a:schemeClr val="tx1"/>
                </a:solidFill>
                <a:latin typeface="Arial" pitchFamily="34" charset="0"/>
                <a:ea typeface="MS PGothic" pitchFamily="34" charset="-128"/>
              </a:defRPr>
            </a:lvl2pPr>
            <a:lvl3pPr marL="1142937" indent="-228587" eaLnBrk="0" hangingPunct="0">
              <a:defRPr>
                <a:solidFill>
                  <a:schemeClr val="tx1"/>
                </a:solidFill>
                <a:latin typeface="Arial" pitchFamily="34" charset="0"/>
                <a:ea typeface="MS PGothic" pitchFamily="34" charset="-128"/>
              </a:defRPr>
            </a:lvl3pPr>
            <a:lvl4pPr marL="1600112" indent="-228587" eaLnBrk="0" hangingPunct="0">
              <a:defRPr>
                <a:solidFill>
                  <a:schemeClr val="tx1"/>
                </a:solidFill>
                <a:latin typeface="Arial" pitchFamily="34" charset="0"/>
                <a:ea typeface="MS PGothic" pitchFamily="34" charset="-128"/>
              </a:defRPr>
            </a:lvl4pPr>
            <a:lvl5pPr marL="2057287" indent="-228587" eaLnBrk="0" hangingPunct="0">
              <a:defRPr>
                <a:solidFill>
                  <a:schemeClr val="tx1"/>
                </a:solidFill>
                <a:latin typeface="Arial" pitchFamily="34" charset="0"/>
                <a:ea typeface="MS PGothic" pitchFamily="34" charset="-128"/>
              </a:defRPr>
            </a:lvl5pPr>
            <a:lvl6pPr marL="2514461" indent="-228587" eaLnBrk="0" fontAlgn="base" hangingPunct="0">
              <a:spcBef>
                <a:spcPct val="0"/>
              </a:spcBef>
              <a:spcAft>
                <a:spcPct val="0"/>
              </a:spcAft>
              <a:defRPr>
                <a:solidFill>
                  <a:schemeClr val="tx1"/>
                </a:solidFill>
                <a:latin typeface="Arial" pitchFamily="34" charset="0"/>
                <a:ea typeface="MS PGothic" pitchFamily="34" charset="-128"/>
              </a:defRPr>
            </a:lvl6pPr>
            <a:lvl7pPr marL="2971635" indent="-228587" eaLnBrk="0" fontAlgn="base" hangingPunct="0">
              <a:spcBef>
                <a:spcPct val="0"/>
              </a:spcBef>
              <a:spcAft>
                <a:spcPct val="0"/>
              </a:spcAft>
              <a:defRPr>
                <a:solidFill>
                  <a:schemeClr val="tx1"/>
                </a:solidFill>
                <a:latin typeface="Arial" pitchFamily="34" charset="0"/>
                <a:ea typeface="MS PGothic" pitchFamily="34" charset="-128"/>
              </a:defRPr>
            </a:lvl7pPr>
            <a:lvl8pPr marL="3428810" indent="-228587" eaLnBrk="0" fontAlgn="base" hangingPunct="0">
              <a:spcBef>
                <a:spcPct val="0"/>
              </a:spcBef>
              <a:spcAft>
                <a:spcPct val="0"/>
              </a:spcAft>
              <a:defRPr>
                <a:solidFill>
                  <a:schemeClr val="tx1"/>
                </a:solidFill>
                <a:latin typeface="Arial" pitchFamily="34" charset="0"/>
                <a:ea typeface="MS PGothic" pitchFamily="34" charset="-128"/>
              </a:defRPr>
            </a:lvl8pPr>
            <a:lvl9pPr marL="3885985" indent="-2285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1E0023B6-FE64-4359-8F52-2BF1AC5A6940}" type="slidenum">
              <a:rPr lang="en-US" smtClean="0">
                <a:solidFill>
                  <a:srgbClr val="000000"/>
                </a:solidFill>
              </a:rPr>
              <a:pPr eaLnBrk="1" hangingPunct="1">
                <a:defRPr/>
              </a:pPr>
              <a:t>6</a:t>
            </a:fld>
            <a:endParaRPr lang="en-US" smtClean="0">
              <a:solidFill>
                <a:srgbClr val="000000"/>
              </a:solidFill>
            </a:endParaRPr>
          </a:p>
        </p:txBody>
      </p:sp>
      <p:sp>
        <p:nvSpPr>
          <p:cNvPr id="28979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9CF1E274-3901-4D4D-A02D-E953CFC5F786}" type="slidenum">
              <a:rPr lang="en-US" sz="1200">
                <a:solidFill>
                  <a:prstClr val="black"/>
                </a:solidFill>
                <a:latin typeface="Calibri" charset="0"/>
              </a:rPr>
              <a:pPr/>
              <a:t>21</a:t>
            </a:fld>
            <a:endParaRPr lang="en-US" sz="120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15385170-4969-F445-AB37-551E58206F28}" type="slidenum">
              <a:rPr lang="en-US" sz="1200">
                <a:solidFill>
                  <a:prstClr val="black"/>
                </a:solidFill>
                <a:latin typeface="Calibri" charset="0"/>
              </a:rPr>
              <a:pPr/>
              <a:t>22</a:t>
            </a:fld>
            <a:endParaRPr lang="en-US" sz="1200">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CD6D508F-6273-8F46-BC4E-34D7DCE27BD8}" type="slidenum">
              <a:rPr lang="en-US" sz="1200">
                <a:solidFill>
                  <a:prstClr val="black"/>
                </a:solidFill>
                <a:latin typeface="Calibri" charset="0"/>
              </a:rPr>
              <a:pPr/>
              <a:t>23</a:t>
            </a:fld>
            <a:endParaRPr lang="en-US" sz="120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CD6D508F-6273-8F46-BC4E-34D7DCE27BD8}" type="slidenum">
              <a:rPr lang="en-US" sz="1200">
                <a:solidFill>
                  <a:prstClr val="black"/>
                </a:solidFill>
                <a:latin typeface="Calibri" charset="0"/>
              </a:rPr>
              <a:pPr/>
              <a:t>34</a:t>
            </a:fld>
            <a:endParaRPr lang="en-US" sz="120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4615" y="8684927"/>
            <a:ext cx="2971801" cy="457513"/>
          </a:xfrm>
          <a:prstGeom prst="rect">
            <a:avLst/>
          </a:prstGeom>
          <a:noFill/>
          <a:ln w="9525">
            <a:noFill/>
            <a:miter lim="800000"/>
            <a:headEnd/>
            <a:tailEnd/>
          </a:ln>
        </p:spPr>
        <p:txBody>
          <a:bodyPr lIns="92102" tIns="46051" rIns="92102" bIns="46051" anchor="b"/>
          <a:lstStyle/>
          <a:p>
            <a:pPr algn="r" defTabSz="870970"/>
            <a:fld id="{55A137A7-4DE2-4DB9-B3EC-33B4E7B7AFA9}" type="slidenum">
              <a:rPr lang="en-US" sz="1300">
                <a:solidFill>
                  <a:prstClr val="black"/>
                </a:solidFill>
                <a:latin typeface="Calibri"/>
              </a:rPr>
              <a:pPr algn="r" defTabSz="870970"/>
              <a:t>36</a:t>
            </a:fld>
            <a:endParaRPr lang="en-US" sz="1300">
              <a:solidFill>
                <a:prstClr val="black"/>
              </a:solidFill>
              <a:latin typeface="Calibri"/>
            </a:endParaRPr>
          </a:p>
        </p:txBody>
      </p:sp>
      <p:sp>
        <p:nvSpPr>
          <p:cNvPr id="30722" name="Rectangle 2"/>
          <p:cNvSpPr>
            <a:spLocks noGrp="1" noRot="1" noChangeAspect="1" noChangeArrowheads="1" noTextEdit="1"/>
          </p:cNvSpPr>
          <p:nvPr>
            <p:ph type="sldImg"/>
          </p:nvPr>
        </p:nvSpPr>
        <p:spPr>
          <a:xfrm>
            <a:off x="1146175" y="687388"/>
            <a:ext cx="4573588" cy="3430587"/>
          </a:xfrm>
          <a:ln/>
        </p:spPr>
      </p:sp>
      <p:sp>
        <p:nvSpPr>
          <p:cNvPr id="30723" name="Rectangle 3"/>
          <p:cNvSpPr>
            <a:spLocks noGrp="1" noChangeArrowheads="1"/>
          </p:cNvSpPr>
          <p:nvPr>
            <p:ph type="body" idx="1"/>
          </p:nvPr>
        </p:nvSpPr>
        <p:spPr>
          <a:xfrm>
            <a:off x="914401" y="4345589"/>
            <a:ext cx="5029200" cy="4111364"/>
          </a:xfrm>
          <a:noFill/>
          <a:ln/>
        </p:spPr>
        <p:txBody>
          <a:bodyPr lIns="92102" tIns="46051" rIns="92102" bIns="46051"/>
          <a:lstStyle/>
          <a:p>
            <a:endParaRPr lang="en-GB"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5582" y="8688049"/>
            <a:ext cx="2972421" cy="455951"/>
          </a:xfrm>
          <a:prstGeom prst="rect">
            <a:avLst/>
          </a:prstGeom>
          <a:noFill/>
          <a:ln w="9525">
            <a:noFill/>
            <a:miter lim="800000"/>
            <a:headEnd/>
            <a:tailEnd/>
          </a:ln>
        </p:spPr>
        <p:txBody>
          <a:bodyPr wrap="none" lIns="89928" tIns="44963" rIns="89928" bIns="44963" anchor="b"/>
          <a:lstStyle/>
          <a:p>
            <a:pPr algn="r" defTabSz="898664" eaLnBrk="0" hangingPunct="0"/>
            <a:fld id="{CED45820-B255-4AD0-B715-751DB0AADAD6}" type="slidenum">
              <a:rPr lang="en-US">
                <a:solidFill>
                  <a:prstClr val="black"/>
                </a:solidFill>
                <a:latin typeface="Calibri"/>
              </a:rPr>
              <a:pPr algn="r" defTabSz="898664" eaLnBrk="0" hangingPunct="0"/>
              <a:t>37</a:t>
            </a:fld>
            <a:endParaRPr lang="en-US" dirty="0">
              <a:solidFill>
                <a:prstClr val="black"/>
              </a:solidFill>
              <a:latin typeface="Calibri"/>
            </a:endParaRPr>
          </a:p>
        </p:txBody>
      </p:sp>
      <p:sp>
        <p:nvSpPr>
          <p:cNvPr id="27650" name="Rectangle 2"/>
          <p:cNvSpPr>
            <a:spLocks noGrp="1" noRot="1" noChangeAspect="1" noChangeArrowheads="1" noTextEdit="1"/>
          </p:cNvSpPr>
          <p:nvPr>
            <p:ph type="sldImg"/>
          </p:nvPr>
        </p:nvSpPr>
        <p:spPr>
          <a:xfrm>
            <a:off x="1144588" y="687388"/>
            <a:ext cx="4573587" cy="3430587"/>
          </a:xfrm>
          <a:ln/>
        </p:spPr>
      </p:sp>
      <p:sp>
        <p:nvSpPr>
          <p:cNvPr id="27651" name="Rectangle 3"/>
          <p:cNvSpPr>
            <a:spLocks noGrp="1" noChangeArrowheads="1"/>
          </p:cNvSpPr>
          <p:nvPr>
            <p:ph type="body" idx="1"/>
          </p:nvPr>
        </p:nvSpPr>
        <p:spPr>
          <a:xfrm>
            <a:off x="914713" y="4345589"/>
            <a:ext cx="5028579" cy="4111364"/>
          </a:xfrm>
          <a:noFill/>
          <a:ln/>
        </p:spPr>
        <p:txBody>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1146175" y="685800"/>
            <a:ext cx="4570413" cy="3429000"/>
          </a:xfrm>
          <a:ln/>
        </p:spPr>
      </p:sp>
      <p:sp>
        <p:nvSpPr>
          <p:cNvPr id="171011" name="Notes Placeholder 2"/>
          <p:cNvSpPr>
            <a:spLocks noGrp="1"/>
          </p:cNvSpPr>
          <p:nvPr>
            <p:ph type="body" idx="1"/>
          </p:nvPr>
        </p:nvSpPr>
        <p:spPr>
          <a:noFill/>
          <a:ln/>
        </p:spPr>
        <p:txBody>
          <a:bodyPr/>
          <a:lstStyle/>
          <a:p>
            <a:endParaRPr lang="en-US" altLang="ja-JP" smtClean="0"/>
          </a:p>
        </p:txBody>
      </p:sp>
      <p:sp>
        <p:nvSpPr>
          <p:cNvPr id="4" name="Slide Number Placeholder 3"/>
          <p:cNvSpPr txBox="1">
            <a:spLocks noGrp="1"/>
          </p:cNvSpPr>
          <p:nvPr/>
        </p:nvSpPr>
        <p:spPr bwMode="auto">
          <a:xfrm>
            <a:off x="3884817" y="8685414"/>
            <a:ext cx="2971587" cy="457127"/>
          </a:xfrm>
          <a:prstGeom prst="rect">
            <a:avLst/>
          </a:prstGeom>
          <a:noFill/>
          <a:ln>
            <a:miter lim="800000"/>
            <a:headEnd/>
            <a:tailEnd/>
          </a:ln>
        </p:spPr>
        <p:txBody>
          <a:bodyPr lIns="91428" tIns="45715" rIns="91428" bIns="45715" anchor="b"/>
          <a:lstStyle/>
          <a:p>
            <a:pPr algn="r" defTabSz="457200">
              <a:defRPr/>
            </a:pPr>
            <a:fld id="{FA465680-3AF4-463D-A7CE-82B8144A6385}" type="slidenum">
              <a:rPr lang="en-US" sz="1200">
                <a:solidFill>
                  <a:prstClr val="black"/>
                </a:solidFill>
                <a:latin typeface="Calibri"/>
              </a:rPr>
              <a:pPr algn="r" defTabSz="457200">
                <a:defRPr/>
              </a:pPr>
              <a:t>38</a:t>
            </a:fld>
            <a:endParaRPr lang="en-US" sz="1200">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1146175" y="685800"/>
            <a:ext cx="4570413" cy="3429000"/>
          </a:xfrm>
          <a:ln/>
        </p:spPr>
      </p:sp>
      <p:sp>
        <p:nvSpPr>
          <p:cNvPr id="171011" name="Notes Placeholder 2"/>
          <p:cNvSpPr>
            <a:spLocks noGrp="1"/>
          </p:cNvSpPr>
          <p:nvPr>
            <p:ph type="body" idx="1"/>
          </p:nvPr>
        </p:nvSpPr>
        <p:spPr>
          <a:noFill/>
          <a:ln/>
        </p:spPr>
        <p:txBody>
          <a:bodyPr/>
          <a:lstStyle/>
          <a:p>
            <a:endParaRPr lang="en-US" altLang="ja-JP" smtClean="0"/>
          </a:p>
        </p:txBody>
      </p:sp>
      <p:sp>
        <p:nvSpPr>
          <p:cNvPr id="4" name="Slide Number Placeholder 3"/>
          <p:cNvSpPr txBox="1">
            <a:spLocks noGrp="1"/>
          </p:cNvSpPr>
          <p:nvPr/>
        </p:nvSpPr>
        <p:spPr bwMode="auto">
          <a:xfrm>
            <a:off x="3884817" y="8685414"/>
            <a:ext cx="2971587" cy="457127"/>
          </a:xfrm>
          <a:prstGeom prst="rect">
            <a:avLst/>
          </a:prstGeom>
          <a:noFill/>
          <a:ln>
            <a:miter lim="800000"/>
            <a:headEnd/>
            <a:tailEnd/>
          </a:ln>
        </p:spPr>
        <p:txBody>
          <a:bodyPr lIns="91428" tIns="45715" rIns="91428" bIns="45715" anchor="b"/>
          <a:lstStyle/>
          <a:p>
            <a:pPr algn="r" defTabSz="457200">
              <a:defRPr/>
            </a:pPr>
            <a:fld id="{FA465680-3AF4-463D-A7CE-82B8144A6385}" type="slidenum">
              <a:rPr lang="en-US" sz="1200">
                <a:solidFill>
                  <a:prstClr val="black"/>
                </a:solidFill>
                <a:latin typeface="Calibri"/>
              </a:rPr>
              <a:pPr algn="r" defTabSz="457200">
                <a:defRPr/>
              </a:pPr>
              <a:t>39</a:t>
            </a:fld>
            <a:endParaRPr lang="en-US" sz="1200">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6C702-A7D8-4FE3-8586-EEFDBC25FCA3}" type="slidenum">
              <a:rPr lang="en-US">
                <a:solidFill>
                  <a:prstClr val="black"/>
                </a:solidFill>
                <a:latin typeface="Calibri"/>
              </a:rPr>
              <a:pPr/>
              <a:t>40</a:t>
            </a:fld>
            <a:endParaRPr lang="en-US" dirty="0">
              <a:solidFill>
                <a:prstClr val="black"/>
              </a:solidFill>
              <a:latin typeface="Calibri"/>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6C702-A7D8-4FE3-8586-EEFDBC25FCA3}" type="slidenum">
              <a:rPr lang="en-US">
                <a:solidFill>
                  <a:prstClr val="black"/>
                </a:solidFill>
                <a:latin typeface="Calibri"/>
              </a:rPr>
              <a:pPr/>
              <a:t>41</a:t>
            </a:fld>
            <a:endParaRPr lang="en-US" dirty="0">
              <a:solidFill>
                <a:prstClr val="black"/>
              </a:solidFill>
              <a:latin typeface="Calibri"/>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900" dirty="0"/>
              <a:t>Interesting to note here that half the group surveyed either have no CRIP or didn’t know…!!!</a:t>
            </a:r>
          </a:p>
        </p:txBody>
      </p:sp>
      <p:sp>
        <p:nvSpPr>
          <p:cNvPr id="4" name="Slide Number Placeholder 3"/>
          <p:cNvSpPr>
            <a:spLocks noGrp="1"/>
          </p:cNvSpPr>
          <p:nvPr>
            <p:ph type="sldNum" sz="quarter" idx="10"/>
          </p:nvPr>
        </p:nvSpPr>
        <p:spPr/>
        <p:txBody>
          <a:bodyPr/>
          <a:lstStyle/>
          <a:p>
            <a:pPr>
              <a:defRPr/>
            </a:pPr>
            <a:fld id="{664F9FE8-6B18-4B70-9561-E155781E9FB8}" type="slidenum">
              <a:rPr lang="en-US" smtClean="0">
                <a:solidFill>
                  <a:prstClr val="black"/>
                </a:solidFill>
                <a:latin typeface="Calibri"/>
              </a:rPr>
              <a:pPr>
                <a:defRPr/>
              </a:pPr>
              <a:t>11</a:t>
            </a:fld>
            <a:endParaRPr lang="en-US" dirty="0">
              <a:solidFill>
                <a:prstClr val="black"/>
              </a:solidFill>
              <a:latin typeface="Calibri"/>
            </a:endParaRPr>
          </a:p>
        </p:txBody>
      </p:sp>
    </p:spTree>
    <p:extLst>
      <p:ext uri="{BB962C8B-B14F-4D97-AF65-F5344CB8AC3E}">
        <p14:creationId xmlns:p14="http://schemas.microsoft.com/office/powerpoint/2010/main" val="3725273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885581" y="8688050"/>
            <a:ext cx="2972421" cy="455951"/>
          </a:xfrm>
          <a:prstGeom prst="rect">
            <a:avLst/>
          </a:prstGeom>
          <a:noFill/>
          <a:ln w="9525">
            <a:noFill/>
            <a:miter lim="800000"/>
            <a:headEnd/>
            <a:tailEnd/>
          </a:ln>
        </p:spPr>
        <p:txBody>
          <a:bodyPr wrap="none" lIns="90598" tIns="45300" rIns="90598" bIns="45300" anchor="b"/>
          <a:lstStyle/>
          <a:p>
            <a:pPr algn="r" defTabSz="905362" eaLnBrk="0" hangingPunct="0"/>
            <a:fld id="{BD013D5B-BBDE-480B-9976-B18B3ECB710F}" type="slidenum">
              <a:rPr lang="en-US">
                <a:solidFill>
                  <a:prstClr val="black"/>
                </a:solidFill>
                <a:latin typeface="Calibri"/>
              </a:rPr>
              <a:pPr algn="r" defTabSz="905362" eaLnBrk="0" hangingPunct="0"/>
              <a:t>42</a:t>
            </a:fld>
            <a:endParaRPr lang="en-US" dirty="0">
              <a:solidFill>
                <a:prstClr val="black"/>
              </a:solidFill>
              <a:latin typeface="Calibri"/>
            </a:endParaRPr>
          </a:p>
        </p:txBody>
      </p:sp>
      <p:sp>
        <p:nvSpPr>
          <p:cNvPr id="31746" name="Rectangle 2"/>
          <p:cNvSpPr>
            <a:spLocks noGrp="1" noRot="1" noChangeAspect="1" noChangeArrowheads="1" noTextEdit="1"/>
          </p:cNvSpPr>
          <p:nvPr>
            <p:ph type="sldImg"/>
          </p:nvPr>
        </p:nvSpPr>
        <p:spPr>
          <a:xfrm>
            <a:off x="1146175" y="687388"/>
            <a:ext cx="4572000" cy="3430587"/>
          </a:xfrm>
          <a:ln/>
        </p:spPr>
      </p:sp>
      <p:sp>
        <p:nvSpPr>
          <p:cNvPr id="31747" name="Rectangle 3"/>
          <p:cNvSpPr>
            <a:spLocks noGrp="1" noChangeArrowheads="1"/>
          </p:cNvSpPr>
          <p:nvPr>
            <p:ph type="body" idx="1"/>
          </p:nvPr>
        </p:nvSpPr>
        <p:spPr>
          <a:xfrm>
            <a:off x="914714" y="4345589"/>
            <a:ext cx="5028579" cy="4111365"/>
          </a:xfrm>
          <a:noFill/>
          <a:ln/>
        </p:spPr>
        <p:txBody>
          <a:bodyPr/>
          <a:lstStyle/>
          <a:p>
            <a:pPr eaLnBrk="1" hangingPunct="1"/>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CD6D508F-6273-8F46-BC4E-34D7DCE27BD8}" type="slidenum">
              <a:rPr lang="en-US" sz="1200">
                <a:solidFill>
                  <a:prstClr val="black"/>
                </a:solidFill>
                <a:latin typeface="Calibri" charset="0"/>
              </a:rPr>
              <a:pPr/>
              <a:t>44</a:t>
            </a:fld>
            <a:endParaRPr lang="en-US" sz="1200">
              <a:solidFill>
                <a:prstClr val="black"/>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5906" y="8687409"/>
            <a:ext cx="2972097" cy="456595"/>
          </a:xfrm>
          <a:prstGeom prst="rect">
            <a:avLst/>
          </a:prstGeom>
          <a:noFill/>
          <a:ln w="9525">
            <a:noFill/>
            <a:miter lim="800000"/>
            <a:headEnd/>
            <a:tailEnd/>
          </a:ln>
        </p:spPr>
        <p:txBody>
          <a:bodyPr wrap="none" lIns="89928" tIns="44963" rIns="89928" bIns="44963" anchor="b"/>
          <a:lstStyle/>
          <a:p>
            <a:pPr algn="r" defTabSz="899255" eaLnBrk="0" hangingPunct="0"/>
            <a:fld id="{218DB091-91EF-474B-A974-CA86CEAED7B3}" type="slidenum">
              <a:rPr lang="en-US">
                <a:solidFill>
                  <a:prstClr val="black"/>
                </a:solidFill>
                <a:latin typeface="Calibri"/>
              </a:rPr>
              <a:pPr algn="r" defTabSz="899255" eaLnBrk="0" hangingPunct="0"/>
              <a:t>52</a:t>
            </a:fld>
            <a:endParaRPr lang="en-US" dirty="0">
              <a:solidFill>
                <a:prstClr val="black"/>
              </a:solidFill>
              <a:latin typeface="Calibri"/>
            </a:endParaRPr>
          </a:p>
        </p:txBody>
      </p:sp>
      <p:sp>
        <p:nvSpPr>
          <p:cNvPr id="107523" name="Rectangle 2"/>
          <p:cNvSpPr>
            <a:spLocks noGrp="1" noRot="1" noChangeAspect="1" noChangeArrowheads="1" noTextEdit="1"/>
          </p:cNvSpPr>
          <p:nvPr>
            <p:ph type="sldImg"/>
          </p:nvPr>
        </p:nvSpPr>
        <p:spPr>
          <a:xfrm>
            <a:off x="1143000" y="684213"/>
            <a:ext cx="4573588" cy="3432175"/>
          </a:xfrm>
          <a:ln/>
        </p:spPr>
      </p:sp>
      <p:sp>
        <p:nvSpPr>
          <p:cNvPr id="107524" name="Rectangle 3"/>
          <p:cNvSpPr>
            <a:spLocks noGrp="1" noChangeArrowheads="1"/>
          </p:cNvSpPr>
          <p:nvPr>
            <p:ph type="body" idx="1"/>
          </p:nvPr>
        </p:nvSpPr>
        <p:spPr>
          <a:xfrm>
            <a:off x="915294" y="4343705"/>
            <a:ext cx="5027414" cy="4116916"/>
          </a:xfrm>
          <a:noFill/>
          <a:ln/>
        </p:spPr>
        <p:txBody>
          <a:bodyPr/>
          <a:lstStyle/>
          <a:p>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971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0218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6832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6737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2547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8402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629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CD6D508F-6273-8F46-BC4E-34D7DCE27BD8}" type="slidenum">
              <a:rPr lang="en-US" sz="1200">
                <a:solidFill>
                  <a:prstClr val="black"/>
                </a:solidFill>
                <a:latin typeface="Calibri" charset="0"/>
              </a:rPr>
              <a:pPr/>
              <a:t>12</a:t>
            </a:fld>
            <a:endParaRPr lang="en-US" sz="1200">
              <a:solidFill>
                <a:prstClr val="black"/>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r>
              <a:rPr lang="en-US" altLang="en-US" sz="1200" dirty="0" smtClean="0">
                <a:solidFill>
                  <a:prstClr val="black"/>
                </a:solidFill>
              </a:rPr>
              <a:t>IPO Road Show Presentation</a:t>
            </a:r>
          </a:p>
        </p:txBody>
      </p:sp>
      <p:sp>
        <p:nvSpPr>
          <p:cNvPr id="276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fld id="{D86C3882-2F6B-9949-8722-1931872513EE}" type="datetime1">
              <a:rPr lang="en-US" altLang="en-US" sz="1200" smtClean="0">
                <a:solidFill>
                  <a:prstClr val="black"/>
                </a:solidFill>
              </a:rPr>
              <a:pPr/>
              <a:t>9/19/14</a:t>
            </a:fld>
            <a:endParaRPr lang="en-US" altLang="en-US" sz="1200" dirty="0" smtClean="0">
              <a:solidFill>
                <a:prstClr val="black"/>
              </a:solidFill>
            </a:endParaRPr>
          </a:p>
        </p:txBody>
      </p:sp>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r>
              <a:rPr lang="en-US" altLang="en-US" sz="1200" dirty="0" smtClean="0">
                <a:solidFill>
                  <a:prstClr val="black"/>
                </a:solidFill>
              </a:rPr>
              <a:t>IPO Road Show Presentation</a:t>
            </a:r>
          </a:p>
        </p:txBody>
      </p:sp>
      <p:sp>
        <p:nvSpPr>
          <p:cNvPr id="34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fld id="{62212079-293F-A14A-B585-C38AB93195A7}" type="datetime1">
              <a:rPr lang="en-US" altLang="en-US" sz="1200" smtClean="0">
                <a:solidFill>
                  <a:prstClr val="black"/>
                </a:solidFill>
              </a:rPr>
              <a:pPr/>
              <a:t>9/19/14</a:t>
            </a:fld>
            <a:endParaRPr lang="en-US" altLang="en-US" sz="1200" dirty="0" smtClean="0">
              <a:solidFill>
                <a:prstClr val="black"/>
              </a:solidFill>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r>
              <a:rPr lang="en-US" altLang="en-US" sz="1200" dirty="0" smtClean="0">
                <a:solidFill>
                  <a:prstClr val="black"/>
                </a:solidFill>
              </a:rPr>
              <a:t>IPO Road Show Presentation</a:t>
            </a:r>
          </a:p>
        </p:txBody>
      </p:sp>
      <p:sp>
        <p:nvSpPr>
          <p:cNvPr id="34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fld id="{020D36EC-EF1E-F64F-A8D9-9B26034DF012}" type="datetime1">
              <a:rPr lang="en-US" altLang="en-US" sz="1200" smtClean="0">
                <a:solidFill>
                  <a:prstClr val="black"/>
                </a:solidFill>
              </a:rPr>
              <a:pPr/>
              <a:t>9/19/14</a:t>
            </a:fld>
            <a:endParaRPr lang="en-US" altLang="en-US" sz="1200" dirty="0" smtClean="0">
              <a:solidFill>
                <a:prstClr val="black"/>
              </a:solidFill>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6867"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F3E3A5DE-D8E9-46A8-B644-41AC1A9368E4}" type="datetime1">
              <a:rPr lang="en-US" altLang="en-US" sz="1200">
                <a:solidFill>
                  <a:prstClr val="black"/>
                </a:solidFill>
              </a:rPr>
              <a:pPr algn="r"/>
              <a:t>9/19/14</a:t>
            </a:fld>
            <a:endParaRPr lang="en-US" altLang="en-US" sz="1200" dirty="0">
              <a:solidFill>
                <a:prstClr val="black"/>
              </a:solidFill>
            </a:endParaRPr>
          </a:p>
        </p:txBody>
      </p:sp>
      <p:sp>
        <p:nvSpPr>
          <p:cNvPr id="36868"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CE9B8115-3461-4CAB-A7A9-CA6038B31A8A}" type="slidenum">
              <a:rPr lang="en-US" altLang="en-US" sz="1200">
                <a:solidFill>
                  <a:prstClr val="black"/>
                </a:solidFill>
              </a:rPr>
              <a:pPr algn="r"/>
              <a:t>67</a:t>
            </a:fld>
            <a:endParaRPr lang="en-US" altLang="en-US" sz="1200" dirty="0">
              <a:solidFill>
                <a:prstClr val="black"/>
              </a:solidFill>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r>
              <a:rPr lang="en-US" altLang="en-US" sz="1200" dirty="0" smtClean="0">
                <a:solidFill>
                  <a:prstClr val="black"/>
                </a:solidFill>
              </a:rPr>
              <a:t>IPO Road Show Presentation</a:t>
            </a:r>
          </a:p>
        </p:txBody>
      </p:sp>
      <p:sp>
        <p:nvSpPr>
          <p:cNvPr id="34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fld id="{661C67B5-8C40-024D-846D-40EC32CAA07C}" type="datetime1">
              <a:rPr lang="en-US" altLang="en-US" sz="1200" smtClean="0">
                <a:solidFill>
                  <a:prstClr val="black"/>
                </a:solidFill>
              </a:rPr>
              <a:pPr/>
              <a:t>9/19/14</a:t>
            </a:fld>
            <a:endParaRPr lang="en-US" altLang="en-US" sz="1200" dirty="0" smtClean="0">
              <a:solidFill>
                <a:prstClr val="black"/>
              </a:solidFill>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r>
              <a:rPr lang="en-US" altLang="en-US" sz="1200" dirty="0" smtClean="0">
                <a:solidFill>
                  <a:prstClr val="black"/>
                </a:solidFill>
              </a:rPr>
              <a:t>IPO Road Show Presentation</a:t>
            </a:r>
          </a:p>
        </p:txBody>
      </p:sp>
      <p:sp>
        <p:nvSpPr>
          <p:cNvPr id="34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a:defRPr sz="2600">
                <a:solidFill>
                  <a:schemeClr val="tx1"/>
                </a:solidFill>
                <a:latin typeface="Verdana" pitchFamily="34" charset="0"/>
              </a:defRPr>
            </a:lvl1pPr>
            <a:lvl2pPr marL="702756" indent="-270291" defTabSz="903973">
              <a:defRPr sz="2600">
                <a:solidFill>
                  <a:schemeClr val="tx1"/>
                </a:solidFill>
                <a:latin typeface="Verdana" pitchFamily="34" charset="0"/>
              </a:defRPr>
            </a:lvl2pPr>
            <a:lvl3pPr marL="1081164" indent="-216233" defTabSz="903973">
              <a:defRPr sz="2600">
                <a:solidFill>
                  <a:schemeClr val="tx1"/>
                </a:solidFill>
                <a:latin typeface="Verdana" pitchFamily="34" charset="0"/>
              </a:defRPr>
            </a:lvl3pPr>
            <a:lvl4pPr marL="1513629" indent="-216233" defTabSz="903973">
              <a:defRPr sz="2600">
                <a:solidFill>
                  <a:schemeClr val="tx1"/>
                </a:solidFill>
                <a:latin typeface="Verdana" pitchFamily="34" charset="0"/>
              </a:defRPr>
            </a:lvl4pPr>
            <a:lvl5pPr marL="1946095" indent="-216233" defTabSz="903973">
              <a:defRPr sz="2600">
                <a:solidFill>
                  <a:schemeClr val="tx1"/>
                </a:solidFill>
                <a:latin typeface="Verdana" pitchFamily="34" charset="0"/>
              </a:defRPr>
            </a:lvl5pPr>
            <a:lvl6pPr marL="2378560" indent="-216233" defTabSz="903973" eaLnBrk="0" fontAlgn="base" hangingPunct="0">
              <a:spcBef>
                <a:spcPct val="0"/>
              </a:spcBef>
              <a:spcAft>
                <a:spcPct val="0"/>
              </a:spcAft>
              <a:defRPr sz="2600">
                <a:solidFill>
                  <a:schemeClr val="tx1"/>
                </a:solidFill>
                <a:latin typeface="Verdana" pitchFamily="34" charset="0"/>
              </a:defRPr>
            </a:lvl6pPr>
            <a:lvl7pPr marL="2811026" indent="-216233" defTabSz="903973" eaLnBrk="0" fontAlgn="base" hangingPunct="0">
              <a:spcBef>
                <a:spcPct val="0"/>
              </a:spcBef>
              <a:spcAft>
                <a:spcPct val="0"/>
              </a:spcAft>
              <a:defRPr sz="2600">
                <a:solidFill>
                  <a:schemeClr val="tx1"/>
                </a:solidFill>
                <a:latin typeface="Verdana" pitchFamily="34" charset="0"/>
              </a:defRPr>
            </a:lvl7pPr>
            <a:lvl8pPr marL="3243491" indent="-216233" defTabSz="903973" eaLnBrk="0" fontAlgn="base" hangingPunct="0">
              <a:spcBef>
                <a:spcPct val="0"/>
              </a:spcBef>
              <a:spcAft>
                <a:spcPct val="0"/>
              </a:spcAft>
              <a:defRPr sz="2600">
                <a:solidFill>
                  <a:schemeClr val="tx1"/>
                </a:solidFill>
                <a:latin typeface="Verdana" pitchFamily="34" charset="0"/>
              </a:defRPr>
            </a:lvl8pPr>
            <a:lvl9pPr marL="3675957" indent="-216233" defTabSz="903973" eaLnBrk="0" fontAlgn="base" hangingPunct="0">
              <a:spcBef>
                <a:spcPct val="0"/>
              </a:spcBef>
              <a:spcAft>
                <a:spcPct val="0"/>
              </a:spcAft>
              <a:defRPr sz="2600">
                <a:solidFill>
                  <a:schemeClr val="tx1"/>
                </a:solidFill>
                <a:latin typeface="Verdana" pitchFamily="34" charset="0"/>
              </a:defRPr>
            </a:lvl9pPr>
          </a:lstStyle>
          <a:p>
            <a:fld id="{87A45F91-619F-B543-8FCB-AEFA63FAAAAD}" type="datetime1">
              <a:rPr lang="en-US" altLang="en-US" sz="1200" smtClean="0">
                <a:solidFill>
                  <a:prstClr val="black"/>
                </a:solidFill>
              </a:rPr>
              <a:pPr/>
              <a:t>9/19/14</a:t>
            </a:fld>
            <a:endParaRPr lang="en-US" altLang="en-US" sz="1200" dirty="0" smtClean="0">
              <a:solidFill>
                <a:prstClr val="black"/>
              </a:solidFill>
            </a:endParaRPr>
          </a:p>
        </p:txBody>
      </p:sp>
      <p:sp>
        <p:nvSpPr>
          <p:cNvPr id="34821" name="Rectangle 2"/>
          <p:cNvSpPr>
            <a:spLocks noGrp="1" noRot="1" noChangeAspect="1" noChangeArrowheads="1" noTextEdit="1"/>
          </p:cNvSpPr>
          <p:nvPr>
            <p:ph type="sldImg"/>
          </p:nvPr>
        </p:nvSpPr>
        <p:spPr>
          <a:ln/>
        </p:spPr>
      </p:sp>
      <p:sp>
        <p:nvSpPr>
          <p:cNvPr id="348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6867"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F3E3A5DE-D8E9-46A8-B644-41AC1A9368E4}" type="datetime1">
              <a:rPr lang="en-US" altLang="en-US" sz="1200">
                <a:solidFill>
                  <a:prstClr val="black"/>
                </a:solidFill>
              </a:rPr>
              <a:pPr algn="r"/>
              <a:t>9/19/14</a:t>
            </a:fld>
            <a:endParaRPr lang="en-US" altLang="en-US" sz="1200" dirty="0">
              <a:solidFill>
                <a:prstClr val="black"/>
              </a:solidFill>
            </a:endParaRPr>
          </a:p>
        </p:txBody>
      </p:sp>
      <p:sp>
        <p:nvSpPr>
          <p:cNvPr id="36868"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CE9B8115-3461-4CAB-A7A9-CA6038B31A8A}" type="slidenum">
              <a:rPr lang="en-US" altLang="en-US" sz="1200">
                <a:solidFill>
                  <a:prstClr val="black"/>
                </a:solidFill>
              </a:rPr>
              <a:pPr algn="r"/>
              <a:t>70</a:t>
            </a:fld>
            <a:endParaRPr lang="en-US" altLang="en-US" sz="1200" dirty="0">
              <a:solidFill>
                <a:prstClr val="black"/>
              </a:solidFill>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6867"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F3E3A5DE-D8E9-46A8-B644-41AC1A9368E4}" type="datetime1">
              <a:rPr lang="en-US" altLang="en-US" sz="1200">
                <a:solidFill>
                  <a:prstClr val="black"/>
                </a:solidFill>
              </a:rPr>
              <a:pPr algn="r"/>
              <a:t>9/19/14</a:t>
            </a:fld>
            <a:endParaRPr lang="en-US" altLang="en-US" sz="1200" dirty="0">
              <a:solidFill>
                <a:prstClr val="black"/>
              </a:solidFill>
            </a:endParaRPr>
          </a:p>
        </p:txBody>
      </p:sp>
      <p:sp>
        <p:nvSpPr>
          <p:cNvPr id="36868"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CE9B8115-3461-4CAB-A7A9-CA6038B31A8A}" type="slidenum">
              <a:rPr lang="en-US" altLang="en-US" sz="1200">
                <a:solidFill>
                  <a:prstClr val="black"/>
                </a:solidFill>
              </a:rPr>
              <a:pPr algn="r"/>
              <a:t>71</a:t>
            </a:fld>
            <a:endParaRPr lang="en-US" altLang="en-US" sz="1200" dirty="0">
              <a:solidFill>
                <a:prstClr val="black"/>
              </a:solidFill>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6867"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F3E3A5DE-D8E9-46A8-B644-41AC1A9368E4}" type="datetime1">
              <a:rPr lang="en-US" altLang="en-US" sz="1200">
                <a:solidFill>
                  <a:prstClr val="black"/>
                </a:solidFill>
              </a:rPr>
              <a:pPr algn="r"/>
              <a:t>9/19/14</a:t>
            </a:fld>
            <a:endParaRPr lang="en-US" altLang="en-US" sz="1200" dirty="0">
              <a:solidFill>
                <a:prstClr val="black"/>
              </a:solidFill>
            </a:endParaRPr>
          </a:p>
        </p:txBody>
      </p:sp>
      <p:sp>
        <p:nvSpPr>
          <p:cNvPr id="36868"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CE9B8115-3461-4CAB-A7A9-CA6038B31A8A}" type="slidenum">
              <a:rPr lang="en-US" altLang="en-US" sz="1200">
                <a:solidFill>
                  <a:prstClr val="black"/>
                </a:solidFill>
              </a:rPr>
              <a:pPr algn="r"/>
              <a:t>72</a:t>
            </a:fld>
            <a:endParaRPr lang="en-US" altLang="en-US" sz="1200" dirty="0">
              <a:solidFill>
                <a:prstClr val="black"/>
              </a:solidFill>
            </a:endParaRPr>
          </a:p>
        </p:txBody>
      </p:sp>
      <p:sp>
        <p:nvSpPr>
          <p:cNvPr id="36869" name="Rectangle 2"/>
          <p:cNvSpPr>
            <a:spLocks noGrp="1" noRot="1" noChangeAspect="1" noChangeArrowheads="1" noTextEdit="1"/>
          </p:cNvSpPr>
          <p:nvPr>
            <p:ph type="sldImg"/>
          </p:nvPr>
        </p:nvSpPr>
        <p:spPr>
          <a:ln/>
        </p:spPr>
      </p:sp>
      <p:sp>
        <p:nvSpPr>
          <p:cNvPr id="368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0C7EF971-8E85-FE4F-9BF1-4E2F6CBB4FD6}" type="slidenum">
              <a:rPr lang="en-US" sz="1200">
                <a:solidFill>
                  <a:prstClr val="black"/>
                </a:solidFill>
                <a:latin typeface="Calibri" charset="0"/>
              </a:rPr>
              <a:pPr/>
              <a:t>15</a:t>
            </a:fld>
            <a:endParaRPr lang="en-US" sz="1200">
              <a:solidFill>
                <a:prstClr val="black"/>
              </a:solidFill>
              <a:latin typeface="Calibri" charset="0"/>
            </a:endParaRPr>
          </a:p>
        </p:txBody>
      </p:sp>
      <p:sp>
        <p:nvSpPr>
          <p:cNvPr id="19459" name="Notes Placeholder 1"/>
          <p:cNvSpPr>
            <a:spLocks noGrp="1"/>
          </p:cNvSpPr>
          <p:nvPr/>
        </p:nvSpPr>
        <p:spPr bwMode="auto">
          <a:xfrm>
            <a:off x="686427" y="4343716"/>
            <a:ext cx="5485146" cy="41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1" tIns="45255" rIns="90511" bIns="45255"/>
          <a:lstStyle/>
          <a:p>
            <a:pPr defTabSz="457200">
              <a:spcBef>
                <a:spcPct val="30000"/>
              </a:spcBef>
            </a:pPr>
            <a:endParaRPr lang="en-US" sz="1200">
              <a:solidFill>
                <a:prstClr val="black"/>
              </a:solidFill>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7891"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E7DE0D45-0606-4D79-8CA6-CB036F09BE7A}" type="datetime1">
              <a:rPr lang="en-US" altLang="en-US" sz="1200">
                <a:solidFill>
                  <a:prstClr val="black"/>
                </a:solidFill>
              </a:rPr>
              <a:pPr algn="r"/>
              <a:t>9/19/14</a:t>
            </a:fld>
            <a:endParaRPr lang="en-US" altLang="en-US" sz="1200" dirty="0">
              <a:solidFill>
                <a:prstClr val="black"/>
              </a:solidFill>
            </a:endParaRPr>
          </a:p>
        </p:txBody>
      </p:sp>
      <p:sp>
        <p:nvSpPr>
          <p:cNvPr id="3789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6ABFF76B-1EE7-447B-9E05-73020D77A300}" type="slidenum">
              <a:rPr lang="en-US" altLang="en-US" sz="1200">
                <a:solidFill>
                  <a:prstClr val="black"/>
                </a:solidFill>
              </a:rPr>
              <a:pPr algn="r"/>
              <a:t>73</a:t>
            </a:fld>
            <a:endParaRPr lang="en-US" altLang="en-US" sz="1200" dirty="0">
              <a:solidFill>
                <a:prstClr val="black"/>
              </a:solidFill>
            </a:endParaRPr>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7891"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E7DE0D45-0606-4D79-8CA6-CB036F09BE7A}" type="datetime1">
              <a:rPr lang="en-US" altLang="en-US" sz="1200">
                <a:solidFill>
                  <a:prstClr val="black"/>
                </a:solidFill>
              </a:rPr>
              <a:pPr algn="r"/>
              <a:t>9/19/14</a:t>
            </a:fld>
            <a:endParaRPr lang="en-US" altLang="en-US" sz="1200" dirty="0">
              <a:solidFill>
                <a:prstClr val="black"/>
              </a:solidFill>
            </a:endParaRPr>
          </a:p>
        </p:txBody>
      </p:sp>
      <p:sp>
        <p:nvSpPr>
          <p:cNvPr id="3789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6ABFF76B-1EE7-447B-9E05-73020D77A300}" type="slidenum">
              <a:rPr lang="en-US" altLang="en-US" sz="1200">
                <a:solidFill>
                  <a:prstClr val="black"/>
                </a:solidFill>
              </a:rPr>
              <a:pPr algn="r"/>
              <a:t>74</a:t>
            </a:fld>
            <a:endParaRPr lang="en-US" altLang="en-US" sz="1200" dirty="0">
              <a:solidFill>
                <a:prstClr val="black"/>
              </a:solidFill>
            </a:endParaRPr>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7891"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E7DE0D45-0606-4D79-8CA6-CB036F09BE7A}" type="datetime1">
              <a:rPr lang="en-US" altLang="en-US" sz="1200">
                <a:solidFill>
                  <a:prstClr val="black"/>
                </a:solidFill>
              </a:rPr>
              <a:pPr algn="r"/>
              <a:t>9/19/14</a:t>
            </a:fld>
            <a:endParaRPr lang="en-US" altLang="en-US" sz="1200" dirty="0">
              <a:solidFill>
                <a:prstClr val="black"/>
              </a:solidFill>
            </a:endParaRPr>
          </a:p>
        </p:txBody>
      </p:sp>
      <p:sp>
        <p:nvSpPr>
          <p:cNvPr id="3789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6ABFF76B-1EE7-447B-9E05-73020D77A300}" type="slidenum">
              <a:rPr lang="en-US" altLang="en-US" sz="1200">
                <a:solidFill>
                  <a:prstClr val="black"/>
                </a:solidFill>
              </a:rPr>
              <a:pPr algn="r"/>
              <a:t>75</a:t>
            </a:fld>
            <a:endParaRPr lang="en-US" altLang="en-US" sz="1200" dirty="0">
              <a:solidFill>
                <a:prstClr val="black"/>
              </a:solidFill>
            </a:endParaRPr>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7891"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E7DE0D45-0606-4D79-8CA6-CB036F09BE7A}" type="datetime1">
              <a:rPr lang="en-US" altLang="en-US" sz="1200">
                <a:solidFill>
                  <a:prstClr val="black"/>
                </a:solidFill>
              </a:rPr>
              <a:pPr algn="r"/>
              <a:t>9/19/14</a:t>
            </a:fld>
            <a:endParaRPr lang="en-US" altLang="en-US" sz="1200" dirty="0">
              <a:solidFill>
                <a:prstClr val="black"/>
              </a:solidFill>
            </a:endParaRPr>
          </a:p>
        </p:txBody>
      </p:sp>
      <p:sp>
        <p:nvSpPr>
          <p:cNvPr id="3789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6ABFF76B-1EE7-447B-9E05-73020D77A300}" type="slidenum">
              <a:rPr lang="en-US" altLang="en-US" sz="1200">
                <a:solidFill>
                  <a:prstClr val="black"/>
                </a:solidFill>
              </a:rPr>
              <a:pPr algn="r"/>
              <a:t>76</a:t>
            </a:fld>
            <a:endParaRPr lang="en-US" altLang="en-US" sz="1200" dirty="0">
              <a:solidFill>
                <a:prstClr val="black"/>
              </a:solidFill>
            </a:endParaRPr>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Grp="1" noChangeArrowheads="1"/>
          </p:cNvSpPr>
          <p:nvPr/>
        </p:nvSpPr>
        <p:spPr bwMode="auto">
          <a:xfrm>
            <a:off x="0" y="0"/>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r>
              <a:rPr lang="en-US" altLang="en-US" sz="1200" dirty="0">
                <a:solidFill>
                  <a:prstClr val="black"/>
                </a:solidFill>
              </a:rPr>
              <a:t>IPO Road Show Presentation</a:t>
            </a:r>
          </a:p>
        </p:txBody>
      </p:sp>
      <p:sp>
        <p:nvSpPr>
          <p:cNvPr id="37891" name="Rectangle 3"/>
          <p:cNvSpPr txBox="1">
            <a:spLocks noGrp="1" noChangeArrowheads="1"/>
          </p:cNvSpPr>
          <p:nvPr/>
        </p:nvSpPr>
        <p:spPr bwMode="auto">
          <a:xfrm>
            <a:off x="3885903" y="0"/>
            <a:ext cx="2972097"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E7DE0D45-0606-4D79-8CA6-CB036F09BE7A}" type="datetime1">
              <a:rPr lang="en-US" altLang="en-US" sz="1200">
                <a:solidFill>
                  <a:prstClr val="black"/>
                </a:solidFill>
              </a:rPr>
              <a:pPr algn="r"/>
              <a:t>9/19/14</a:t>
            </a:fld>
            <a:endParaRPr lang="en-US" altLang="en-US" sz="1200" dirty="0">
              <a:solidFill>
                <a:prstClr val="black"/>
              </a:solidFill>
            </a:endParaRPr>
          </a:p>
        </p:txBody>
      </p:sp>
      <p:sp>
        <p:nvSpPr>
          <p:cNvPr id="37892" name="Rectangle 7"/>
          <p:cNvSpPr txBox="1">
            <a:spLocks noGrp="1" noChangeArrowheads="1"/>
          </p:cNvSpPr>
          <p:nvPr/>
        </p:nvSpPr>
        <p:spPr bwMode="auto">
          <a:xfrm>
            <a:off x="3885903" y="8685893"/>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54" tIns="45276" rIns="90554" bIns="45276" anchor="b"/>
          <a:lstStyle>
            <a:lvl1pPr defTabSz="957263">
              <a:defRPr sz="2800">
                <a:solidFill>
                  <a:schemeClr val="tx1"/>
                </a:solidFill>
                <a:latin typeface="Verdana" pitchFamily="34" charset="0"/>
              </a:defRPr>
            </a:lvl1pPr>
            <a:lvl2pPr marL="742950" indent="-285750" defTabSz="957263">
              <a:defRPr sz="2800">
                <a:solidFill>
                  <a:schemeClr val="tx1"/>
                </a:solidFill>
                <a:latin typeface="Verdana" pitchFamily="34" charset="0"/>
              </a:defRPr>
            </a:lvl2pPr>
            <a:lvl3pPr marL="1143000" indent="-228600" defTabSz="957263">
              <a:defRPr sz="2800">
                <a:solidFill>
                  <a:schemeClr val="tx1"/>
                </a:solidFill>
                <a:latin typeface="Verdana" pitchFamily="34" charset="0"/>
              </a:defRPr>
            </a:lvl3pPr>
            <a:lvl4pPr marL="1600200" indent="-228600" defTabSz="957263">
              <a:defRPr sz="2800">
                <a:solidFill>
                  <a:schemeClr val="tx1"/>
                </a:solidFill>
                <a:latin typeface="Verdana" pitchFamily="34" charset="0"/>
              </a:defRPr>
            </a:lvl4pPr>
            <a:lvl5pPr marL="2057400" indent="-228600" defTabSz="957263">
              <a:defRPr sz="2800">
                <a:solidFill>
                  <a:schemeClr val="tx1"/>
                </a:solidFill>
                <a:latin typeface="Verdana" pitchFamily="34" charset="0"/>
              </a:defRPr>
            </a:lvl5pPr>
            <a:lvl6pPr marL="2514600" indent="-228600" defTabSz="957263" eaLnBrk="0" fontAlgn="base" hangingPunct="0">
              <a:spcBef>
                <a:spcPct val="0"/>
              </a:spcBef>
              <a:spcAft>
                <a:spcPct val="0"/>
              </a:spcAft>
              <a:defRPr sz="2800">
                <a:solidFill>
                  <a:schemeClr val="tx1"/>
                </a:solidFill>
                <a:latin typeface="Verdana" pitchFamily="34" charset="0"/>
              </a:defRPr>
            </a:lvl6pPr>
            <a:lvl7pPr marL="2971800" indent="-228600" defTabSz="957263" eaLnBrk="0" fontAlgn="base" hangingPunct="0">
              <a:spcBef>
                <a:spcPct val="0"/>
              </a:spcBef>
              <a:spcAft>
                <a:spcPct val="0"/>
              </a:spcAft>
              <a:defRPr sz="2800">
                <a:solidFill>
                  <a:schemeClr val="tx1"/>
                </a:solidFill>
                <a:latin typeface="Verdana" pitchFamily="34" charset="0"/>
              </a:defRPr>
            </a:lvl7pPr>
            <a:lvl8pPr marL="3429000" indent="-228600" defTabSz="957263" eaLnBrk="0" fontAlgn="base" hangingPunct="0">
              <a:spcBef>
                <a:spcPct val="0"/>
              </a:spcBef>
              <a:spcAft>
                <a:spcPct val="0"/>
              </a:spcAft>
              <a:defRPr sz="2800">
                <a:solidFill>
                  <a:schemeClr val="tx1"/>
                </a:solidFill>
                <a:latin typeface="Verdana" pitchFamily="34" charset="0"/>
              </a:defRPr>
            </a:lvl8pPr>
            <a:lvl9pPr marL="3886200" indent="-228600" defTabSz="957263" eaLnBrk="0" fontAlgn="base" hangingPunct="0">
              <a:spcBef>
                <a:spcPct val="0"/>
              </a:spcBef>
              <a:spcAft>
                <a:spcPct val="0"/>
              </a:spcAft>
              <a:defRPr sz="2800">
                <a:solidFill>
                  <a:schemeClr val="tx1"/>
                </a:solidFill>
                <a:latin typeface="Verdana" pitchFamily="34" charset="0"/>
              </a:defRPr>
            </a:lvl9pPr>
          </a:lstStyle>
          <a:p>
            <a:pPr algn="r"/>
            <a:fld id="{6ABFF76B-1EE7-447B-9E05-73020D77A300}" type="slidenum">
              <a:rPr lang="en-US" altLang="en-US" sz="1200">
                <a:solidFill>
                  <a:prstClr val="black"/>
                </a:solidFill>
              </a:rPr>
              <a:pPr algn="r"/>
              <a:t>77</a:t>
            </a:fld>
            <a:endParaRPr lang="en-US" altLang="en-US" sz="1200" dirty="0">
              <a:solidFill>
                <a:prstClr val="black"/>
              </a:solidFill>
            </a:endParaRPr>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latin typeface="Arial" charset="0"/>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142BA80-87B2-4D87-B802-DB98902B2475}" type="slidenum">
              <a:rPr lang="en-US" altLang="en-US">
                <a:solidFill>
                  <a:prstClr val="black"/>
                </a:solidFill>
                <a:latin typeface="Arial" charset="0"/>
              </a:rPr>
              <a:pPr fontAlgn="base">
                <a:spcBef>
                  <a:spcPct val="0"/>
                </a:spcBef>
                <a:spcAft>
                  <a:spcPct val="0"/>
                </a:spcAft>
              </a:pPr>
              <a:t>138</a:t>
            </a:fld>
            <a:endParaRPr lang="en-US" altLang="en-US">
              <a:solidFill>
                <a:prstClr val="black"/>
              </a:solidFill>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739775" y="523875"/>
            <a:ext cx="2333625" cy="1751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xfrm>
            <a:off x="686421" y="2885607"/>
            <a:ext cx="5485158" cy="5572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B85EFC1-2AAA-4E0F-947A-FBD020230AED}" type="slidenum">
              <a:rPr lang="en-US" altLang="en-US">
                <a:solidFill>
                  <a:prstClr val="black"/>
                </a:solidFill>
              </a:rPr>
              <a:pPr fontAlgn="base">
                <a:spcBef>
                  <a:spcPct val="0"/>
                </a:spcBef>
                <a:spcAft>
                  <a:spcPct val="0"/>
                </a:spcAft>
              </a:pPr>
              <a:t>139</a:t>
            </a:fld>
            <a:endParaRPr lang="en-US" altLang="en-US">
              <a:solidFill>
                <a:prstClr val="black"/>
              </a:solidFill>
            </a:endParaRPr>
          </a:p>
        </p:txBody>
      </p:sp>
      <p:sp>
        <p:nvSpPr>
          <p:cNvPr id="50181" name="TextBox 4"/>
          <p:cNvSpPr txBox="1">
            <a:spLocks noChangeArrowheads="1"/>
          </p:cNvSpPr>
          <p:nvPr/>
        </p:nvSpPr>
        <p:spPr bwMode="auto">
          <a:xfrm>
            <a:off x="3317185" y="501234"/>
            <a:ext cx="3019011" cy="156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628650" indent="-1714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Not Just Ethernet or IP</a:t>
            </a:r>
          </a:p>
          <a:p>
            <a:pPr fontAlgn="base">
              <a:spcBef>
                <a:spcPct val="0"/>
              </a:spcBef>
              <a:spcAft>
                <a:spcPct val="0"/>
              </a:spcAft>
              <a:buFont typeface="Arial" charset="0"/>
              <a:buChar char="•"/>
            </a:pPr>
            <a:r>
              <a:rPr lang="en-US" altLang="en-US" sz="1200" dirty="0">
                <a:solidFill>
                  <a:prstClr val="black"/>
                </a:solidFill>
                <a:cs typeface="Arial" charset="0"/>
              </a:rPr>
              <a:t>Give Examples of</a:t>
            </a:r>
          </a:p>
          <a:p>
            <a:pPr lvl="1" fontAlgn="base">
              <a:spcBef>
                <a:spcPct val="0"/>
              </a:spcBef>
              <a:spcAft>
                <a:spcPct val="0"/>
              </a:spcAft>
              <a:buFont typeface="Arial" charset="0"/>
              <a:buChar char="•"/>
            </a:pPr>
            <a:r>
              <a:rPr lang="en-US" altLang="en-US" sz="1200" dirty="0">
                <a:solidFill>
                  <a:prstClr val="black"/>
                </a:solidFill>
                <a:cs typeface="Arial" charset="0"/>
              </a:rPr>
              <a:t>SCADA - Utilities</a:t>
            </a:r>
          </a:p>
          <a:p>
            <a:pPr lvl="1" fontAlgn="base">
              <a:spcBef>
                <a:spcPct val="0"/>
              </a:spcBef>
              <a:spcAft>
                <a:spcPct val="0"/>
              </a:spcAft>
              <a:buFont typeface="Arial" charset="0"/>
              <a:buChar char="•"/>
            </a:pPr>
            <a:r>
              <a:rPr lang="en-US" altLang="en-US" sz="1200" dirty="0">
                <a:solidFill>
                  <a:prstClr val="black"/>
                </a:solidFill>
                <a:cs typeface="Arial" charset="0"/>
              </a:rPr>
              <a:t>RFID/</a:t>
            </a:r>
            <a:r>
              <a:rPr lang="en-US" altLang="en-US" sz="1200" dirty="0" err="1">
                <a:solidFill>
                  <a:prstClr val="black"/>
                </a:solidFill>
                <a:cs typeface="Arial" charset="0"/>
              </a:rPr>
              <a:t>Zigbee</a:t>
            </a:r>
            <a:r>
              <a:rPr lang="en-US" altLang="en-US" sz="1200" dirty="0">
                <a:solidFill>
                  <a:prstClr val="black"/>
                </a:solidFill>
                <a:cs typeface="Arial" charset="0"/>
              </a:rPr>
              <a:t>/802.11</a:t>
            </a:r>
          </a:p>
          <a:p>
            <a:pPr fontAlgn="base">
              <a:spcBef>
                <a:spcPct val="0"/>
              </a:spcBef>
              <a:spcAft>
                <a:spcPct val="0"/>
              </a:spcAft>
              <a:buFont typeface="Arial" charset="0"/>
              <a:buChar char="•"/>
            </a:pPr>
            <a:r>
              <a:rPr lang="en-US" altLang="en-US" sz="1200" dirty="0">
                <a:solidFill>
                  <a:prstClr val="black"/>
                </a:solidFill>
                <a:cs typeface="Arial" charset="0"/>
              </a:rPr>
              <a:t>MRI Example</a:t>
            </a:r>
          </a:p>
          <a:p>
            <a:pPr fontAlgn="base">
              <a:spcBef>
                <a:spcPct val="0"/>
              </a:spcBef>
              <a:spcAft>
                <a:spcPct val="0"/>
              </a:spcAft>
              <a:buFont typeface="Arial" charset="0"/>
              <a:buChar char="•"/>
            </a:pPr>
            <a:r>
              <a:rPr lang="en-US" altLang="en-US" sz="1200" dirty="0">
                <a:solidFill>
                  <a:prstClr val="black"/>
                </a:solidFill>
                <a:cs typeface="Arial" charset="0"/>
              </a:rPr>
              <a:t>Shopping Cart Example - RETAIL</a:t>
            </a:r>
          </a:p>
          <a:p>
            <a:pPr fontAlgn="base">
              <a:spcBef>
                <a:spcPct val="0"/>
              </a:spcBef>
              <a:spcAft>
                <a:spcPct val="0"/>
              </a:spcAft>
              <a:buFont typeface="Arial" charset="0"/>
              <a:buChar char="•"/>
            </a:pPr>
            <a:endParaRPr lang="en-US" altLang="en-US" sz="1200" dirty="0">
              <a:solidFill>
                <a:prstClr val="black"/>
              </a:solidFill>
              <a:cs typeface="Arial" charset="0"/>
            </a:endParaRPr>
          </a:p>
          <a:p>
            <a:pPr fontAlgn="base">
              <a:spcBef>
                <a:spcPct val="0"/>
              </a:spcBef>
              <a:spcAft>
                <a:spcPct val="0"/>
              </a:spcAft>
              <a:buFont typeface="Arial" charset="0"/>
              <a:buChar char="•"/>
            </a:pPr>
            <a:endParaRPr lang="en-US" altLang="en-US" sz="1200" dirty="0">
              <a:solidFill>
                <a:prstClr val="black"/>
              </a:solidFill>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739775" y="523875"/>
            <a:ext cx="2333625" cy="1751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xfrm>
            <a:off x="686421" y="2885607"/>
            <a:ext cx="5485158" cy="5572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3E35FDA-936E-4ED2-ACEA-1E28BE2697B2}" type="slidenum">
              <a:rPr lang="en-US" altLang="en-US">
                <a:solidFill>
                  <a:prstClr val="black"/>
                </a:solidFill>
              </a:rPr>
              <a:pPr fontAlgn="base">
                <a:spcBef>
                  <a:spcPct val="0"/>
                </a:spcBef>
                <a:spcAft>
                  <a:spcPct val="0"/>
                </a:spcAft>
              </a:pPr>
              <a:t>140</a:t>
            </a:fld>
            <a:endParaRPr lang="en-US" altLang="en-US">
              <a:solidFill>
                <a:prstClr val="black"/>
              </a:solidFill>
            </a:endParaRPr>
          </a:p>
        </p:txBody>
      </p:sp>
      <p:sp>
        <p:nvSpPr>
          <p:cNvPr id="51205" name="TextBox 4"/>
          <p:cNvSpPr txBox="1">
            <a:spLocks noChangeArrowheads="1"/>
          </p:cNvSpPr>
          <p:nvPr/>
        </p:nvSpPr>
        <p:spPr bwMode="auto">
          <a:xfrm>
            <a:off x="3317185" y="501234"/>
            <a:ext cx="3019011" cy="101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628650" indent="-1714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Millions of networks </a:t>
            </a:r>
          </a:p>
          <a:p>
            <a:pPr fontAlgn="base">
              <a:spcBef>
                <a:spcPct val="0"/>
              </a:spcBef>
              <a:spcAft>
                <a:spcPct val="0"/>
              </a:spcAft>
              <a:buFont typeface="Arial" charset="0"/>
              <a:buChar char="•"/>
            </a:pPr>
            <a:r>
              <a:rPr lang="en-US" altLang="en-US" sz="1200" dirty="0">
                <a:solidFill>
                  <a:prstClr val="black"/>
                </a:solidFill>
                <a:cs typeface="Arial" charset="0"/>
              </a:rPr>
              <a:t>Adding more IP Addresses to them</a:t>
            </a:r>
          </a:p>
          <a:p>
            <a:pPr lvl="1" fontAlgn="base">
              <a:spcBef>
                <a:spcPct val="0"/>
              </a:spcBef>
              <a:spcAft>
                <a:spcPct val="0"/>
              </a:spcAft>
              <a:buFont typeface="Arial" charset="0"/>
              <a:buChar char="•"/>
            </a:pPr>
            <a:r>
              <a:rPr lang="en-US" altLang="en-US" sz="1200" dirty="0">
                <a:solidFill>
                  <a:prstClr val="black"/>
                </a:solidFill>
                <a:cs typeface="Arial" charset="0"/>
              </a:rPr>
              <a:t>How many IP’s in home </a:t>
            </a:r>
            <a:r>
              <a:rPr lang="en-US" altLang="en-US" sz="1200" dirty="0" err="1">
                <a:solidFill>
                  <a:prstClr val="black"/>
                </a:solidFill>
                <a:cs typeface="Arial" charset="0"/>
              </a:rPr>
              <a:t>vs</a:t>
            </a:r>
            <a:r>
              <a:rPr lang="en-US" altLang="en-US" sz="1200" dirty="0">
                <a:solidFill>
                  <a:prstClr val="black"/>
                </a:solidFill>
                <a:cs typeface="Arial" charset="0"/>
              </a:rPr>
              <a:t> 5 years?</a:t>
            </a:r>
          </a:p>
          <a:p>
            <a:pPr fontAlgn="base">
              <a:spcBef>
                <a:spcPct val="0"/>
              </a:spcBef>
              <a:spcAft>
                <a:spcPct val="0"/>
              </a:spcAft>
              <a:buFont typeface="Arial" charset="0"/>
              <a:buChar char="•"/>
            </a:pPr>
            <a:endParaRPr lang="en-US" altLang="en-US" sz="1200" dirty="0">
              <a:solidFill>
                <a:prstClr val="black"/>
              </a:solidFill>
              <a:cs typeface="Arial" charset="0"/>
            </a:endParaRPr>
          </a:p>
          <a:p>
            <a:pPr fontAlgn="base">
              <a:spcBef>
                <a:spcPct val="0"/>
              </a:spcBef>
              <a:spcAft>
                <a:spcPct val="0"/>
              </a:spcAft>
              <a:buFont typeface="Arial" charset="0"/>
              <a:buChar char="•"/>
            </a:pPr>
            <a:endParaRPr lang="en-US" altLang="en-US" sz="1200" dirty="0">
              <a:solidFill>
                <a:prstClr val="black"/>
              </a:solidFill>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739775" y="523875"/>
            <a:ext cx="2333625" cy="1751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xfrm>
            <a:off x="686421" y="2885607"/>
            <a:ext cx="5485158" cy="5572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387E63-651D-4349-ACC9-50CEED3DF729}" type="slidenum">
              <a:rPr lang="en-US" altLang="en-US">
                <a:solidFill>
                  <a:prstClr val="black"/>
                </a:solidFill>
              </a:rPr>
              <a:pPr fontAlgn="base">
                <a:spcBef>
                  <a:spcPct val="0"/>
                </a:spcBef>
                <a:spcAft>
                  <a:spcPct val="0"/>
                </a:spcAft>
              </a:pPr>
              <a:t>141</a:t>
            </a:fld>
            <a:endParaRPr lang="en-US" altLang="en-US">
              <a:solidFill>
                <a:prstClr val="black"/>
              </a:solidFill>
            </a:endParaRPr>
          </a:p>
        </p:txBody>
      </p:sp>
      <p:sp>
        <p:nvSpPr>
          <p:cNvPr id="52229" name="TextBox 4"/>
          <p:cNvSpPr txBox="1">
            <a:spLocks noChangeArrowheads="1"/>
          </p:cNvSpPr>
          <p:nvPr/>
        </p:nvSpPr>
        <p:spPr bwMode="auto">
          <a:xfrm>
            <a:off x="3317185" y="501234"/>
            <a:ext cx="3019011" cy="13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628650" indent="-1714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Voice is connected to the </a:t>
            </a:r>
            <a:r>
              <a:rPr lang="en-US" altLang="en-US" sz="1200" dirty="0" err="1">
                <a:solidFill>
                  <a:prstClr val="black"/>
                </a:solidFill>
                <a:cs typeface="Arial" charset="0"/>
              </a:rPr>
              <a:t>IoT</a:t>
            </a:r>
            <a:endParaRPr lang="en-US" altLang="en-US" sz="1200" dirty="0">
              <a:solidFill>
                <a:prstClr val="black"/>
              </a:solidFill>
              <a:cs typeface="Arial" charset="0"/>
            </a:endParaRPr>
          </a:p>
          <a:p>
            <a:pPr fontAlgn="base">
              <a:spcBef>
                <a:spcPct val="0"/>
              </a:spcBef>
              <a:spcAft>
                <a:spcPct val="0"/>
              </a:spcAft>
              <a:buFont typeface="Arial" charset="0"/>
              <a:buChar char="•"/>
            </a:pPr>
            <a:r>
              <a:rPr lang="en-US" altLang="en-US" sz="1200" dirty="0">
                <a:solidFill>
                  <a:prstClr val="black"/>
                </a:solidFill>
                <a:cs typeface="Arial" charset="0"/>
              </a:rPr>
              <a:t>Define Custom Nodes</a:t>
            </a:r>
          </a:p>
          <a:p>
            <a:pPr lvl="1" fontAlgn="base">
              <a:spcBef>
                <a:spcPct val="0"/>
              </a:spcBef>
              <a:spcAft>
                <a:spcPct val="0"/>
              </a:spcAft>
              <a:buFont typeface="Arial" charset="0"/>
              <a:buChar char="•"/>
            </a:pPr>
            <a:r>
              <a:rPr lang="en-US" altLang="en-US" sz="1200" dirty="0">
                <a:solidFill>
                  <a:prstClr val="black"/>
                </a:solidFill>
                <a:cs typeface="Arial" charset="0"/>
              </a:rPr>
              <a:t>Health sensors (in hospice and home) </a:t>
            </a:r>
          </a:p>
          <a:p>
            <a:pPr lvl="1" fontAlgn="base">
              <a:spcBef>
                <a:spcPct val="0"/>
              </a:spcBef>
              <a:spcAft>
                <a:spcPct val="0"/>
              </a:spcAft>
              <a:buFont typeface="Arial" charset="0"/>
              <a:buChar char="•"/>
            </a:pPr>
            <a:r>
              <a:rPr lang="en-US" altLang="en-US" sz="1200" dirty="0">
                <a:solidFill>
                  <a:prstClr val="black"/>
                </a:solidFill>
                <a:cs typeface="Arial" charset="0"/>
              </a:rPr>
              <a:t>Transportation, between cars</a:t>
            </a:r>
          </a:p>
          <a:p>
            <a:pPr lvl="1" fontAlgn="base">
              <a:spcBef>
                <a:spcPct val="0"/>
              </a:spcBef>
              <a:spcAft>
                <a:spcPct val="0"/>
              </a:spcAft>
              <a:buFont typeface="Arial" charset="0"/>
              <a:buChar char="•"/>
            </a:pPr>
            <a:r>
              <a:rPr lang="en-US" altLang="en-US" sz="1200" dirty="0">
                <a:solidFill>
                  <a:prstClr val="black"/>
                </a:solidFill>
                <a:cs typeface="Arial" charset="0"/>
              </a:rPr>
              <a:t>Home – microwaves, toasters</a:t>
            </a:r>
          </a:p>
          <a:p>
            <a:pPr lvl="1" fontAlgn="base">
              <a:spcBef>
                <a:spcPct val="0"/>
              </a:spcBef>
              <a:spcAft>
                <a:spcPct val="0"/>
              </a:spcAft>
              <a:buFont typeface="Arial" charset="0"/>
              <a:buChar char="•"/>
            </a:pPr>
            <a:r>
              <a:rPr lang="en-US" altLang="en-US" sz="1200" dirty="0">
                <a:solidFill>
                  <a:prstClr val="black"/>
                </a:solidFill>
                <a:cs typeface="Arial" charset="0"/>
              </a:rPr>
              <a:t>Office – Fire sensors, printers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51CB2D46-6A1D-9347-A529-578D6E2B4F66}" type="slidenum">
              <a:rPr lang="en-US" sz="1200">
                <a:solidFill>
                  <a:prstClr val="black"/>
                </a:solidFill>
                <a:latin typeface="Calibri" charset="0"/>
              </a:rPr>
              <a:pPr/>
              <a:t>16</a:t>
            </a:fld>
            <a:endParaRPr lang="en-US" sz="1200">
              <a:solidFill>
                <a:prstClr val="black"/>
              </a:solidFill>
              <a:latin typeface="Calibri" charset="0"/>
            </a:endParaRPr>
          </a:p>
        </p:txBody>
      </p:sp>
      <p:sp>
        <p:nvSpPr>
          <p:cNvPr id="21507" name="Notes Placeholder 1"/>
          <p:cNvSpPr>
            <a:spLocks noGrp="1"/>
          </p:cNvSpPr>
          <p:nvPr/>
        </p:nvSpPr>
        <p:spPr bwMode="auto">
          <a:xfrm>
            <a:off x="686427" y="4343716"/>
            <a:ext cx="5485146" cy="41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1" tIns="45255" rIns="90511" bIns="45255"/>
          <a:lstStyle/>
          <a:p>
            <a:pPr defTabSz="457200">
              <a:spcBef>
                <a:spcPct val="30000"/>
              </a:spcBef>
            </a:pPr>
            <a:endParaRPr lang="en-US" sz="1200">
              <a:solidFill>
                <a:prstClr val="black"/>
              </a:solidFill>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739775" y="523875"/>
            <a:ext cx="2333625" cy="1751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xfrm>
            <a:off x="686421" y="2885607"/>
            <a:ext cx="5485158" cy="5572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FB13281-589F-4A3E-80DF-0EFDBD173DE8}" type="slidenum">
              <a:rPr lang="en-US" altLang="en-US">
                <a:solidFill>
                  <a:prstClr val="black"/>
                </a:solidFill>
              </a:rPr>
              <a:pPr fontAlgn="base">
                <a:spcBef>
                  <a:spcPct val="0"/>
                </a:spcBef>
                <a:spcAft>
                  <a:spcPct val="0"/>
                </a:spcAft>
              </a:pPr>
              <a:t>142</a:t>
            </a:fld>
            <a:endParaRPr lang="en-US" altLang="en-US">
              <a:solidFill>
                <a:prstClr val="black"/>
              </a:solidFill>
            </a:endParaRPr>
          </a:p>
        </p:txBody>
      </p:sp>
      <p:sp>
        <p:nvSpPr>
          <p:cNvPr id="53253" name="TextBox 4"/>
          <p:cNvSpPr txBox="1">
            <a:spLocks noChangeArrowheads="1"/>
          </p:cNvSpPr>
          <p:nvPr/>
        </p:nvSpPr>
        <p:spPr bwMode="auto">
          <a:xfrm>
            <a:off x="3317185" y="501234"/>
            <a:ext cx="3019011" cy="156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Automation in factories </a:t>
            </a:r>
          </a:p>
          <a:p>
            <a:pPr fontAlgn="base">
              <a:spcBef>
                <a:spcPct val="0"/>
              </a:spcBef>
              <a:spcAft>
                <a:spcPct val="0"/>
              </a:spcAft>
              <a:buFont typeface="Arial" charset="0"/>
              <a:buChar char="•"/>
            </a:pPr>
            <a:r>
              <a:rPr lang="en-US" altLang="en-US" sz="1200" dirty="0">
                <a:solidFill>
                  <a:prstClr val="black"/>
                </a:solidFill>
                <a:cs typeface="Arial" charset="0"/>
              </a:rPr>
              <a:t>Automation in Hospitals</a:t>
            </a:r>
          </a:p>
          <a:p>
            <a:pPr fontAlgn="base">
              <a:spcBef>
                <a:spcPct val="0"/>
              </a:spcBef>
              <a:spcAft>
                <a:spcPct val="0"/>
              </a:spcAft>
              <a:buFont typeface="Arial" charset="0"/>
              <a:buChar char="•"/>
            </a:pPr>
            <a:r>
              <a:rPr lang="en-US" altLang="en-US" sz="1200" dirty="0">
                <a:solidFill>
                  <a:prstClr val="black"/>
                </a:solidFill>
                <a:cs typeface="Arial" charset="0"/>
              </a:rPr>
              <a:t>What about Privacy?</a:t>
            </a:r>
          </a:p>
          <a:p>
            <a:pPr fontAlgn="base">
              <a:spcBef>
                <a:spcPct val="0"/>
              </a:spcBef>
              <a:spcAft>
                <a:spcPct val="0"/>
              </a:spcAft>
              <a:buFont typeface="Arial" charset="0"/>
              <a:buChar char="•"/>
            </a:pPr>
            <a:r>
              <a:rPr lang="en-US" altLang="en-US" sz="1200" dirty="0">
                <a:solidFill>
                  <a:prstClr val="black"/>
                </a:solidFill>
                <a:cs typeface="Arial" charset="0"/>
              </a:rPr>
              <a:t>What about Security? </a:t>
            </a:r>
          </a:p>
          <a:p>
            <a:pPr fontAlgn="base">
              <a:spcBef>
                <a:spcPct val="0"/>
              </a:spcBef>
              <a:spcAft>
                <a:spcPct val="0"/>
              </a:spcAft>
              <a:buFont typeface="Arial" charset="0"/>
              <a:buChar char="•"/>
            </a:pPr>
            <a:r>
              <a:rPr lang="en-US" altLang="en-US" sz="1200" dirty="0">
                <a:solidFill>
                  <a:prstClr val="black"/>
                </a:solidFill>
                <a:cs typeface="Arial" charset="0"/>
              </a:rPr>
              <a:t>Power Consumption?</a:t>
            </a:r>
          </a:p>
          <a:p>
            <a:pPr fontAlgn="base">
              <a:spcBef>
                <a:spcPct val="0"/>
              </a:spcBef>
              <a:spcAft>
                <a:spcPct val="0"/>
              </a:spcAft>
              <a:buFont typeface="Arial" charset="0"/>
              <a:buChar char="•"/>
            </a:pPr>
            <a:r>
              <a:rPr lang="en-US" altLang="en-US" sz="1200" dirty="0">
                <a:solidFill>
                  <a:prstClr val="black"/>
                </a:solidFill>
                <a:cs typeface="Arial" charset="0"/>
              </a:rPr>
              <a:t>Need to modify spectrum assignments, Bandwidth</a:t>
            </a:r>
          </a:p>
          <a:p>
            <a:pPr fontAlgn="base">
              <a:spcBef>
                <a:spcPct val="0"/>
              </a:spcBef>
              <a:spcAft>
                <a:spcPct val="0"/>
              </a:spcAft>
              <a:buFont typeface="Arial" charset="0"/>
              <a:buChar char="•"/>
            </a:pPr>
            <a:endParaRPr lang="en-US" altLang="en-US" sz="1200" dirty="0">
              <a:solidFill>
                <a:prstClr val="black"/>
              </a:solidFill>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627063" y="523875"/>
            <a:ext cx="2547937" cy="1911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xfrm>
            <a:off x="686421" y="2660754"/>
            <a:ext cx="5485158" cy="5797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AEA5531-6F50-48EE-82E7-811B24580E1D}" type="slidenum">
              <a:rPr lang="en-US" altLang="en-US">
                <a:solidFill>
                  <a:prstClr val="black"/>
                </a:solidFill>
              </a:rPr>
              <a:pPr fontAlgn="base">
                <a:spcBef>
                  <a:spcPct val="0"/>
                </a:spcBef>
                <a:spcAft>
                  <a:spcPct val="0"/>
                </a:spcAft>
              </a:pPr>
              <a:t>143</a:t>
            </a:fld>
            <a:endParaRPr lang="en-US" altLang="en-US">
              <a:solidFill>
                <a:prstClr val="black"/>
              </a:solidFill>
            </a:endParaRPr>
          </a:p>
        </p:txBody>
      </p:sp>
      <p:sp>
        <p:nvSpPr>
          <p:cNvPr id="56325" name="TextBox 4"/>
          <p:cNvSpPr txBox="1">
            <a:spLocks noChangeArrowheads="1"/>
          </p:cNvSpPr>
          <p:nvPr/>
        </p:nvSpPr>
        <p:spPr bwMode="auto">
          <a:xfrm>
            <a:off x="3317185" y="501234"/>
            <a:ext cx="3019011" cy="156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The first Concern is privacy</a:t>
            </a:r>
          </a:p>
          <a:p>
            <a:pPr fontAlgn="base">
              <a:spcBef>
                <a:spcPct val="0"/>
              </a:spcBef>
              <a:spcAft>
                <a:spcPct val="0"/>
              </a:spcAft>
              <a:buFont typeface="Arial" charset="0"/>
              <a:buChar char="•"/>
            </a:pPr>
            <a:r>
              <a:rPr lang="en-US" altLang="en-US" sz="1200" dirty="0">
                <a:solidFill>
                  <a:prstClr val="black"/>
                </a:solidFill>
                <a:cs typeface="Arial" charset="0"/>
              </a:rPr>
              <a:t>Is knowing how you shop a privacy issue?</a:t>
            </a:r>
          </a:p>
          <a:p>
            <a:pPr fontAlgn="base">
              <a:spcBef>
                <a:spcPct val="0"/>
              </a:spcBef>
              <a:spcAft>
                <a:spcPct val="0"/>
              </a:spcAft>
              <a:buFont typeface="Arial" charset="0"/>
              <a:buChar char="•"/>
            </a:pPr>
            <a:r>
              <a:rPr lang="en-US" altLang="en-US" sz="1200" dirty="0">
                <a:solidFill>
                  <a:prstClr val="black"/>
                </a:solidFill>
                <a:cs typeface="Arial" charset="0"/>
              </a:rPr>
              <a:t>Is knowing where you are a privacy issue?</a:t>
            </a:r>
          </a:p>
          <a:p>
            <a:pPr fontAlgn="base">
              <a:spcBef>
                <a:spcPct val="0"/>
              </a:spcBef>
              <a:spcAft>
                <a:spcPct val="0"/>
              </a:spcAft>
              <a:buFont typeface="Arial" charset="0"/>
              <a:buChar char="•"/>
            </a:pPr>
            <a:r>
              <a:rPr lang="en-US" altLang="en-US" sz="1200" dirty="0">
                <a:solidFill>
                  <a:prstClr val="black"/>
                </a:solidFill>
                <a:cs typeface="Arial" charset="0"/>
              </a:rPr>
              <a:t>With So many devices collecting information about you, where is the line?</a:t>
            </a:r>
          </a:p>
          <a:p>
            <a:pPr fontAlgn="base">
              <a:spcBef>
                <a:spcPct val="0"/>
              </a:spcBef>
              <a:spcAft>
                <a:spcPct val="0"/>
              </a:spcAft>
              <a:buFont typeface="Arial" charset="0"/>
              <a:buChar char="•"/>
            </a:pPr>
            <a:r>
              <a:rPr lang="en-US" altLang="en-US" sz="1200" dirty="0">
                <a:solidFill>
                  <a:prstClr val="black"/>
                </a:solidFill>
                <a:cs typeface="Arial" charset="0"/>
              </a:rPr>
              <a:t>Day in the life example.</a:t>
            </a:r>
          </a:p>
          <a:p>
            <a:pPr fontAlgn="base">
              <a:spcBef>
                <a:spcPct val="0"/>
              </a:spcBef>
              <a:spcAft>
                <a:spcPct val="0"/>
              </a:spcAft>
              <a:buFont typeface="Arial" charset="0"/>
              <a:buChar char="•"/>
            </a:pPr>
            <a:r>
              <a:rPr lang="en-US" altLang="en-US" sz="1200" dirty="0">
                <a:solidFill>
                  <a:prstClr val="black"/>
                </a:solidFill>
                <a:cs typeface="Arial" charset="0"/>
              </a:rPr>
              <a:t>They know when you wake up and what your musical preferences are.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627063" y="523875"/>
            <a:ext cx="2547937" cy="1911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xfrm>
            <a:off x="686421" y="2660754"/>
            <a:ext cx="5485158" cy="5797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EAADCEA-58C3-4C22-AF73-C1A1DDA0634B}" type="slidenum">
              <a:rPr lang="en-US" altLang="en-US">
                <a:solidFill>
                  <a:prstClr val="black"/>
                </a:solidFill>
              </a:rPr>
              <a:pPr fontAlgn="base">
                <a:spcBef>
                  <a:spcPct val="0"/>
                </a:spcBef>
                <a:spcAft>
                  <a:spcPct val="0"/>
                </a:spcAft>
              </a:pPr>
              <a:t>144</a:t>
            </a:fld>
            <a:endParaRPr lang="en-US" altLang="en-US">
              <a:solidFill>
                <a:prstClr val="black"/>
              </a:solidFill>
            </a:endParaRPr>
          </a:p>
        </p:txBody>
      </p:sp>
      <p:sp>
        <p:nvSpPr>
          <p:cNvPr id="57349" name="TextBox 4"/>
          <p:cNvSpPr txBox="1">
            <a:spLocks noChangeArrowheads="1"/>
          </p:cNvSpPr>
          <p:nvPr/>
        </p:nvSpPr>
        <p:spPr bwMode="auto">
          <a:xfrm>
            <a:off x="3317185" y="501234"/>
            <a:ext cx="3019011" cy="101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Describe the wearable technology trend</a:t>
            </a:r>
          </a:p>
          <a:p>
            <a:pPr fontAlgn="base">
              <a:spcBef>
                <a:spcPct val="0"/>
              </a:spcBef>
              <a:spcAft>
                <a:spcPct val="0"/>
              </a:spcAft>
              <a:buFont typeface="Arial" charset="0"/>
              <a:buChar char="•"/>
            </a:pPr>
            <a:r>
              <a:rPr lang="en-US" altLang="en-US" sz="1200" dirty="0">
                <a:solidFill>
                  <a:prstClr val="black"/>
                </a:solidFill>
                <a:cs typeface="Arial" charset="0"/>
              </a:rPr>
              <a:t>They know when you workout an what your health status is</a:t>
            </a:r>
          </a:p>
          <a:p>
            <a:pPr fontAlgn="base">
              <a:spcBef>
                <a:spcPct val="0"/>
              </a:spcBef>
              <a:spcAft>
                <a:spcPct val="0"/>
              </a:spcAft>
              <a:buFont typeface="Arial" charset="0"/>
              <a:buChar char="•"/>
            </a:pPr>
            <a:endParaRPr lang="en-US" altLang="en-US" sz="1200" dirty="0">
              <a:solidFill>
                <a:prstClr val="black"/>
              </a:solidFill>
              <a:cs typeface="Arial" charset="0"/>
            </a:endParaRPr>
          </a:p>
          <a:p>
            <a:pPr fontAlgn="base">
              <a:spcBef>
                <a:spcPct val="0"/>
              </a:spcBef>
              <a:spcAft>
                <a:spcPct val="0"/>
              </a:spcAft>
              <a:buFont typeface="Arial" charset="0"/>
              <a:buChar char="•"/>
            </a:pPr>
            <a:endParaRPr lang="en-US" altLang="en-US" sz="1200" dirty="0">
              <a:solidFill>
                <a:prstClr val="black"/>
              </a:solidFill>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627063" y="523875"/>
            <a:ext cx="2547937" cy="1911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xfrm>
            <a:off x="686421" y="2660754"/>
            <a:ext cx="5485158" cy="5797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DD079AB-210A-4A3A-A75B-93A27658077C}" type="slidenum">
              <a:rPr lang="en-US" altLang="en-US">
                <a:solidFill>
                  <a:prstClr val="black"/>
                </a:solidFill>
              </a:rPr>
              <a:pPr fontAlgn="base">
                <a:spcBef>
                  <a:spcPct val="0"/>
                </a:spcBef>
                <a:spcAft>
                  <a:spcPct val="0"/>
                </a:spcAft>
              </a:pPr>
              <a:t>145</a:t>
            </a:fld>
            <a:endParaRPr lang="en-US" altLang="en-US">
              <a:solidFill>
                <a:prstClr val="black"/>
              </a:solidFill>
            </a:endParaRPr>
          </a:p>
        </p:txBody>
      </p:sp>
      <p:sp>
        <p:nvSpPr>
          <p:cNvPr id="58373" name="TextBox 4"/>
          <p:cNvSpPr txBox="1">
            <a:spLocks noChangeArrowheads="1"/>
          </p:cNvSpPr>
          <p:nvPr/>
        </p:nvSpPr>
        <p:spPr bwMode="auto">
          <a:xfrm>
            <a:off x="3317185" y="501234"/>
            <a:ext cx="3019011" cy="13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buFont typeface="Arial" charset="0"/>
              <a:buChar char="•"/>
            </a:pPr>
            <a:r>
              <a:rPr lang="en-US" altLang="en-US" sz="1200" dirty="0">
                <a:solidFill>
                  <a:prstClr val="black"/>
                </a:solidFill>
                <a:cs typeface="Arial" charset="0"/>
              </a:rPr>
              <a:t>Describe GPS and the apps that use it</a:t>
            </a:r>
          </a:p>
          <a:p>
            <a:pPr fontAlgn="base">
              <a:spcBef>
                <a:spcPct val="0"/>
              </a:spcBef>
              <a:spcAft>
                <a:spcPct val="0"/>
              </a:spcAft>
              <a:buFont typeface="Arial" charset="0"/>
              <a:buChar char="•"/>
            </a:pPr>
            <a:r>
              <a:rPr lang="en-US" altLang="en-US" sz="1200" dirty="0">
                <a:solidFill>
                  <a:prstClr val="black"/>
                </a:solidFill>
                <a:cs typeface="Arial" charset="0"/>
              </a:rPr>
              <a:t>Describe the storage of that data in the cloud</a:t>
            </a:r>
          </a:p>
          <a:p>
            <a:pPr fontAlgn="base">
              <a:spcBef>
                <a:spcPct val="0"/>
              </a:spcBef>
              <a:spcAft>
                <a:spcPct val="0"/>
              </a:spcAft>
              <a:buFont typeface="Arial" charset="0"/>
              <a:buChar char="•"/>
            </a:pPr>
            <a:r>
              <a:rPr lang="en-US" altLang="en-US" sz="1200" dirty="0">
                <a:solidFill>
                  <a:prstClr val="black"/>
                </a:solidFill>
                <a:cs typeface="Arial" charset="0"/>
              </a:rPr>
              <a:t>Describe the use of it in big data</a:t>
            </a:r>
          </a:p>
          <a:p>
            <a:pPr fontAlgn="base">
              <a:spcBef>
                <a:spcPct val="0"/>
              </a:spcBef>
              <a:spcAft>
                <a:spcPct val="0"/>
              </a:spcAft>
              <a:buFont typeface="Arial" charset="0"/>
              <a:buChar char="•"/>
            </a:pPr>
            <a:endParaRPr lang="en-US" altLang="en-US" sz="1200" dirty="0">
              <a:solidFill>
                <a:prstClr val="black"/>
              </a:solidFill>
              <a:cs typeface="Arial" charset="0"/>
            </a:endParaRPr>
          </a:p>
          <a:p>
            <a:pPr fontAlgn="base">
              <a:spcBef>
                <a:spcPct val="0"/>
              </a:spcBef>
              <a:spcAft>
                <a:spcPct val="0"/>
              </a:spcAft>
              <a:buFont typeface="Arial" charset="0"/>
              <a:buChar char="•"/>
            </a:pPr>
            <a:endParaRPr lang="en-US" altLang="en-US" sz="1200" dirty="0">
              <a:solidFill>
                <a:prstClr val="black"/>
              </a:solidFill>
              <a:cs typeface="Arial" charset="0"/>
            </a:endParaRPr>
          </a:p>
          <a:p>
            <a:pPr fontAlgn="base">
              <a:spcBef>
                <a:spcPct val="0"/>
              </a:spcBef>
              <a:spcAft>
                <a:spcPct val="0"/>
              </a:spcAft>
              <a:buFont typeface="Arial" charset="0"/>
              <a:buChar char="•"/>
            </a:pPr>
            <a:endParaRPr lang="en-US" altLang="en-US" sz="1200" dirty="0">
              <a:solidFill>
                <a:prstClr val="black"/>
              </a:solidFill>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531F97-7F04-4FDF-8DBE-DAB237EAD035}" type="slidenum">
              <a:rPr lang="en-US" smtClean="0">
                <a:solidFill>
                  <a:prstClr val="black"/>
                </a:solidFill>
                <a:latin typeface="Calibri"/>
              </a:rPr>
              <a:pPr/>
              <a:t>147</a:t>
            </a:fld>
            <a:endParaRPr lang="en-US">
              <a:solidFill>
                <a:prstClr val="black"/>
              </a:solidFill>
              <a:latin typeface="Calibri"/>
            </a:endParaRPr>
          </a:p>
        </p:txBody>
      </p:sp>
    </p:spTree>
    <p:extLst>
      <p:ext uri="{BB962C8B-B14F-4D97-AF65-F5344CB8AC3E}">
        <p14:creationId xmlns:p14="http://schemas.microsoft.com/office/powerpoint/2010/main" val="4192427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4B384F-1A4C-409C-A7B3-E26CBCB40244}" type="slidenum">
              <a:rPr lang="en-GB" smtClean="0">
                <a:solidFill>
                  <a:prstClr val="black"/>
                </a:solidFill>
                <a:latin typeface="Calibri"/>
              </a:rPr>
              <a:pPr/>
              <a:t>170</a:t>
            </a:fld>
            <a:endParaRPr lang="en-GB">
              <a:solidFill>
                <a:prstClr val="black"/>
              </a:solidFill>
              <a:latin typeface="Calibri"/>
            </a:endParaRPr>
          </a:p>
        </p:txBody>
      </p:sp>
    </p:spTree>
    <p:extLst>
      <p:ext uri="{BB962C8B-B14F-4D97-AF65-F5344CB8AC3E}">
        <p14:creationId xmlns:p14="http://schemas.microsoft.com/office/powerpoint/2010/main" val="1010938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4B384F-1A4C-409C-A7B3-E26CBCB40244}" type="slidenum">
              <a:rPr lang="en-GB" smtClean="0">
                <a:solidFill>
                  <a:prstClr val="black"/>
                </a:solidFill>
                <a:latin typeface="Calibri"/>
              </a:rPr>
              <a:pPr/>
              <a:t>171</a:t>
            </a:fld>
            <a:endParaRPr lang="en-GB">
              <a:solidFill>
                <a:prstClr val="black"/>
              </a:solidFill>
              <a:latin typeface="Calibri"/>
            </a:endParaRPr>
          </a:p>
        </p:txBody>
      </p:sp>
    </p:spTree>
    <p:extLst>
      <p:ext uri="{BB962C8B-B14F-4D97-AF65-F5344CB8AC3E}">
        <p14:creationId xmlns:p14="http://schemas.microsoft.com/office/powerpoint/2010/main" val="3379380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B384F-1A4C-409C-A7B3-E26CBCB40244}" type="slidenum">
              <a:rPr lang="en-GB" smtClean="0">
                <a:solidFill>
                  <a:prstClr val="black"/>
                </a:solidFill>
                <a:latin typeface="Calibri"/>
              </a:rPr>
              <a:pPr/>
              <a:t>176</a:t>
            </a:fld>
            <a:endParaRPr lang="en-GB">
              <a:solidFill>
                <a:prstClr val="black"/>
              </a:solidFill>
              <a:latin typeface="Calibri"/>
            </a:endParaRPr>
          </a:p>
        </p:txBody>
      </p:sp>
    </p:spTree>
    <p:extLst>
      <p:ext uri="{BB962C8B-B14F-4D97-AF65-F5344CB8AC3E}">
        <p14:creationId xmlns:p14="http://schemas.microsoft.com/office/powerpoint/2010/main" val="1505048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4B384F-1A4C-409C-A7B3-E26CBCB40244}" type="slidenum">
              <a:rPr lang="en-GB" smtClean="0">
                <a:solidFill>
                  <a:prstClr val="black"/>
                </a:solidFill>
                <a:latin typeface="Calibri"/>
              </a:rPr>
              <a:pPr/>
              <a:t>180</a:t>
            </a:fld>
            <a:endParaRPr lang="en-GB">
              <a:solidFill>
                <a:prstClr val="black"/>
              </a:solidFill>
              <a:latin typeface="Calibri"/>
            </a:endParaRPr>
          </a:p>
        </p:txBody>
      </p:sp>
    </p:spTree>
    <p:extLst>
      <p:ext uri="{BB962C8B-B14F-4D97-AF65-F5344CB8AC3E}">
        <p14:creationId xmlns:p14="http://schemas.microsoft.com/office/powerpoint/2010/main" val="1828385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13101">
              <a:spcBef>
                <a:spcPct val="30000"/>
              </a:spcBef>
              <a:defRPr sz="1200">
                <a:solidFill>
                  <a:schemeClr val="tx1"/>
                </a:solidFill>
                <a:latin typeface="Arial" charset="0"/>
              </a:defRPr>
            </a:lvl1pPr>
            <a:lvl2pPr marL="702025" indent="-268927" defTabSz="913101">
              <a:spcBef>
                <a:spcPct val="30000"/>
              </a:spcBef>
              <a:defRPr sz="1200">
                <a:solidFill>
                  <a:schemeClr val="tx1"/>
                </a:solidFill>
                <a:latin typeface="Arial" charset="0"/>
              </a:defRPr>
            </a:lvl2pPr>
            <a:lvl3pPr marL="1080399" indent="-214204" defTabSz="913101">
              <a:spcBef>
                <a:spcPct val="30000"/>
              </a:spcBef>
              <a:defRPr sz="1200">
                <a:solidFill>
                  <a:schemeClr val="tx1"/>
                </a:solidFill>
                <a:latin typeface="Arial" charset="0"/>
              </a:defRPr>
            </a:lvl3pPr>
            <a:lvl4pPr marL="1513496" indent="-214204" defTabSz="913101">
              <a:spcBef>
                <a:spcPct val="30000"/>
              </a:spcBef>
              <a:defRPr sz="1200">
                <a:solidFill>
                  <a:schemeClr val="tx1"/>
                </a:solidFill>
                <a:latin typeface="Arial" charset="0"/>
              </a:defRPr>
            </a:lvl4pPr>
            <a:lvl5pPr marL="1946594" indent="-214204" defTabSz="913101">
              <a:spcBef>
                <a:spcPct val="30000"/>
              </a:spcBef>
              <a:defRPr sz="1200">
                <a:solidFill>
                  <a:schemeClr val="tx1"/>
                </a:solidFill>
                <a:latin typeface="Arial" charset="0"/>
              </a:defRPr>
            </a:lvl5pPr>
            <a:lvl6pPr marL="2396890" indent="-214204" defTabSz="913101" eaLnBrk="0" fontAlgn="base" hangingPunct="0">
              <a:spcBef>
                <a:spcPct val="30000"/>
              </a:spcBef>
              <a:spcAft>
                <a:spcPct val="0"/>
              </a:spcAft>
              <a:defRPr sz="1200">
                <a:solidFill>
                  <a:schemeClr val="tx1"/>
                </a:solidFill>
                <a:latin typeface="Arial" charset="0"/>
              </a:defRPr>
            </a:lvl6pPr>
            <a:lvl7pPr marL="2847186" indent="-214204" defTabSz="913101" eaLnBrk="0" fontAlgn="base" hangingPunct="0">
              <a:spcBef>
                <a:spcPct val="30000"/>
              </a:spcBef>
              <a:spcAft>
                <a:spcPct val="0"/>
              </a:spcAft>
              <a:defRPr sz="1200">
                <a:solidFill>
                  <a:schemeClr val="tx1"/>
                </a:solidFill>
                <a:latin typeface="Arial" charset="0"/>
              </a:defRPr>
            </a:lvl7pPr>
            <a:lvl8pPr marL="3297483" indent="-214204" defTabSz="913101" eaLnBrk="0" fontAlgn="base" hangingPunct="0">
              <a:spcBef>
                <a:spcPct val="30000"/>
              </a:spcBef>
              <a:spcAft>
                <a:spcPct val="0"/>
              </a:spcAft>
              <a:defRPr sz="1200">
                <a:solidFill>
                  <a:schemeClr val="tx1"/>
                </a:solidFill>
                <a:latin typeface="Arial" charset="0"/>
              </a:defRPr>
            </a:lvl8pPr>
            <a:lvl9pPr marL="3747779" indent="-214204" defTabSz="913101" eaLnBrk="0" fontAlgn="base" hangingPunct="0">
              <a:spcBef>
                <a:spcPct val="30000"/>
              </a:spcBef>
              <a:spcAft>
                <a:spcPct val="0"/>
              </a:spcAft>
              <a:defRPr sz="1200">
                <a:solidFill>
                  <a:schemeClr val="tx1"/>
                </a:solidFill>
                <a:latin typeface="Arial" charset="0"/>
              </a:defRPr>
            </a:lvl9pPr>
          </a:lstStyle>
          <a:p>
            <a:pPr>
              <a:spcBef>
                <a:spcPct val="0"/>
              </a:spcBef>
            </a:pPr>
            <a:fld id="{853BD667-7687-4E5A-BC2A-81412D143818}" type="slidenum">
              <a:rPr lang="en-US" altLang="en-US" sz="1100">
                <a:solidFill>
                  <a:prstClr val="black"/>
                </a:solidFill>
              </a:rPr>
              <a:pPr>
                <a:spcBef>
                  <a:spcPct val="0"/>
                </a:spcBef>
              </a:pPr>
              <a:t>183</a:t>
            </a:fld>
            <a:endParaRPr lang="en-US" altLang="en-US" sz="1100">
              <a:solidFill>
                <a:prstClr val="black"/>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02805D92-0E34-0647-A97A-62068B960C47}" type="slidenum">
              <a:rPr lang="en-US" sz="1200">
                <a:solidFill>
                  <a:prstClr val="black"/>
                </a:solidFill>
                <a:latin typeface="Calibri" charset="0"/>
              </a:rPr>
              <a:pPr/>
              <a:t>17</a:t>
            </a:fld>
            <a:endParaRPr lang="en-US" sz="1200">
              <a:solidFill>
                <a:prstClr val="black"/>
              </a:solidFill>
              <a:latin typeface="Calibri" charset="0"/>
            </a:endParaRPr>
          </a:p>
        </p:txBody>
      </p:sp>
      <p:sp>
        <p:nvSpPr>
          <p:cNvPr id="23555" name="Notes Placeholder 1"/>
          <p:cNvSpPr>
            <a:spLocks noGrp="1"/>
          </p:cNvSpPr>
          <p:nvPr/>
        </p:nvSpPr>
        <p:spPr bwMode="auto">
          <a:xfrm>
            <a:off x="686427" y="4343716"/>
            <a:ext cx="5485146" cy="41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1" tIns="45255" rIns="90511" bIns="45255"/>
          <a:lstStyle/>
          <a:p>
            <a:pPr defTabSz="457200">
              <a:spcBef>
                <a:spcPct val="30000"/>
              </a:spcBef>
            </a:pPr>
            <a:endParaRPr lang="en-US" sz="1200">
              <a:solidFill>
                <a:prstClr val="black"/>
              </a:solidFill>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13101">
              <a:spcBef>
                <a:spcPct val="30000"/>
              </a:spcBef>
              <a:defRPr sz="1200">
                <a:solidFill>
                  <a:schemeClr val="tx1"/>
                </a:solidFill>
                <a:latin typeface="Arial" charset="0"/>
              </a:defRPr>
            </a:lvl1pPr>
            <a:lvl2pPr marL="702025" indent="-268927" defTabSz="913101">
              <a:spcBef>
                <a:spcPct val="30000"/>
              </a:spcBef>
              <a:defRPr sz="1200">
                <a:solidFill>
                  <a:schemeClr val="tx1"/>
                </a:solidFill>
                <a:latin typeface="Arial" charset="0"/>
              </a:defRPr>
            </a:lvl2pPr>
            <a:lvl3pPr marL="1080399" indent="-214204" defTabSz="913101">
              <a:spcBef>
                <a:spcPct val="30000"/>
              </a:spcBef>
              <a:defRPr sz="1200">
                <a:solidFill>
                  <a:schemeClr val="tx1"/>
                </a:solidFill>
                <a:latin typeface="Arial" charset="0"/>
              </a:defRPr>
            </a:lvl3pPr>
            <a:lvl4pPr marL="1513496" indent="-214204" defTabSz="913101">
              <a:spcBef>
                <a:spcPct val="30000"/>
              </a:spcBef>
              <a:defRPr sz="1200">
                <a:solidFill>
                  <a:schemeClr val="tx1"/>
                </a:solidFill>
                <a:latin typeface="Arial" charset="0"/>
              </a:defRPr>
            </a:lvl4pPr>
            <a:lvl5pPr marL="1946594" indent="-214204" defTabSz="913101">
              <a:spcBef>
                <a:spcPct val="30000"/>
              </a:spcBef>
              <a:defRPr sz="1200">
                <a:solidFill>
                  <a:schemeClr val="tx1"/>
                </a:solidFill>
                <a:latin typeface="Arial" charset="0"/>
              </a:defRPr>
            </a:lvl5pPr>
            <a:lvl6pPr marL="2396890" indent="-214204" defTabSz="913101" eaLnBrk="0" fontAlgn="base" hangingPunct="0">
              <a:spcBef>
                <a:spcPct val="30000"/>
              </a:spcBef>
              <a:spcAft>
                <a:spcPct val="0"/>
              </a:spcAft>
              <a:defRPr sz="1200">
                <a:solidFill>
                  <a:schemeClr val="tx1"/>
                </a:solidFill>
                <a:latin typeface="Arial" charset="0"/>
              </a:defRPr>
            </a:lvl6pPr>
            <a:lvl7pPr marL="2847186" indent="-214204" defTabSz="913101" eaLnBrk="0" fontAlgn="base" hangingPunct="0">
              <a:spcBef>
                <a:spcPct val="30000"/>
              </a:spcBef>
              <a:spcAft>
                <a:spcPct val="0"/>
              </a:spcAft>
              <a:defRPr sz="1200">
                <a:solidFill>
                  <a:schemeClr val="tx1"/>
                </a:solidFill>
                <a:latin typeface="Arial" charset="0"/>
              </a:defRPr>
            </a:lvl7pPr>
            <a:lvl8pPr marL="3297483" indent="-214204" defTabSz="913101" eaLnBrk="0" fontAlgn="base" hangingPunct="0">
              <a:spcBef>
                <a:spcPct val="30000"/>
              </a:spcBef>
              <a:spcAft>
                <a:spcPct val="0"/>
              </a:spcAft>
              <a:defRPr sz="1200">
                <a:solidFill>
                  <a:schemeClr val="tx1"/>
                </a:solidFill>
                <a:latin typeface="Arial" charset="0"/>
              </a:defRPr>
            </a:lvl8pPr>
            <a:lvl9pPr marL="3747779" indent="-214204" defTabSz="913101" eaLnBrk="0" fontAlgn="base" hangingPunct="0">
              <a:spcBef>
                <a:spcPct val="30000"/>
              </a:spcBef>
              <a:spcAft>
                <a:spcPct val="0"/>
              </a:spcAft>
              <a:defRPr sz="1200">
                <a:solidFill>
                  <a:schemeClr val="tx1"/>
                </a:solidFill>
                <a:latin typeface="Arial" charset="0"/>
              </a:defRPr>
            </a:lvl9pPr>
          </a:lstStyle>
          <a:p>
            <a:pPr>
              <a:spcBef>
                <a:spcPct val="0"/>
              </a:spcBef>
            </a:pPr>
            <a:fld id="{446FDFA0-C21F-40FE-B5EA-2BFC0731B5FA}" type="slidenum">
              <a:rPr lang="en-US" altLang="en-US" sz="1100">
                <a:solidFill>
                  <a:prstClr val="black"/>
                </a:solidFill>
              </a:rPr>
              <a:pPr>
                <a:spcBef>
                  <a:spcPct val="0"/>
                </a:spcBef>
              </a:pPr>
              <a:t>186</a:t>
            </a:fld>
            <a:endParaRPr lang="en-US" altLang="en-US" sz="1100">
              <a:solidFill>
                <a:prstClr val="black"/>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13101">
              <a:spcBef>
                <a:spcPct val="30000"/>
              </a:spcBef>
              <a:defRPr sz="1200">
                <a:solidFill>
                  <a:schemeClr val="tx1"/>
                </a:solidFill>
                <a:latin typeface="Arial" charset="0"/>
              </a:defRPr>
            </a:lvl1pPr>
            <a:lvl2pPr marL="702025" indent="-268927" defTabSz="913101">
              <a:spcBef>
                <a:spcPct val="30000"/>
              </a:spcBef>
              <a:defRPr sz="1200">
                <a:solidFill>
                  <a:schemeClr val="tx1"/>
                </a:solidFill>
                <a:latin typeface="Arial" charset="0"/>
              </a:defRPr>
            </a:lvl2pPr>
            <a:lvl3pPr marL="1080399" indent="-214204" defTabSz="913101">
              <a:spcBef>
                <a:spcPct val="30000"/>
              </a:spcBef>
              <a:defRPr sz="1200">
                <a:solidFill>
                  <a:schemeClr val="tx1"/>
                </a:solidFill>
                <a:latin typeface="Arial" charset="0"/>
              </a:defRPr>
            </a:lvl3pPr>
            <a:lvl4pPr marL="1513496" indent="-214204" defTabSz="913101">
              <a:spcBef>
                <a:spcPct val="30000"/>
              </a:spcBef>
              <a:defRPr sz="1200">
                <a:solidFill>
                  <a:schemeClr val="tx1"/>
                </a:solidFill>
                <a:latin typeface="Arial" charset="0"/>
              </a:defRPr>
            </a:lvl4pPr>
            <a:lvl5pPr marL="1946594" indent="-214204" defTabSz="913101">
              <a:spcBef>
                <a:spcPct val="30000"/>
              </a:spcBef>
              <a:defRPr sz="1200">
                <a:solidFill>
                  <a:schemeClr val="tx1"/>
                </a:solidFill>
                <a:latin typeface="Arial" charset="0"/>
              </a:defRPr>
            </a:lvl5pPr>
            <a:lvl6pPr marL="2396890" indent="-214204" defTabSz="913101" eaLnBrk="0" fontAlgn="base" hangingPunct="0">
              <a:spcBef>
                <a:spcPct val="30000"/>
              </a:spcBef>
              <a:spcAft>
                <a:spcPct val="0"/>
              </a:spcAft>
              <a:defRPr sz="1200">
                <a:solidFill>
                  <a:schemeClr val="tx1"/>
                </a:solidFill>
                <a:latin typeface="Arial" charset="0"/>
              </a:defRPr>
            </a:lvl6pPr>
            <a:lvl7pPr marL="2847186" indent="-214204" defTabSz="913101" eaLnBrk="0" fontAlgn="base" hangingPunct="0">
              <a:spcBef>
                <a:spcPct val="30000"/>
              </a:spcBef>
              <a:spcAft>
                <a:spcPct val="0"/>
              </a:spcAft>
              <a:defRPr sz="1200">
                <a:solidFill>
                  <a:schemeClr val="tx1"/>
                </a:solidFill>
                <a:latin typeface="Arial" charset="0"/>
              </a:defRPr>
            </a:lvl7pPr>
            <a:lvl8pPr marL="3297483" indent="-214204" defTabSz="913101" eaLnBrk="0" fontAlgn="base" hangingPunct="0">
              <a:spcBef>
                <a:spcPct val="30000"/>
              </a:spcBef>
              <a:spcAft>
                <a:spcPct val="0"/>
              </a:spcAft>
              <a:defRPr sz="1200">
                <a:solidFill>
                  <a:schemeClr val="tx1"/>
                </a:solidFill>
                <a:latin typeface="Arial" charset="0"/>
              </a:defRPr>
            </a:lvl8pPr>
            <a:lvl9pPr marL="3747779" indent="-214204" defTabSz="913101" eaLnBrk="0" fontAlgn="base" hangingPunct="0">
              <a:spcBef>
                <a:spcPct val="30000"/>
              </a:spcBef>
              <a:spcAft>
                <a:spcPct val="0"/>
              </a:spcAft>
              <a:defRPr sz="1200">
                <a:solidFill>
                  <a:schemeClr val="tx1"/>
                </a:solidFill>
                <a:latin typeface="Arial" charset="0"/>
              </a:defRPr>
            </a:lvl9pPr>
          </a:lstStyle>
          <a:p>
            <a:pPr>
              <a:spcBef>
                <a:spcPct val="0"/>
              </a:spcBef>
            </a:pPr>
            <a:fld id="{A198A593-FC23-4C83-B586-49BB0705F487}" type="slidenum">
              <a:rPr lang="en-US" altLang="en-US" sz="1100">
                <a:solidFill>
                  <a:prstClr val="black"/>
                </a:solidFill>
              </a:rPr>
              <a:pPr>
                <a:spcBef>
                  <a:spcPct val="0"/>
                </a:spcBef>
              </a:pPr>
              <a:t>187</a:t>
            </a:fld>
            <a:endParaRPr lang="en-US" altLang="en-US" sz="1100">
              <a:solidFill>
                <a:prstClr val="black"/>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13101">
              <a:spcBef>
                <a:spcPct val="30000"/>
              </a:spcBef>
              <a:defRPr sz="1200">
                <a:solidFill>
                  <a:schemeClr val="tx1"/>
                </a:solidFill>
                <a:latin typeface="Arial" charset="0"/>
              </a:defRPr>
            </a:lvl1pPr>
            <a:lvl2pPr marL="702025" indent="-268927" defTabSz="913101">
              <a:spcBef>
                <a:spcPct val="30000"/>
              </a:spcBef>
              <a:defRPr sz="1200">
                <a:solidFill>
                  <a:schemeClr val="tx1"/>
                </a:solidFill>
                <a:latin typeface="Arial" charset="0"/>
              </a:defRPr>
            </a:lvl2pPr>
            <a:lvl3pPr marL="1080399" indent="-214204" defTabSz="913101">
              <a:spcBef>
                <a:spcPct val="30000"/>
              </a:spcBef>
              <a:defRPr sz="1200">
                <a:solidFill>
                  <a:schemeClr val="tx1"/>
                </a:solidFill>
                <a:latin typeface="Arial" charset="0"/>
              </a:defRPr>
            </a:lvl3pPr>
            <a:lvl4pPr marL="1513496" indent="-214204" defTabSz="913101">
              <a:spcBef>
                <a:spcPct val="30000"/>
              </a:spcBef>
              <a:defRPr sz="1200">
                <a:solidFill>
                  <a:schemeClr val="tx1"/>
                </a:solidFill>
                <a:latin typeface="Arial" charset="0"/>
              </a:defRPr>
            </a:lvl4pPr>
            <a:lvl5pPr marL="1946594" indent="-214204" defTabSz="913101">
              <a:spcBef>
                <a:spcPct val="30000"/>
              </a:spcBef>
              <a:defRPr sz="1200">
                <a:solidFill>
                  <a:schemeClr val="tx1"/>
                </a:solidFill>
                <a:latin typeface="Arial" charset="0"/>
              </a:defRPr>
            </a:lvl5pPr>
            <a:lvl6pPr marL="2396890" indent="-214204" defTabSz="913101" eaLnBrk="0" fontAlgn="base" hangingPunct="0">
              <a:spcBef>
                <a:spcPct val="30000"/>
              </a:spcBef>
              <a:spcAft>
                <a:spcPct val="0"/>
              </a:spcAft>
              <a:defRPr sz="1200">
                <a:solidFill>
                  <a:schemeClr val="tx1"/>
                </a:solidFill>
                <a:latin typeface="Arial" charset="0"/>
              </a:defRPr>
            </a:lvl6pPr>
            <a:lvl7pPr marL="2847186" indent="-214204" defTabSz="913101" eaLnBrk="0" fontAlgn="base" hangingPunct="0">
              <a:spcBef>
                <a:spcPct val="30000"/>
              </a:spcBef>
              <a:spcAft>
                <a:spcPct val="0"/>
              </a:spcAft>
              <a:defRPr sz="1200">
                <a:solidFill>
                  <a:schemeClr val="tx1"/>
                </a:solidFill>
                <a:latin typeface="Arial" charset="0"/>
              </a:defRPr>
            </a:lvl7pPr>
            <a:lvl8pPr marL="3297483" indent="-214204" defTabSz="913101" eaLnBrk="0" fontAlgn="base" hangingPunct="0">
              <a:spcBef>
                <a:spcPct val="30000"/>
              </a:spcBef>
              <a:spcAft>
                <a:spcPct val="0"/>
              </a:spcAft>
              <a:defRPr sz="1200">
                <a:solidFill>
                  <a:schemeClr val="tx1"/>
                </a:solidFill>
                <a:latin typeface="Arial" charset="0"/>
              </a:defRPr>
            </a:lvl8pPr>
            <a:lvl9pPr marL="3747779" indent="-214204" defTabSz="913101" eaLnBrk="0" fontAlgn="base" hangingPunct="0">
              <a:spcBef>
                <a:spcPct val="30000"/>
              </a:spcBef>
              <a:spcAft>
                <a:spcPct val="0"/>
              </a:spcAft>
              <a:defRPr sz="1200">
                <a:solidFill>
                  <a:schemeClr val="tx1"/>
                </a:solidFill>
                <a:latin typeface="Arial" charset="0"/>
              </a:defRPr>
            </a:lvl9pPr>
          </a:lstStyle>
          <a:p>
            <a:pPr>
              <a:spcBef>
                <a:spcPct val="0"/>
              </a:spcBef>
            </a:pPr>
            <a:fld id="{4629D53D-AD28-455A-9633-8308C019FECA}" type="slidenum">
              <a:rPr lang="en-US" altLang="en-US" sz="1100">
                <a:solidFill>
                  <a:prstClr val="black"/>
                </a:solidFill>
              </a:rPr>
              <a:pPr>
                <a:spcBef>
                  <a:spcPct val="0"/>
                </a:spcBef>
              </a:pPr>
              <a:t>189</a:t>
            </a:fld>
            <a:endParaRPr lang="en-US" altLang="en-US" sz="110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13101">
              <a:spcBef>
                <a:spcPct val="30000"/>
              </a:spcBef>
              <a:defRPr sz="1200">
                <a:solidFill>
                  <a:schemeClr val="tx1"/>
                </a:solidFill>
                <a:latin typeface="Arial" charset="0"/>
              </a:defRPr>
            </a:lvl1pPr>
            <a:lvl2pPr marL="702025" indent="-268927" defTabSz="913101">
              <a:spcBef>
                <a:spcPct val="30000"/>
              </a:spcBef>
              <a:defRPr sz="1200">
                <a:solidFill>
                  <a:schemeClr val="tx1"/>
                </a:solidFill>
                <a:latin typeface="Arial" charset="0"/>
              </a:defRPr>
            </a:lvl2pPr>
            <a:lvl3pPr marL="1080399" indent="-214204" defTabSz="913101">
              <a:spcBef>
                <a:spcPct val="30000"/>
              </a:spcBef>
              <a:defRPr sz="1200">
                <a:solidFill>
                  <a:schemeClr val="tx1"/>
                </a:solidFill>
                <a:latin typeface="Arial" charset="0"/>
              </a:defRPr>
            </a:lvl3pPr>
            <a:lvl4pPr marL="1513496" indent="-214204" defTabSz="913101">
              <a:spcBef>
                <a:spcPct val="30000"/>
              </a:spcBef>
              <a:defRPr sz="1200">
                <a:solidFill>
                  <a:schemeClr val="tx1"/>
                </a:solidFill>
                <a:latin typeface="Arial" charset="0"/>
              </a:defRPr>
            </a:lvl4pPr>
            <a:lvl5pPr marL="1946594" indent="-214204" defTabSz="913101">
              <a:spcBef>
                <a:spcPct val="30000"/>
              </a:spcBef>
              <a:defRPr sz="1200">
                <a:solidFill>
                  <a:schemeClr val="tx1"/>
                </a:solidFill>
                <a:latin typeface="Arial" charset="0"/>
              </a:defRPr>
            </a:lvl5pPr>
            <a:lvl6pPr marL="2396890" indent="-214204" defTabSz="913101" eaLnBrk="0" fontAlgn="base" hangingPunct="0">
              <a:spcBef>
                <a:spcPct val="30000"/>
              </a:spcBef>
              <a:spcAft>
                <a:spcPct val="0"/>
              </a:spcAft>
              <a:defRPr sz="1200">
                <a:solidFill>
                  <a:schemeClr val="tx1"/>
                </a:solidFill>
                <a:latin typeface="Arial" charset="0"/>
              </a:defRPr>
            </a:lvl6pPr>
            <a:lvl7pPr marL="2847186" indent="-214204" defTabSz="913101" eaLnBrk="0" fontAlgn="base" hangingPunct="0">
              <a:spcBef>
                <a:spcPct val="30000"/>
              </a:spcBef>
              <a:spcAft>
                <a:spcPct val="0"/>
              </a:spcAft>
              <a:defRPr sz="1200">
                <a:solidFill>
                  <a:schemeClr val="tx1"/>
                </a:solidFill>
                <a:latin typeface="Arial" charset="0"/>
              </a:defRPr>
            </a:lvl7pPr>
            <a:lvl8pPr marL="3297483" indent="-214204" defTabSz="913101" eaLnBrk="0" fontAlgn="base" hangingPunct="0">
              <a:spcBef>
                <a:spcPct val="30000"/>
              </a:spcBef>
              <a:spcAft>
                <a:spcPct val="0"/>
              </a:spcAft>
              <a:defRPr sz="1200">
                <a:solidFill>
                  <a:schemeClr val="tx1"/>
                </a:solidFill>
                <a:latin typeface="Arial" charset="0"/>
              </a:defRPr>
            </a:lvl8pPr>
            <a:lvl9pPr marL="3747779" indent="-214204" defTabSz="913101" eaLnBrk="0" fontAlgn="base" hangingPunct="0">
              <a:spcBef>
                <a:spcPct val="30000"/>
              </a:spcBef>
              <a:spcAft>
                <a:spcPct val="0"/>
              </a:spcAft>
              <a:defRPr sz="1200">
                <a:solidFill>
                  <a:schemeClr val="tx1"/>
                </a:solidFill>
                <a:latin typeface="Arial" charset="0"/>
              </a:defRPr>
            </a:lvl9pPr>
          </a:lstStyle>
          <a:p>
            <a:pPr>
              <a:spcBef>
                <a:spcPct val="0"/>
              </a:spcBef>
            </a:pPr>
            <a:fld id="{D3E32E0F-1804-4FA5-9D5F-B7F64AD1D899}" type="slidenum">
              <a:rPr lang="en-US" altLang="en-US" sz="1100">
                <a:solidFill>
                  <a:prstClr val="black"/>
                </a:solidFill>
              </a:rPr>
              <a:pPr>
                <a:spcBef>
                  <a:spcPct val="0"/>
                </a:spcBef>
              </a:pPr>
              <a:t>190</a:t>
            </a:fld>
            <a:endParaRPr lang="en-US" altLang="en-US" sz="1100">
              <a:solidFill>
                <a:prstClr val="black"/>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3101">
              <a:spcBef>
                <a:spcPct val="30000"/>
              </a:spcBef>
              <a:defRPr sz="1200">
                <a:solidFill>
                  <a:schemeClr val="tx1"/>
                </a:solidFill>
                <a:latin typeface="Arial" charset="0"/>
              </a:defRPr>
            </a:lvl1pPr>
            <a:lvl2pPr marL="702025" indent="-268927" defTabSz="913101">
              <a:spcBef>
                <a:spcPct val="30000"/>
              </a:spcBef>
              <a:defRPr sz="1200">
                <a:solidFill>
                  <a:schemeClr val="tx1"/>
                </a:solidFill>
                <a:latin typeface="Arial" charset="0"/>
              </a:defRPr>
            </a:lvl2pPr>
            <a:lvl3pPr marL="1080399" indent="-214204" defTabSz="913101">
              <a:spcBef>
                <a:spcPct val="30000"/>
              </a:spcBef>
              <a:defRPr sz="1200">
                <a:solidFill>
                  <a:schemeClr val="tx1"/>
                </a:solidFill>
                <a:latin typeface="Arial" charset="0"/>
              </a:defRPr>
            </a:lvl3pPr>
            <a:lvl4pPr marL="1513496" indent="-214204" defTabSz="913101">
              <a:spcBef>
                <a:spcPct val="30000"/>
              </a:spcBef>
              <a:defRPr sz="1200">
                <a:solidFill>
                  <a:schemeClr val="tx1"/>
                </a:solidFill>
                <a:latin typeface="Arial" charset="0"/>
              </a:defRPr>
            </a:lvl4pPr>
            <a:lvl5pPr marL="1946594" indent="-214204" defTabSz="913101">
              <a:spcBef>
                <a:spcPct val="30000"/>
              </a:spcBef>
              <a:defRPr sz="1200">
                <a:solidFill>
                  <a:schemeClr val="tx1"/>
                </a:solidFill>
                <a:latin typeface="Arial" charset="0"/>
              </a:defRPr>
            </a:lvl5pPr>
            <a:lvl6pPr marL="2396890" indent="-214204" defTabSz="913101" eaLnBrk="0" fontAlgn="base" hangingPunct="0">
              <a:spcBef>
                <a:spcPct val="30000"/>
              </a:spcBef>
              <a:spcAft>
                <a:spcPct val="0"/>
              </a:spcAft>
              <a:defRPr sz="1200">
                <a:solidFill>
                  <a:schemeClr val="tx1"/>
                </a:solidFill>
                <a:latin typeface="Arial" charset="0"/>
              </a:defRPr>
            </a:lvl6pPr>
            <a:lvl7pPr marL="2847186" indent="-214204" defTabSz="913101" eaLnBrk="0" fontAlgn="base" hangingPunct="0">
              <a:spcBef>
                <a:spcPct val="30000"/>
              </a:spcBef>
              <a:spcAft>
                <a:spcPct val="0"/>
              </a:spcAft>
              <a:defRPr sz="1200">
                <a:solidFill>
                  <a:schemeClr val="tx1"/>
                </a:solidFill>
                <a:latin typeface="Arial" charset="0"/>
              </a:defRPr>
            </a:lvl7pPr>
            <a:lvl8pPr marL="3297483" indent="-214204" defTabSz="913101" eaLnBrk="0" fontAlgn="base" hangingPunct="0">
              <a:spcBef>
                <a:spcPct val="30000"/>
              </a:spcBef>
              <a:spcAft>
                <a:spcPct val="0"/>
              </a:spcAft>
              <a:defRPr sz="1200">
                <a:solidFill>
                  <a:schemeClr val="tx1"/>
                </a:solidFill>
                <a:latin typeface="Arial" charset="0"/>
              </a:defRPr>
            </a:lvl8pPr>
            <a:lvl9pPr marL="3747779" indent="-214204" defTabSz="913101" eaLnBrk="0" fontAlgn="base" hangingPunct="0">
              <a:spcBef>
                <a:spcPct val="30000"/>
              </a:spcBef>
              <a:spcAft>
                <a:spcPct val="0"/>
              </a:spcAft>
              <a:defRPr sz="1200">
                <a:solidFill>
                  <a:schemeClr val="tx1"/>
                </a:solidFill>
                <a:latin typeface="Arial" charset="0"/>
              </a:defRPr>
            </a:lvl9pPr>
          </a:lstStyle>
          <a:p>
            <a:pPr>
              <a:spcBef>
                <a:spcPct val="0"/>
              </a:spcBef>
            </a:pPr>
            <a:fld id="{E8E9AF80-4EA2-4524-B8FC-06EA07F0CDF4}" type="slidenum">
              <a:rPr lang="en-US" altLang="en-US" sz="1100">
                <a:solidFill>
                  <a:prstClr val="black"/>
                </a:solidFill>
              </a:rPr>
              <a:pPr>
                <a:spcBef>
                  <a:spcPct val="0"/>
                </a:spcBef>
              </a:pPr>
              <a:t>191</a:t>
            </a:fld>
            <a:endParaRPr lang="en-US" altLang="en-US" sz="110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49B51927-6B9E-934E-BFF2-6B753BB266C4}" type="slidenum">
              <a:rPr lang="en-US" sz="1200">
                <a:solidFill>
                  <a:prstClr val="black"/>
                </a:solidFill>
                <a:latin typeface="Calibri" charset="0"/>
              </a:rPr>
              <a:pPr/>
              <a:t>18</a:t>
            </a:fld>
            <a:endParaRPr lang="en-US" sz="1200">
              <a:solidFill>
                <a:prstClr val="black"/>
              </a:solidFill>
              <a:latin typeface="Calibri" charset="0"/>
            </a:endParaRPr>
          </a:p>
        </p:txBody>
      </p:sp>
      <p:sp>
        <p:nvSpPr>
          <p:cNvPr id="25603" name="Notes Placeholder 1"/>
          <p:cNvSpPr>
            <a:spLocks noGrp="1"/>
          </p:cNvSpPr>
          <p:nvPr/>
        </p:nvSpPr>
        <p:spPr bwMode="auto">
          <a:xfrm>
            <a:off x="686427" y="4343716"/>
            <a:ext cx="5485146" cy="41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1" tIns="45255" rIns="90511" bIns="45255"/>
          <a:lstStyle/>
          <a:p>
            <a:pPr defTabSz="457200">
              <a:spcBef>
                <a:spcPct val="30000"/>
              </a:spcBef>
            </a:pPr>
            <a:endParaRPr lang="en-US" sz="1200">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BA6A7554-A5BC-3D47-A0DD-52CE9E24E04E}" type="slidenum">
              <a:rPr lang="en-US" sz="1200">
                <a:solidFill>
                  <a:prstClr val="black"/>
                </a:solidFill>
                <a:latin typeface="Calibri" charset="0"/>
              </a:rPr>
              <a:pPr/>
              <a:t>19</a:t>
            </a:fld>
            <a:endParaRPr lang="en-US" sz="1200">
              <a:solidFill>
                <a:prstClr val="black"/>
              </a:solidFill>
              <a:latin typeface="Calibri" charset="0"/>
            </a:endParaRPr>
          </a:p>
        </p:txBody>
      </p:sp>
      <p:sp>
        <p:nvSpPr>
          <p:cNvPr id="31747" name="Notes Placeholder 1"/>
          <p:cNvSpPr>
            <a:spLocks noGrp="1"/>
          </p:cNvSpPr>
          <p:nvPr/>
        </p:nvSpPr>
        <p:spPr bwMode="auto">
          <a:xfrm>
            <a:off x="686427" y="4343716"/>
            <a:ext cx="5485146" cy="41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1" tIns="45255" rIns="90511" bIns="45255"/>
          <a:lstStyle/>
          <a:p>
            <a:pPr defTabSz="457200">
              <a:spcBef>
                <a:spcPct val="30000"/>
              </a:spcBef>
            </a:pPr>
            <a:endParaRPr lang="en-US" sz="1200">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35258" indent="-282791">
              <a:defRPr sz="2400">
                <a:solidFill>
                  <a:schemeClr val="tx1"/>
                </a:solidFill>
                <a:latin typeface="Arial" charset="0"/>
                <a:ea typeface="ＭＳ Ｐゴシック" charset="0"/>
              </a:defRPr>
            </a:lvl2pPr>
            <a:lvl3pPr marL="1131164" indent="-226233">
              <a:defRPr sz="2400">
                <a:solidFill>
                  <a:schemeClr val="tx1"/>
                </a:solidFill>
                <a:latin typeface="Arial" charset="0"/>
                <a:ea typeface="ＭＳ Ｐゴシック" charset="0"/>
              </a:defRPr>
            </a:lvl3pPr>
            <a:lvl4pPr marL="1583631" indent="-226233">
              <a:defRPr sz="2400">
                <a:solidFill>
                  <a:schemeClr val="tx1"/>
                </a:solidFill>
                <a:latin typeface="Arial" charset="0"/>
                <a:ea typeface="ＭＳ Ｐゴシック" charset="0"/>
              </a:defRPr>
            </a:lvl4pPr>
            <a:lvl5pPr marL="2036096" indent="-226233">
              <a:defRPr sz="2400">
                <a:solidFill>
                  <a:schemeClr val="tx1"/>
                </a:solidFill>
                <a:latin typeface="Arial" charset="0"/>
                <a:ea typeface="ＭＳ Ｐゴシック" charset="0"/>
              </a:defRPr>
            </a:lvl5pPr>
            <a:lvl6pPr marL="2488562" indent="-226233" eaLnBrk="0" fontAlgn="base" hangingPunct="0">
              <a:spcBef>
                <a:spcPct val="0"/>
              </a:spcBef>
              <a:spcAft>
                <a:spcPct val="0"/>
              </a:spcAft>
              <a:defRPr sz="2400">
                <a:solidFill>
                  <a:schemeClr val="tx1"/>
                </a:solidFill>
                <a:latin typeface="Arial" charset="0"/>
                <a:ea typeface="ＭＳ Ｐゴシック" charset="0"/>
              </a:defRPr>
            </a:lvl6pPr>
            <a:lvl7pPr marL="2941028" indent="-226233" eaLnBrk="0" fontAlgn="base" hangingPunct="0">
              <a:spcBef>
                <a:spcPct val="0"/>
              </a:spcBef>
              <a:spcAft>
                <a:spcPct val="0"/>
              </a:spcAft>
              <a:defRPr sz="2400">
                <a:solidFill>
                  <a:schemeClr val="tx1"/>
                </a:solidFill>
                <a:latin typeface="Arial" charset="0"/>
                <a:ea typeface="ＭＳ Ｐゴシック" charset="0"/>
              </a:defRPr>
            </a:lvl7pPr>
            <a:lvl8pPr marL="3393493" indent="-226233" eaLnBrk="0" fontAlgn="base" hangingPunct="0">
              <a:spcBef>
                <a:spcPct val="0"/>
              </a:spcBef>
              <a:spcAft>
                <a:spcPct val="0"/>
              </a:spcAft>
              <a:defRPr sz="2400">
                <a:solidFill>
                  <a:schemeClr val="tx1"/>
                </a:solidFill>
                <a:latin typeface="Arial" charset="0"/>
                <a:ea typeface="ＭＳ Ｐゴシック" charset="0"/>
              </a:defRPr>
            </a:lvl8pPr>
            <a:lvl9pPr marL="3845959" indent="-226233" eaLnBrk="0" fontAlgn="base" hangingPunct="0">
              <a:spcBef>
                <a:spcPct val="0"/>
              </a:spcBef>
              <a:spcAft>
                <a:spcPct val="0"/>
              </a:spcAft>
              <a:defRPr sz="2400">
                <a:solidFill>
                  <a:schemeClr val="tx1"/>
                </a:solidFill>
                <a:latin typeface="Arial" charset="0"/>
                <a:ea typeface="ＭＳ Ｐゴシック" charset="0"/>
              </a:defRPr>
            </a:lvl9pPr>
          </a:lstStyle>
          <a:p>
            <a:fld id="{6F6D4CAD-E2EC-544E-A4CC-78B67F6AC7DE}" type="slidenum">
              <a:rPr lang="en-US" sz="1200">
                <a:solidFill>
                  <a:prstClr val="black"/>
                </a:solidFill>
                <a:latin typeface="Calibri" charset="0"/>
              </a:rPr>
              <a:pPr/>
              <a:t>20</a:t>
            </a:fld>
            <a:endParaRPr lang="en-US" sz="1200">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277071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33156207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535793"/>
      </p:ext>
    </p:extLst>
  </p:cSld>
  <p:clrMapOvr>
    <a:masterClrMapping/>
  </p:clrMapOvr>
  <p:transition xmlns:p14="http://schemas.microsoft.com/office/powerpoint/2010/mai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pic>
        <p:nvPicPr>
          <p:cNvPr id="5" name="Picture 2" descr="S:\SalesTools\Graphics\Logos\JANUS-Logos- White.2.Text Transparent Bkgd.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7150" y="128588"/>
            <a:ext cx="9334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04876" y="1358900"/>
            <a:ext cx="7334251" cy="4767264"/>
          </a:xfrm>
        </p:spPr>
        <p:txBody>
          <a:bodyPr>
            <a:normAutofit/>
          </a:bodyPr>
          <a:lstStyle>
            <a:lvl1pPr>
              <a:defRPr sz="1500">
                <a:solidFill>
                  <a:srgbClr val="003399"/>
                </a:solidFill>
              </a:defRPr>
            </a:lvl1pPr>
            <a:lvl2pPr>
              <a:defRPr sz="1500">
                <a:solidFill>
                  <a:srgbClr val="003399"/>
                </a:solidFill>
              </a:defRPr>
            </a:lvl2pPr>
            <a:lvl3pPr>
              <a:defRPr sz="1500">
                <a:solidFill>
                  <a:srgbClr val="003399"/>
                </a:solidFill>
              </a:defRPr>
            </a:lvl3pPr>
            <a:lvl4pPr>
              <a:defRPr sz="1500">
                <a:solidFill>
                  <a:srgbClr val="003399"/>
                </a:solidFill>
              </a:defRPr>
            </a:lvl4pPr>
            <a:lvl5pPr>
              <a:defRPr sz="1500">
                <a:solidFill>
                  <a:srgbClr val="0033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31502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02790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852455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29038300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34346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600" y="4010400"/>
            <a:ext cx="5943600" cy="385043"/>
          </a:xfrm>
          <a:solidFill>
            <a:schemeClr val="bg2"/>
          </a:solidFill>
        </p:spPr>
        <p:txBody>
          <a:bodyPr lIns="183600" tIns="28800" rIns="90000" bIns="18000">
            <a:noAutofit/>
          </a:bodyPr>
          <a:lstStyle>
            <a:lvl1pPr algn="l">
              <a:defRPr sz="250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81600" y="4460400"/>
            <a:ext cx="7315200" cy="280800"/>
          </a:xfrm>
          <a:solidFill>
            <a:schemeClr val="tx1"/>
          </a:solidFill>
        </p:spPr>
        <p:txBody>
          <a:bodyPr lIns="183600" tIns="18000" rIns="90000" bIns="18000" anchor="ctr" anchorCtr="0">
            <a:noAutofit/>
          </a:bodyPr>
          <a:lstStyle>
            <a:lvl1pPr marL="0" indent="0" algn="l">
              <a:buNone/>
              <a:defRPr sz="1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1" name="Text Placeholder 10"/>
          <p:cNvSpPr>
            <a:spLocks noGrp="1"/>
          </p:cNvSpPr>
          <p:nvPr>
            <p:ph type="body" sz="quarter" idx="13"/>
          </p:nvPr>
        </p:nvSpPr>
        <p:spPr>
          <a:xfrm>
            <a:off x="250825" y="5229225"/>
            <a:ext cx="5834063" cy="1152525"/>
          </a:xfrm>
        </p:spPr>
        <p:txBody>
          <a:bodyPr>
            <a:noAutofit/>
          </a:bodyPr>
          <a:lstStyle>
            <a:lvl1pPr>
              <a:spcBef>
                <a:spcPts val="300"/>
              </a:spcBef>
              <a:defRPr sz="1600"/>
            </a:lvl1pPr>
            <a:lvl2pPr>
              <a:defRPr sz="11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64859049"/>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Slide Number Placeholder 4"/>
          <p:cNvSpPr>
            <a:spLocks noGrp="1"/>
          </p:cNvSpPr>
          <p:nvPr>
            <p:ph type="sldNum" sz="quarter" idx="12"/>
          </p:nvPr>
        </p:nvSpPr>
        <p:spPr>
          <a:xfrm>
            <a:off x="8254800" y="6237312"/>
            <a:ext cx="504000" cy="273600"/>
          </a:xfrm>
        </p:spPr>
        <p:txBody>
          <a:bodyPr/>
          <a:lstStyle/>
          <a:p>
            <a:fld id="{830D4EF1-2FB9-4CDA-AD22-D945B346B2F0}" type="slidenum">
              <a:rPr lang="en-GB" smtClean="0">
                <a:solidFill>
                  <a:prstClr val="black">
                    <a:tint val="75000"/>
                  </a:prstClr>
                </a:solidFill>
                <a:latin typeface="Arial"/>
              </a:rPr>
              <a:pPr/>
              <a:t>‹#›</a:t>
            </a:fld>
            <a:endParaRPr lang="en-GB" dirty="0">
              <a:solidFill>
                <a:prstClr val="black">
                  <a:tint val="75000"/>
                </a:prstClr>
              </a:solidFill>
              <a:latin typeface="Arial"/>
            </a:endParaRPr>
          </a:p>
        </p:txBody>
      </p:sp>
    </p:spTree>
    <p:extLst>
      <p:ext uri="{BB962C8B-B14F-4D97-AF65-F5344CB8AC3E}">
        <p14:creationId xmlns:p14="http://schemas.microsoft.com/office/powerpoint/2010/main" val="2646317953"/>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95536" y="1411200"/>
            <a:ext cx="4100264" cy="4712400"/>
          </a:xfrm>
        </p:spPr>
        <p:txBody>
          <a:bodyPr>
            <a:normAutofit/>
          </a:bodyPr>
          <a:lstStyle>
            <a:lvl1pPr>
              <a:defRPr sz="2000"/>
            </a:lvl1pPr>
            <a:lvl2pPr>
              <a:defRPr sz="20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411200"/>
            <a:ext cx="4100264" cy="4712400"/>
          </a:xfrm>
        </p:spPr>
        <p:txBody>
          <a:bodyPr>
            <a:normAutofit/>
          </a:bodyPr>
          <a:lstStyle>
            <a:lvl1pPr>
              <a:defRPr sz="2000"/>
            </a:lvl1pPr>
            <a:lvl2pPr>
              <a:defRPr sz="20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Slide Number Placeholder 4"/>
          <p:cNvSpPr>
            <a:spLocks noGrp="1"/>
          </p:cNvSpPr>
          <p:nvPr>
            <p:ph type="sldNum" sz="quarter" idx="12"/>
          </p:nvPr>
        </p:nvSpPr>
        <p:spPr>
          <a:xfrm>
            <a:off x="8254800" y="6237312"/>
            <a:ext cx="504000" cy="273600"/>
          </a:xfrm>
        </p:spPr>
        <p:txBody>
          <a:bodyPr/>
          <a:lstStyle/>
          <a:p>
            <a:fld id="{830D4EF1-2FB9-4CDA-AD22-D945B346B2F0}" type="slidenum">
              <a:rPr lang="en-GB" smtClean="0">
                <a:solidFill>
                  <a:prstClr val="black">
                    <a:tint val="75000"/>
                  </a:prstClr>
                </a:solidFill>
                <a:latin typeface="Arial"/>
              </a:rPr>
              <a:pPr/>
              <a:t>‹#›</a:t>
            </a:fld>
            <a:endParaRPr lang="en-GB" dirty="0">
              <a:solidFill>
                <a:prstClr val="black">
                  <a:tint val="75000"/>
                </a:prstClr>
              </a:solidFill>
              <a:latin typeface="Arial"/>
            </a:endParaRPr>
          </a:p>
        </p:txBody>
      </p:sp>
    </p:spTree>
    <p:extLst>
      <p:ext uri="{BB962C8B-B14F-4D97-AF65-F5344CB8AC3E}">
        <p14:creationId xmlns:p14="http://schemas.microsoft.com/office/powerpoint/2010/main" val="416151634"/>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InfoGFX">
    <p:spTree>
      <p:nvGrpSpPr>
        <p:cNvPr id="1" name=""/>
        <p:cNvGrpSpPr/>
        <p:nvPr/>
      </p:nvGrpSpPr>
      <p:grpSpPr>
        <a:xfrm>
          <a:off x="0" y="0"/>
          <a:ext cx="0" cy="0"/>
          <a:chOff x="0" y="0"/>
          <a:chExt cx="0" cy="0"/>
        </a:xfrm>
      </p:grpSpPr>
      <p:sp>
        <p:nvSpPr>
          <p:cNvPr id="2" name="Title 1"/>
          <p:cNvSpPr>
            <a:spLocks noGrp="1"/>
          </p:cNvSpPr>
          <p:nvPr>
            <p:ph type="ctrTitle"/>
          </p:nvPr>
        </p:nvSpPr>
        <p:spPr>
          <a:xfrm>
            <a:off x="381600" y="4010400"/>
            <a:ext cx="5943600" cy="385043"/>
          </a:xfrm>
          <a:solidFill>
            <a:schemeClr val="bg2"/>
          </a:solidFill>
        </p:spPr>
        <p:txBody>
          <a:bodyPr lIns="183600" tIns="28800" rIns="90000" bIns="18000">
            <a:noAutofit/>
          </a:bodyPr>
          <a:lstStyle>
            <a:lvl1pPr algn="l">
              <a:defRPr sz="2500">
                <a:solidFill>
                  <a:schemeClr val="tx1"/>
                </a:solidFill>
              </a:defRPr>
            </a:lvl1pPr>
          </a:lstStyle>
          <a:p>
            <a:r>
              <a:rPr lang="en-US" smtClean="0"/>
              <a:t>Click to edit Master title style</a:t>
            </a:r>
            <a:endParaRPr lang="en-GB" dirty="0"/>
          </a:p>
        </p:txBody>
      </p:sp>
      <p:sp>
        <p:nvSpPr>
          <p:cNvPr id="11" name="Text Placeholder 10"/>
          <p:cNvSpPr>
            <a:spLocks noGrp="1"/>
          </p:cNvSpPr>
          <p:nvPr>
            <p:ph type="body" sz="quarter" idx="13"/>
          </p:nvPr>
        </p:nvSpPr>
        <p:spPr>
          <a:xfrm>
            <a:off x="250825" y="5229225"/>
            <a:ext cx="5834063" cy="1152525"/>
          </a:xfrm>
        </p:spPr>
        <p:txBody>
          <a:bodyPr>
            <a:noAutofit/>
          </a:bodyPr>
          <a:lstStyle>
            <a:lvl1pPr>
              <a:spcBef>
                <a:spcPts val="300"/>
              </a:spcBef>
              <a:defRPr sz="1600"/>
            </a:lvl1pPr>
            <a:lvl2pPr>
              <a:defRPr sz="11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6574481"/>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ransitionSlide">
    <p:spTree>
      <p:nvGrpSpPr>
        <p:cNvPr id="1" name=""/>
        <p:cNvGrpSpPr/>
        <p:nvPr/>
      </p:nvGrpSpPr>
      <p:grpSpPr>
        <a:xfrm>
          <a:off x="0" y="0"/>
          <a:ext cx="0" cy="0"/>
          <a:chOff x="0" y="0"/>
          <a:chExt cx="0" cy="0"/>
        </a:xfrm>
      </p:grpSpPr>
      <p:sp>
        <p:nvSpPr>
          <p:cNvPr id="2" name="Title 1"/>
          <p:cNvSpPr>
            <a:spLocks noGrp="1"/>
          </p:cNvSpPr>
          <p:nvPr>
            <p:ph type="ctrTitle"/>
          </p:nvPr>
        </p:nvSpPr>
        <p:spPr>
          <a:xfrm>
            <a:off x="381599" y="1078862"/>
            <a:ext cx="6635845" cy="385043"/>
          </a:xfrm>
          <a:solidFill>
            <a:schemeClr val="bg2"/>
          </a:solidFill>
        </p:spPr>
        <p:txBody>
          <a:bodyPr lIns="183600" tIns="28800" rIns="90000" bIns="18000">
            <a:noAutofit/>
          </a:bodyPr>
          <a:lstStyle>
            <a:lvl1pPr algn="l">
              <a:defRPr sz="2500">
                <a:solidFill>
                  <a:schemeClr val="tx1"/>
                </a:solidFill>
              </a:defRPr>
            </a:lvl1pPr>
          </a:lstStyle>
          <a:p>
            <a:r>
              <a:rPr lang="en-US" dirty="0" smtClean="0"/>
              <a:t>Click to edit Master title style</a:t>
            </a:r>
            <a:endParaRPr lang="en-GB" dirty="0"/>
          </a:p>
        </p:txBody>
      </p:sp>
      <p:sp>
        <p:nvSpPr>
          <p:cNvPr id="11" name="Text Placeholder 10"/>
          <p:cNvSpPr>
            <a:spLocks noGrp="1"/>
          </p:cNvSpPr>
          <p:nvPr>
            <p:ph type="body" sz="quarter" idx="13"/>
          </p:nvPr>
        </p:nvSpPr>
        <p:spPr>
          <a:xfrm>
            <a:off x="250825" y="5229225"/>
            <a:ext cx="5834063" cy="1152525"/>
          </a:xfrm>
        </p:spPr>
        <p:txBody>
          <a:bodyPr>
            <a:noAutofit/>
          </a:bodyPr>
          <a:lstStyle>
            <a:lvl1pPr>
              <a:spcBef>
                <a:spcPts val="300"/>
              </a:spcBef>
              <a:defRPr sz="1600"/>
            </a:lvl1pPr>
            <a:lvl2pPr>
              <a:defRPr sz="11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35806372"/>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ransitionSlide-WithSub">
    <p:spTree>
      <p:nvGrpSpPr>
        <p:cNvPr id="1" name=""/>
        <p:cNvGrpSpPr/>
        <p:nvPr/>
      </p:nvGrpSpPr>
      <p:grpSpPr>
        <a:xfrm>
          <a:off x="0" y="0"/>
          <a:ext cx="0" cy="0"/>
          <a:chOff x="0" y="0"/>
          <a:chExt cx="0" cy="0"/>
        </a:xfrm>
      </p:grpSpPr>
      <p:sp>
        <p:nvSpPr>
          <p:cNvPr id="2" name="Title 1"/>
          <p:cNvSpPr>
            <a:spLocks noGrp="1"/>
          </p:cNvSpPr>
          <p:nvPr>
            <p:ph type="ctrTitle"/>
          </p:nvPr>
        </p:nvSpPr>
        <p:spPr>
          <a:xfrm>
            <a:off x="381599" y="1078862"/>
            <a:ext cx="6635845" cy="385043"/>
          </a:xfrm>
          <a:solidFill>
            <a:schemeClr val="bg2"/>
          </a:solidFill>
        </p:spPr>
        <p:txBody>
          <a:bodyPr lIns="183600" tIns="28800" rIns="90000" bIns="18000">
            <a:noAutofit/>
          </a:bodyPr>
          <a:lstStyle>
            <a:lvl1pPr algn="l">
              <a:defRPr sz="2500">
                <a:solidFill>
                  <a:schemeClr val="tx1"/>
                </a:solidFill>
              </a:defRPr>
            </a:lvl1pPr>
          </a:lstStyle>
          <a:p>
            <a:r>
              <a:rPr lang="en-US" dirty="0" smtClean="0"/>
              <a:t>Click to edit Master title style</a:t>
            </a:r>
            <a:endParaRPr lang="en-GB" dirty="0"/>
          </a:p>
        </p:txBody>
      </p:sp>
      <p:sp>
        <p:nvSpPr>
          <p:cNvPr id="11" name="Text Placeholder 10"/>
          <p:cNvSpPr>
            <a:spLocks noGrp="1"/>
          </p:cNvSpPr>
          <p:nvPr>
            <p:ph type="body" sz="quarter" idx="13"/>
          </p:nvPr>
        </p:nvSpPr>
        <p:spPr>
          <a:xfrm>
            <a:off x="250825" y="5229225"/>
            <a:ext cx="5834063" cy="1152525"/>
          </a:xfrm>
        </p:spPr>
        <p:txBody>
          <a:bodyPr>
            <a:noAutofit/>
          </a:bodyPr>
          <a:lstStyle>
            <a:lvl1pPr>
              <a:spcBef>
                <a:spcPts val="300"/>
              </a:spcBef>
              <a:defRPr sz="1600"/>
            </a:lvl1pPr>
            <a:lvl2pPr>
              <a:defRPr sz="11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05559815"/>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a:xfrm>
            <a:off x="8254800" y="6237312"/>
            <a:ext cx="504000" cy="273600"/>
          </a:xfrm>
        </p:spPr>
        <p:txBody>
          <a:bodyPr/>
          <a:lstStyle/>
          <a:p>
            <a:fld id="{830D4EF1-2FB9-4CDA-AD22-D945B346B2F0}" type="slidenum">
              <a:rPr lang="en-GB" smtClean="0">
                <a:solidFill>
                  <a:prstClr val="black">
                    <a:tint val="75000"/>
                  </a:prstClr>
                </a:solidFill>
                <a:latin typeface="Arial"/>
              </a:rPr>
              <a:pPr/>
              <a:t>‹#›</a:t>
            </a:fld>
            <a:endParaRPr lang="en-GB" dirty="0">
              <a:solidFill>
                <a:prstClr val="black">
                  <a:tint val="75000"/>
                </a:prstClr>
              </a:solidFill>
              <a:latin typeface="Arial"/>
            </a:endParaRPr>
          </a:p>
        </p:txBody>
      </p:sp>
    </p:spTree>
    <p:extLst>
      <p:ext uri="{BB962C8B-B14F-4D97-AF65-F5344CB8AC3E}">
        <p14:creationId xmlns:p14="http://schemas.microsoft.com/office/powerpoint/2010/main" val="2813239718"/>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Biography">
    <p:spTree>
      <p:nvGrpSpPr>
        <p:cNvPr id="1" name=""/>
        <p:cNvGrpSpPr/>
        <p:nvPr/>
      </p:nvGrpSpPr>
      <p:grpSpPr>
        <a:xfrm>
          <a:off x="0" y="0"/>
          <a:ext cx="0" cy="0"/>
          <a:chOff x="0" y="0"/>
          <a:chExt cx="0" cy="0"/>
        </a:xfrm>
      </p:grpSpPr>
      <p:sp>
        <p:nvSpPr>
          <p:cNvPr id="2" name="Title 1"/>
          <p:cNvSpPr>
            <a:spLocks noGrp="1"/>
          </p:cNvSpPr>
          <p:nvPr>
            <p:ph type="title"/>
          </p:nvPr>
        </p:nvSpPr>
        <p:spPr>
          <a:xfrm>
            <a:off x="1979712" y="476672"/>
            <a:ext cx="6768752" cy="720080"/>
          </a:xfrm>
        </p:spPr>
        <p:txBody>
          <a:bodyPr>
            <a:normAutofit/>
          </a:bodyPr>
          <a:lstStyle>
            <a:lvl1pPr>
              <a:defRPr sz="1800"/>
            </a:lvl1pPr>
          </a:lstStyle>
          <a:p>
            <a:r>
              <a:rPr lang="en-US" dirty="0" smtClean="0"/>
              <a:t>Click to edit Master title style</a:t>
            </a:r>
            <a:endParaRPr lang="en-GB" dirty="0"/>
          </a:p>
        </p:txBody>
      </p:sp>
      <p:sp>
        <p:nvSpPr>
          <p:cNvPr id="3" name="Content Placeholder 2"/>
          <p:cNvSpPr>
            <a:spLocks noGrp="1"/>
          </p:cNvSpPr>
          <p:nvPr>
            <p:ph idx="1"/>
          </p:nvPr>
        </p:nvSpPr>
        <p:spPr>
          <a:xfrm>
            <a:off x="611560" y="2204864"/>
            <a:ext cx="8136904" cy="3921299"/>
          </a:xfrm>
        </p:spPr>
        <p:txBody>
          <a:bodyPr>
            <a:normAutofit/>
          </a:bodyPr>
          <a:lstStyle>
            <a:lvl1pPr>
              <a:defRPr sz="1000"/>
            </a:lvl1pPr>
            <a:lvl2pPr>
              <a:defRPr sz="1000" b="1">
                <a:solidFill>
                  <a:schemeClr val="bg2"/>
                </a:solidFill>
              </a:defRPr>
            </a:lvl2pPr>
            <a:lvl3pPr marL="138113" indent="-138113">
              <a:defRPr sz="1000"/>
            </a:lvl3pPr>
            <a:lvl4pPr marL="280988" indent="-152400">
              <a:defRPr sz="1000"/>
            </a:lvl4pPr>
            <a:lvl5pPr marL="452438" indent="-157163">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Slide Number Placeholder 4"/>
          <p:cNvSpPr>
            <a:spLocks noGrp="1"/>
          </p:cNvSpPr>
          <p:nvPr>
            <p:ph type="sldNum" sz="quarter" idx="12"/>
          </p:nvPr>
        </p:nvSpPr>
        <p:spPr>
          <a:xfrm>
            <a:off x="8254800" y="6237312"/>
            <a:ext cx="504000" cy="273600"/>
          </a:xfrm>
        </p:spPr>
        <p:txBody>
          <a:bodyPr/>
          <a:lstStyle/>
          <a:p>
            <a:fld id="{830D4EF1-2FB9-4CDA-AD22-D945B346B2F0}" type="slidenum">
              <a:rPr lang="en-GB" smtClean="0">
                <a:solidFill>
                  <a:prstClr val="black">
                    <a:tint val="75000"/>
                  </a:prstClr>
                </a:solidFill>
                <a:latin typeface="Arial"/>
              </a:rPr>
              <a:pPr/>
              <a:t>‹#›</a:t>
            </a:fld>
            <a:endParaRPr lang="en-GB" dirty="0">
              <a:solidFill>
                <a:prstClr val="black">
                  <a:tint val="75000"/>
                </a:prstClr>
              </a:solidFill>
              <a:latin typeface="Arial"/>
            </a:endParaRPr>
          </a:p>
        </p:txBody>
      </p:sp>
    </p:spTree>
    <p:extLst>
      <p:ext uri="{BB962C8B-B14F-4D97-AF65-F5344CB8AC3E}">
        <p14:creationId xmlns:p14="http://schemas.microsoft.com/office/powerpoint/2010/main" val="1558355983"/>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07119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30D4EF1-2FB9-4CDA-AD22-D945B346B2F0}" type="slidenum">
              <a:rPr lang="en-GB" smtClean="0">
                <a:solidFill>
                  <a:prstClr val="black">
                    <a:tint val="75000"/>
                  </a:prstClr>
                </a:solidFill>
                <a:latin typeface="Arial"/>
              </a:rPr>
              <a:pPr/>
              <a:t>‹#›</a:t>
            </a:fld>
            <a:endParaRPr lang="en-GB">
              <a:solidFill>
                <a:prstClr val="black">
                  <a:tint val="75000"/>
                </a:prstClr>
              </a:solidFill>
              <a:latin typeface="Arial"/>
            </a:endParaRPr>
          </a:p>
        </p:txBody>
      </p:sp>
    </p:spTree>
    <p:extLst>
      <p:ext uri="{BB962C8B-B14F-4D97-AF65-F5344CB8AC3E}">
        <p14:creationId xmlns:p14="http://schemas.microsoft.com/office/powerpoint/2010/main" val="35472083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7895FED-6094-45E6-8BC4-861DD208A599}" type="datetimeFigureOut">
              <a:rPr lang="en-US" smtClean="0">
                <a:solidFill>
                  <a:prstClr val="black"/>
                </a:solidFill>
                <a:latin typeface="Arial"/>
              </a:rPr>
              <a:pPr/>
              <a:t>9/19/14</a:t>
            </a:fld>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70711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6393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6509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3508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952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4037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924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540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3906393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1172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5620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2540A-76DB-3D45-A801-B159A69E70A8}" type="datetimeFigureOut">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CA9322E-072B-6A40-AF5C-7D93AFABEB2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3830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3845" y="382588"/>
            <a:ext cx="8271775" cy="6905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33845" y="1277944"/>
            <a:ext cx="8271775" cy="4987925"/>
          </a:xfrm>
        </p:spPr>
        <p:txBody>
          <a:bodyPr/>
          <a:lstStyle/>
          <a:p>
            <a:pPr lvl="0"/>
            <a:endParaRPr lang="en-US" noProof="0" smtClean="0"/>
          </a:p>
        </p:txBody>
      </p:sp>
      <p:sp>
        <p:nvSpPr>
          <p:cNvPr id="4" name="SlideNumber"/>
          <p:cNvSpPr>
            <a:spLocks noGrp="1" noChangeArrowheads="1"/>
          </p:cNvSpPr>
          <p:nvPr>
            <p:ph type="sldNum" sz="quarter" idx="10"/>
            <p:custDataLst>
              <p:tags r:id="rId1"/>
            </p:custDataLst>
          </p:nvPr>
        </p:nvSpPr>
        <p:spPr>
          <a:xfrm>
            <a:off x="8275639" y="6483352"/>
            <a:ext cx="427037" cy="168275"/>
          </a:xfrm>
          <a:prstGeom prst="rect">
            <a:avLst/>
          </a:prstGeom>
        </p:spPr>
        <p:txBody>
          <a:bodyPr/>
          <a:lstStyle>
            <a:lvl1pPr fontAlgn="auto">
              <a:spcBef>
                <a:spcPts val="0"/>
              </a:spcBef>
              <a:spcAft>
                <a:spcPts val="0"/>
              </a:spcAft>
              <a:defRPr/>
            </a:lvl1pPr>
          </a:lstStyle>
          <a:p>
            <a:pPr>
              <a:defRPr/>
            </a:pPr>
            <a:fld id="{676BE4E7-DAED-422F-BDD9-878D4258CC9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
        <p:nvSpPr>
          <p:cNvPr id="5" name="Date" hidden="1"/>
          <p:cNvSpPr>
            <a:spLocks noGrp="1" noChangeArrowheads="1"/>
          </p:cNvSpPr>
          <p:nvPr>
            <p:ph type="dt" sz="half" idx="11"/>
            <p:custDataLst>
              <p:tags r:id="rId2"/>
            </p:custDataLst>
          </p:nvPr>
        </p:nvSpPr>
        <p:spPr>
          <a:xfrm>
            <a:off x="4059238" y="6532563"/>
            <a:ext cx="1027112" cy="107950"/>
          </a:xfrm>
          <a:prstGeom prst="rect">
            <a:avLst/>
          </a:prstGeom>
        </p:spPr>
        <p:txBody>
          <a:bodyPr/>
          <a:lstStyle>
            <a:lvl1pPr algn="l" fontAlgn="auto">
              <a:spcAft>
                <a:spcPts val="0"/>
              </a:spcAft>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968326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2770711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3906393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3176509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3253508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210952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4194037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895FED-6094-45E6-8BC4-861DD208A599}" type="datetimeFigureOut">
              <a:rPr lang="en-US" smtClean="0"/>
              <a:t>9/19/14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3176509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0462EFB-10F2-4D48-ACB7-F3191876A3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9242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3665405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302117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3315620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2903830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770711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E7803C17-67CF-485E-BE05-F984296590EA}" type="slidenum">
              <a:rPr lang="en-US" smtClean="0">
                <a:solidFill>
                  <a:srgbClr val="CECFCB"/>
                </a:solidFill>
                <a:latin typeface="Calibri"/>
              </a:rPr>
              <a:pPr>
                <a:defRPr/>
              </a:pPr>
              <a:t>‹#›</a:t>
            </a:fld>
            <a:endParaRPr lang="en-US" dirty="0">
              <a:solidFill>
                <a:srgbClr val="CECFCB"/>
              </a:solidFill>
              <a:latin typeface="Calibri"/>
            </a:endParaRPr>
          </a:p>
        </p:txBody>
      </p:sp>
    </p:spTree>
    <p:extLst>
      <p:ext uri="{BB962C8B-B14F-4D97-AF65-F5344CB8AC3E}">
        <p14:creationId xmlns:p14="http://schemas.microsoft.com/office/powerpoint/2010/main" val="3906393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176509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253508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10952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895FED-6094-45E6-8BC4-861DD208A599}"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3253508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4194037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479242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665405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021172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315620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903830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770711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E7803C17-67CF-485E-BE05-F984296590EA}" type="slidenum">
              <a:rPr lang="en-US" smtClean="0">
                <a:solidFill>
                  <a:srgbClr val="CECFCB"/>
                </a:solidFill>
                <a:latin typeface="Calibri"/>
              </a:rPr>
              <a:pPr>
                <a:defRPr/>
              </a:pPr>
              <a:t>‹#›</a:t>
            </a:fld>
            <a:endParaRPr lang="en-US" dirty="0">
              <a:solidFill>
                <a:srgbClr val="CECFCB"/>
              </a:solidFill>
              <a:latin typeface="Calibri"/>
            </a:endParaRPr>
          </a:p>
        </p:txBody>
      </p:sp>
    </p:spTree>
    <p:extLst>
      <p:ext uri="{BB962C8B-B14F-4D97-AF65-F5344CB8AC3E}">
        <p14:creationId xmlns:p14="http://schemas.microsoft.com/office/powerpoint/2010/main" val="3906393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176509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25350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895FED-6094-45E6-8BC4-861DD208A599}" type="datetimeFigureOut">
              <a:rPr lang="en-US" smtClean="0"/>
              <a:t>9/19/14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2109521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109521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419403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479242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665405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021172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3315620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903830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711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393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bwMode="white">
          <a:xfrm>
            <a:off x="0" y="6094413"/>
            <a:ext cx="9144000" cy="763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Tree>
    <p:extLst>
      <p:ext uri="{BB962C8B-B14F-4D97-AF65-F5344CB8AC3E}">
        <p14:creationId xmlns:p14="http://schemas.microsoft.com/office/powerpoint/2010/main" val="317650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895FED-6094-45E6-8BC4-861DD208A599}" type="datetimeFigureOut">
              <a:rPr lang="en-US" smtClean="0"/>
              <a:t>9/19/14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4194037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508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521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7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242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05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172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6207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830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5" name="TextBox 4"/>
          <p:cNvSpPr txBox="1"/>
          <p:nvPr userDrawn="1"/>
        </p:nvSpPr>
        <p:spPr>
          <a:xfrm>
            <a:off x="0" y="6627813"/>
            <a:ext cx="9144000" cy="214312"/>
          </a:xfrm>
          <a:prstGeom prst="rect">
            <a:avLst/>
          </a:prstGeom>
          <a:noFill/>
          <a:ln>
            <a:noFill/>
          </a:ln>
        </p:spPr>
        <p:txBody>
          <a:bodyPr>
            <a:spAutoFit/>
          </a:bodyPr>
          <a:lstStyle/>
          <a:p>
            <a:pPr algn="ctr">
              <a:defRPr/>
            </a:pPr>
            <a:r>
              <a:rPr lang="en-US" sz="800" i="1" dirty="0">
                <a:solidFill>
                  <a:prstClr val="black">
                    <a:lumMod val="65000"/>
                    <a:lumOff val="35000"/>
                  </a:prstClr>
                </a:solidFill>
                <a:latin typeface="Calibri"/>
                <a:cs typeface="Arial" pitchFamily="34" charset="0"/>
              </a:rPr>
              <a:t>Confidential: The contents of this document are confidential and intended solely for the recipient. Reproduction of, or forwarding to anyone not directly sent this document is strictly forbidden.</a:t>
            </a:r>
          </a:p>
        </p:txBody>
      </p:sp>
      <p:sp>
        <p:nvSpPr>
          <p:cNvPr id="13" name="Title 1"/>
          <p:cNvSpPr>
            <a:spLocks noGrp="1"/>
          </p:cNvSpPr>
          <p:nvPr>
            <p:ph type="title"/>
          </p:nvPr>
        </p:nvSpPr>
        <p:spPr>
          <a:xfrm>
            <a:off x="3886200" y="2819400"/>
            <a:ext cx="4800600" cy="1362075"/>
          </a:xfrm>
        </p:spPr>
        <p:txBody>
          <a:bodyPr anchor="t">
            <a:normAutofit/>
          </a:bodyPr>
          <a:lstStyle>
            <a:lvl1pPr algn="r">
              <a:defRPr sz="1800" b="1" cap="all">
                <a:solidFill>
                  <a:schemeClr val="bg1">
                    <a:lumMod val="50000"/>
                  </a:schemeClr>
                </a:solidFill>
              </a:defRPr>
            </a:lvl1pPr>
          </a:lstStyle>
          <a:p>
            <a:r>
              <a:rPr lang="en-US" smtClean="0"/>
              <a:t>Click to edit Master title style</a:t>
            </a:r>
            <a:endParaRPr lang="en-US" dirty="0"/>
          </a:p>
        </p:txBody>
      </p:sp>
      <p:sp>
        <p:nvSpPr>
          <p:cNvPr id="14" name="Text Placeholder 2"/>
          <p:cNvSpPr>
            <a:spLocks noGrp="1"/>
          </p:cNvSpPr>
          <p:nvPr>
            <p:ph type="body" idx="1"/>
          </p:nvPr>
        </p:nvSpPr>
        <p:spPr>
          <a:xfrm>
            <a:off x="3886200" y="2286001"/>
            <a:ext cx="4800600" cy="533400"/>
          </a:xfrm>
          <a:prstGeom prst="rect">
            <a:avLst/>
          </a:prstGeom>
        </p:spPr>
        <p:txBody>
          <a:bodyPr anchor="b">
            <a:normAutofit/>
          </a:bodyPr>
          <a:lstStyle>
            <a:lvl1pPr marL="0" indent="0" algn="r">
              <a:buNone/>
              <a:defRPr sz="2400" b="1">
                <a:solidFill>
                  <a:schemeClr val="tx1">
                    <a:lumMod val="65000"/>
                    <a:lumOff val="3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458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228600" y="161925"/>
            <a:ext cx="8458200" cy="530352"/>
          </a:xfrm>
          <a:prstGeom prst="rect">
            <a:avLst/>
          </a:prstGeom>
        </p:spPr>
        <p:txBody>
          <a:bodyPr rtlCol="0">
            <a:noAutofit/>
          </a:bodyPr>
          <a:lstStyle/>
          <a:p>
            <a:r>
              <a:rPr lang="en-US" dirty="0" smtClean="0"/>
              <a:t>Click to Edit Master Kicker Style</a:t>
            </a:r>
            <a:br>
              <a:rPr lang="en-US" dirty="0" smtClean="0"/>
            </a:br>
            <a:r>
              <a:rPr lang="en-US" dirty="0" smtClean="0"/>
              <a:t>Line 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95FED-6094-45E6-8BC4-861DD208A599}" type="datetimeFigureOut">
              <a:rPr lang="en-US" smtClean="0"/>
              <a:t>9/19/14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479242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7119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393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bwMode="white">
          <a:xfrm>
            <a:off x="0" y="6094413"/>
            <a:ext cx="9144000" cy="763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Tree>
    <p:extLst>
      <p:ext uri="{BB962C8B-B14F-4D97-AF65-F5344CB8AC3E}">
        <p14:creationId xmlns:p14="http://schemas.microsoft.com/office/powerpoint/2010/main" val="3176509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508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521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78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2421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052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172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62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95FED-6094-45E6-8BC4-861DD208A599}"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3665405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95FED-6094-45E6-8BC4-861DD208A599}" type="datetimeFigureOut">
              <a:rPr lang="en-US" smtClean="0">
                <a:solidFill>
                  <a:prstClr val="black">
                    <a:tint val="75000"/>
                  </a:prstClr>
                </a:solidFill>
              </a:rPr>
              <a:pPr/>
              <a:t>9/19/14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B8D5C9-3D03-475F-8B0F-50023D17CD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830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5" name="TextBox 4"/>
          <p:cNvSpPr txBox="1"/>
          <p:nvPr userDrawn="1"/>
        </p:nvSpPr>
        <p:spPr>
          <a:xfrm>
            <a:off x="0" y="6627813"/>
            <a:ext cx="9144000" cy="214312"/>
          </a:xfrm>
          <a:prstGeom prst="rect">
            <a:avLst/>
          </a:prstGeom>
          <a:noFill/>
          <a:ln>
            <a:noFill/>
          </a:ln>
        </p:spPr>
        <p:txBody>
          <a:bodyPr>
            <a:spAutoFit/>
          </a:bodyPr>
          <a:lstStyle/>
          <a:p>
            <a:pPr algn="ctr">
              <a:defRPr/>
            </a:pPr>
            <a:r>
              <a:rPr lang="en-US" sz="800" i="1" dirty="0">
                <a:solidFill>
                  <a:prstClr val="black">
                    <a:lumMod val="65000"/>
                    <a:lumOff val="35000"/>
                  </a:prstClr>
                </a:solidFill>
                <a:latin typeface="Calibri"/>
                <a:cs typeface="Arial" pitchFamily="34" charset="0"/>
              </a:rPr>
              <a:t>Confidential: The contents of this document are confidential and intended solely for the recipient. Reproduction of, or forwarding to anyone not directly sent this document is strictly forbidden.</a:t>
            </a:r>
          </a:p>
        </p:txBody>
      </p:sp>
      <p:sp>
        <p:nvSpPr>
          <p:cNvPr id="13" name="Title 1"/>
          <p:cNvSpPr>
            <a:spLocks noGrp="1"/>
          </p:cNvSpPr>
          <p:nvPr>
            <p:ph type="title"/>
          </p:nvPr>
        </p:nvSpPr>
        <p:spPr>
          <a:xfrm>
            <a:off x="3886200" y="2819400"/>
            <a:ext cx="4800600" cy="1362075"/>
          </a:xfrm>
        </p:spPr>
        <p:txBody>
          <a:bodyPr anchor="t">
            <a:normAutofit/>
          </a:bodyPr>
          <a:lstStyle>
            <a:lvl1pPr algn="r">
              <a:defRPr sz="1800" b="1" cap="all">
                <a:solidFill>
                  <a:schemeClr val="bg1">
                    <a:lumMod val="50000"/>
                  </a:schemeClr>
                </a:solidFill>
              </a:defRPr>
            </a:lvl1pPr>
          </a:lstStyle>
          <a:p>
            <a:r>
              <a:rPr lang="en-US" smtClean="0"/>
              <a:t>Click to edit Master title style</a:t>
            </a:r>
            <a:endParaRPr lang="en-US" dirty="0"/>
          </a:p>
        </p:txBody>
      </p:sp>
      <p:sp>
        <p:nvSpPr>
          <p:cNvPr id="14" name="Text Placeholder 2"/>
          <p:cNvSpPr>
            <a:spLocks noGrp="1"/>
          </p:cNvSpPr>
          <p:nvPr>
            <p:ph type="body" idx="1"/>
          </p:nvPr>
        </p:nvSpPr>
        <p:spPr>
          <a:xfrm>
            <a:off x="3886200" y="2286001"/>
            <a:ext cx="4800600" cy="533400"/>
          </a:xfrm>
          <a:prstGeom prst="rect">
            <a:avLst/>
          </a:prstGeom>
        </p:spPr>
        <p:txBody>
          <a:bodyPr anchor="b">
            <a:normAutofit/>
          </a:bodyPr>
          <a:lstStyle>
            <a:lvl1pPr marL="0" indent="0" algn="r">
              <a:buNone/>
              <a:defRPr sz="2400" b="1">
                <a:solidFill>
                  <a:schemeClr val="tx1">
                    <a:lumMod val="65000"/>
                    <a:lumOff val="3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458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228600" y="161925"/>
            <a:ext cx="8458200" cy="530352"/>
          </a:xfrm>
          <a:prstGeom prst="rect">
            <a:avLst/>
          </a:prstGeom>
        </p:spPr>
        <p:txBody>
          <a:bodyPr rtlCol="0">
            <a:noAutofit/>
          </a:bodyPr>
          <a:lstStyle/>
          <a:p>
            <a:r>
              <a:rPr lang="en-US" dirty="0" smtClean="0"/>
              <a:t>Click to Edit Master Kicker Style</a:t>
            </a:r>
            <a:br>
              <a:rPr lang="en-US" dirty="0" smtClean="0"/>
            </a:br>
            <a:r>
              <a:rPr lang="en-US" dirty="0" smtClean="0"/>
              <a:t>Line 2</a:t>
            </a:r>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B3C36D-E284-40E5-A7BF-DCB1E2E8491B}"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45A182-6B11-4064-8F20-6C3D22F9CE3F}"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656755-2A2C-445D-966B-2294451C3068}"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82A50F-DFB4-491F-8C14-F08004D3FF57}"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720B9A-2F83-4103-A961-3C0A45281A94}"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9DE43F-CBA0-4714-BBBC-1BA6F04A318B}"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12A0E-FF36-4F8F-B2A2-047DE6E2AAA2}"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95FED-6094-45E6-8BC4-861DD208A599}" type="datetimeFigureOut">
              <a:rPr lang="en-US" smtClean="0"/>
              <a:t>9/19/14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8D5C9-3D03-475F-8B0F-50023D17CD07}" type="slidenum">
              <a:rPr lang="en-US" smtClean="0"/>
              <a:t>‹#›</a:t>
            </a:fld>
            <a:endParaRPr lang="en-US"/>
          </a:p>
        </p:txBody>
      </p:sp>
    </p:spTree>
    <p:extLst>
      <p:ext uri="{BB962C8B-B14F-4D97-AF65-F5344CB8AC3E}">
        <p14:creationId xmlns:p14="http://schemas.microsoft.com/office/powerpoint/2010/main" val="3021172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29B26-743C-45DB-9212-AD586180F030}"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9F818-275A-422E-A338-0A7777152737}"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98BD3-0D9A-4C62-956D-9531947A1955}"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3EED95-09DA-47F6-A2DF-A41452E2E533}"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90977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8170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8170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9113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81703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91135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theme" Target="../theme/theme10.xml"/><Relationship Id="rId3"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theme" Target="../theme/theme11.xml"/><Relationship Id="rId3"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theme" Target="../theme/theme12.xml"/><Relationship Id="rId3"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theme" Target="../theme/theme13.xml"/><Relationship Id="rId3"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theme" Target="../theme/theme14.xml"/><Relationship Id="rId3"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image" Target="../media/image1.png"/><Relationship Id="rId1" Type="http://schemas.openxmlformats.org/officeDocument/2006/relationships/slideLayout" Target="../slideLayouts/slideLayout100.xml"/><Relationship Id="rId2"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theme" Target="../theme/theme16.xml"/><Relationship Id="rId3"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theme" Target="../theme/theme17.xml"/><Relationship Id="rId3"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theme" Target="../theme/theme18.xml"/><Relationship Id="rId3"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theme" Target="../theme/theme19.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theme" Target="../theme/theme20.xml"/><Relationship Id="rId3"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theme" Target="../theme/theme21.xml"/><Relationship Id="rId3"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theme" Target="../theme/theme22.xml"/><Relationship Id="rId3"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theme" Target="../theme/theme23.xml"/><Relationship Id="rId3"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theme" Target="../theme/theme24.xml"/><Relationship Id="rId3"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theme" Target="../theme/theme25.xml"/><Relationship Id="rId3"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11" Type="http://schemas.openxmlformats.org/officeDocument/2006/relationships/theme" Target="../theme/theme26.xml"/><Relationship Id="rId12" Type="http://schemas.openxmlformats.org/officeDocument/2006/relationships/tags" Target="../tags/tag6.xml"/><Relationship Id="rId13" Type="http://schemas.openxmlformats.org/officeDocument/2006/relationships/image" Target="../media/image1.pn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theme" Target="../theme/theme6.xml"/><Relationship Id="rId15"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theme" Target="../theme/theme7.xml"/><Relationship Id="rId15" Type="http://schemas.openxmlformats.org/officeDocument/2006/relationships/image" Target="../media/image1.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theme" Target="../theme/theme9.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95FED-6094-45E6-8BC4-861DD208A599}" type="datetimeFigureOut">
              <a:rPr lang="en-US" smtClean="0"/>
              <a:t>9/19/14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8D5C9-3D03-475F-8B0F-50023D17CD07}" type="slidenum">
              <a:rPr lang="en-US" smtClean="0"/>
              <a:t>‹#›</a:t>
            </a:fld>
            <a:endParaRPr lang="en-US"/>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502083"/>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502083"/>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502083"/>
      </p:ext>
    </p:extLst>
  </p:cSld>
  <p:clrMap bg1="lt1" tx1="dk1" bg2="lt2" tx2="dk2" accent1="accent1" accent2="accent2" accent3="accent3" accent4="accent4" accent5="accent5" accent6="accent6" hlink="hlink" folHlink="folHlink"/>
  <p:sldLayoutIdLst>
    <p:sldLayoutId id="21474837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502083"/>
      </p:ext>
    </p:extLst>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502083"/>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grpSp>
        <p:nvGrpSpPr>
          <p:cNvPr id="3" name="Group 4"/>
          <p:cNvGrpSpPr>
            <a:grpSpLocks/>
          </p:cNvGrpSpPr>
          <p:nvPr userDrawn="1"/>
        </p:nvGrpSpPr>
        <p:grpSpPr bwMode="auto">
          <a:xfrm>
            <a:off x="0" y="-19050"/>
            <a:ext cx="9144000" cy="868363"/>
            <a:chOff x="1" y="-19462"/>
            <a:chExt cx="9144000" cy="868540"/>
          </a:xfrm>
        </p:grpSpPr>
        <p:sp>
          <p:nvSpPr>
            <p:cNvPr id="6" name="Rectangle 5"/>
            <p:cNvSpPr/>
            <p:nvPr userDrawn="1">
              <p:custDataLst>
                <p:tags r:id="rId6"/>
              </p:custDataLst>
            </p:nvPr>
          </p:nvSpPr>
          <p:spPr>
            <a:xfrm>
              <a:off x="1" y="-1996"/>
              <a:ext cx="9144000" cy="851074"/>
            </a:xfrm>
            <a:prstGeom prst="rect">
              <a:avLst/>
            </a:prstGeom>
            <a:gradFill flip="none" rotWithShape="1">
              <a:gsLst>
                <a:gs pos="40000">
                  <a:srgbClr val="2869FF"/>
                </a:gs>
                <a:gs pos="1000">
                  <a:schemeClr val="tx2">
                    <a:lumMod val="20000"/>
                    <a:lumOff val="80000"/>
                  </a:schemeClr>
                </a:gs>
                <a:gs pos="11000">
                  <a:schemeClr val="tx2">
                    <a:lumMod val="40000"/>
                    <a:lumOff val="6000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Calibri"/>
              </a:endParaRPr>
            </a:p>
          </p:txBody>
        </p:sp>
        <p:sp>
          <p:nvSpPr>
            <p:cNvPr id="2" name="Right Triangle 1"/>
            <p:cNvSpPr/>
            <p:nvPr userDrawn="1"/>
          </p:nvSpPr>
          <p:spPr>
            <a:xfrm flipH="1">
              <a:off x="8686801" y="-19462"/>
              <a:ext cx="457200" cy="8685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grpSp>
      <p:sp>
        <p:nvSpPr>
          <p:cNvPr id="1027" name="Text Placeholder 2"/>
          <p:cNvSpPr>
            <a:spLocks noGrp="1"/>
          </p:cNvSpPr>
          <p:nvPr>
            <p:ph type="body" idx="1"/>
            <p:custDataLst>
              <p:tags r:id="rId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Title Placeholder 3"/>
          <p:cNvSpPr>
            <a:spLocks noGrp="1"/>
          </p:cNvSpPr>
          <p:nvPr>
            <p:ph type="title"/>
            <p:custDataLst>
              <p:tags r:id="rId5"/>
            </p:custDataLst>
          </p:nvPr>
        </p:nvSpPr>
        <p:spPr bwMode="auto">
          <a:xfrm>
            <a:off x="1714500" y="114300"/>
            <a:ext cx="6858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 name="Rectangle 6"/>
          <p:cNvSpPr/>
          <p:nvPr userDrawn="1"/>
        </p:nvSpPr>
        <p:spPr>
          <a:xfrm>
            <a:off x="0" y="849313"/>
            <a:ext cx="114300" cy="6008687"/>
          </a:xfrm>
          <a:prstGeom prst="rect">
            <a:avLst/>
          </a:prstGeom>
          <a:solidFill>
            <a:srgbClr val="3C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Lst>
  <p:timing>
    <p:tnLst>
      <p:par>
        <p:cTn xmlns:p14="http://schemas.microsoft.com/office/powerpoint/2010/main" id="1" dur="indefinite" restart="never" nodeType="tmRoot"/>
      </p:par>
    </p:tnLst>
  </p:timing>
  <p:hf hdr="0" ftr="0" dt="0"/>
  <p:txStyles>
    <p:titleStyle>
      <a:lvl1pPr algn="l" defTabSz="685800" rtl="0" fontAlgn="base">
        <a:spcBef>
          <a:spcPct val="0"/>
        </a:spcBef>
        <a:spcAft>
          <a:spcPct val="0"/>
        </a:spcAft>
        <a:defRPr sz="2400" b="1" kern="1200">
          <a:solidFill>
            <a:schemeClr val="bg1"/>
          </a:solidFill>
          <a:latin typeface="+mj-lt"/>
          <a:ea typeface="+mj-ea"/>
          <a:cs typeface="+mj-cs"/>
        </a:defRPr>
      </a:lvl1pPr>
      <a:lvl2pPr algn="l" defTabSz="685800" rtl="0" fontAlgn="base">
        <a:spcBef>
          <a:spcPct val="0"/>
        </a:spcBef>
        <a:spcAft>
          <a:spcPct val="0"/>
        </a:spcAft>
        <a:defRPr sz="2400" b="1">
          <a:solidFill>
            <a:schemeClr val="bg1"/>
          </a:solidFill>
          <a:latin typeface="Calibri" pitchFamily="34" charset="0"/>
        </a:defRPr>
      </a:lvl2pPr>
      <a:lvl3pPr algn="l" defTabSz="685800" rtl="0" fontAlgn="base">
        <a:spcBef>
          <a:spcPct val="0"/>
        </a:spcBef>
        <a:spcAft>
          <a:spcPct val="0"/>
        </a:spcAft>
        <a:defRPr sz="2400" b="1">
          <a:solidFill>
            <a:schemeClr val="bg1"/>
          </a:solidFill>
          <a:latin typeface="Calibri" pitchFamily="34" charset="0"/>
        </a:defRPr>
      </a:lvl3pPr>
      <a:lvl4pPr algn="l" defTabSz="685800" rtl="0" fontAlgn="base">
        <a:spcBef>
          <a:spcPct val="0"/>
        </a:spcBef>
        <a:spcAft>
          <a:spcPct val="0"/>
        </a:spcAft>
        <a:defRPr sz="2400" b="1">
          <a:solidFill>
            <a:schemeClr val="bg1"/>
          </a:solidFill>
          <a:latin typeface="Calibri" pitchFamily="34" charset="0"/>
        </a:defRPr>
      </a:lvl4pPr>
      <a:lvl5pPr algn="l" defTabSz="685800" rtl="0" fontAlgn="base">
        <a:spcBef>
          <a:spcPct val="0"/>
        </a:spcBef>
        <a:spcAft>
          <a:spcPct val="0"/>
        </a:spcAft>
        <a:defRPr sz="2400" b="1">
          <a:solidFill>
            <a:schemeClr val="bg1"/>
          </a:solidFill>
          <a:latin typeface="Calibri" pitchFamily="34" charset="0"/>
        </a:defRPr>
      </a:lvl5pPr>
      <a:lvl6pPr marL="457200" algn="l" defTabSz="685800" rtl="0" fontAlgn="base">
        <a:spcBef>
          <a:spcPct val="0"/>
        </a:spcBef>
        <a:spcAft>
          <a:spcPct val="0"/>
        </a:spcAft>
        <a:defRPr sz="2400" b="1">
          <a:solidFill>
            <a:schemeClr val="bg1"/>
          </a:solidFill>
          <a:latin typeface="Calibri" pitchFamily="34" charset="0"/>
        </a:defRPr>
      </a:lvl6pPr>
      <a:lvl7pPr marL="914400" algn="l" defTabSz="685800" rtl="0" fontAlgn="base">
        <a:spcBef>
          <a:spcPct val="0"/>
        </a:spcBef>
        <a:spcAft>
          <a:spcPct val="0"/>
        </a:spcAft>
        <a:defRPr sz="2400" b="1">
          <a:solidFill>
            <a:schemeClr val="bg1"/>
          </a:solidFill>
          <a:latin typeface="Calibri" pitchFamily="34" charset="0"/>
        </a:defRPr>
      </a:lvl7pPr>
      <a:lvl8pPr marL="1371600" algn="l" defTabSz="685800" rtl="0" fontAlgn="base">
        <a:spcBef>
          <a:spcPct val="0"/>
        </a:spcBef>
        <a:spcAft>
          <a:spcPct val="0"/>
        </a:spcAft>
        <a:defRPr sz="2400" b="1">
          <a:solidFill>
            <a:schemeClr val="bg1"/>
          </a:solidFill>
          <a:latin typeface="Calibri" pitchFamily="34" charset="0"/>
        </a:defRPr>
      </a:lvl8pPr>
      <a:lvl9pPr marL="1828800" algn="l" defTabSz="685800" rtl="0" fontAlgn="base">
        <a:spcBef>
          <a:spcPct val="0"/>
        </a:spcBef>
        <a:spcAft>
          <a:spcPct val="0"/>
        </a:spcAft>
        <a:defRPr sz="2400" b="1">
          <a:solidFill>
            <a:schemeClr val="bg1"/>
          </a:solidFill>
          <a:latin typeface="Calibri" pitchFamily="34" charset="0"/>
        </a:defRPr>
      </a:lvl9pPr>
    </p:titleStyle>
    <p:bodyStyle>
      <a:lvl1pPr marL="257175" indent="-257175" algn="l" defTabSz="685800"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5D2540A-76DB-3D45-A801-B159A69E70A8}" type="datetimeFigureOut">
              <a:rPr lang="en-US" smtClean="0">
                <a:solidFill>
                  <a:prstClr val="black">
                    <a:tint val="75000"/>
                  </a:prstClr>
                </a:solidFill>
                <a:latin typeface="Calibri"/>
              </a:rPr>
              <a:pPr defTabSz="457200"/>
              <a:t>9/19/14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CA9322E-072B-6A40-AF5C-7D93AFABEB2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53E41-EDEA-4337-8084-4AEA569517E3}"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7558-988D-47D6-AC08-167DC959292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42281692"/>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custDataLst>
              <p:tags r:id="rId12"/>
            </p:custDataLst>
          </p:nvPr>
        </p:nvSpPr>
        <p:spPr>
          <a:xfrm rot="19906914">
            <a:off x="243577" y="3029257"/>
            <a:ext cx="8514068" cy="1107996"/>
          </a:xfrm>
          <a:prstGeom prst="rect">
            <a:avLst/>
          </a:prstGeom>
          <a:noFill/>
        </p:spPr>
        <p:txBody>
          <a:bodyPr wrap="square" rtlCol="0" anchor="ctr" anchorCtr="0">
            <a:spAutoFit/>
          </a:bodyPr>
          <a:lstStyle/>
          <a:p>
            <a:pPr algn="ctr"/>
            <a:r>
              <a:rPr lang="en-GB" sz="6600" b="1" smtClean="0">
                <a:solidFill>
                  <a:prstClr val="black"/>
                </a:solidFill>
                <a:latin typeface="Arial"/>
              </a:rPr>
              <a:t> </a:t>
            </a:r>
            <a:endParaRPr lang="en-GB" b="1" dirty="0">
              <a:solidFill>
                <a:prstClr val="black"/>
              </a:solidFill>
              <a:latin typeface="Arial"/>
            </a:endParaRPr>
          </a:p>
        </p:txBody>
      </p:sp>
      <p:sp>
        <p:nvSpPr>
          <p:cNvPr id="2" name="Title Placeholder 1"/>
          <p:cNvSpPr>
            <a:spLocks noGrp="1"/>
          </p:cNvSpPr>
          <p:nvPr>
            <p:ph type="title"/>
          </p:nvPr>
        </p:nvSpPr>
        <p:spPr>
          <a:xfrm>
            <a:off x="395536" y="404664"/>
            <a:ext cx="8352928" cy="738932"/>
          </a:xfrm>
          <a:prstGeom prst="rect">
            <a:avLst/>
          </a:prstGeom>
        </p:spPr>
        <p:txBody>
          <a:bodyPr vert="horz" lIns="0" tIns="45720" rIns="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395536" y="1412776"/>
            <a:ext cx="8352928" cy="4713387"/>
          </a:xfrm>
          <a:prstGeom prst="rect">
            <a:avLst/>
          </a:prstGeom>
        </p:spPr>
        <p:txBody>
          <a:bodyPr vert="horz" lIns="0" tIns="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254800" y="6328800"/>
            <a:ext cx="504000" cy="273600"/>
          </a:xfrm>
          <a:prstGeom prst="rect">
            <a:avLst/>
          </a:prstGeom>
        </p:spPr>
        <p:txBody>
          <a:bodyPr vert="horz" lIns="91440" tIns="45720" rIns="0" bIns="45720" rtlCol="0" anchor="b" anchorCtr="0"/>
          <a:lstStyle>
            <a:lvl1pPr algn="r">
              <a:defRPr sz="800">
                <a:solidFill>
                  <a:schemeClr val="tx1">
                    <a:tint val="75000"/>
                  </a:schemeClr>
                </a:solidFill>
              </a:defRPr>
            </a:lvl1pPr>
          </a:lstStyle>
          <a:p>
            <a:fld id="{830D4EF1-2FB9-4CDA-AD22-D945B346B2F0}" type="slidenum">
              <a:rPr lang="en-GB" smtClean="0">
                <a:solidFill>
                  <a:prstClr val="black">
                    <a:tint val="75000"/>
                  </a:prstClr>
                </a:solidFill>
                <a:latin typeface="Arial"/>
              </a:rPr>
              <a:pPr/>
              <a:t>‹#›</a:t>
            </a:fld>
            <a:endParaRPr lang="en-GB">
              <a:solidFill>
                <a:prstClr val="black">
                  <a:tint val="75000"/>
                </a:prstClr>
              </a:solidFill>
              <a:latin typeface="Arial"/>
            </a:endParaRPr>
          </a:p>
        </p:txBody>
      </p:sp>
    </p:spTree>
    <p:extLst>
      <p:ext uri="{BB962C8B-B14F-4D97-AF65-F5344CB8AC3E}">
        <p14:creationId xmlns:p14="http://schemas.microsoft.com/office/powerpoint/2010/main" val="270442592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timing>
    <p:tnLst>
      <p:par>
        <p:cTn xmlns:p14="http://schemas.microsoft.com/office/powerpoint/2010/main" id="1" dur="indefinite" restart="never" nodeType="tmRoot"/>
      </p:par>
    </p:tnLst>
  </p:timing>
  <p:hf hdr="0"/>
  <p:txStyles>
    <p:titleStyle>
      <a:lvl1pPr algn="l" defTabSz="914400" rtl="0" eaLnBrk="1" latinLnBrk="0" hangingPunct="1">
        <a:spcBef>
          <a:spcPct val="0"/>
        </a:spcBef>
        <a:buNone/>
        <a:defRPr sz="24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spcBef>
          <a:spcPct val="20000"/>
        </a:spcBef>
        <a:buFontTx/>
        <a:buNone/>
        <a:defRPr sz="2000" b="1" kern="1200">
          <a:solidFill>
            <a:schemeClr val="tx1"/>
          </a:solidFill>
          <a:latin typeface="+mn-lt"/>
          <a:ea typeface="+mn-ea"/>
          <a:cs typeface="+mn-cs"/>
        </a:defRPr>
      </a:lvl1pPr>
      <a:lvl2pPr marL="0" indent="0" algn="l" defTabSz="914400" rtl="0" eaLnBrk="1" latinLnBrk="0" hangingPunct="1">
        <a:spcBef>
          <a:spcPct val="20000"/>
        </a:spcBef>
        <a:buFontTx/>
        <a:buNone/>
        <a:defRPr sz="2000" kern="1200">
          <a:solidFill>
            <a:schemeClr val="tx1"/>
          </a:solidFill>
          <a:latin typeface="+mn-lt"/>
          <a:ea typeface="+mn-ea"/>
          <a:cs typeface="+mn-cs"/>
        </a:defRPr>
      </a:lvl2pPr>
      <a:lvl3pPr marL="265113" indent="-265113" algn="l" defTabSz="914400" rtl="0" eaLnBrk="1" latinLnBrk="0" hangingPunct="1">
        <a:spcBef>
          <a:spcPct val="20000"/>
        </a:spcBef>
        <a:buClr>
          <a:schemeClr val="bg2"/>
        </a:buClr>
        <a:buSzPct val="60000"/>
        <a:buFont typeface="Wingdings" pitchFamily="2" charset="2"/>
        <a:buChar char=""/>
        <a:defRPr sz="2000" kern="1200">
          <a:solidFill>
            <a:schemeClr val="tx1"/>
          </a:solidFill>
          <a:latin typeface="+mn-lt"/>
          <a:ea typeface="+mn-ea"/>
          <a:cs typeface="+mn-cs"/>
        </a:defRPr>
      </a:lvl3pPr>
      <a:lvl4pPr marL="542925" indent="-277813" algn="l" defTabSz="914400" rtl="0" eaLnBrk="1" latinLnBrk="0" hangingPunct="1">
        <a:spcBef>
          <a:spcPct val="20000"/>
        </a:spcBef>
        <a:buClr>
          <a:schemeClr val="tx2"/>
        </a:buClr>
        <a:buSzPct val="60000"/>
        <a:buFont typeface="Wingdings" pitchFamily="2" charset="2"/>
        <a:buChar char=""/>
        <a:defRPr sz="1800" kern="1200">
          <a:solidFill>
            <a:schemeClr val="tx1"/>
          </a:solidFill>
          <a:latin typeface="+mn-lt"/>
          <a:ea typeface="+mn-ea"/>
          <a:cs typeface="+mn-cs"/>
        </a:defRPr>
      </a:lvl4pPr>
      <a:lvl5pPr marL="808038" indent="-265113" algn="l" defTabSz="914400" rtl="0" eaLnBrk="1" latinLnBrk="0" hangingPunct="1">
        <a:spcBef>
          <a:spcPct val="20000"/>
        </a:spcBef>
        <a:buClr>
          <a:schemeClr val="accent1"/>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62EFB-10F2-4D48-ACB7-F3191876A3B8}" type="slidenum">
              <a:rPr lang="en-US" smtClean="0">
                <a:solidFill>
                  <a:srgbClr val="8CADAE">
                    <a:shade val="75000"/>
                  </a:srgbClr>
                </a:solidFill>
                <a:latin typeface="Calibri"/>
              </a:rPr>
              <a:pPr/>
              <a:t>‹#›</a:t>
            </a:fld>
            <a:endParaRPr lang="en-US">
              <a:solidFill>
                <a:srgbClr val="8CADAE">
                  <a:shade val="75000"/>
                </a:srgbClr>
              </a:solidFill>
              <a:latin typeface="Calibri"/>
            </a:endParaRPr>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
        <p:nvSpPr>
          <p:cNvPr id="7" name="TextBox 6"/>
          <p:cNvSpPr txBox="1"/>
          <p:nvPr userDrawn="1"/>
        </p:nvSpPr>
        <p:spPr>
          <a:xfrm>
            <a:off x="7391400" y="6446710"/>
            <a:ext cx="990600" cy="215444"/>
          </a:xfrm>
          <a:prstGeom prst="rect">
            <a:avLst/>
          </a:prstGeom>
          <a:noFill/>
        </p:spPr>
        <p:txBody>
          <a:bodyPr wrap="square" rtlCol="0">
            <a:spAutoFit/>
          </a:bodyPr>
          <a:lstStyle/>
          <a:p>
            <a:pPr algn="ctr" defTabSz="457200" fontAlgn="base">
              <a:spcBef>
                <a:spcPct val="0"/>
              </a:spcBef>
              <a:spcAft>
                <a:spcPct val="0"/>
              </a:spcAft>
            </a:pPr>
            <a:r>
              <a:rPr lang="en-US" sz="800" dirty="0">
                <a:solidFill>
                  <a:srgbClr val="565A5C"/>
                </a:solidFill>
                <a:latin typeface="Calibri"/>
              </a:rPr>
              <a:t>36865306_1</a:t>
            </a:r>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9/14/14</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defRPr/>
            </a:pPr>
            <a:fld id="{AAD76CF1-217B-408D-91FC-FBC013F0F2F0}" type="slidenum">
              <a:rPr lang="en-US" smtClean="0">
                <a:solidFill>
                  <a:srgbClr val="CECFCB"/>
                </a:solidFill>
                <a:latin typeface="Calibri"/>
              </a:rPr>
              <a:pPr defTabSz="457200">
                <a:defRPr/>
              </a:pPr>
              <a:t>‹#›</a:t>
            </a:fld>
            <a:endParaRPr lang="en-US" dirty="0">
              <a:solidFill>
                <a:srgbClr val="CECFCB"/>
              </a:solidFill>
              <a:latin typeface="Calibri"/>
            </a:endParaRPr>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87895FED-6094-45E6-8BC4-861DD208A599}" type="datetimeFigureOut">
              <a:rPr lang="en-US" smtClean="0">
                <a:solidFill>
                  <a:prstClr val="black">
                    <a:tint val="75000"/>
                  </a:prstClr>
                </a:solidFill>
                <a:latin typeface="Arial" pitchFamily="34" charset="0"/>
                <a:cs typeface="Arial" pitchFamily="34" charset="0"/>
              </a:rPr>
              <a:pPr fontAlgn="base">
                <a:spcBef>
                  <a:spcPct val="0"/>
                </a:spcBef>
                <a:spcAft>
                  <a:spcPct val="0"/>
                </a:spcAft>
              </a:pPr>
              <a:t>9/19/14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F0B8D5C9-3D03-475F-8B0F-50023D17CD07}" type="slidenum">
              <a:rPr lang="en-US" smtClean="0">
                <a:solidFill>
                  <a:prstClr val="black">
                    <a:tint val="75000"/>
                  </a:prstClr>
                </a:solidFill>
                <a:latin typeface="Arial" pitchFamily="34" charset="0"/>
                <a:cs typeface="Arial" pitchFamily="34" charset="0"/>
              </a:rPr>
              <a:pPr fontAlgn="base">
                <a:spcBef>
                  <a:spcPct val="0"/>
                </a:spcBef>
                <a:spcAft>
                  <a:spcPct val="0"/>
                </a:spcAft>
              </a:pPr>
              <a:t>‹#›</a:t>
            </a:fld>
            <a:endParaRPr lang="en-US">
              <a:solidFill>
                <a:prstClr val="black">
                  <a:tint val="75000"/>
                </a:prstClr>
              </a:solidFill>
              <a:latin typeface="Arial" pitchFamily="34" charset="0"/>
              <a:cs typeface="Arial" pitchFamily="34" charset="0"/>
            </a:endParaRPr>
          </a:p>
        </p:txBody>
      </p:sp>
      <p:sp>
        <p:nvSpPr>
          <p:cNvPr id="7" name="TextBox 6"/>
          <p:cNvSpPr txBox="1"/>
          <p:nvPr userDrawn="1"/>
        </p:nvSpPr>
        <p:spPr>
          <a:xfrm>
            <a:off x="6372225" y="6538913"/>
            <a:ext cx="2590800" cy="261937"/>
          </a:xfrm>
          <a:prstGeom prst="rect">
            <a:avLst/>
          </a:prstGeom>
          <a:noFill/>
        </p:spPr>
        <p:txBody>
          <a:bodyPr>
            <a:spAutoFit/>
          </a:bodyPr>
          <a:lstStyle/>
          <a:p>
            <a:pPr>
              <a:defRPr/>
            </a:pPr>
            <a:r>
              <a:rPr lang="en-US" sz="1100" dirty="0" smtClean="0">
                <a:solidFill>
                  <a:prstClr val="white">
                    <a:lumMod val="65000"/>
                  </a:prstClr>
                </a:solidFill>
                <a:latin typeface="Times New Roman" pitchFamily="18" charset="0"/>
                <a:cs typeface="Times New Roman" pitchFamily="18" charset="0"/>
              </a:rPr>
              <a:t>Group Captive Discussion</a:t>
            </a:r>
            <a:endParaRPr lang="en-US" sz="1100" dirty="0">
              <a:solidFill>
                <a:prstClr val="white">
                  <a:lumMod val="6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87895FED-6094-45E6-8BC4-861DD208A599}" type="datetimeFigureOut">
              <a:rPr lang="en-US" smtClean="0">
                <a:solidFill>
                  <a:prstClr val="black">
                    <a:tint val="75000"/>
                  </a:prstClr>
                </a:solidFill>
                <a:latin typeface="Arial" pitchFamily="34" charset="0"/>
                <a:cs typeface="Arial" pitchFamily="34" charset="0"/>
              </a:rPr>
              <a:pPr fontAlgn="base">
                <a:spcBef>
                  <a:spcPct val="0"/>
                </a:spcBef>
                <a:spcAft>
                  <a:spcPct val="0"/>
                </a:spcAft>
              </a:pPr>
              <a:t>9/19/14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F0B8D5C9-3D03-475F-8B0F-50023D17CD07}" type="slidenum">
              <a:rPr lang="en-US" smtClean="0">
                <a:solidFill>
                  <a:prstClr val="black">
                    <a:tint val="75000"/>
                  </a:prstClr>
                </a:solidFill>
                <a:latin typeface="Arial" pitchFamily="34" charset="0"/>
                <a:cs typeface="Arial" pitchFamily="34" charset="0"/>
              </a:rPr>
              <a:pPr fontAlgn="base">
                <a:spcBef>
                  <a:spcPct val="0"/>
                </a:spcBef>
                <a:spcAft>
                  <a:spcPct val="0"/>
                </a:spcAft>
              </a:pPr>
              <a:t>‹#›</a:t>
            </a:fld>
            <a:endParaRPr lang="en-US">
              <a:solidFill>
                <a:prstClr val="black">
                  <a:tint val="75000"/>
                </a:prstClr>
              </a:solidFill>
              <a:latin typeface="Arial" pitchFamily="34" charset="0"/>
              <a:cs typeface="Arial" pitchFamily="34" charset="0"/>
            </a:endParaRPr>
          </a:p>
        </p:txBody>
      </p:sp>
      <p:sp>
        <p:nvSpPr>
          <p:cNvPr id="7" name="TextBox 6"/>
          <p:cNvSpPr txBox="1"/>
          <p:nvPr userDrawn="1"/>
        </p:nvSpPr>
        <p:spPr>
          <a:xfrm>
            <a:off x="6372225" y="6538913"/>
            <a:ext cx="2590800" cy="261937"/>
          </a:xfrm>
          <a:prstGeom prst="rect">
            <a:avLst/>
          </a:prstGeom>
          <a:noFill/>
        </p:spPr>
        <p:txBody>
          <a:bodyPr>
            <a:spAutoFit/>
          </a:bodyPr>
          <a:lstStyle/>
          <a:p>
            <a:pPr>
              <a:defRPr/>
            </a:pPr>
            <a:r>
              <a:rPr lang="en-US" sz="1100" dirty="0" smtClean="0">
                <a:solidFill>
                  <a:prstClr val="white">
                    <a:lumMod val="65000"/>
                  </a:prstClr>
                </a:solidFill>
                <a:latin typeface="Times New Roman" pitchFamily="18" charset="0"/>
                <a:cs typeface="Times New Roman" pitchFamily="18" charset="0"/>
              </a:rPr>
              <a:t>Group Captive Discussion</a:t>
            </a:r>
            <a:endParaRPr lang="en-US" sz="1100" dirty="0">
              <a:solidFill>
                <a:prstClr val="white">
                  <a:lumMod val="6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27683435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66472-287D-4E2F-9B75-D4B59075D3C1}" type="datetime1">
              <a:rPr lang="en-US" smtClean="0">
                <a:solidFill>
                  <a:prstClr val="black">
                    <a:tint val="75000"/>
                  </a:prstClr>
                </a:solidFill>
                <a:latin typeface="Calibri"/>
              </a:rPr>
              <a:pPr/>
              <a:t>9/19/14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2FF06-122F-4261-BAFD-D3907C21F7E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2B844-37E4-4E5F-94C3-1A1D8261D2D1}" type="datetimeFigureOut">
              <a:rPr lang="en-US" smtClean="0">
                <a:solidFill>
                  <a:prstClr val="black">
                    <a:tint val="75000"/>
                  </a:prstClr>
                </a:solidFill>
                <a:latin typeface="Calibri"/>
              </a:rPr>
              <a:pPr/>
              <a:t>9/19/14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ED2BC-1DBB-4811-A806-7FF2CD817D9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98502083"/>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5.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44.emf"/><Relationship Id="rId1" Type="http://schemas.openxmlformats.org/officeDocument/2006/relationships/vmlDrawing" Target="../drawings/vmlDrawing22.vml"/><Relationship Id="rId2"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45.emf"/><Relationship Id="rId1" Type="http://schemas.openxmlformats.org/officeDocument/2006/relationships/vmlDrawing" Target="../drawings/vmlDrawing23.vml"/><Relationship Id="rId2"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wmf"/></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46.emf"/><Relationship Id="rId1" Type="http://schemas.openxmlformats.org/officeDocument/2006/relationships/vmlDrawing" Target="../drawings/vmlDrawing24.vml"/><Relationship Id="rId2" Type="http://schemas.openxmlformats.org/officeDocument/2006/relationships/slideLayout" Target="../slideLayouts/slideLayout71.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oleObject" Target="../embeddings/Microsoft_Excel_97_-_2004_Worksheet5.xls"/><Relationship Id="rId5" Type="http://schemas.openxmlformats.org/officeDocument/2006/relationships/image" Target="../media/image47.emf"/><Relationship Id="rId1" Type="http://schemas.openxmlformats.org/officeDocument/2006/relationships/vmlDrawing" Target="../drawings/vmlDrawing25.vml"/><Relationship Id="rId2" Type="http://schemas.openxmlformats.org/officeDocument/2006/relationships/slideLayout" Target="../slideLayouts/slideLayout7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48.emf"/></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49.emf"/><Relationship Id="rId1" Type="http://schemas.openxmlformats.org/officeDocument/2006/relationships/vmlDrawing" Target="../drawings/vmlDrawing26.vml"/><Relationship Id="rId2"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50.emf"/><Relationship Id="rId1" Type="http://schemas.openxmlformats.org/officeDocument/2006/relationships/vmlDrawing" Target="../drawings/vmlDrawing27.vml"/><Relationship Id="rId2" Type="http://schemas.openxmlformats.org/officeDocument/2006/relationships/slideLayout" Target="../slideLayouts/slideLayout71.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51.emf"/><Relationship Id="rId1" Type="http://schemas.openxmlformats.org/officeDocument/2006/relationships/vmlDrawing" Target="../drawings/vmlDrawing28.vml"/><Relationship Id="rId2"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52.emf"/><Relationship Id="rId1" Type="http://schemas.openxmlformats.org/officeDocument/2006/relationships/vmlDrawing" Target="../drawings/vmlDrawing29.vml"/><Relationship Id="rId2" Type="http://schemas.openxmlformats.org/officeDocument/2006/relationships/slideLayout" Target="../slideLayouts/slideLayout7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5.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5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5.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98.xml"/><Relationship Id="rId2" Type="http://schemas.openxmlformats.org/officeDocument/2006/relationships/image" Target="../media/image5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slide" Target="slide2.xml"/><Relationship Id="rId5" Type="http://schemas.openxmlformats.org/officeDocument/2006/relationships/image" Target="../media/image62.jpeg"/><Relationship Id="rId1" Type="http://schemas.openxmlformats.org/officeDocument/2006/relationships/slideLayout" Target="../slideLayouts/slideLayout100.xml"/><Relationship Id="rId2" Type="http://schemas.openxmlformats.org/officeDocument/2006/relationships/notesSlide" Target="../notesSlides/notesSlide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3.jpeg"/><Relationship Id="rId1" Type="http://schemas.openxmlformats.org/officeDocument/2006/relationships/slideLayout" Target="../slideLayouts/slideLayout101.xml"/><Relationship Id="rId2" Type="http://schemas.openxmlformats.org/officeDocument/2006/relationships/notesSlide" Target="../notesSlides/notesSlide4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tags" Target="../tags/tag8.xml"/><Relationship Id="rId2"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4.jpeg"/><Relationship Id="rId1" Type="http://schemas.openxmlformats.org/officeDocument/2006/relationships/slideLayout" Target="../slideLayouts/slideLayout101.xml"/><Relationship Id="rId2" Type="http://schemas.openxmlformats.org/officeDocument/2006/relationships/notesSlide" Target="../notesSlides/notesSlide48.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5.jpeg"/><Relationship Id="rId1" Type="http://schemas.openxmlformats.org/officeDocument/2006/relationships/slideLayout" Target="../slideLayouts/slideLayout101.xml"/><Relationship Id="rId2" Type="http://schemas.openxmlformats.org/officeDocument/2006/relationships/notesSlide" Target="../notesSlides/notesSlide49.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6.jpeg"/><Relationship Id="rId1" Type="http://schemas.openxmlformats.org/officeDocument/2006/relationships/slideLayout" Target="../slideLayouts/slideLayout101.xml"/><Relationship Id="rId2" Type="http://schemas.openxmlformats.org/officeDocument/2006/relationships/notesSlide" Target="../notesSlides/notesSlide50.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7.jpeg"/><Relationship Id="rId1" Type="http://schemas.openxmlformats.org/officeDocument/2006/relationships/slideLayout" Target="../slideLayouts/slideLayout101.xml"/><Relationship Id="rId2" Type="http://schemas.openxmlformats.org/officeDocument/2006/relationships/notesSlide" Target="../notesSlides/notesSlide51.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8.jpeg"/><Relationship Id="rId1" Type="http://schemas.openxmlformats.org/officeDocument/2006/relationships/slideLayout" Target="../slideLayouts/slideLayout101.xml"/><Relationship Id="rId2" Type="http://schemas.openxmlformats.org/officeDocument/2006/relationships/notesSlide" Target="../notesSlides/notesSlide52.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9.png"/><Relationship Id="rId1" Type="http://schemas.openxmlformats.org/officeDocument/2006/relationships/slideLayout" Target="../slideLayouts/slideLayout101.xml"/><Relationship Id="rId2" Type="http://schemas.openxmlformats.org/officeDocument/2006/relationships/notesSlide" Target="../notesSlides/notesSlide5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7.xml.rels><?xml version="1.0" encoding="UTF-8" standalone="yes"?>
<Relationships xmlns="http://schemas.openxmlformats.org/package/2006/relationships"><Relationship Id="rId3" Type="http://schemas.openxmlformats.org/officeDocument/2006/relationships/hyperlink" Target="http://www.cyberinquirer.com/" TargetMode="External"/><Relationship Id="rId4" Type="http://schemas.openxmlformats.org/officeDocument/2006/relationships/image" Target="../media/image70.png"/><Relationship Id="rId1" Type="http://schemas.openxmlformats.org/officeDocument/2006/relationships/slideLayout" Target="../slideLayouts/slideLayout103.xml"/><Relationship Id="rId2" Type="http://schemas.openxmlformats.org/officeDocument/2006/relationships/notesSlide" Target="../notesSlides/notesSlide5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7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7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hyperlink" Target="https://www.beazley.com/our_business/professional_liability/tmb/data_breach_map.html"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5.wmf"/></Relationships>
</file>

<file path=ppt/slides/_rels/slide161.xml.rels><?xml version="1.0" encoding="UTF-8" standalone="yes"?>
<Relationships xmlns="http://schemas.openxmlformats.org/package/2006/relationships"><Relationship Id="rId3" Type="http://schemas.openxmlformats.org/officeDocument/2006/relationships/tags" Target="../tags/tag44.xml"/><Relationship Id="rId4" Type="http://schemas.openxmlformats.org/officeDocument/2006/relationships/slideLayout" Target="../slideLayouts/slideLayout113.xml"/><Relationship Id="rId1" Type="http://schemas.openxmlformats.org/officeDocument/2006/relationships/tags" Target="../tags/tag42.xml"/><Relationship Id="rId2" Type="http://schemas.openxmlformats.org/officeDocument/2006/relationships/tags" Target="../tags/tag43.xml"/></Relationships>
</file>

<file path=ppt/slides/_rels/slide162.xml.rels><?xml version="1.0" encoding="UTF-8" standalone="yes"?>
<Relationships xmlns="http://schemas.openxmlformats.org/package/2006/relationships"><Relationship Id="rId1" Type="http://schemas.openxmlformats.org/officeDocument/2006/relationships/tags" Target="../tags/tag45.xml"/><Relationship Id="rId2" Type="http://schemas.openxmlformats.org/officeDocument/2006/relationships/tags" Target="../tags/tag46.xml"/><Relationship Id="rId3" Type="http://schemas.openxmlformats.org/officeDocument/2006/relationships/slideLayout" Target="../slideLayouts/slideLayout116.xml"/></Relationships>
</file>

<file path=ppt/slides/_rels/slide163.xml.rels><?xml version="1.0" encoding="UTF-8" standalone="yes"?>
<Relationships xmlns="http://schemas.openxmlformats.org/package/2006/relationships"><Relationship Id="rId3" Type="http://schemas.openxmlformats.org/officeDocument/2006/relationships/tags" Target="../tags/tag49.xml"/><Relationship Id="rId4" Type="http://schemas.openxmlformats.org/officeDocument/2006/relationships/slideLayout" Target="../slideLayouts/slideLayout113.xml"/><Relationship Id="rId1" Type="http://schemas.openxmlformats.org/officeDocument/2006/relationships/tags" Target="../tags/tag47.xml"/><Relationship Id="rId2" Type="http://schemas.openxmlformats.org/officeDocument/2006/relationships/tags" Target="../tags/tag48.xml"/></Relationships>
</file>

<file path=ppt/slides/_rels/slide164.xml.rels><?xml version="1.0" encoding="UTF-8" standalone="yes"?>
<Relationships xmlns="http://schemas.openxmlformats.org/package/2006/relationships"><Relationship Id="rId3" Type="http://schemas.openxmlformats.org/officeDocument/2006/relationships/tags" Target="../tags/tag52.xml"/><Relationship Id="rId4" Type="http://schemas.openxmlformats.org/officeDocument/2006/relationships/slideLayout" Target="../slideLayouts/slideLayout113.xml"/><Relationship Id="rId1" Type="http://schemas.openxmlformats.org/officeDocument/2006/relationships/tags" Target="../tags/tag50.xml"/><Relationship Id="rId2" Type="http://schemas.openxmlformats.org/officeDocument/2006/relationships/tags" Target="../tags/tag51.xml"/></Relationships>
</file>

<file path=ppt/slides/_rels/slide165.xml.rels><?xml version="1.0" encoding="UTF-8" standalone="yes"?>
<Relationships xmlns="http://schemas.openxmlformats.org/package/2006/relationships"><Relationship Id="rId3" Type="http://schemas.openxmlformats.org/officeDocument/2006/relationships/tags" Target="../tags/tag55.xml"/><Relationship Id="rId4" Type="http://schemas.openxmlformats.org/officeDocument/2006/relationships/slideLayout" Target="../slideLayouts/slideLayout113.xml"/><Relationship Id="rId1" Type="http://schemas.openxmlformats.org/officeDocument/2006/relationships/tags" Target="../tags/tag53.xml"/><Relationship Id="rId2" Type="http://schemas.openxmlformats.org/officeDocument/2006/relationships/tags" Target="../tags/tag54.xml"/></Relationships>
</file>

<file path=ppt/slides/_rels/slide166.xml.rels><?xml version="1.0" encoding="UTF-8" standalone="yes"?>
<Relationships xmlns="http://schemas.openxmlformats.org/package/2006/relationships"><Relationship Id="rId3" Type="http://schemas.openxmlformats.org/officeDocument/2006/relationships/tags" Target="../tags/tag58.xml"/><Relationship Id="rId4" Type="http://schemas.openxmlformats.org/officeDocument/2006/relationships/slideLayout" Target="../slideLayouts/slideLayout113.xml"/><Relationship Id="rId1" Type="http://schemas.openxmlformats.org/officeDocument/2006/relationships/tags" Target="../tags/tag56.xml"/><Relationship Id="rId2" Type="http://schemas.openxmlformats.org/officeDocument/2006/relationships/tags" Target="../tags/tag57.xml"/></Relationships>
</file>

<file path=ppt/slides/_rels/slide167.xml.rels><?xml version="1.0" encoding="UTF-8" standalone="yes"?>
<Relationships xmlns="http://schemas.openxmlformats.org/package/2006/relationships"><Relationship Id="rId3" Type="http://schemas.openxmlformats.org/officeDocument/2006/relationships/tags" Target="../tags/tag61.xml"/><Relationship Id="rId4" Type="http://schemas.openxmlformats.org/officeDocument/2006/relationships/slideLayout" Target="../slideLayouts/slideLayout113.xml"/><Relationship Id="rId1" Type="http://schemas.openxmlformats.org/officeDocument/2006/relationships/tags" Target="../tags/tag59.xml"/><Relationship Id="rId2" Type="http://schemas.openxmlformats.org/officeDocument/2006/relationships/tags" Target="../tags/tag60.xml"/></Relationships>
</file>

<file path=ppt/slides/_rels/slide168.xml.rels><?xml version="1.0" encoding="UTF-8" standalone="yes"?>
<Relationships xmlns="http://schemas.openxmlformats.org/package/2006/relationships"><Relationship Id="rId3" Type="http://schemas.openxmlformats.org/officeDocument/2006/relationships/tags" Target="../tags/tag64.xml"/><Relationship Id="rId4" Type="http://schemas.openxmlformats.org/officeDocument/2006/relationships/slideLayout" Target="../slideLayouts/slideLayout113.xml"/><Relationship Id="rId1" Type="http://schemas.openxmlformats.org/officeDocument/2006/relationships/tags" Target="../tags/tag62.xml"/><Relationship Id="rId2" Type="http://schemas.openxmlformats.org/officeDocument/2006/relationships/tags" Target="../tags/tag63.xml"/></Relationships>
</file>

<file path=ppt/slides/_rels/slide169.xml.rels><?xml version="1.0" encoding="UTF-8" standalone="yes"?>
<Relationships xmlns="http://schemas.openxmlformats.org/package/2006/relationships"><Relationship Id="rId3" Type="http://schemas.openxmlformats.org/officeDocument/2006/relationships/tags" Target="../tags/tag67.xml"/><Relationship Id="rId4" Type="http://schemas.openxmlformats.org/officeDocument/2006/relationships/slideLayout" Target="../slideLayouts/slideLayout113.xml"/><Relationship Id="rId1" Type="http://schemas.openxmlformats.org/officeDocument/2006/relationships/tags" Target="../tags/tag65.xml"/><Relationship Id="rId2" Type="http://schemas.openxmlformats.org/officeDocument/2006/relationships/tags" Target="../tags/tag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16.xml"/><Relationship Id="rId4" Type="http://schemas.openxmlformats.org/officeDocument/2006/relationships/notesSlide" Target="../notesSlides/notesSlide55.xml"/><Relationship Id="rId1" Type="http://schemas.openxmlformats.org/officeDocument/2006/relationships/tags" Target="../tags/tag68.xml"/><Relationship Id="rId2" Type="http://schemas.openxmlformats.org/officeDocument/2006/relationships/tags" Target="../tags/tag69.xml"/></Relationships>
</file>

<file path=ppt/slides/_rels/slide171.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Layout" Target="../slideLayouts/slideLayout113.xml"/><Relationship Id="rId5" Type="http://schemas.openxmlformats.org/officeDocument/2006/relationships/notesSlide" Target="../notesSlides/notesSlide56.xml"/><Relationship Id="rId1" Type="http://schemas.openxmlformats.org/officeDocument/2006/relationships/tags" Target="../tags/tag70.xml"/><Relationship Id="rId2" Type="http://schemas.openxmlformats.org/officeDocument/2006/relationships/tags" Target="../tags/tag71.xml"/></Relationships>
</file>

<file path=ppt/slides/_rels/slide172.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Layout" Target="../slideLayouts/slideLayout113.xml"/><Relationship Id="rId1" Type="http://schemas.openxmlformats.org/officeDocument/2006/relationships/tags" Target="../tags/tag73.xml"/><Relationship Id="rId2" Type="http://schemas.openxmlformats.org/officeDocument/2006/relationships/tags" Target="../tags/tag74.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image" Target="../media/image74.emf"/><Relationship Id="rId1" Type="http://schemas.openxmlformats.org/officeDocument/2006/relationships/tags" Target="../tags/tag76.xml"/><Relationship Id="rId2" Type="http://schemas.openxmlformats.org/officeDocument/2006/relationships/tags" Target="../tags/tag77.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image" Target="../media/image75.emf"/><Relationship Id="rId1" Type="http://schemas.openxmlformats.org/officeDocument/2006/relationships/tags" Target="../tags/tag78.xml"/><Relationship Id="rId2" Type="http://schemas.openxmlformats.org/officeDocument/2006/relationships/tags" Target="../tags/tag79.xml"/></Relationships>
</file>

<file path=ppt/slides/_rels/slide175.xml.rels><?xml version="1.0" encoding="UTF-8" standalone="yes"?>
<Relationships xmlns="http://schemas.openxmlformats.org/package/2006/relationships"><Relationship Id="rId1" Type="http://schemas.openxmlformats.org/officeDocument/2006/relationships/tags" Target="../tags/tag80.xml"/><Relationship Id="rId2" Type="http://schemas.openxmlformats.org/officeDocument/2006/relationships/tags" Target="../tags/tag81.xml"/><Relationship Id="rId3" Type="http://schemas.openxmlformats.org/officeDocument/2006/relationships/slideLayout" Target="../slideLayouts/slideLayout113.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notesSlide" Target="../notesSlides/notesSlide57.xml"/><Relationship Id="rId5" Type="http://schemas.openxmlformats.org/officeDocument/2006/relationships/image" Target="../media/image76.emf"/><Relationship Id="rId1" Type="http://schemas.openxmlformats.org/officeDocument/2006/relationships/tags" Target="../tags/tag82.xml"/><Relationship Id="rId2" Type="http://schemas.openxmlformats.org/officeDocument/2006/relationships/tags" Target="../tags/tag83.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image" Target="../media/image77.emf"/><Relationship Id="rId1" Type="http://schemas.openxmlformats.org/officeDocument/2006/relationships/tags" Target="../tags/tag84.xml"/><Relationship Id="rId2" Type="http://schemas.openxmlformats.org/officeDocument/2006/relationships/tags" Target="../tags/tag85.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image" Target="../media/image78.emf"/><Relationship Id="rId1" Type="http://schemas.openxmlformats.org/officeDocument/2006/relationships/tags" Target="../tags/tag86.xml"/><Relationship Id="rId2" Type="http://schemas.openxmlformats.org/officeDocument/2006/relationships/tags" Target="../tags/tag87.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image" Target="../media/image79.emf"/><Relationship Id="rId1" Type="http://schemas.openxmlformats.org/officeDocument/2006/relationships/tags" Target="../tags/tag88.xml"/><Relationship Id="rId2" Type="http://schemas.openxmlformats.org/officeDocument/2006/relationships/tags" Target="../tags/tag8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23.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tags" Target="../tags/tag92.xml"/><Relationship Id="rId4" Type="http://schemas.openxmlformats.org/officeDocument/2006/relationships/slideLayout" Target="../slideLayouts/slideLayout113.xml"/><Relationship Id="rId5" Type="http://schemas.openxmlformats.org/officeDocument/2006/relationships/notesSlide" Target="../notesSlides/notesSlide58.xml"/><Relationship Id="rId1" Type="http://schemas.openxmlformats.org/officeDocument/2006/relationships/tags" Target="../tags/tag90.xml"/><Relationship Id="rId2" Type="http://schemas.openxmlformats.org/officeDocument/2006/relationships/tags" Target="../tags/tag91.xml"/></Relationships>
</file>

<file path=ppt/slides/_rels/slide181.xml.rels><?xml version="1.0" encoding="UTF-8" standalone="yes"?>
<Relationships xmlns="http://schemas.openxmlformats.org/package/2006/relationships"><Relationship Id="rId1" Type="http://schemas.openxmlformats.org/officeDocument/2006/relationships/tags" Target="../tags/tag93.xml"/><Relationship Id="rId2" Type="http://schemas.openxmlformats.org/officeDocument/2006/relationships/tags" Target="../tags/tag94.xml"/><Relationship Id="rId3" Type="http://schemas.openxmlformats.org/officeDocument/2006/relationships/slideLayout" Target="../slideLayouts/slideLayout116.xml"/></Relationships>
</file>

<file path=ppt/slides/_rels/slide182.xml.rels><?xml version="1.0" encoding="UTF-8" standalone="yes"?>
<Relationships xmlns="http://schemas.openxmlformats.org/package/2006/relationships"><Relationship Id="rId3" Type="http://schemas.openxmlformats.org/officeDocument/2006/relationships/tags" Target="../tags/tag97.xml"/><Relationship Id="rId4" Type="http://schemas.openxmlformats.org/officeDocument/2006/relationships/tags" Target="../tags/tag98.xml"/><Relationship Id="rId5" Type="http://schemas.openxmlformats.org/officeDocument/2006/relationships/slideLayout" Target="../slideLayouts/slideLayout114.xml"/><Relationship Id="rId1" Type="http://schemas.openxmlformats.org/officeDocument/2006/relationships/tags" Target="../tags/tag95.xml"/><Relationship Id="rId2" Type="http://schemas.openxmlformats.org/officeDocument/2006/relationships/tags" Target="../tags/tag9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image" Target="../media/image80.jpeg"/><Relationship Id="rId1" Type="http://schemas.openxmlformats.org/officeDocument/2006/relationships/tags" Target="../tags/tag99.xml"/><Relationship Id="rId2" Type="http://schemas.openxmlformats.org/officeDocument/2006/relationships/tags" Target="../tags/tag10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slideLayout" Target="../slideLayouts/slideLayout17.xml"/><Relationship Id="rId6" Type="http://schemas.openxmlformats.org/officeDocument/2006/relationships/oleObject" Target="../embeddings/oleObject2.bin"/><Relationship Id="rId7"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tags" Target="../tags/tag9.xml"/></Relationships>
</file>

<file path=ppt/slides/_rels/slide25.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slideLayout" Target="../slideLayouts/slideLayout17.xml"/><Relationship Id="rId6" Type="http://schemas.openxmlformats.org/officeDocument/2006/relationships/oleObject" Target="../embeddings/oleObject3.bin"/><Relationship Id="rId7" Type="http://schemas.openxmlformats.org/officeDocument/2006/relationships/image" Target="../media/image26.emf"/><Relationship Id="rId8" Type="http://schemas.openxmlformats.org/officeDocument/2006/relationships/image" Target="../media/image27.jpeg"/><Relationship Id="rId9" Type="http://schemas.openxmlformats.org/officeDocument/2006/relationships/image" Target="../media/image28.jpeg"/><Relationship Id="rId1" Type="http://schemas.openxmlformats.org/officeDocument/2006/relationships/vmlDrawing" Target="../drawings/vmlDrawing3.vml"/><Relationship Id="rId2" Type="http://schemas.openxmlformats.org/officeDocument/2006/relationships/tags" Target="../tags/tag12.xml"/></Relationships>
</file>

<file path=ppt/slides/_rels/slide26.xml.rels><?xml version="1.0" encoding="UTF-8" standalone="yes"?>
<Relationships xmlns="http://schemas.openxmlformats.org/package/2006/relationships"><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slideLayout" Target="../slideLayouts/slideLayout17.xml"/><Relationship Id="rId6" Type="http://schemas.openxmlformats.org/officeDocument/2006/relationships/oleObject" Target="../embeddings/oleObject4.bin"/><Relationship Id="rId7" Type="http://schemas.openxmlformats.org/officeDocument/2006/relationships/image" Target="../media/image26.emf"/><Relationship Id="rId1" Type="http://schemas.openxmlformats.org/officeDocument/2006/relationships/vmlDrawing" Target="../drawings/vmlDrawing4.vml"/><Relationship Id="rId2" Type="http://schemas.openxmlformats.org/officeDocument/2006/relationships/tags" Target="../tags/tag15.xml"/></Relationships>
</file>

<file path=ppt/slides/_rels/slide27.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slideLayout" Target="../slideLayouts/slideLayout17.xml"/><Relationship Id="rId6" Type="http://schemas.openxmlformats.org/officeDocument/2006/relationships/oleObject" Target="../embeddings/oleObject5.bin"/><Relationship Id="rId7" Type="http://schemas.openxmlformats.org/officeDocument/2006/relationships/image" Target="../media/image26.emf"/><Relationship Id="rId1" Type="http://schemas.openxmlformats.org/officeDocument/2006/relationships/vmlDrawing" Target="../drawings/vmlDrawing5.vml"/><Relationship Id="rId2"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tags" Target="../tags/tag22.xml"/><Relationship Id="rId4" Type="http://schemas.openxmlformats.org/officeDocument/2006/relationships/tags" Target="../tags/tag23.xml"/><Relationship Id="rId5" Type="http://schemas.openxmlformats.org/officeDocument/2006/relationships/slideLayout" Target="../slideLayouts/slideLayout17.xml"/><Relationship Id="rId6" Type="http://schemas.openxmlformats.org/officeDocument/2006/relationships/oleObject" Target="../embeddings/oleObject6.bin"/><Relationship Id="rId7" Type="http://schemas.openxmlformats.org/officeDocument/2006/relationships/image" Target="../media/image26.emf"/><Relationship Id="rId1" Type="http://schemas.openxmlformats.org/officeDocument/2006/relationships/vmlDrawing" Target="../drawings/vmlDrawing6.vml"/><Relationship Id="rId2" Type="http://schemas.openxmlformats.org/officeDocument/2006/relationships/tags" Target="../tags/tag21.xml"/></Relationships>
</file>

<file path=ppt/slides/_rels/slide29.xml.rels><?xml version="1.0" encoding="UTF-8" standalone="yes"?>
<Relationships xmlns="http://schemas.openxmlformats.org/package/2006/relationships"><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slideLayout" Target="../slideLayouts/slideLayout17.xml"/><Relationship Id="rId6" Type="http://schemas.openxmlformats.org/officeDocument/2006/relationships/oleObject" Target="../embeddings/oleObject7.bin"/><Relationship Id="rId7" Type="http://schemas.openxmlformats.org/officeDocument/2006/relationships/image" Target="../media/image26.emf"/><Relationship Id="rId1" Type="http://schemas.openxmlformats.org/officeDocument/2006/relationships/vmlDrawing" Target="../drawings/vmlDrawing7.vml"/><Relationship Id="rId2" Type="http://schemas.openxmlformats.org/officeDocument/2006/relationships/tags" Target="../tags/tag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tags" Target="../tags/tag28.xml"/><Relationship Id="rId4" Type="http://schemas.openxmlformats.org/officeDocument/2006/relationships/tags" Target="../tags/tag29.xml"/><Relationship Id="rId5" Type="http://schemas.openxmlformats.org/officeDocument/2006/relationships/tags" Target="../tags/tag30.xml"/><Relationship Id="rId6" Type="http://schemas.openxmlformats.org/officeDocument/2006/relationships/slideLayout" Target="../slideLayouts/slideLayout17.xml"/><Relationship Id="rId7" Type="http://schemas.openxmlformats.org/officeDocument/2006/relationships/oleObject" Target="../embeddings/oleObject8.bin"/><Relationship Id="rId8" Type="http://schemas.openxmlformats.org/officeDocument/2006/relationships/image" Target="../media/image26.emf"/><Relationship Id="rId1" Type="http://schemas.openxmlformats.org/officeDocument/2006/relationships/vmlDrawing" Target="../drawings/vmlDrawing8.vml"/><Relationship Id="rId2"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slideLayout" Target="../slideLayouts/slideLayout17.xml"/><Relationship Id="rId6" Type="http://schemas.openxmlformats.org/officeDocument/2006/relationships/oleObject" Target="../embeddings/oleObject9.bin"/><Relationship Id="rId7" Type="http://schemas.openxmlformats.org/officeDocument/2006/relationships/image" Target="../media/image26.emf"/><Relationship Id="rId1" Type="http://schemas.openxmlformats.org/officeDocument/2006/relationships/vmlDrawing" Target="../drawings/vmlDrawing9.vml"/><Relationship Id="rId2"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tags" Target="../tags/tag36.xml"/><Relationship Id="rId5" Type="http://schemas.openxmlformats.org/officeDocument/2006/relationships/slideLayout" Target="../slideLayouts/slideLayout17.xml"/><Relationship Id="rId6" Type="http://schemas.openxmlformats.org/officeDocument/2006/relationships/oleObject" Target="../embeddings/oleObject10.bin"/><Relationship Id="rId7" Type="http://schemas.openxmlformats.org/officeDocument/2006/relationships/image" Target="../media/image26.emf"/><Relationship Id="rId1" Type="http://schemas.openxmlformats.org/officeDocument/2006/relationships/vmlDrawing" Target="../drawings/vmlDrawing10.vml"/><Relationship Id="rId2"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slideLayout" Target="../slideLayouts/slideLayout17.xml"/><Relationship Id="rId6" Type="http://schemas.openxmlformats.org/officeDocument/2006/relationships/oleObject" Target="../embeddings/oleObject11.bin"/><Relationship Id="rId7" Type="http://schemas.openxmlformats.org/officeDocument/2006/relationships/image" Target="../media/image26.emf"/><Relationship Id="rId1" Type="http://schemas.openxmlformats.org/officeDocument/2006/relationships/vmlDrawing" Target="../drawings/vmlDrawing11.vml"/><Relationship Id="rId2" Type="http://schemas.openxmlformats.org/officeDocument/2006/relationships/tags" Target="../tags/tag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0.png"/><Relationship Id="rId1" Type="http://schemas.openxmlformats.org/officeDocument/2006/relationships/tags" Target="../tags/tag40.xml"/><Relationship Id="rId2"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1.png"/><Relationship Id="rId1" Type="http://schemas.openxmlformats.org/officeDocument/2006/relationships/tags" Target="../tags/tag41.x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0.xml"/><Relationship Id="rId2"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chart" Target="../charts/chart1.xml"/><Relationship Id="rId1" Type="http://schemas.openxmlformats.org/officeDocument/2006/relationships/tags" Target="../tags/tag7.xml"/><Relationship Id="rId2"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50.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1" Type="http://schemas.openxmlformats.org/officeDocument/2006/relationships/slideLayout" Target="../slideLayouts/slideLayout41.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12.bin"/><Relationship Id="rId5" Type="http://schemas.openxmlformats.org/officeDocument/2006/relationships/oleObject" Target="../embeddings/Microsoft_Excel_97_-_2004_Worksheet2.xls"/><Relationship Id="rId6" Type="http://schemas.openxmlformats.org/officeDocument/2006/relationships/image" Target="../media/image40.png"/><Relationship Id="rId1" Type="http://schemas.openxmlformats.org/officeDocument/2006/relationships/vmlDrawing" Target="../drawings/vmlDrawing12.vml"/><Relationship Id="rId2"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13.bin"/><Relationship Id="rId5" Type="http://schemas.openxmlformats.org/officeDocument/2006/relationships/oleObject" Target="../embeddings/Microsoft_Excel_97_-_2004_Worksheet3.xls"/><Relationship Id="rId6" Type="http://schemas.openxmlformats.org/officeDocument/2006/relationships/image" Target="../media/image41.png"/><Relationship Id="rId1" Type="http://schemas.openxmlformats.org/officeDocument/2006/relationships/vmlDrawing" Target="../drawings/vmlDrawing13.vml"/><Relationship Id="rId2"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3.png"/><Relationship Id="rId1" Type="http://schemas.openxmlformats.org/officeDocument/2006/relationships/slideLayout" Target="../slideLayouts/slideLayout39.xml"/><Relationship Id="rId2"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44.emf"/><Relationship Id="rId1" Type="http://schemas.openxmlformats.org/officeDocument/2006/relationships/vmlDrawing" Target="../drawings/vmlDrawing14.vml"/><Relationship Id="rId2"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45.emf"/><Relationship Id="rId1" Type="http://schemas.openxmlformats.org/officeDocument/2006/relationships/vmlDrawing" Target="../drawings/vmlDrawing15.vml"/><Relationship Id="rId2"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46.emf"/><Relationship Id="rId1" Type="http://schemas.openxmlformats.org/officeDocument/2006/relationships/vmlDrawing" Target="../drawings/vmlDrawing16.vml"/><Relationship Id="rId2"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oleObject" Target="../embeddings/Microsoft_Excel_97_-_2004_Worksheet4.xls"/><Relationship Id="rId5" Type="http://schemas.openxmlformats.org/officeDocument/2006/relationships/image" Target="../media/image47.emf"/><Relationship Id="rId1" Type="http://schemas.openxmlformats.org/officeDocument/2006/relationships/vmlDrawing" Target="../drawings/vmlDrawing17.vml"/><Relationship Id="rId2"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48.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49.emf"/><Relationship Id="rId1" Type="http://schemas.openxmlformats.org/officeDocument/2006/relationships/vmlDrawing" Target="../drawings/vmlDrawing18.vml"/><Relationship Id="rId2"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2.wmf"/></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50.emf"/><Relationship Id="rId1" Type="http://schemas.openxmlformats.org/officeDocument/2006/relationships/vmlDrawing" Target="../drawings/vmlDrawing19.vml"/><Relationship Id="rId2"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51.emf"/><Relationship Id="rId1" Type="http://schemas.openxmlformats.org/officeDocument/2006/relationships/vmlDrawing" Target="../drawings/vmlDrawing20.vml"/><Relationship Id="rId2"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52.emf"/><Relationship Id="rId1" Type="http://schemas.openxmlformats.org/officeDocument/2006/relationships/vmlDrawing" Target="../drawings/vmlDrawing21.vml"/><Relationship Id="rId2"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3291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11841" y="6194267"/>
            <a:ext cx="3722575" cy="443829"/>
          </a:xfrm>
          <a:prstGeom prst="rect">
            <a:avLst/>
          </a:prstGeom>
        </p:spPr>
        <p:txBody>
          <a:bodyPr/>
          <a:lstStyle>
            <a:lvl1pPr algn="l" defTabSz="457200" rtl="0" eaLnBrk="1" latinLnBrk="0" hangingPunct="1">
              <a:spcBef>
                <a:spcPct val="0"/>
              </a:spcBef>
              <a:buNone/>
              <a:defRPr sz="1400" kern="1200" cap="all">
                <a:solidFill>
                  <a:srgbClr val="002C77"/>
                </a:solidFill>
                <a:latin typeface="Arial"/>
                <a:ea typeface="+mj-ea"/>
                <a:cs typeface="+mj-cs"/>
              </a:defRPr>
            </a:lvl1pPr>
          </a:lstStyle>
          <a:p>
            <a:pPr>
              <a:lnSpc>
                <a:spcPct val="150000"/>
              </a:lnSpc>
            </a:pPr>
            <a:r>
              <a:rPr lang="en-US" sz="1200" cap="none" dirty="0" smtClean="0"/>
              <a:t>Source</a:t>
            </a:r>
            <a:r>
              <a:rPr lang="en-US" sz="1200" cap="none" dirty="0"/>
              <a:t>: Marsh’s Benchmarking Survey Analysis 2014</a:t>
            </a:r>
          </a:p>
          <a:p>
            <a:pPr>
              <a:lnSpc>
                <a:spcPct val="150000"/>
              </a:lnSpc>
            </a:pPr>
            <a:endParaRPr lang="en-US" sz="1200" dirty="0"/>
          </a:p>
        </p:txBody>
      </p:sp>
      <p:pic>
        <p:nvPicPr>
          <p:cNvPr id="5" name="Picture 4" descr="fig9b cop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63257" y="1168949"/>
            <a:ext cx="1306312" cy="81648"/>
          </a:xfrm>
          <a:prstGeom prst="rect">
            <a:avLst/>
          </a:prstGeom>
        </p:spPr>
      </p:pic>
      <p:sp>
        <p:nvSpPr>
          <p:cNvPr id="6" name="Title 4"/>
          <p:cNvSpPr>
            <a:spLocks noGrp="1"/>
          </p:cNvSpPr>
          <p:nvPr>
            <p:ph type="title"/>
          </p:nvPr>
        </p:nvSpPr>
        <p:spPr>
          <a:xfrm>
            <a:off x="433846" y="176574"/>
            <a:ext cx="8364940" cy="690562"/>
          </a:xfrm>
        </p:spPr>
        <p:txBody>
          <a:bodyPr>
            <a:noAutofit/>
          </a:bodyPr>
          <a:lstStyle/>
          <a:p>
            <a:r>
              <a:rPr lang="en-US" sz="2800" dirty="0" smtClean="0">
                <a:solidFill>
                  <a:srgbClr val="D80000"/>
                </a:solidFill>
              </a:rPr>
              <a:t>Non-Traditional Insurance Coverage Written by Captives</a:t>
            </a:r>
            <a:endParaRPr lang="en-US" sz="2800" dirty="0">
              <a:solidFill>
                <a:srgbClr val="D80000"/>
              </a:solidFill>
            </a:endParaRPr>
          </a:p>
        </p:txBody>
      </p:sp>
      <p:pic>
        <p:nvPicPr>
          <p:cNvPr id="8" name="Picture 7" descr="fig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7" y="1037800"/>
            <a:ext cx="9235147" cy="5312585"/>
          </a:xfrm>
          <a:prstGeom prst="rect">
            <a:avLst/>
          </a:prstGeom>
        </p:spPr>
      </p:pic>
      <p:sp>
        <p:nvSpPr>
          <p:cNvPr id="2" name="Rectangle 1"/>
          <p:cNvSpPr/>
          <p:nvPr/>
        </p:nvSpPr>
        <p:spPr>
          <a:xfrm>
            <a:off x="2998211" y="3114137"/>
            <a:ext cx="303928" cy="26225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457200"/>
            <a:endParaRPr lang="en-US" sz="1600" dirty="0" err="1" smtClean="0">
              <a:solidFill>
                <a:prstClr val="black"/>
              </a:solidFill>
              <a:latin typeface="Calibri"/>
            </a:endParaRPr>
          </a:p>
        </p:txBody>
      </p:sp>
    </p:spTree>
    <p:extLst>
      <p:ext uri="{BB962C8B-B14F-4D97-AF65-F5344CB8AC3E}">
        <p14:creationId xmlns:p14="http://schemas.microsoft.com/office/powerpoint/2010/main" val="152333393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09538"/>
            <a:ext cx="8229600" cy="627062"/>
          </a:xfrm>
        </p:spPr>
        <p:txBody>
          <a:bodyPr/>
          <a:lstStyle/>
          <a:p>
            <a:pPr eaLnBrk="1" hangingPunct="1"/>
            <a:r>
              <a:rPr lang="en-US" sz="2800" dirty="0" smtClean="0">
                <a:solidFill>
                  <a:srgbClr val="C70000"/>
                </a:solidFill>
              </a:rPr>
              <a:t>Operations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Intelligent Risk Operations</a:t>
            </a:r>
          </a:p>
          <a:p>
            <a:pPr lvl="1" eaLnBrk="1" hangingPunct="1">
              <a:spcBef>
                <a:spcPts val="600"/>
              </a:spcBef>
              <a:spcAft>
                <a:spcPts val="600"/>
              </a:spcAft>
              <a:defRPr/>
            </a:pPr>
            <a:r>
              <a:rPr lang="en-US" sz="2000" dirty="0" smtClean="0"/>
              <a:t>Captive’s Operational Risk Culture is Key</a:t>
            </a:r>
          </a:p>
          <a:p>
            <a:pPr lvl="2" eaLnBrk="1" hangingPunct="1">
              <a:spcBef>
                <a:spcPts val="600"/>
              </a:spcBef>
              <a:spcAft>
                <a:spcPts val="600"/>
              </a:spcAft>
              <a:defRPr/>
            </a:pPr>
            <a:r>
              <a:rPr lang="en-US" sz="1800" dirty="0" smtClean="0"/>
              <a:t>Alignment of individual, vendor and corporate values and ethics</a:t>
            </a:r>
          </a:p>
          <a:p>
            <a:pPr lvl="2" eaLnBrk="1" hangingPunct="1">
              <a:spcBef>
                <a:spcPts val="600"/>
              </a:spcBef>
              <a:spcAft>
                <a:spcPts val="600"/>
              </a:spcAft>
              <a:defRPr/>
            </a:pPr>
            <a:r>
              <a:rPr lang="en-US" sz="1800" dirty="0" smtClean="0"/>
              <a:t>Universal adoption and application</a:t>
            </a:r>
          </a:p>
          <a:p>
            <a:pPr lvl="2" eaLnBrk="1" hangingPunct="1">
              <a:spcBef>
                <a:spcPts val="600"/>
              </a:spcBef>
              <a:spcAft>
                <a:spcPts val="600"/>
              </a:spcAft>
              <a:defRPr/>
            </a:pPr>
            <a:r>
              <a:rPr lang="en-US" sz="1800" dirty="0" smtClean="0"/>
              <a:t>Open and honest communication</a:t>
            </a:r>
          </a:p>
          <a:p>
            <a:pPr lvl="2" eaLnBrk="1" hangingPunct="1">
              <a:spcBef>
                <a:spcPts val="600"/>
              </a:spcBef>
              <a:spcAft>
                <a:spcPts val="600"/>
              </a:spcAft>
              <a:defRPr/>
            </a:pPr>
            <a:r>
              <a:rPr lang="en-US" sz="1800" dirty="0" smtClean="0"/>
              <a:t>Ability and understanding to challenge others</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96838"/>
            <a:ext cx="8229600" cy="728662"/>
          </a:xfrm>
        </p:spPr>
        <p:txBody>
          <a:bodyPr/>
          <a:lstStyle/>
          <a:p>
            <a:pPr eaLnBrk="1" hangingPunct="1"/>
            <a:r>
              <a:rPr lang="en-US" sz="2800" dirty="0" smtClean="0">
                <a:solidFill>
                  <a:srgbClr val="C70000"/>
                </a:solidFill>
              </a:rPr>
              <a:t>Group Captive Keys to Success</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Keys</a:t>
            </a:r>
          </a:p>
          <a:p>
            <a:pPr lvl="1" eaLnBrk="1" hangingPunct="1">
              <a:spcBef>
                <a:spcPts val="600"/>
              </a:spcBef>
              <a:spcAft>
                <a:spcPts val="600"/>
              </a:spcAft>
              <a:defRPr/>
            </a:pPr>
            <a:r>
              <a:rPr lang="en-US" sz="2000" b="1" dirty="0" smtClean="0"/>
              <a:t>Problem/Opportunity</a:t>
            </a:r>
            <a:r>
              <a:rPr lang="en-US" sz="2000" dirty="0" smtClean="0"/>
              <a:t> – Problem to solve and understanding of the opportunity to become equity participant in an insurance company.</a:t>
            </a:r>
          </a:p>
          <a:p>
            <a:pPr lvl="1" eaLnBrk="1" hangingPunct="1">
              <a:spcBef>
                <a:spcPts val="600"/>
              </a:spcBef>
              <a:spcAft>
                <a:spcPts val="600"/>
              </a:spcAft>
              <a:defRPr/>
            </a:pPr>
            <a:r>
              <a:rPr lang="en-US" sz="2000" b="1" dirty="0" smtClean="0"/>
              <a:t>Transparency </a:t>
            </a:r>
            <a:r>
              <a:rPr lang="en-US" sz="2000" dirty="0" smtClean="0"/>
              <a:t>– complete transparency allows for all members to know the numbers and understand the program financials.</a:t>
            </a:r>
          </a:p>
          <a:p>
            <a:pPr lvl="1" eaLnBrk="1" hangingPunct="1">
              <a:spcBef>
                <a:spcPts val="600"/>
              </a:spcBef>
              <a:spcAft>
                <a:spcPts val="600"/>
              </a:spcAft>
              <a:defRPr/>
            </a:pPr>
            <a:r>
              <a:rPr lang="en-US" sz="2000" b="1" dirty="0" smtClean="0"/>
              <a:t>Long-Term View/Commitment </a:t>
            </a:r>
            <a:r>
              <a:rPr lang="en-US" sz="2000" dirty="0" smtClean="0"/>
              <a:t>– Dividends will not be issued in year 1 of the program and in most instances are not issued until year 3.</a:t>
            </a:r>
          </a:p>
          <a:p>
            <a:pPr lvl="2" eaLnBrk="1" hangingPunct="1">
              <a:spcBef>
                <a:spcPts val="600"/>
              </a:spcBef>
              <a:spcAft>
                <a:spcPts val="600"/>
              </a:spcAft>
              <a:defRPr/>
            </a:pPr>
            <a:r>
              <a:rPr lang="en-US" sz="1800" dirty="0" smtClean="0"/>
              <a:t>Minimum Commitment – New members should be required to commit to three underwriting periods to allow for stability, loss development and consistency in the program</a:t>
            </a:r>
          </a:p>
          <a:p>
            <a:pPr lvl="1" eaLnBrk="1" hangingPunct="1">
              <a:spcBef>
                <a:spcPts val="600"/>
              </a:spcBef>
              <a:spcAft>
                <a:spcPts val="600"/>
              </a:spcAft>
              <a:defRPr/>
            </a:pPr>
            <a:r>
              <a:rPr lang="en-US" sz="2000" b="1" dirty="0" smtClean="0"/>
              <a:t>Aggressive Loss Control </a:t>
            </a:r>
            <a:r>
              <a:rPr lang="en-US" sz="2000" dirty="0" smtClean="0"/>
              <a:t>– From day 1 focused on measurable performance to allow for proactive approach on individual claims.</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22238"/>
            <a:ext cx="8229600" cy="576262"/>
          </a:xfrm>
        </p:spPr>
        <p:txBody>
          <a:bodyPr/>
          <a:lstStyle/>
          <a:p>
            <a:pPr eaLnBrk="1" hangingPunct="1"/>
            <a:r>
              <a:rPr lang="en-US" sz="2800" dirty="0" smtClean="0">
                <a:solidFill>
                  <a:srgbClr val="C70000"/>
                </a:solidFill>
              </a:rPr>
              <a:t>Group Captive Keys to Success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Keys</a:t>
            </a:r>
          </a:p>
          <a:p>
            <a:pPr lvl="1" eaLnBrk="1" hangingPunct="1">
              <a:spcBef>
                <a:spcPts val="600"/>
              </a:spcBef>
              <a:spcAft>
                <a:spcPts val="600"/>
              </a:spcAft>
              <a:defRPr/>
            </a:pPr>
            <a:r>
              <a:rPr lang="en-US" sz="2000" b="1" dirty="0" smtClean="0"/>
              <a:t>Loss Sensitive Premium Development </a:t>
            </a:r>
            <a:r>
              <a:rPr lang="en-US" sz="2000" dirty="0" smtClean="0"/>
              <a:t>– actuarially based premium development focused on accountability and reward for performance.</a:t>
            </a:r>
          </a:p>
          <a:p>
            <a:pPr lvl="1" eaLnBrk="1" hangingPunct="1">
              <a:spcBef>
                <a:spcPts val="600"/>
              </a:spcBef>
              <a:spcAft>
                <a:spcPts val="600"/>
              </a:spcAft>
              <a:defRPr/>
            </a:pPr>
            <a:r>
              <a:rPr lang="en-US" sz="2000" b="1" dirty="0" smtClean="0"/>
              <a:t>Mutual Structure </a:t>
            </a:r>
            <a:r>
              <a:rPr lang="en-US" sz="2000" dirty="0" smtClean="0"/>
              <a:t>– ownership based on percentage of premium/risk provides proper alignment of interest amongst the group members.</a:t>
            </a:r>
          </a:p>
          <a:p>
            <a:pPr lvl="1" eaLnBrk="1" hangingPunct="1">
              <a:spcBef>
                <a:spcPts val="600"/>
              </a:spcBef>
              <a:spcAft>
                <a:spcPts val="600"/>
              </a:spcAft>
              <a:defRPr/>
            </a:pPr>
            <a:r>
              <a:rPr lang="en-US" sz="2000" b="1" dirty="0" smtClean="0"/>
              <a:t>Constant Measurement of Key Success Factors </a:t>
            </a:r>
            <a:r>
              <a:rPr lang="en-US" sz="2000" dirty="0" smtClean="0"/>
              <a:t>– studying key business metrics over time = increased measurement = increased management of risk.</a:t>
            </a:r>
          </a:p>
          <a:p>
            <a:pPr lvl="1" eaLnBrk="1" hangingPunct="1">
              <a:spcBef>
                <a:spcPts val="600"/>
              </a:spcBef>
              <a:spcAft>
                <a:spcPts val="600"/>
              </a:spcAft>
              <a:defRPr/>
            </a:pPr>
            <a:r>
              <a:rPr lang="en-US" sz="2000" b="1" dirty="0" smtClean="0"/>
              <a:t>Flexible/Thoughtful Regulatory Environment </a:t>
            </a:r>
            <a:r>
              <a:rPr lang="en-US" sz="2000" dirty="0" smtClean="0"/>
              <a:t>– working to support the business needs of the groups while maintaining appropriate controls </a:t>
            </a:r>
            <a:r>
              <a:rPr lang="en-US" sz="2000" b="1" i="1" dirty="0" smtClean="0"/>
              <a:t>– found here in Connecticut</a:t>
            </a:r>
            <a:r>
              <a:rPr lang="en-US" sz="2000" dirty="0" smtClean="0"/>
              <a:t>!</a:t>
            </a:r>
          </a:p>
          <a:p>
            <a:pPr lvl="1" eaLnBrk="1" hangingPunct="1">
              <a:spcBef>
                <a:spcPts val="600"/>
              </a:spcBef>
              <a:spcAft>
                <a:spcPts val="600"/>
              </a:spcAft>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9144000" cy="6858000"/>
          </a:xfrm>
          <a:prstGeom prst="rect">
            <a:avLst/>
          </a:prstGeom>
        </p:spPr>
      </p:pic>
      <p:sp>
        <p:nvSpPr>
          <p:cNvPr id="5" name="Title 4"/>
          <p:cNvSpPr>
            <a:spLocks noGrp="1"/>
          </p:cNvSpPr>
          <p:nvPr>
            <p:ph type="ctrTitle"/>
          </p:nvPr>
        </p:nvSpPr>
        <p:spPr>
          <a:xfrm>
            <a:off x="685800" y="528429"/>
            <a:ext cx="7772400" cy="2800767"/>
          </a:xfrm>
        </p:spPr>
        <p:txBody>
          <a:bodyPr>
            <a:normAutofit/>
          </a:bodyPr>
          <a:lstStyle/>
          <a:p>
            <a: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Strategies for Group Structures: Effectively meeting needs of affiliated or industry group businesses</a:t>
            </a:r>
            <a:endPar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Subtitle 5"/>
          <p:cNvSpPr>
            <a:spLocks noGrp="1"/>
          </p:cNvSpPr>
          <p:nvPr>
            <p:ph type="subTitle" idx="1"/>
          </p:nvPr>
        </p:nvSpPr>
        <p:spPr>
          <a:xfrm>
            <a:off x="304800" y="2832100"/>
            <a:ext cx="8534400" cy="1524000"/>
          </a:xfrm>
        </p:spPr>
        <p:txBody>
          <a:bodyPr>
            <a:normAutofit fontScale="92500" lnSpcReduction="10000"/>
          </a:bodyPr>
          <a:lstStyle/>
          <a:p>
            <a:r>
              <a:rPr lang="en-US" sz="1900" dirty="0" smtClean="0">
                <a:solidFill>
                  <a:schemeClr val="tx1"/>
                </a:solidFill>
              </a:rPr>
              <a:t>Moderator:</a:t>
            </a:r>
          </a:p>
          <a:p>
            <a:r>
              <a:rPr lang="en-US" sz="1800" dirty="0" err="1" smtClean="0">
                <a:solidFill>
                  <a:schemeClr val="tx1"/>
                </a:solidFill>
              </a:rPr>
              <a:t>Trung</a:t>
            </a:r>
            <a:r>
              <a:rPr lang="en-US" sz="1800" dirty="0" smtClean="0">
                <a:solidFill>
                  <a:schemeClr val="tx1"/>
                </a:solidFill>
              </a:rPr>
              <a:t> </a:t>
            </a:r>
            <a:r>
              <a:rPr lang="en-US" sz="1800" dirty="0" err="1" smtClean="0">
                <a:solidFill>
                  <a:schemeClr val="tx1"/>
                </a:solidFill>
              </a:rPr>
              <a:t>Khuu</a:t>
            </a:r>
            <a:endParaRPr lang="en-US" sz="1800" dirty="0" smtClean="0">
              <a:solidFill>
                <a:schemeClr val="tx1"/>
              </a:solidFill>
            </a:endParaRPr>
          </a:p>
          <a:p>
            <a:r>
              <a:rPr lang="en-US" sz="1800" dirty="0" smtClean="0">
                <a:solidFill>
                  <a:schemeClr val="tx1"/>
                </a:solidFill>
              </a:rPr>
              <a:t>Associate Director,</a:t>
            </a:r>
          </a:p>
          <a:p>
            <a:r>
              <a:rPr lang="en-US" sz="1800" dirty="0" smtClean="0">
                <a:solidFill>
                  <a:schemeClr val="tx1"/>
                </a:solidFill>
              </a:rPr>
              <a:t>Strategic Risk Solutions, Inc.</a:t>
            </a:r>
          </a:p>
          <a:p>
            <a:r>
              <a:rPr lang="en-US" sz="1800" dirty="0" err="1">
                <a:solidFill>
                  <a:schemeClr val="tx1"/>
                </a:solidFill>
              </a:rPr>
              <a:t>t</a:t>
            </a:r>
            <a:r>
              <a:rPr lang="en-US" sz="1800" dirty="0" err="1" smtClean="0">
                <a:solidFill>
                  <a:schemeClr val="tx1"/>
                </a:solidFill>
              </a:rPr>
              <a:t>rung.khuu@srsmail.com</a:t>
            </a:r>
            <a:endParaRPr lang="en-US" sz="1800" dirty="0" smtClean="0">
              <a:solidFill>
                <a:schemeClr val="tx1"/>
              </a:solidFill>
            </a:endParaRPr>
          </a:p>
        </p:txBody>
      </p:sp>
      <p:sp>
        <p:nvSpPr>
          <p:cNvPr id="2" name="TextBox 1"/>
          <p:cNvSpPr txBox="1"/>
          <p:nvPr/>
        </p:nvSpPr>
        <p:spPr>
          <a:xfrm>
            <a:off x="393700" y="5067300"/>
            <a:ext cx="3327400" cy="1200329"/>
          </a:xfrm>
          <a:prstGeom prst="rect">
            <a:avLst/>
          </a:prstGeom>
          <a:noFill/>
        </p:spPr>
        <p:txBody>
          <a:bodyPr wrap="square" numCol="1" rtlCol="0">
            <a:spAutoFit/>
          </a:bodyPr>
          <a:lstStyle/>
          <a:p>
            <a:pPr algn="ctr" fontAlgn="base">
              <a:spcBef>
                <a:spcPct val="0"/>
              </a:spcBef>
              <a:spcAft>
                <a:spcPct val="0"/>
              </a:spcAft>
            </a:pPr>
            <a:r>
              <a:rPr lang="en-US" dirty="0" smtClean="0">
                <a:solidFill>
                  <a:prstClr val="black"/>
                </a:solidFill>
                <a:latin typeface="Calibri"/>
                <a:cs typeface="Arial" pitchFamily="34" charset="0"/>
              </a:rPr>
              <a:t>Ed </a:t>
            </a:r>
            <a:r>
              <a:rPr lang="en-US" dirty="0" err="1" smtClean="0">
                <a:solidFill>
                  <a:prstClr val="black"/>
                </a:solidFill>
                <a:latin typeface="Calibri"/>
                <a:cs typeface="Arial" pitchFamily="34" charset="0"/>
              </a:rPr>
              <a:t>Malaspina</a:t>
            </a:r>
            <a:endParaRPr lang="en-US" dirty="0" smtClean="0">
              <a:solidFill>
                <a:prstClr val="black"/>
              </a:solidFill>
              <a:latin typeface="Calibri"/>
              <a:cs typeface="Arial" pitchFamily="34" charset="0"/>
            </a:endParaRPr>
          </a:p>
          <a:p>
            <a:pPr algn="ctr" fontAlgn="base">
              <a:spcBef>
                <a:spcPct val="0"/>
              </a:spcBef>
              <a:spcAft>
                <a:spcPct val="0"/>
              </a:spcAft>
            </a:pPr>
            <a:r>
              <a:rPr lang="en-US" dirty="0" smtClean="0">
                <a:solidFill>
                  <a:prstClr val="black"/>
                </a:solidFill>
                <a:latin typeface="Calibri"/>
                <a:cs typeface="Arial" pitchFamily="34" charset="0"/>
              </a:rPr>
              <a:t>CMO, HAI Group &amp; CEO of four HAI Companies</a:t>
            </a:r>
          </a:p>
          <a:p>
            <a:pPr algn="ctr" fontAlgn="base">
              <a:spcBef>
                <a:spcPct val="0"/>
              </a:spcBef>
              <a:spcAft>
                <a:spcPct val="0"/>
              </a:spcAft>
            </a:pPr>
            <a:r>
              <a:rPr lang="en-US" dirty="0" err="1" smtClean="0">
                <a:solidFill>
                  <a:prstClr val="black"/>
                </a:solidFill>
                <a:latin typeface="Calibri"/>
                <a:cs typeface="Arial" pitchFamily="34" charset="0"/>
              </a:rPr>
              <a:t>emalaspina@housingcenter.com</a:t>
            </a:r>
            <a:endParaRPr lang="en-US" dirty="0" smtClean="0">
              <a:solidFill>
                <a:prstClr val="black"/>
              </a:solidFill>
              <a:latin typeface="Calibri"/>
              <a:cs typeface="Arial" pitchFamily="34" charset="0"/>
            </a:endParaRPr>
          </a:p>
        </p:txBody>
      </p:sp>
      <p:sp>
        <p:nvSpPr>
          <p:cNvPr id="3" name="TextBox 2"/>
          <p:cNvSpPr txBox="1"/>
          <p:nvPr/>
        </p:nvSpPr>
        <p:spPr>
          <a:xfrm>
            <a:off x="3035300" y="4559300"/>
            <a:ext cx="3048000" cy="584776"/>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Calibri"/>
                <a:cs typeface="Arial" pitchFamily="34" charset="0"/>
              </a:rPr>
              <a:t>Speakers:</a:t>
            </a:r>
          </a:p>
          <a:p>
            <a:pPr algn="ctr" fontAlgn="base">
              <a:spcBef>
                <a:spcPct val="0"/>
              </a:spcBef>
              <a:spcAft>
                <a:spcPct val="0"/>
              </a:spcAft>
            </a:pPr>
            <a:endParaRPr lang="en-US" sz="1400" dirty="0" smtClean="0">
              <a:solidFill>
                <a:prstClr val="black"/>
              </a:solidFill>
              <a:latin typeface="Arial" pitchFamily="34" charset="0"/>
              <a:cs typeface="Arial" pitchFamily="34" charset="0"/>
            </a:endParaRPr>
          </a:p>
        </p:txBody>
      </p:sp>
      <p:sp>
        <p:nvSpPr>
          <p:cNvPr id="7" name="TextBox 6"/>
          <p:cNvSpPr txBox="1"/>
          <p:nvPr/>
        </p:nvSpPr>
        <p:spPr>
          <a:xfrm>
            <a:off x="5803900" y="4951273"/>
            <a:ext cx="2895600" cy="1477328"/>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Calibri"/>
                <a:cs typeface="Arial" pitchFamily="34" charset="0"/>
              </a:rPr>
              <a:t>Jay Curtis</a:t>
            </a:r>
          </a:p>
          <a:p>
            <a:pPr algn="ctr" fontAlgn="base">
              <a:spcBef>
                <a:spcPct val="0"/>
              </a:spcBef>
              <a:spcAft>
                <a:spcPct val="0"/>
              </a:spcAft>
            </a:pPr>
            <a:r>
              <a:rPr lang="en-US" dirty="0" smtClean="0">
                <a:solidFill>
                  <a:prstClr val="black"/>
                </a:solidFill>
                <a:latin typeface="Calibri"/>
                <a:cs typeface="Arial" pitchFamily="34" charset="0"/>
              </a:rPr>
              <a:t>Vice President,</a:t>
            </a:r>
          </a:p>
          <a:p>
            <a:pPr algn="ctr" fontAlgn="base">
              <a:spcBef>
                <a:spcPct val="0"/>
              </a:spcBef>
              <a:spcAft>
                <a:spcPct val="0"/>
              </a:spcAft>
            </a:pPr>
            <a:r>
              <a:rPr lang="en-US" dirty="0" smtClean="0">
                <a:solidFill>
                  <a:prstClr val="black"/>
                </a:solidFill>
                <a:latin typeface="Calibri"/>
                <a:cs typeface="Arial" pitchFamily="34" charset="0"/>
              </a:rPr>
              <a:t>Willis Management (Vermont) Ltd.</a:t>
            </a:r>
          </a:p>
          <a:p>
            <a:pPr algn="ctr" fontAlgn="base">
              <a:spcBef>
                <a:spcPct val="0"/>
              </a:spcBef>
              <a:spcAft>
                <a:spcPct val="0"/>
              </a:spcAft>
            </a:pPr>
            <a:r>
              <a:rPr lang="en-US" dirty="0" err="1">
                <a:solidFill>
                  <a:prstClr val="black"/>
                </a:solidFill>
                <a:latin typeface="Calibri"/>
                <a:cs typeface="Arial" pitchFamily="34" charset="0"/>
              </a:rPr>
              <a:t>j</a:t>
            </a:r>
            <a:r>
              <a:rPr lang="en-US" dirty="0" err="1" smtClean="0">
                <a:solidFill>
                  <a:prstClr val="black"/>
                </a:solidFill>
                <a:latin typeface="Calibri"/>
                <a:cs typeface="Arial" pitchFamily="34" charset="0"/>
              </a:rPr>
              <a:t>ay.curtis@willis.com</a:t>
            </a:r>
            <a:endParaRPr lang="en-US" dirty="0">
              <a:solidFill>
                <a:prstClr val="black"/>
              </a:solidFill>
              <a:latin typeface="Calibri"/>
              <a:cs typeface="Arial" pitchFamily="34" charset="0"/>
            </a:endParaRPr>
          </a:p>
        </p:txBody>
      </p:sp>
    </p:spTree>
    <p:extLst>
      <p:ext uri="{BB962C8B-B14F-4D97-AF65-F5344CB8AC3E}">
        <p14:creationId xmlns:p14="http://schemas.microsoft.com/office/powerpoint/2010/main" val="46017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a:xfrm>
            <a:off x="469900" y="0"/>
            <a:ext cx="8229600" cy="677862"/>
          </a:xfrm>
        </p:spPr>
        <p:txBody>
          <a:bodyPr/>
          <a:lstStyle/>
          <a:p>
            <a:pPr eaLnBrk="1" hangingPunct="1"/>
            <a:r>
              <a:rPr lang="en-US" sz="2800" dirty="0" smtClean="0">
                <a:solidFill>
                  <a:srgbClr val="C70000"/>
                </a:solidFill>
              </a:rPr>
              <a:t>Agenda</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Discussion Points</a:t>
            </a:r>
          </a:p>
          <a:p>
            <a:pPr lvl="1" eaLnBrk="1" hangingPunct="1">
              <a:spcBef>
                <a:spcPts val="600"/>
              </a:spcBef>
              <a:spcAft>
                <a:spcPts val="600"/>
              </a:spcAft>
              <a:defRPr/>
            </a:pPr>
            <a:r>
              <a:rPr lang="en-US" sz="2000" dirty="0" smtClean="0"/>
              <a:t>Background</a:t>
            </a:r>
          </a:p>
          <a:p>
            <a:pPr lvl="1" eaLnBrk="1" hangingPunct="1">
              <a:spcBef>
                <a:spcPts val="600"/>
              </a:spcBef>
              <a:spcAft>
                <a:spcPts val="600"/>
              </a:spcAft>
              <a:defRPr/>
            </a:pPr>
            <a:r>
              <a:rPr lang="en-US" sz="2000" dirty="0" smtClean="0"/>
              <a:t>Group Captive Types</a:t>
            </a:r>
          </a:p>
          <a:p>
            <a:pPr lvl="1" eaLnBrk="1" hangingPunct="1">
              <a:spcBef>
                <a:spcPts val="600"/>
              </a:spcBef>
              <a:spcAft>
                <a:spcPts val="600"/>
              </a:spcAft>
              <a:defRPr/>
            </a:pPr>
            <a:r>
              <a:rPr lang="en-US" sz="2000" dirty="0" smtClean="0"/>
              <a:t>Governance &amp; Operations</a:t>
            </a:r>
          </a:p>
          <a:p>
            <a:pPr lvl="1" eaLnBrk="1" hangingPunct="1">
              <a:spcBef>
                <a:spcPts val="600"/>
              </a:spcBef>
              <a:spcAft>
                <a:spcPts val="600"/>
              </a:spcAft>
              <a:defRPr/>
            </a:pPr>
            <a:r>
              <a:rPr lang="en-US" sz="2000" dirty="0" smtClean="0"/>
              <a:t>Group Captive Keys to Success</a:t>
            </a:r>
          </a:p>
          <a:p>
            <a:pPr lvl="1" eaLnBrk="1" hangingPunct="1">
              <a:spcBef>
                <a:spcPts val="600"/>
              </a:spcBef>
              <a:spcAft>
                <a:spcPts val="600"/>
              </a:spcAft>
              <a:defRPr/>
            </a:pPr>
            <a:endParaRPr lang="en-US" sz="1600" dirty="0" smtClean="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715962"/>
          </a:xfrm>
        </p:spPr>
        <p:txBody>
          <a:bodyPr/>
          <a:lstStyle/>
          <a:p>
            <a:pPr eaLnBrk="1" hangingPunct="1"/>
            <a:r>
              <a:rPr lang="en-US" sz="2800" dirty="0" smtClean="0">
                <a:solidFill>
                  <a:srgbClr val="C70000"/>
                </a:solidFill>
              </a:rPr>
              <a:t>Background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Definition</a:t>
            </a:r>
          </a:p>
          <a:p>
            <a:pPr lvl="1" eaLnBrk="1" hangingPunct="1">
              <a:spcBef>
                <a:spcPts val="600"/>
              </a:spcBef>
              <a:spcAft>
                <a:spcPts val="600"/>
              </a:spcAft>
              <a:defRPr/>
            </a:pPr>
            <a:r>
              <a:rPr lang="en-US" sz="2000" b="1" dirty="0" smtClean="0"/>
              <a:t>Group Captive (Risk Retention Group)</a:t>
            </a:r>
          </a:p>
          <a:p>
            <a:pPr lvl="1" eaLnBrk="1" hangingPunct="1">
              <a:spcBef>
                <a:spcPts val="600"/>
              </a:spcBef>
              <a:spcAft>
                <a:spcPts val="600"/>
              </a:spcAft>
              <a:defRPr/>
            </a:pPr>
            <a:r>
              <a:rPr lang="en-US" sz="2000" dirty="0" smtClean="0"/>
              <a:t>An insurance company owned by two or more companies created to insure or reinsure the risks of its parents.  </a:t>
            </a:r>
            <a:endParaRPr lang="en-US" sz="1800" dirty="0" smtClean="0"/>
          </a:p>
          <a:p>
            <a:pPr lvl="1" eaLnBrk="1" hangingPunct="1">
              <a:spcBef>
                <a:spcPts val="600"/>
              </a:spcBef>
              <a:spcAft>
                <a:spcPts val="600"/>
              </a:spcAft>
              <a:defRPr/>
            </a:pPr>
            <a:r>
              <a:rPr lang="en-US" sz="2000" dirty="0" smtClean="0"/>
              <a:t>Often times can be affiliated with a trade association or homogenous group of companies but heterogeneous group captives are also available and prevalent.  </a:t>
            </a:r>
          </a:p>
          <a:p>
            <a:pPr lvl="1" eaLnBrk="1" hangingPunct="1">
              <a:spcBef>
                <a:spcPts val="600"/>
              </a:spcBef>
              <a:spcAft>
                <a:spcPts val="600"/>
              </a:spcAft>
              <a:defRPr/>
            </a:pPr>
            <a:r>
              <a:rPr lang="en-US" sz="2000" dirty="0" smtClean="0"/>
              <a:t>Regulated under special legislation regulating captives (regulated less stringently than state insurance laws which govern fully admitted insurance companies).</a:t>
            </a:r>
          </a:p>
          <a:p>
            <a:pPr lvl="1" eaLnBrk="1" hangingPunct="1">
              <a:spcBef>
                <a:spcPts val="600"/>
              </a:spcBef>
              <a:spcAft>
                <a:spcPts val="600"/>
              </a:spcAft>
              <a:defRPr/>
            </a:pPr>
            <a:r>
              <a:rPr lang="en-US" sz="2000" dirty="0" smtClean="0"/>
              <a:t>Risk Retention group is a specially designated group insurance structure formed under federal legislation allowing the company to function in states on an admitted (direct) basis.  </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69900" y="0"/>
            <a:ext cx="8229600" cy="6524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Definition</a:t>
            </a:r>
          </a:p>
          <a:p>
            <a:pPr lvl="1" eaLnBrk="1" hangingPunct="1">
              <a:spcBef>
                <a:spcPts val="600"/>
              </a:spcBef>
              <a:spcAft>
                <a:spcPts val="600"/>
              </a:spcAft>
              <a:defRPr/>
            </a:pPr>
            <a:r>
              <a:rPr lang="en-US" sz="2000" b="1" dirty="0" smtClean="0"/>
              <a:t>Rent-a-Captive (RAC/Segregated Cell Captive/Sponsored)</a:t>
            </a:r>
          </a:p>
          <a:p>
            <a:pPr lvl="1" eaLnBrk="1" hangingPunct="1">
              <a:spcBef>
                <a:spcPts val="600"/>
              </a:spcBef>
              <a:spcAft>
                <a:spcPts val="600"/>
              </a:spcAft>
              <a:defRPr/>
            </a:pPr>
            <a:r>
              <a:rPr lang="en-US" sz="2000" dirty="0" smtClean="0"/>
              <a:t>Organized to insure or reinsure the risks of unrelated shareholders; the insured are “renting” capacity of the insurer capitalized by outside sponsors</a:t>
            </a:r>
          </a:p>
          <a:p>
            <a:pPr lvl="1" eaLnBrk="1" hangingPunct="1">
              <a:spcBef>
                <a:spcPts val="600"/>
              </a:spcBef>
              <a:spcAft>
                <a:spcPts val="600"/>
              </a:spcAft>
              <a:defRPr/>
            </a:pPr>
            <a:r>
              <a:rPr lang="en-US" sz="2000" dirty="0" smtClean="0"/>
              <a:t>Each insured utilizes underwriting “cell” within the overall company</a:t>
            </a:r>
          </a:p>
          <a:p>
            <a:pPr lvl="1" eaLnBrk="1" hangingPunct="1">
              <a:spcBef>
                <a:spcPts val="600"/>
              </a:spcBef>
              <a:spcAft>
                <a:spcPts val="600"/>
              </a:spcAft>
              <a:defRPr/>
            </a:pPr>
            <a:r>
              <a:rPr lang="en-US" sz="2000" dirty="0" smtClean="0"/>
              <a:t>A separate legal entity can be formed by the insured  or activity in cell may be governed by a participation agreement or preferred share arrangement</a:t>
            </a:r>
          </a:p>
          <a:p>
            <a:pPr lvl="1" eaLnBrk="1" hangingPunct="1">
              <a:spcBef>
                <a:spcPts val="600"/>
              </a:spcBef>
              <a:spcAft>
                <a:spcPts val="600"/>
              </a:spcAft>
              <a:defRPr/>
            </a:pPr>
            <a:r>
              <a:rPr lang="en-US" sz="2000" dirty="0" smtClean="0"/>
              <a:t>Often referred to conceptually as a “condo” captive</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82600" y="122238"/>
            <a:ext cx="8229600" cy="5635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Concept</a:t>
            </a:r>
          </a:p>
          <a:p>
            <a:pPr lvl="1" eaLnBrk="1" hangingPunct="1">
              <a:spcBef>
                <a:spcPts val="600"/>
              </a:spcBef>
              <a:spcAft>
                <a:spcPts val="600"/>
              </a:spcAft>
              <a:defRPr/>
            </a:pPr>
            <a:endParaRPr lang="en-US" sz="2000" dirty="0" smtClean="0"/>
          </a:p>
        </p:txBody>
      </p:sp>
      <p:graphicFrame>
        <p:nvGraphicFramePr>
          <p:cNvPr id="87042" name="Object 2"/>
          <p:cNvGraphicFramePr>
            <a:graphicFrameLocks noChangeAspect="1"/>
          </p:cNvGraphicFramePr>
          <p:nvPr/>
        </p:nvGraphicFramePr>
        <p:xfrm>
          <a:off x="1600200" y="2074863"/>
          <a:ext cx="5943600" cy="3811587"/>
        </p:xfrm>
        <a:graphic>
          <a:graphicData uri="http://schemas.openxmlformats.org/presentationml/2006/ole">
            <mc:AlternateContent xmlns:mc="http://schemas.openxmlformats.org/markup-compatibility/2006">
              <mc:Choice xmlns:v="urn:schemas-microsoft-com:vml" Requires="v">
                <p:oleObj spid="_x0000_s46086" name="Visio" r:id="rId3" imgW="5069855" imgH="3250930" progId="">
                  <p:embed/>
                </p:oleObj>
              </mc:Choice>
              <mc:Fallback>
                <p:oleObj name="Visio" r:id="rId3" imgW="5069855" imgH="32509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74863"/>
                        <a:ext cx="5943600"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44500" y="96838"/>
            <a:ext cx="8229600" cy="5762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Concept</a:t>
            </a:r>
          </a:p>
          <a:p>
            <a:pPr lvl="1" eaLnBrk="1" hangingPunct="1">
              <a:spcBef>
                <a:spcPts val="600"/>
              </a:spcBef>
              <a:spcAft>
                <a:spcPts val="600"/>
              </a:spcAft>
              <a:defRPr/>
            </a:pPr>
            <a:endParaRPr lang="en-US" sz="2000" dirty="0" smtClean="0"/>
          </a:p>
        </p:txBody>
      </p:sp>
      <p:graphicFrame>
        <p:nvGraphicFramePr>
          <p:cNvPr id="87042" name="Object 2"/>
          <p:cNvGraphicFramePr>
            <a:graphicFrameLocks noChangeAspect="1"/>
          </p:cNvGraphicFramePr>
          <p:nvPr/>
        </p:nvGraphicFramePr>
        <p:xfrm>
          <a:off x="1600200" y="2074863"/>
          <a:ext cx="5943600" cy="3811587"/>
        </p:xfrm>
        <a:graphic>
          <a:graphicData uri="http://schemas.openxmlformats.org/presentationml/2006/ole">
            <mc:AlternateContent xmlns:mc="http://schemas.openxmlformats.org/markup-compatibility/2006">
              <mc:Choice xmlns:v="urn:schemas-microsoft-com:vml" Requires="v">
                <p:oleObj spid="_x0000_s47110" name="Visio" r:id="rId3" imgW="5069855" imgH="3250930" progId="">
                  <p:embed/>
                </p:oleObj>
              </mc:Choice>
              <mc:Fallback>
                <p:oleObj name="Visio" r:id="rId3" imgW="5069855" imgH="32509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74863"/>
                        <a:ext cx="5943600"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69900" y="0"/>
            <a:ext cx="8229600" cy="774700"/>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Concept</a:t>
            </a:r>
          </a:p>
          <a:p>
            <a:pPr lvl="1" eaLnBrk="1" hangingPunct="1">
              <a:spcBef>
                <a:spcPts val="600"/>
              </a:spcBef>
              <a:spcAft>
                <a:spcPts val="600"/>
              </a:spcAft>
              <a:defRPr/>
            </a:pPr>
            <a:r>
              <a:rPr lang="en-US" sz="2000" dirty="0" smtClean="0"/>
              <a:t>Retain material amounts of premium and risk in a related insurance company and focus on loss control and operating expenses to maximize probability of profitable result.</a:t>
            </a:r>
          </a:p>
          <a:p>
            <a:pPr lvl="1" eaLnBrk="1" hangingPunct="1">
              <a:spcBef>
                <a:spcPts val="600"/>
              </a:spcBef>
              <a:spcAft>
                <a:spcPts val="600"/>
              </a:spcAft>
              <a:defRPr/>
            </a:pPr>
            <a:r>
              <a:rPr lang="en-US" sz="2000" dirty="0" smtClean="0"/>
              <a:t>Premium calculation weighted more towards individual’s prior five-year loss history instead of industry averages or the current profitability of the insurance industry (good and bad).</a:t>
            </a:r>
          </a:p>
          <a:p>
            <a:pPr lvl="1" eaLnBrk="1" hangingPunct="1">
              <a:spcBef>
                <a:spcPts val="600"/>
              </a:spcBef>
              <a:spcAft>
                <a:spcPts val="600"/>
              </a:spcAft>
              <a:defRPr/>
            </a:pPr>
            <a:r>
              <a:rPr lang="en-US" sz="2000" dirty="0" smtClean="0"/>
              <a:t>Fixed Costs associated with traditional carriers are separated, unbundled (if cost effective) and negotiated on an individual basis:</a:t>
            </a:r>
          </a:p>
          <a:p>
            <a:pPr lvl="2" eaLnBrk="1" hangingPunct="1">
              <a:spcBef>
                <a:spcPts val="600"/>
              </a:spcBef>
              <a:spcAft>
                <a:spcPts val="600"/>
              </a:spcAft>
              <a:defRPr/>
            </a:pPr>
            <a:r>
              <a:rPr lang="en-US" sz="1800" dirty="0" smtClean="0"/>
              <a:t>Policy Issuance;</a:t>
            </a:r>
          </a:p>
          <a:p>
            <a:pPr lvl="2" eaLnBrk="1" hangingPunct="1">
              <a:spcBef>
                <a:spcPts val="600"/>
              </a:spcBef>
              <a:spcAft>
                <a:spcPts val="600"/>
              </a:spcAft>
              <a:defRPr/>
            </a:pPr>
            <a:r>
              <a:rPr lang="en-US" sz="1800" dirty="0" smtClean="0"/>
              <a:t>Claims handling; and</a:t>
            </a:r>
          </a:p>
          <a:p>
            <a:pPr lvl="2" eaLnBrk="1" hangingPunct="1">
              <a:spcBef>
                <a:spcPts val="600"/>
              </a:spcBef>
              <a:spcAft>
                <a:spcPts val="600"/>
              </a:spcAft>
              <a:defRPr/>
            </a:pPr>
            <a:r>
              <a:rPr lang="en-US" sz="1800" dirty="0" smtClean="0"/>
              <a:t>Reinsurance. </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8" y="416718"/>
            <a:ext cx="8678779" cy="725488"/>
          </a:xfrm>
        </p:spPr>
        <p:txBody>
          <a:bodyPr>
            <a:noAutofit/>
          </a:bodyPr>
          <a:lstStyle/>
          <a:p>
            <a:r>
              <a:rPr lang="en-US" sz="4000" dirty="0" smtClean="0">
                <a:solidFill>
                  <a:srgbClr val="D80000"/>
                </a:solidFill>
              </a:rPr>
              <a:t>Risk Managers Eye Cyber Risk</a:t>
            </a:r>
            <a:br>
              <a:rPr lang="en-US" sz="4000" dirty="0" smtClean="0">
                <a:solidFill>
                  <a:srgbClr val="D80000"/>
                </a:solidFill>
              </a:rPr>
            </a:br>
            <a:endParaRPr lang="en-US" sz="4000" dirty="0">
              <a:solidFill>
                <a:srgbClr val="D80000"/>
              </a:solidFill>
            </a:endParaRPr>
          </a:p>
        </p:txBody>
      </p:sp>
      <p:sp>
        <p:nvSpPr>
          <p:cNvPr id="3" name="Content Placeholder 2"/>
          <p:cNvSpPr>
            <a:spLocks noGrp="1"/>
          </p:cNvSpPr>
          <p:nvPr>
            <p:ph idx="1"/>
          </p:nvPr>
        </p:nvSpPr>
        <p:spPr>
          <a:xfrm>
            <a:off x="352926" y="1147197"/>
            <a:ext cx="8133348" cy="4525963"/>
          </a:xfrm>
        </p:spPr>
        <p:txBody>
          <a:bodyPr>
            <a:normAutofit fontScale="92500" lnSpcReduction="10000"/>
          </a:bodyPr>
          <a:lstStyle/>
          <a:p>
            <a:pPr>
              <a:buFont typeface="Arial" panose="020B0604020202020204" pitchFamily="34" charset="0"/>
              <a:buChar char="•"/>
            </a:pPr>
            <a:r>
              <a:rPr lang="en-US" dirty="0" smtClean="0"/>
              <a:t>Business Insurance survey* reported that 56% of Risk managers surveyed </a:t>
            </a:r>
            <a:r>
              <a:rPr lang="en-US" u="sng" dirty="0" smtClean="0"/>
              <a:t>cited Cyber Risk as a “Top Concern”</a:t>
            </a:r>
            <a:r>
              <a:rPr lang="en-US" dirty="0" smtClean="0"/>
              <a:t> </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52% of Risk Managers said they had a dedicated Cyber Risk Insurance Policy</a:t>
            </a:r>
          </a:p>
          <a:p>
            <a:pPr lvl="1">
              <a:buFont typeface="Arial" panose="020B0604020202020204" pitchFamily="34" charset="0"/>
              <a:buChar char="•"/>
            </a:pPr>
            <a:r>
              <a:rPr lang="en-US" dirty="0" smtClean="0"/>
              <a:t>38% Said NO</a:t>
            </a:r>
          </a:p>
          <a:p>
            <a:pPr lvl="1">
              <a:buFont typeface="Arial" panose="020B0604020202020204" pitchFamily="34" charset="0"/>
              <a:buChar char="•"/>
            </a:pPr>
            <a:r>
              <a:rPr lang="en-US" dirty="0" smtClean="0"/>
              <a:t>10% were unsure!</a:t>
            </a:r>
          </a:p>
          <a:p>
            <a:pPr marL="0" indent="0">
              <a:buNone/>
            </a:pPr>
            <a:endParaRPr lang="en-US" sz="1000" dirty="0" smtClean="0"/>
          </a:p>
          <a:p>
            <a:pPr marL="0" indent="0"/>
            <a:endParaRPr lang="en-US" sz="1000" dirty="0" smtClean="0"/>
          </a:p>
          <a:p>
            <a:pPr marL="0" indent="0"/>
            <a:endParaRPr lang="en-US" sz="1000" dirty="0"/>
          </a:p>
          <a:p>
            <a:pPr marL="0" indent="0"/>
            <a:endParaRPr lang="en-US" sz="1000" dirty="0" smtClean="0"/>
          </a:p>
          <a:p>
            <a:pPr marL="0" indent="0"/>
            <a:endParaRPr lang="en-US" sz="1000" dirty="0"/>
          </a:p>
          <a:p>
            <a:pPr marL="0" indent="0"/>
            <a:r>
              <a:rPr lang="en-US" sz="1000" dirty="0" smtClean="0"/>
              <a:t>* Source: Business Insurance, February 17, 2014, Page 13</a:t>
            </a:r>
            <a:endParaRPr lang="en-US" sz="1000" dirty="0"/>
          </a:p>
        </p:txBody>
      </p:sp>
      <p:pic>
        <p:nvPicPr>
          <p:cNvPr id="10242" name="Picture 2" descr="C:\Users\Tina.Bukow\AppData\Local\Microsoft\Windows\Temporary Internet Files\Content.IE5\20IC0R9D\MC9003910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88235" y="3923246"/>
            <a:ext cx="1593834" cy="220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8773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95300" y="96838"/>
            <a:ext cx="8229600" cy="5381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4086225" cy="4697413"/>
          </a:xfrm>
        </p:spPr>
        <p:txBody>
          <a:bodyPr>
            <a:noAutofit/>
          </a:bodyPr>
          <a:lstStyle/>
          <a:p>
            <a:pPr eaLnBrk="1" hangingPunct="1">
              <a:spcBef>
                <a:spcPts val="600"/>
              </a:spcBef>
              <a:spcAft>
                <a:spcPts val="600"/>
              </a:spcAft>
              <a:defRPr/>
            </a:pPr>
            <a:r>
              <a:rPr lang="en-US" sz="2400" b="1" dirty="0" smtClean="0"/>
              <a:t>Risk Profile</a:t>
            </a:r>
          </a:p>
          <a:p>
            <a:pPr lvl="1" eaLnBrk="1" hangingPunct="1">
              <a:spcBef>
                <a:spcPts val="600"/>
              </a:spcBef>
              <a:spcAft>
                <a:spcPts val="600"/>
              </a:spcAft>
              <a:defRPr/>
            </a:pPr>
            <a:r>
              <a:rPr lang="en-US" sz="2000" dirty="0" smtClean="0"/>
              <a:t>Group captive would retain specified per occurrence and aggregate risk in the facility</a:t>
            </a:r>
          </a:p>
          <a:p>
            <a:pPr lvl="1" eaLnBrk="1" hangingPunct="1">
              <a:spcBef>
                <a:spcPts val="600"/>
              </a:spcBef>
              <a:spcAft>
                <a:spcPts val="600"/>
              </a:spcAft>
              <a:defRPr/>
            </a:pPr>
            <a:r>
              <a:rPr lang="en-US" sz="2000" dirty="0" smtClean="0"/>
              <a:t>Risk above the per occurrence and aggregate structure would be transferred to a third party through reinsurance or net placement</a:t>
            </a:r>
          </a:p>
          <a:p>
            <a:pPr lvl="1" eaLnBrk="1" hangingPunct="1">
              <a:spcBef>
                <a:spcPts val="600"/>
              </a:spcBef>
              <a:spcAft>
                <a:spcPts val="600"/>
              </a:spcAft>
              <a:defRPr/>
            </a:pPr>
            <a:r>
              <a:rPr lang="en-US" sz="2000" dirty="0" smtClean="0"/>
              <a:t>Worst case scenario is therefore defined prior to the coverage period beginning</a:t>
            </a:r>
          </a:p>
        </p:txBody>
      </p:sp>
      <p:graphicFrame>
        <p:nvGraphicFramePr>
          <p:cNvPr id="92163" name="Object 3"/>
          <p:cNvGraphicFramePr>
            <a:graphicFrameLocks noChangeAspect="1"/>
          </p:cNvGraphicFramePr>
          <p:nvPr/>
        </p:nvGraphicFramePr>
        <p:xfrm>
          <a:off x="5029200" y="2057400"/>
          <a:ext cx="3429000" cy="2754313"/>
        </p:xfrm>
        <a:graphic>
          <a:graphicData uri="http://schemas.openxmlformats.org/presentationml/2006/ole">
            <mc:AlternateContent xmlns:mc="http://schemas.openxmlformats.org/markup-compatibility/2006">
              <mc:Choice xmlns:v="urn:schemas-microsoft-com:vml" Requires="v">
                <p:oleObj spid="_x0000_s48134" name="Visio" r:id="rId3" imgW="2320576" imgH="1863662" progId="">
                  <p:embed/>
                </p:oleObj>
              </mc:Choice>
              <mc:Fallback>
                <p:oleObj name="Visio" r:id="rId3" imgW="2320576" imgH="18636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3429000" cy="2754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6143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4086225" cy="4697413"/>
          </a:xfrm>
        </p:spPr>
        <p:txBody>
          <a:bodyPr>
            <a:noAutofit/>
          </a:bodyPr>
          <a:lstStyle/>
          <a:p>
            <a:pPr eaLnBrk="1" hangingPunct="1">
              <a:spcBef>
                <a:spcPts val="600"/>
              </a:spcBef>
              <a:spcAft>
                <a:spcPts val="600"/>
              </a:spcAft>
              <a:defRPr/>
            </a:pPr>
            <a:r>
              <a:rPr lang="en-US" sz="2400" b="1" dirty="0" smtClean="0"/>
              <a:t>Premium Size Matters</a:t>
            </a:r>
          </a:p>
          <a:p>
            <a:pPr lvl="1" eaLnBrk="1" hangingPunct="1">
              <a:spcBef>
                <a:spcPts val="600"/>
              </a:spcBef>
              <a:spcAft>
                <a:spcPts val="600"/>
              </a:spcAft>
              <a:defRPr/>
            </a:pPr>
            <a:r>
              <a:rPr lang="en-US" sz="2000" dirty="0" smtClean="0"/>
              <a:t>Expenses related to the captive operations are not all linear.</a:t>
            </a:r>
          </a:p>
          <a:p>
            <a:pPr lvl="1" eaLnBrk="1" hangingPunct="1">
              <a:spcBef>
                <a:spcPts val="600"/>
              </a:spcBef>
              <a:spcAft>
                <a:spcPts val="600"/>
              </a:spcAft>
              <a:defRPr/>
            </a:pPr>
            <a:r>
              <a:rPr lang="en-US" sz="2000" dirty="0" smtClean="0"/>
              <a:t>Increased premium volume brings reduced overall expenses through non-linear expense.</a:t>
            </a:r>
          </a:p>
          <a:p>
            <a:pPr lvl="1" eaLnBrk="1" hangingPunct="1">
              <a:spcBef>
                <a:spcPts val="600"/>
              </a:spcBef>
              <a:spcAft>
                <a:spcPts val="600"/>
              </a:spcAft>
              <a:defRPr/>
            </a:pPr>
            <a:r>
              <a:rPr lang="en-US" sz="2000" dirty="0" smtClean="0"/>
              <a:t>Increased size brings more market partners/competition and ability to retain more risk.</a:t>
            </a:r>
          </a:p>
          <a:p>
            <a:pPr lvl="1" eaLnBrk="1" hangingPunct="1">
              <a:spcBef>
                <a:spcPts val="600"/>
              </a:spcBef>
              <a:spcAft>
                <a:spcPts val="600"/>
              </a:spcAft>
              <a:defRPr/>
            </a:pPr>
            <a:r>
              <a:rPr lang="en-US" sz="2000" dirty="0" smtClean="0"/>
              <a:t>Goal is to grow to </a:t>
            </a:r>
            <a:r>
              <a:rPr lang="en-US" sz="2000" b="1" i="1" dirty="0" smtClean="0"/>
              <a:t>optimal</a:t>
            </a:r>
            <a:r>
              <a:rPr lang="en-US" sz="2000" baseline="30000" dirty="0" smtClean="0"/>
              <a:t>1 </a:t>
            </a:r>
            <a:r>
              <a:rPr lang="en-US" sz="2000" dirty="0" smtClean="0"/>
              <a:t>size over time and insulate group from commercial market. </a:t>
            </a:r>
          </a:p>
        </p:txBody>
      </p:sp>
      <p:graphicFrame>
        <p:nvGraphicFramePr>
          <p:cNvPr id="90114" name="Object 7"/>
          <p:cNvGraphicFramePr>
            <a:graphicFrameLocks noChangeAspect="1"/>
          </p:cNvGraphicFramePr>
          <p:nvPr/>
        </p:nvGraphicFramePr>
        <p:xfrm>
          <a:off x="5019675" y="2276475"/>
          <a:ext cx="3657600" cy="3155950"/>
        </p:xfrm>
        <a:graphic>
          <a:graphicData uri="http://schemas.openxmlformats.org/presentationml/2006/ole">
            <mc:AlternateContent xmlns:mc="http://schemas.openxmlformats.org/markup-compatibility/2006">
              <mc:Choice xmlns:v="urn:schemas-microsoft-com:vml" Requires="v">
                <p:oleObj spid="_x0000_s49158" name="Worksheet" r:id="rId4" imgW="2391812" imgH="2063594" progId="Excel.Sheet.8">
                  <p:embed/>
                </p:oleObj>
              </mc:Choice>
              <mc:Fallback>
                <p:oleObj name="Worksheet" r:id="rId4" imgW="2391812" imgH="2063594"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675" y="2276475"/>
                        <a:ext cx="36576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Box 4"/>
          <p:cNvSpPr txBox="1"/>
          <p:nvPr/>
        </p:nvSpPr>
        <p:spPr>
          <a:xfrm>
            <a:off x="5019675" y="5667375"/>
            <a:ext cx="3236784" cy="584775"/>
          </a:xfrm>
          <a:prstGeom prst="rect">
            <a:avLst/>
          </a:prstGeom>
          <a:noFill/>
          <a:ln>
            <a:noFill/>
          </a:ln>
        </p:spPr>
        <p:txBody>
          <a:bodyPr wrap="none" rtlCol="0">
            <a:spAutoFit/>
          </a:bodyPr>
          <a:lstStyle/>
          <a:p>
            <a:pPr>
              <a:spcBef>
                <a:spcPct val="0"/>
              </a:spcBef>
            </a:pPr>
            <a:r>
              <a:rPr lang="en-US" sz="1600" b="1" i="1" baseline="30000" dirty="0" smtClean="0">
                <a:solidFill>
                  <a:prstClr val="black">
                    <a:lumMod val="65000"/>
                    <a:lumOff val="35000"/>
                  </a:prstClr>
                </a:solidFill>
                <a:latin typeface="Times New Roman" pitchFamily="18" charset="0"/>
                <a:cs typeface="Times New Roman" pitchFamily="18" charset="0"/>
              </a:rPr>
              <a:t>1</a:t>
            </a:r>
            <a:r>
              <a:rPr lang="en-US" sz="1600" b="1" i="1" dirty="0" smtClean="0">
                <a:solidFill>
                  <a:prstClr val="black">
                    <a:lumMod val="65000"/>
                    <a:lumOff val="35000"/>
                  </a:prstClr>
                </a:solidFill>
                <a:latin typeface="Times New Roman" pitchFamily="18" charset="0"/>
                <a:cs typeface="Times New Roman" pitchFamily="18" charset="0"/>
              </a:rPr>
              <a:t>Optimal size is determined by each </a:t>
            </a:r>
          </a:p>
          <a:p>
            <a:pPr>
              <a:spcBef>
                <a:spcPct val="0"/>
              </a:spcBef>
            </a:pPr>
            <a:r>
              <a:rPr lang="en-US" sz="1600" b="1" i="1" dirty="0" smtClean="0">
                <a:solidFill>
                  <a:prstClr val="black">
                    <a:lumMod val="65000"/>
                    <a:lumOff val="35000"/>
                  </a:prstClr>
                </a:solidFill>
                <a:latin typeface="Times New Roman" pitchFamily="18" charset="0"/>
                <a:cs typeface="Times New Roman" pitchFamily="18" charset="0"/>
              </a:rPr>
              <a:t>individual group.</a:t>
            </a:r>
            <a:endParaRPr lang="en-US" sz="1600" b="1" i="1" dirty="0">
              <a:solidFill>
                <a:prstClr val="black">
                  <a:lumMod val="65000"/>
                  <a:lumOff val="35000"/>
                </a:prstClr>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96838"/>
            <a:ext cx="8229600" cy="6016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Group Captive Pricing</a:t>
            </a:r>
          </a:p>
          <a:p>
            <a:pPr lvl="1" eaLnBrk="1" hangingPunct="1">
              <a:spcBef>
                <a:spcPts val="600"/>
              </a:spcBef>
              <a:spcAft>
                <a:spcPts val="600"/>
              </a:spcAft>
              <a:defRPr/>
            </a:pPr>
            <a:r>
              <a:rPr lang="en-US" sz="2000" dirty="0" smtClean="0"/>
              <a:t>Group captive goal is to price appropriately based on historical loss performance and investment trends of the specific group.</a:t>
            </a:r>
          </a:p>
          <a:p>
            <a:pPr lvl="1" eaLnBrk="1" hangingPunct="1">
              <a:spcBef>
                <a:spcPts val="600"/>
              </a:spcBef>
              <a:spcAft>
                <a:spcPts val="600"/>
              </a:spcAft>
              <a:defRPr/>
            </a:pPr>
            <a:r>
              <a:rPr lang="en-US" sz="2000" dirty="0" smtClean="0"/>
              <a:t>The graph below is an illustrative example of stable group approach versus market pricing which is often driven by cost and availability of capital.   </a:t>
            </a:r>
          </a:p>
          <a:p>
            <a:pPr lvl="1" eaLnBrk="1" hangingPunct="1">
              <a:spcBef>
                <a:spcPts val="600"/>
              </a:spcBef>
              <a:spcAft>
                <a:spcPts val="600"/>
              </a:spcAft>
              <a:defRPr/>
            </a:pPr>
            <a:endParaRPr lang="en-US" sz="2000" dirty="0" smtClean="0"/>
          </a:p>
        </p:txBody>
      </p:sp>
      <p:pic>
        <p:nvPicPr>
          <p:cNvPr id="4" name="Picture 3"/>
          <p:cNvPicPr>
            <a:picLocks noChangeAspect="1" noChangeArrowheads="1"/>
          </p:cNvPicPr>
          <p:nvPr/>
        </p:nvPicPr>
        <p:blipFill>
          <a:blip r:embed="rId2" cstate="print"/>
          <a:srcRect/>
          <a:stretch>
            <a:fillRect/>
          </a:stretch>
        </p:blipFill>
        <p:spPr bwMode="auto">
          <a:xfrm>
            <a:off x="2466974" y="3745815"/>
            <a:ext cx="4238625" cy="255021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88900"/>
            <a:ext cx="8229600" cy="512762"/>
          </a:xfrm>
        </p:spPr>
        <p:txBody>
          <a:bodyPr>
            <a:normAutofit fontScale="90000"/>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Contractual &amp; Financial Flow</a:t>
            </a:r>
          </a:p>
          <a:p>
            <a:pPr lvl="1" eaLnBrk="1" hangingPunct="1">
              <a:spcBef>
                <a:spcPts val="600"/>
              </a:spcBef>
              <a:spcAft>
                <a:spcPts val="600"/>
              </a:spcAft>
              <a:defRPr/>
            </a:pPr>
            <a:endParaRPr lang="en-US" sz="2000" dirty="0" smtClean="0"/>
          </a:p>
        </p:txBody>
      </p:sp>
      <p:graphicFrame>
        <p:nvGraphicFramePr>
          <p:cNvPr id="91138" name="Object 3"/>
          <p:cNvGraphicFramePr>
            <a:graphicFrameLocks noChangeAspect="1"/>
          </p:cNvGraphicFramePr>
          <p:nvPr/>
        </p:nvGraphicFramePr>
        <p:xfrm>
          <a:off x="747713" y="2051050"/>
          <a:ext cx="7939087" cy="4092575"/>
        </p:xfrm>
        <a:graphic>
          <a:graphicData uri="http://schemas.openxmlformats.org/presentationml/2006/ole">
            <mc:AlternateContent xmlns:mc="http://schemas.openxmlformats.org/markup-compatibility/2006">
              <mc:Choice xmlns:v="urn:schemas-microsoft-com:vml" Requires="v">
                <p:oleObj spid="_x0000_s50182" name="Visio" r:id="rId3" imgW="4735971" imgH="2441102" progId="">
                  <p:embed/>
                </p:oleObj>
              </mc:Choice>
              <mc:Fallback>
                <p:oleObj name="Visio" r:id="rId3" imgW="4735971" imgH="244110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051050"/>
                        <a:ext cx="7939087" cy="409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69900" y="109538"/>
            <a:ext cx="8229600" cy="627062"/>
          </a:xfrm>
        </p:spPr>
        <p:txBody>
          <a:bodyPr/>
          <a:lstStyle/>
          <a:p>
            <a:pPr eaLnBrk="1" hangingPunct="1"/>
            <a:r>
              <a:rPr lang="en-US" sz="2800" dirty="0" smtClean="0">
                <a:solidFill>
                  <a:srgbClr val="C70000"/>
                </a:solidFill>
              </a:rPr>
              <a:t>Group Captive Types</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Fronted Reinsurance (Homogeneous)</a:t>
            </a:r>
          </a:p>
          <a:p>
            <a:pPr lvl="1" eaLnBrk="1" hangingPunct="1">
              <a:spcBef>
                <a:spcPts val="600"/>
              </a:spcBef>
              <a:spcAft>
                <a:spcPts val="600"/>
              </a:spcAft>
              <a:defRPr/>
            </a:pPr>
            <a:endParaRPr lang="en-US" sz="2000" dirty="0" smtClean="0"/>
          </a:p>
        </p:txBody>
      </p:sp>
      <p:graphicFrame>
        <p:nvGraphicFramePr>
          <p:cNvPr id="91138" name="Object 3"/>
          <p:cNvGraphicFramePr>
            <a:graphicFrameLocks noChangeAspect="1"/>
          </p:cNvGraphicFramePr>
          <p:nvPr/>
        </p:nvGraphicFramePr>
        <p:xfrm>
          <a:off x="747713" y="2051050"/>
          <a:ext cx="7939087" cy="4092575"/>
        </p:xfrm>
        <a:graphic>
          <a:graphicData uri="http://schemas.openxmlformats.org/presentationml/2006/ole">
            <mc:AlternateContent xmlns:mc="http://schemas.openxmlformats.org/markup-compatibility/2006">
              <mc:Choice xmlns:v="urn:schemas-microsoft-com:vml" Requires="v">
                <p:oleObj spid="_x0000_s51206" name="Visio" r:id="rId3" imgW="4735971" imgH="2441102" progId="">
                  <p:embed/>
                </p:oleObj>
              </mc:Choice>
              <mc:Fallback>
                <p:oleObj name="Visio" r:id="rId3" imgW="4735971" imgH="244110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051050"/>
                        <a:ext cx="7939087" cy="409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749300"/>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Fronted Reinsurance (Heterogeneous)</a:t>
            </a:r>
          </a:p>
          <a:p>
            <a:pPr lvl="1" eaLnBrk="1" hangingPunct="1">
              <a:spcBef>
                <a:spcPts val="600"/>
              </a:spcBef>
              <a:spcAft>
                <a:spcPts val="600"/>
              </a:spcAft>
              <a:defRPr/>
            </a:pPr>
            <a:endParaRPr lang="en-US" sz="2000" dirty="0" smtClean="0"/>
          </a:p>
        </p:txBody>
      </p:sp>
      <p:graphicFrame>
        <p:nvGraphicFramePr>
          <p:cNvPr id="96259" name="Object 3"/>
          <p:cNvGraphicFramePr>
            <a:graphicFrameLocks noChangeAspect="1"/>
          </p:cNvGraphicFramePr>
          <p:nvPr/>
        </p:nvGraphicFramePr>
        <p:xfrm>
          <a:off x="1230313" y="2190750"/>
          <a:ext cx="6645275" cy="3771900"/>
        </p:xfrm>
        <a:graphic>
          <a:graphicData uri="http://schemas.openxmlformats.org/presentationml/2006/ole">
            <mc:AlternateContent xmlns:mc="http://schemas.openxmlformats.org/markup-compatibility/2006">
              <mc:Choice xmlns:v="urn:schemas-microsoft-com:vml" Requires="v">
                <p:oleObj spid="_x0000_s52230" name="Visio" r:id="rId3" imgW="4606577" imgH="2707802" progId="">
                  <p:embed/>
                </p:oleObj>
              </mc:Choice>
              <mc:Fallback>
                <p:oleObj name="Visio" r:id="rId3" imgW="4606577" imgH="270780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2190750"/>
                        <a:ext cx="66452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09538"/>
            <a:ext cx="8229600" cy="601662"/>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Risk Retention Groups</a:t>
            </a:r>
          </a:p>
          <a:p>
            <a:pPr lvl="1" eaLnBrk="1" hangingPunct="1">
              <a:spcBef>
                <a:spcPts val="600"/>
              </a:spcBef>
              <a:spcAft>
                <a:spcPts val="600"/>
              </a:spcAft>
              <a:defRPr/>
            </a:pPr>
            <a:r>
              <a:rPr lang="en-US" sz="2200" dirty="0" smtClean="0"/>
              <a:t>Operate similar to group captives but are regulated under federal legislation and function as admitted (policy issuing) carrier</a:t>
            </a:r>
          </a:p>
          <a:p>
            <a:pPr lvl="1" eaLnBrk="1" hangingPunct="1">
              <a:spcBef>
                <a:spcPts val="600"/>
              </a:spcBef>
              <a:spcAft>
                <a:spcPts val="600"/>
              </a:spcAft>
              <a:defRPr/>
            </a:pPr>
            <a:r>
              <a:rPr lang="en-US" sz="2200" dirty="0" smtClean="0"/>
              <a:t>Can operate in all fifty states yet only required to be licensed in its state of domicile</a:t>
            </a:r>
          </a:p>
          <a:p>
            <a:pPr lvl="1" eaLnBrk="1" hangingPunct="1">
              <a:spcBef>
                <a:spcPts val="600"/>
              </a:spcBef>
              <a:spcAft>
                <a:spcPts val="600"/>
              </a:spcAft>
              <a:defRPr/>
            </a:pPr>
            <a:r>
              <a:rPr lang="en-US" sz="2200" dirty="0" smtClean="0"/>
              <a:t>RRG must register in all states where it operates – registration is different for each state and can be problematic</a:t>
            </a:r>
          </a:p>
          <a:p>
            <a:pPr lvl="1" eaLnBrk="1" hangingPunct="1">
              <a:spcBef>
                <a:spcPts val="600"/>
              </a:spcBef>
              <a:spcAft>
                <a:spcPts val="600"/>
              </a:spcAft>
              <a:defRPr/>
            </a:pPr>
            <a:r>
              <a:rPr lang="en-US" sz="2200" dirty="0" smtClean="0"/>
              <a:t>RRGs are not protected by state guaranty funds in the event of insolvency</a:t>
            </a:r>
          </a:p>
          <a:p>
            <a:pPr lvl="1" eaLnBrk="1" hangingPunct="1">
              <a:spcBef>
                <a:spcPts val="600"/>
              </a:spcBef>
              <a:spcAft>
                <a:spcPts val="600"/>
              </a:spcAft>
              <a:defRPr/>
            </a:pPr>
            <a:r>
              <a:rPr lang="en-US" sz="2200" dirty="0" smtClean="0"/>
              <a:t>Insured must be owners and owners must be insureds</a:t>
            </a:r>
          </a:p>
          <a:p>
            <a:pPr lvl="1" eaLnBrk="1" hangingPunct="1">
              <a:spcBef>
                <a:spcPts val="600"/>
              </a:spcBef>
              <a:spcAft>
                <a:spcPts val="600"/>
              </a:spcAft>
              <a:defRPr/>
            </a:pPr>
            <a:r>
              <a:rPr lang="en-US" sz="2200" dirty="0" smtClean="0"/>
              <a:t>Can only write liability lines of risk- no WC, PROP</a:t>
            </a:r>
          </a:p>
          <a:p>
            <a:pPr lvl="1" eaLnBrk="1" hangingPunct="1">
              <a:spcBef>
                <a:spcPts val="600"/>
              </a:spcBef>
              <a:spcAft>
                <a:spcPts val="600"/>
              </a:spcAft>
              <a:defRPr/>
            </a:pPr>
            <a:endParaRPr lang="en-US" sz="2200" b="1"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22238"/>
            <a:ext cx="8229600" cy="652462"/>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Risk Retention Groups</a:t>
            </a:r>
          </a:p>
          <a:p>
            <a:pPr lvl="1" eaLnBrk="1" hangingPunct="1">
              <a:spcBef>
                <a:spcPts val="600"/>
              </a:spcBef>
              <a:spcAft>
                <a:spcPts val="600"/>
              </a:spcAft>
              <a:defRPr/>
            </a:pPr>
            <a:endParaRPr lang="en-US" sz="2000" dirty="0" smtClean="0"/>
          </a:p>
        </p:txBody>
      </p:sp>
      <p:graphicFrame>
        <p:nvGraphicFramePr>
          <p:cNvPr id="95235" name="Object 3"/>
          <p:cNvGraphicFramePr>
            <a:graphicFrameLocks noChangeAspect="1"/>
          </p:cNvGraphicFramePr>
          <p:nvPr/>
        </p:nvGraphicFramePr>
        <p:xfrm>
          <a:off x="844363" y="2217738"/>
          <a:ext cx="7517866" cy="2259012"/>
        </p:xfrm>
        <a:graphic>
          <a:graphicData uri="http://schemas.openxmlformats.org/presentationml/2006/ole">
            <mc:AlternateContent xmlns:mc="http://schemas.openxmlformats.org/markup-compatibility/2006">
              <mc:Choice xmlns:v="urn:schemas-microsoft-com:vml" Requires="v">
                <p:oleObj spid="_x0000_s53254" name="Visio" r:id="rId3" imgW="4584696" imgH="1424291" progId="">
                  <p:embed/>
                </p:oleObj>
              </mc:Choice>
              <mc:Fallback>
                <p:oleObj name="Visio" r:id="rId3" imgW="4584696" imgH="142429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63" y="2217738"/>
                        <a:ext cx="7517866"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711200"/>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Other Types</a:t>
            </a:r>
          </a:p>
          <a:p>
            <a:pPr lvl="1" eaLnBrk="1" hangingPunct="1">
              <a:spcBef>
                <a:spcPts val="600"/>
              </a:spcBef>
              <a:spcAft>
                <a:spcPts val="600"/>
              </a:spcAft>
              <a:defRPr/>
            </a:pPr>
            <a:r>
              <a:rPr lang="en-US" sz="2200" b="1" dirty="0" smtClean="0"/>
              <a:t>Association Group Captive </a:t>
            </a:r>
            <a:r>
              <a:rPr lang="en-US" sz="2200" dirty="0" smtClean="0"/>
              <a:t>– owned or sponsored by association to provide coverage to its members</a:t>
            </a:r>
          </a:p>
          <a:p>
            <a:pPr lvl="1" eaLnBrk="1" hangingPunct="1">
              <a:spcBef>
                <a:spcPts val="600"/>
              </a:spcBef>
              <a:spcAft>
                <a:spcPts val="600"/>
              </a:spcAft>
              <a:defRPr/>
            </a:pPr>
            <a:r>
              <a:rPr lang="en-US" sz="2200" b="1" dirty="0" smtClean="0"/>
              <a:t>Group Medical Stop-Loss </a:t>
            </a:r>
            <a:r>
              <a:rPr lang="en-US" sz="2200" dirty="0" smtClean="0"/>
              <a:t>– Pooling of medical risk amongst members above a specific retention</a:t>
            </a:r>
          </a:p>
          <a:p>
            <a:pPr lvl="1" eaLnBrk="1" hangingPunct="1">
              <a:spcBef>
                <a:spcPts val="600"/>
              </a:spcBef>
              <a:spcAft>
                <a:spcPts val="600"/>
              </a:spcAft>
              <a:defRPr/>
            </a:pPr>
            <a:r>
              <a:rPr lang="en-US" sz="2200" b="1" dirty="0" smtClean="0"/>
              <a:t>Hybrid Structures </a:t>
            </a:r>
            <a:r>
              <a:rPr lang="en-US" sz="2200" dirty="0" smtClean="0"/>
              <a:t>– Several hybrid type structures have developed and domiciles have adapted by passing special purpose legislation for programs that do not fit within a specific niche</a:t>
            </a:r>
          </a:p>
          <a:p>
            <a:pPr lvl="1" eaLnBrk="1" hangingPunct="1">
              <a:spcBef>
                <a:spcPts val="600"/>
              </a:spcBef>
              <a:spcAft>
                <a:spcPts val="600"/>
              </a:spcAft>
              <a:defRPr/>
            </a:pPr>
            <a:r>
              <a:rPr lang="en-US" sz="2200" dirty="0" smtClean="0"/>
              <a:t>Most structures can be established in a cell captive and transferred to a separate structure after an incubation period</a:t>
            </a:r>
          </a:p>
          <a:p>
            <a:pPr lvl="1" eaLnBrk="1" hangingPunct="1">
              <a:spcBef>
                <a:spcPts val="600"/>
              </a:spcBef>
              <a:spcAft>
                <a:spcPts val="600"/>
              </a:spcAft>
              <a:defRPr/>
            </a:pPr>
            <a:endParaRPr lang="en-US" sz="2200" b="1"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34938"/>
            <a:ext cx="8229600" cy="538162"/>
          </a:xfrm>
        </p:spPr>
        <p:txBody>
          <a:bodyPr/>
          <a:lstStyle/>
          <a:p>
            <a:pPr eaLnBrk="1" hangingPunct="1"/>
            <a:r>
              <a:rPr lang="en-US" sz="2800" dirty="0" smtClean="0">
                <a:solidFill>
                  <a:srgbClr val="C70000"/>
                </a:solidFill>
              </a:rPr>
              <a:t>Governance</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Purpose</a:t>
            </a:r>
          </a:p>
          <a:p>
            <a:pPr lvl="1" eaLnBrk="1" hangingPunct="1">
              <a:spcBef>
                <a:spcPts val="600"/>
              </a:spcBef>
              <a:spcAft>
                <a:spcPts val="600"/>
              </a:spcAft>
              <a:defRPr/>
            </a:pPr>
            <a:r>
              <a:rPr lang="en-US" sz="2000" dirty="0" smtClean="0"/>
              <a:t>Has Two Fundamental Purposes:</a:t>
            </a:r>
          </a:p>
          <a:p>
            <a:pPr lvl="2" eaLnBrk="1" hangingPunct="1">
              <a:spcBef>
                <a:spcPts val="600"/>
              </a:spcBef>
              <a:spcAft>
                <a:spcPts val="600"/>
              </a:spcAft>
              <a:defRPr/>
            </a:pPr>
            <a:r>
              <a:rPr lang="en-US" sz="1800" dirty="0" smtClean="0"/>
              <a:t>Ensure sustainability of the organization; and</a:t>
            </a:r>
          </a:p>
          <a:p>
            <a:pPr lvl="2" eaLnBrk="1" hangingPunct="1">
              <a:spcBef>
                <a:spcPts val="600"/>
              </a:spcBef>
              <a:spcAft>
                <a:spcPts val="600"/>
              </a:spcAft>
              <a:defRPr/>
            </a:pPr>
            <a:r>
              <a:rPr lang="en-US" sz="1800" dirty="0" smtClean="0"/>
              <a:t>Ensure the relevancy of the company’s products and services.</a:t>
            </a:r>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9663" y="2946400"/>
            <a:ext cx="184150" cy="922338"/>
          </a:xfrm>
          <a:prstGeom prst="rect">
            <a:avLst/>
          </a:prstGeom>
          <a:noFill/>
        </p:spPr>
        <p:txBody>
          <a:bodyPr wrap="none">
            <a:spAutoFit/>
          </a:bodyPr>
          <a:lstStyle/>
          <a:p>
            <a:pPr algn="ctr" defTabSz="457200">
              <a:defRPr/>
            </a:pPr>
            <a:endPar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14338" name="TextBox 11"/>
          <p:cNvSpPr txBox="1">
            <a:spLocks noChangeArrowheads="1"/>
          </p:cNvSpPr>
          <p:nvPr/>
        </p:nvSpPr>
        <p:spPr bwMode="auto">
          <a:xfrm flipH="1">
            <a:off x="203200" y="1101725"/>
            <a:ext cx="8683625"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ts val="4538"/>
              </a:lnSpc>
            </a:pPr>
            <a:r>
              <a:rPr lang="en-US" sz="4000" b="1" dirty="0">
                <a:solidFill>
                  <a:prstClr val="black"/>
                </a:solidFill>
                <a:latin typeface="Arial-BoldMT" charset="0"/>
                <a:cs typeface="Arial-BoldMT" charset="0"/>
              </a:rPr>
              <a:t>Frontier Communications</a:t>
            </a:r>
          </a:p>
          <a:p>
            <a:pPr defTabSz="457200">
              <a:lnSpc>
                <a:spcPts val="4538"/>
              </a:lnSpc>
            </a:pPr>
            <a:endParaRPr lang="en-US" b="1" dirty="0" smtClean="0">
              <a:solidFill>
                <a:prstClr val="black"/>
              </a:solidFill>
              <a:cs typeface="Arial" charset="0"/>
            </a:endParaRPr>
          </a:p>
          <a:p>
            <a:pPr defTabSz="457200">
              <a:lnSpc>
                <a:spcPts val="4538"/>
              </a:lnSpc>
            </a:pPr>
            <a:endParaRPr lang="en-US" b="1" dirty="0">
              <a:solidFill>
                <a:prstClr val="black"/>
              </a:solidFill>
              <a:cs typeface="Arial" charset="0"/>
            </a:endParaRPr>
          </a:p>
          <a:p>
            <a:pPr defTabSz="457200">
              <a:lnSpc>
                <a:spcPts val="4538"/>
              </a:lnSpc>
            </a:pPr>
            <a:r>
              <a:rPr lang="en-US" sz="2200" dirty="0">
                <a:solidFill>
                  <a:prstClr val="black"/>
                </a:solidFill>
                <a:cs typeface="Arial" charset="0"/>
              </a:rPr>
              <a:t>“A Captive to Support Capital Investment”</a:t>
            </a:r>
          </a:p>
          <a:p>
            <a:pPr defTabSz="457200">
              <a:lnSpc>
                <a:spcPts val="4538"/>
              </a:lnSpc>
            </a:pPr>
            <a:endParaRPr lang="en-US" sz="2200" dirty="0">
              <a:solidFill>
                <a:prstClr val="black"/>
              </a:solidFill>
              <a:cs typeface="Arial" charset="0"/>
            </a:endParaRPr>
          </a:p>
          <a:p>
            <a:pPr defTabSz="457200">
              <a:lnSpc>
                <a:spcPts val="4538"/>
              </a:lnSpc>
            </a:pPr>
            <a:r>
              <a:rPr lang="en-US" sz="2200" dirty="0">
                <a:solidFill>
                  <a:prstClr val="black"/>
                </a:solidFill>
                <a:cs typeface="Arial" charset="0"/>
              </a:rPr>
              <a:t>John M. </a:t>
            </a:r>
            <a:r>
              <a:rPr lang="en-US" sz="2200" dirty="0" err="1">
                <a:solidFill>
                  <a:prstClr val="black"/>
                </a:solidFill>
                <a:cs typeface="Arial" charset="0"/>
              </a:rPr>
              <a:t>Jureller</a:t>
            </a:r>
            <a:r>
              <a:rPr lang="en-US" sz="2200" dirty="0">
                <a:solidFill>
                  <a:prstClr val="black"/>
                </a:solidFill>
                <a:cs typeface="Arial" charset="0"/>
              </a:rPr>
              <a:t>, EVP &amp; CFO</a:t>
            </a:r>
          </a:p>
        </p:txBody>
      </p:sp>
      <p:pic>
        <p:nvPicPr>
          <p:cNvPr id="14340" name="Picture 22" descr="microphone_l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4825" y="5245100"/>
            <a:ext cx="44291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
        <p:nvSpPr>
          <p:cNvPr id="14342"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34938"/>
            <a:ext cx="8229600" cy="652462"/>
          </a:xfrm>
        </p:spPr>
        <p:txBody>
          <a:bodyPr/>
          <a:lstStyle/>
          <a:p>
            <a:pPr eaLnBrk="1" hangingPunct="1"/>
            <a:r>
              <a:rPr lang="en-US" sz="2800" dirty="0" smtClean="0">
                <a:solidFill>
                  <a:srgbClr val="C70000"/>
                </a:solidFill>
              </a:rPr>
              <a:t>Governance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Structure</a:t>
            </a:r>
          </a:p>
          <a:p>
            <a:pPr lvl="1" eaLnBrk="1" hangingPunct="1">
              <a:spcBef>
                <a:spcPts val="600"/>
              </a:spcBef>
              <a:spcAft>
                <a:spcPts val="600"/>
              </a:spcAft>
              <a:defRPr/>
            </a:pPr>
            <a:r>
              <a:rPr lang="en-US" sz="2000" dirty="0" smtClean="0"/>
              <a:t>Good governance needs to be embedded into the captive at formation.</a:t>
            </a:r>
          </a:p>
          <a:p>
            <a:pPr lvl="1" eaLnBrk="1" hangingPunct="1">
              <a:spcBef>
                <a:spcPts val="600"/>
              </a:spcBef>
              <a:spcAft>
                <a:spcPts val="600"/>
              </a:spcAft>
              <a:defRPr/>
            </a:pPr>
            <a:r>
              <a:rPr lang="en-US" sz="2000" dirty="0" smtClean="0"/>
              <a:t>Members need to understand that regulations and statutes establish minimal standards.</a:t>
            </a:r>
          </a:p>
          <a:p>
            <a:pPr lvl="1" eaLnBrk="1" hangingPunct="1">
              <a:spcBef>
                <a:spcPts val="600"/>
              </a:spcBef>
              <a:spcAft>
                <a:spcPts val="600"/>
              </a:spcAft>
              <a:defRPr/>
            </a:pPr>
            <a:r>
              <a:rPr lang="en-US" sz="2000" dirty="0" smtClean="0"/>
              <a:t>The Board and management need to establish a governance model and best practices early on.</a:t>
            </a:r>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34938"/>
            <a:ext cx="8229600" cy="550862"/>
          </a:xfrm>
        </p:spPr>
        <p:txBody>
          <a:bodyPr/>
          <a:lstStyle/>
          <a:p>
            <a:pPr eaLnBrk="1" hangingPunct="1"/>
            <a:r>
              <a:rPr lang="en-US" sz="2800" dirty="0" smtClean="0">
                <a:solidFill>
                  <a:srgbClr val="C70000"/>
                </a:solidFill>
              </a:rPr>
              <a:t>Governance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Model Provisions</a:t>
            </a:r>
          </a:p>
          <a:p>
            <a:pPr lvl="1" eaLnBrk="1" hangingPunct="1">
              <a:spcBef>
                <a:spcPts val="600"/>
              </a:spcBef>
              <a:spcAft>
                <a:spcPts val="600"/>
              </a:spcAft>
              <a:defRPr/>
            </a:pPr>
            <a:r>
              <a:rPr lang="en-US" sz="2000" dirty="0" smtClean="0"/>
              <a:t>At the minimum a governance model should address the following standards:</a:t>
            </a:r>
          </a:p>
          <a:p>
            <a:pPr lvl="2" eaLnBrk="1" hangingPunct="1">
              <a:spcBef>
                <a:spcPts val="600"/>
              </a:spcBef>
              <a:spcAft>
                <a:spcPts val="600"/>
              </a:spcAft>
              <a:defRPr/>
            </a:pPr>
            <a:r>
              <a:rPr lang="en-US" sz="1800" dirty="0" smtClean="0"/>
              <a:t>Board oversight and responsibilities</a:t>
            </a:r>
          </a:p>
          <a:p>
            <a:pPr lvl="2" eaLnBrk="1" hangingPunct="1">
              <a:spcBef>
                <a:spcPts val="600"/>
              </a:spcBef>
              <a:spcAft>
                <a:spcPts val="600"/>
              </a:spcAft>
              <a:defRPr/>
            </a:pPr>
            <a:r>
              <a:rPr lang="en-US" sz="1800" dirty="0" smtClean="0"/>
              <a:t>Committee authorities and responsibilities</a:t>
            </a:r>
          </a:p>
          <a:p>
            <a:pPr lvl="2" eaLnBrk="1" hangingPunct="1">
              <a:spcBef>
                <a:spcPts val="600"/>
              </a:spcBef>
              <a:spcAft>
                <a:spcPts val="600"/>
              </a:spcAft>
              <a:defRPr/>
            </a:pPr>
            <a:r>
              <a:rPr lang="en-US" sz="1800" dirty="0" smtClean="0"/>
              <a:t>Organizational reporting structure</a:t>
            </a:r>
          </a:p>
          <a:p>
            <a:pPr lvl="2" eaLnBrk="1" hangingPunct="1">
              <a:spcBef>
                <a:spcPts val="600"/>
              </a:spcBef>
              <a:spcAft>
                <a:spcPts val="600"/>
              </a:spcAft>
              <a:defRPr/>
            </a:pPr>
            <a:r>
              <a:rPr lang="en-US" sz="1800" dirty="0" smtClean="0"/>
              <a:t>Management accountability and authority</a:t>
            </a:r>
          </a:p>
          <a:p>
            <a:pPr lvl="2" eaLnBrk="1" hangingPunct="1">
              <a:spcBef>
                <a:spcPts val="600"/>
              </a:spcBef>
              <a:spcAft>
                <a:spcPts val="600"/>
              </a:spcAft>
              <a:defRPr/>
            </a:pPr>
            <a:r>
              <a:rPr lang="en-US" sz="1800" dirty="0" smtClean="0"/>
              <a:t>Performance measurement and incentives</a:t>
            </a:r>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31800" y="96838"/>
            <a:ext cx="8229600" cy="703262"/>
          </a:xfrm>
        </p:spPr>
        <p:txBody>
          <a:bodyPr/>
          <a:lstStyle/>
          <a:p>
            <a:pPr eaLnBrk="1" hangingPunct="1"/>
            <a:r>
              <a:rPr lang="en-US" sz="2800" dirty="0" smtClean="0">
                <a:solidFill>
                  <a:srgbClr val="C70000"/>
                </a:solidFill>
              </a:rPr>
              <a:t>Governance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Successful Governance</a:t>
            </a:r>
          </a:p>
          <a:p>
            <a:pPr lvl="1" eaLnBrk="1" hangingPunct="1">
              <a:spcBef>
                <a:spcPts val="600"/>
              </a:spcBef>
              <a:spcAft>
                <a:spcPts val="600"/>
              </a:spcAft>
              <a:defRPr/>
            </a:pPr>
            <a:r>
              <a:rPr lang="en-US" sz="2000" dirty="0" smtClean="0"/>
              <a:t>Is a process that requires occasional adaptation and refinement</a:t>
            </a:r>
          </a:p>
          <a:p>
            <a:pPr lvl="1" eaLnBrk="1" hangingPunct="1">
              <a:spcBef>
                <a:spcPts val="600"/>
              </a:spcBef>
              <a:spcAft>
                <a:spcPts val="600"/>
              </a:spcAft>
              <a:defRPr/>
            </a:pPr>
            <a:r>
              <a:rPr lang="en-US" sz="2000" dirty="0" smtClean="0"/>
              <a:t>Requires critical focus on communication with all constituencies</a:t>
            </a:r>
          </a:p>
          <a:p>
            <a:pPr lvl="1" eaLnBrk="1" hangingPunct="1">
              <a:spcBef>
                <a:spcPts val="600"/>
              </a:spcBef>
              <a:spcAft>
                <a:spcPts val="600"/>
              </a:spcAft>
              <a:defRPr/>
            </a:pPr>
            <a:r>
              <a:rPr lang="en-US" sz="2000" dirty="0" smtClean="0"/>
              <a:t>Requires a commitment to full disclosure and transparency</a:t>
            </a:r>
          </a:p>
          <a:p>
            <a:pPr lvl="2" eaLnBrk="1" hangingPunct="1">
              <a:spcBef>
                <a:spcPts val="600"/>
              </a:spcBef>
              <a:spcAft>
                <a:spcPts val="600"/>
              </a:spcAft>
              <a:defRPr/>
            </a:pPr>
            <a:endParaRPr lang="en-US" sz="1800" dirty="0" smtClean="0"/>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31800" y="88900"/>
            <a:ext cx="8229600" cy="627062"/>
          </a:xfrm>
        </p:spPr>
        <p:txBody>
          <a:bodyPr/>
          <a:lstStyle/>
          <a:p>
            <a:pPr eaLnBrk="1" hangingPunct="1"/>
            <a:r>
              <a:rPr lang="en-US" sz="2800" dirty="0" smtClean="0">
                <a:solidFill>
                  <a:srgbClr val="C70000"/>
                </a:solidFill>
              </a:rPr>
              <a:t>Operations</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Management Framework</a:t>
            </a:r>
          </a:p>
          <a:p>
            <a:pPr lvl="1" eaLnBrk="1" hangingPunct="1">
              <a:spcBef>
                <a:spcPts val="600"/>
              </a:spcBef>
              <a:spcAft>
                <a:spcPts val="600"/>
              </a:spcAft>
              <a:defRPr/>
            </a:pPr>
            <a:r>
              <a:rPr lang="en-US" sz="2000" dirty="0" smtClean="0"/>
              <a:t>During formation determine the management structure:</a:t>
            </a:r>
          </a:p>
          <a:p>
            <a:pPr lvl="2" eaLnBrk="1" hangingPunct="1">
              <a:spcBef>
                <a:spcPts val="600"/>
              </a:spcBef>
              <a:spcAft>
                <a:spcPts val="600"/>
              </a:spcAft>
              <a:defRPr/>
            </a:pPr>
            <a:r>
              <a:rPr lang="en-US" sz="1800" dirty="0" smtClean="0"/>
              <a:t>Internally managed</a:t>
            </a:r>
          </a:p>
          <a:p>
            <a:pPr lvl="2" eaLnBrk="1" hangingPunct="1">
              <a:spcBef>
                <a:spcPts val="600"/>
              </a:spcBef>
              <a:spcAft>
                <a:spcPts val="600"/>
              </a:spcAft>
              <a:defRPr/>
            </a:pPr>
            <a:r>
              <a:rPr lang="en-US" sz="1800" dirty="0" smtClean="0"/>
              <a:t>Externally managed through third parties</a:t>
            </a:r>
          </a:p>
          <a:p>
            <a:pPr lvl="2" eaLnBrk="1" hangingPunct="1">
              <a:spcBef>
                <a:spcPts val="600"/>
              </a:spcBef>
              <a:spcAft>
                <a:spcPts val="600"/>
              </a:spcAft>
              <a:defRPr/>
            </a:pPr>
            <a:r>
              <a:rPr lang="en-US" sz="1800" dirty="0" smtClean="0"/>
              <a:t>Hybrid model</a:t>
            </a:r>
            <a:endParaRPr lang="en-US" sz="1600" dirty="0" smtClean="0"/>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09538"/>
            <a:ext cx="8229600" cy="627062"/>
          </a:xfrm>
        </p:spPr>
        <p:txBody>
          <a:bodyPr/>
          <a:lstStyle/>
          <a:p>
            <a:pPr eaLnBrk="1" hangingPunct="1"/>
            <a:r>
              <a:rPr lang="en-US" sz="2800" dirty="0" smtClean="0">
                <a:solidFill>
                  <a:srgbClr val="C70000"/>
                </a:solidFill>
              </a:rPr>
              <a:t>Operations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Intelligent Risk Operations</a:t>
            </a:r>
          </a:p>
          <a:p>
            <a:pPr lvl="1" eaLnBrk="1" hangingPunct="1">
              <a:spcBef>
                <a:spcPts val="600"/>
              </a:spcBef>
              <a:spcAft>
                <a:spcPts val="600"/>
              </a:spcAft>
              <a:defRPr/>
            </a:pPr>
            <a:r>
              <a:rPr lang="en-US" sz="2000" dirty="0" smtClean="0"/>
              <a:t>Captive’s Operational Risk Culture is Key</a:t>
            </a:r>
          </a:p>
          <a:p>
            <a:pPr lvl="2" eaLnBrk="1" hangingPunct="1">
              <a:spcBef>
                <a:spcPts val="600"/>
              </a:spcBef>
              <a:spcAft>
                <a:spcPts val="600"/>
              </a:spcAft>
              <a:defRPr/>
            </a:pPr>
            <a:r>
              <a:rPr lang="en-US" sz="1800" dirty="0" smtClean="0"/>
              <a:t>Alignment of individual, vendor and corporate values and ethics</a:t>
            </a:r>
          </a:p>
          <a:p>
            <a:pPr lvl="2" eaLnBrk="1" hangingPunct="1">
              <a:spcBef>
                <a:spcPts val="600"/>
              </a:spcBef>
              <a:spcAft>
                <a:spcPts val="600"/>
              </a:spcAft>
              <a:defRPr/>
            </a:pPr>
            <a:r>
              <a:rPr lang="en-US" sz="1800" dirty="0" smtClean="0"/>
              <a:t>Universal adoption and application</a:t>
            </a:r>
          </a:p>
          <a:p>
            <a:pPr lvl="2" eaLnBrk="1" hangingPunct="1">
              <a:spcBef>
                <a:spcPts val="600"/>
              </a:spcBef>
              <a:spcAft>
                <a:spcPts val="600"/>
              </a:spcAft>
              <a:defRPr/>
            </a:pPr>
            <a:r>
              <a:rPr lang="en-US" sz="1800" dirty="0" smtClean="0"/>
              <a:t>Open and honest communication</a:t>
            </a:r>
          </a:p>
          <a:p>
            <a:pPr lvl="2" eaLnBrk="1" hangingPunct="1">
              <a:spcBef>
                <a:spcPts val="600"/>
              </a:spcBef>
              <a:spcAft>
                <a:spcPts val="600"/>
              </a:spcAft>
              <a:defRPr/>
            </a:pPr>
            <a:r>
              <a:rPr lang="en-US" sz="1800" dirty="0" smtClean="0"/>
              <a:t>Ability and understanding to challenge others</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96838"/>
            <a:ext cx="8229600" cy="728662"/>
          </a:xfrm>
        </p:spPr>
        <p:txBody>
          <a:bodyPr/>
          <a:lstStyle/>
          <a:p>
            <a:pPr eaLnBrk="1" hangingPunct="1"/>
            <a:r>
              <a:rPr lang="en-US" sz="2800" dirty="0" smtClean="0">
                <a:solidFill>
                  <a:srgbClr val="C70000"/>
                </a:solidFill>
              </a:rPr>
              <a:t>Group Captive Keys to Success</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Keys</a:t>
            </a:r>
          </a:p>
          <a:p>
            <a:pPr lvl="1" eaLnBrk="1" hangingPunct="1">
              <a:spcBef>
                <a:spcPts val="600"/>
              </a:spcBef>
              <a:spcAft>
                <a:spcPts val="600"/>
              </a:spcAft>
              <a:defRPr/>
            </a:pPr>
            <a:r>
              <a:rPr lang="en-US" sz="2000" b="1" dirty="0" smtClean="0"/>
              <a:t>Problem/Opportunity</a:t>
            </a:r>
            <a:r>
              <a:rPr lang="en-US" sz="2000" dirty="0" smtClean="0"/>
              <a:t> – Problem to solve and understanding of the opportunity to become equity participant in an insurance company.</a:t>
            </a:r>
          </a:p>
          <a:p>
            <a:pPr lvl="1" eaLnBrk="1" hangingPunct="1">
              <a:spcBef>
                <a:spcPts val="600"/>
              </a:spcBef>
              <a:spcAft>
                <a:spcPts val="600"/>
              </a:spcAft>
              <a:defRPr/>
            </a:pPr>
            <a:r>
              <a:rPr lang="en-US" sz="2000" b="1" dirty="0" smtClean="0"/>
              <a:t>Transparency </a:t>
            </a:r>
            <a:r>
              <a:rPr lang="en-US" sz="2000" dirty="0" smtClean="0"/>
              <a:t>– complete transparency allows for all members to know the numbers and understand the program financials.</a:t>
            </a:r>
          </a:p>
          <a:p>
            <a:pPr lvl="1" eaLnBrk="1" hangingPunct="1">
              <a:spcBef>
                <a:spcPts val="600"/>
              </a:spcBef>
              <a:spcAft>
                <a:spcPts val="600"/>
              </a:spcAft>
              <a:defRPr/>
            </a:pPr>
            <a:r>
              <a:rPr lang="en-US" sz="2000" b="1" dirty="0" smtClean="0"/>
              <a:t>Long-Term View/Commitment </a:t>
            </a:r>
            <a:r>
              <a:rPr lang="en-US" sz="2000" dirty="0" smtClean="0"/>
              <a:t>– Dividends will not be issued in year 1 of the program and in most instances are not issued until year 3.</a:t>
            </a:r>
          </a:p>
          <a:p>
            <a:pPr lvl="2" eaLnBrk="1" hangingPunct="1">
              <a:spcBef>
                <a:spcPts val="600"/>
              </a:spcBef>
              <a:spcAft>
                <a:spcPts val="600"/>
              </a:spcAft>
              <a:defRPr/>
            </a:pPr>
            <a:r>
              <a:rPr lang="en-US" sz="1800" dirty="0" smtClean="0"/>
              <a:t>Minimum Commitment – New members should be required to commit to three underwriting periods to allow for stability, loss development and consistency in the program</a:t>
            </a:r>
          </a:p>
          <a:p>
            <a:pPr lvl="1" eaLnBrk="1" hangingPunct="1">
              <a:spcBef>
                <a:spcPts val="600"/>
              </a:spcBef>
              <a:spcAft>
                <a:spcPts val="600"/>
              </a:spcAft>
              <a:defRPr/>
            </a:pPr>
            <a:r>
              <a:rPr lang="en-US" sz="2000" b="1" dirty="0" smtClean="0"/>
              <a:t>Aggressive Loss Control </a:t>
            </a:r>
            <a:r>
              <a:rPr lang="en-US" sz="2000" dirty="0" smtClean="0"/>
              <a:t>– From day 1 focused on measurable performance to allow for proactive approach on individual claims.</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22238"/>
            <a:ext cx="8229600" cy="576262"/>
          </a:xfrm>
        </p:spPr>
        <p:txBody>
          <a:bodyPr/>
          <a:lstStyle/>
          <a:p>
            <a:pPr eaLnBrk="1" hangingPunct="1"/>
            <a:r>
              <a:rPr lang="en-US" sz="2800" dirty="0" smtClean="0">
                <a:solidFill>
                  <a:srgbClr val="C70000"/>
                </a:solidFill>
              </a:rPr>
              <a:t>Group Captive Keys to Success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Keys</a:t>
            </a:r>
          </a:p>
          <a:p>
            <a:pPr lvl="1" eaLnBrk="1" hangingPunct="1">
              <a:spcBef>
                <a:spcPts val="600"/>
              </a:spcBef>
              <a:spcAft>
                <a:spcPts val="600"/>
              </a:spcAft>
              <a:defRPr/>
            </a:pPr>
            <a:r>
              <a:rPr lang="en-US" sz="2000" b="1" dirty="0" smtClean="0"/>
              <a:t>Loss Sensitive Premium Development </a:t>
            </a:r>
            <a:r>
              <a:rPr lang="en-US" sz="2000" dirty="0" smtClean="0"/>
              <a:t>– actuarially based premium development focused on accountability and reward for performance.</a:t>
            </a:r>
          </a:p>
          <a:p>
            <a:pPr lvl="1" eaLnBrk="1" hangingPunct="1">
              <a:spcBef>
                <a:spcPts val="600"/>
              </a:spcBef>
              <a:spcAft>
                <a:spcPts val="600"/>
              </a:spcAft>
              <a:defRPr/>
            </a:pPr>
            <a:r>
              <a:rPr lang="en-US" sz="2000" b="1" dirty="0" smtClean="0"/>
              <a:t>Mutual Structure </a:t>
            </a:r>
            <a:r>
              <a:rPr lang="en-US" sz="2000" dirty="0" smtClean="0"/>
              <a:t>– ownership based on percentage of premium/risk provides proper alignment of interest amongst the group members.</a:t>
            </a:r>
          </a:p>
          <a:p>
            <a:pPr lvl="1" eaLnBrk="1" hangingPunct="1">
              <a:spcBef>
                <a:spcPts val="600"/>
              </a:spcBef>
              <a:spcAft>
                <a:spcPts val="600"/>
              </a:spcAft>
              <a:defRPr/>
            </a:pPr>
            <a:r>
              <a:rPr lang="en-US" sz="2000" b="1" dirty="0" smtClean="0"/>
              <a:t>Constant Measurement of Key Success Factors </a:t>
            </a:r>
            <a:r>
              <a:rPr lang="en-US" sz="2000" dirty="0" smtClean="0"/>
              <a:t>– studying key business metrics over time = increased measurement = increased management of risk.</a:t>
            </a:r>
          </a:p>
          <a:p>
            <a:pPr lvl="1" eaLnBrk="1" hangingPunct="1">
              <a:spcBef>
                <a:spcPts val="600"/>
              </a:spcBef>
              <a:spcAft>
                <a:spcPts val="600"/>
              </a:spcAft>
              <a:defRPr/>
            </a:pPr>
            <a:r>
              <a:rPr lang="en-US" sz="2000" b="1" dirty="0" smtClean="0"/>
              <a:t>Flexible/Thoughtful Regulatory Environment </a:t>
            </a:r>
            <a:r>
              <a:rPr lang="en-US" sz="2000" dirty="0" smtClean="0"/>
              <a:t>– working to support the business needs of the groups while maintaining appropriate controls </a:t>
            </a:r>
            <a:r>
              <a:rPr lang="en-US" sz="2000" b="1" i="1" dirty="0" smtClean="0"/>
              <a:t>– found here in Connecticut</a:t>
            </a:r>
            <a:r>
              <a:rPr lang="en-US" sz="2000" dirty="0" smtClean="0"/>
              <a:t>!</a:t>
            </a:r>
          </a:p>
          <a:p>
            <a:pPr lvl="1" eaLnBrk="1" hangingPunct="1">
              <a:spcBef>
                <a:spcPts val="600"/>
              </a:spcBef>
              <a:spcAft>
                <a:spcPts val="600"/>
              </a:spcAft>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10160000" cy="7620000"/>
          </a:xfrm>
          <a:prstGeom prst="rect">
            <a:avLst/>
          </a:prstGeom>
        </p:spPr>
      </p:pic>
      <p:sp>
        <p:nvSpPr>
          <p:cNvPr id="5" name="Title 4"/>
          <p:cNvSpPr>
            <a:spLocks noGrp="1"/>
          </p:cNvSpPr>
          <p:nvPr>
            <p:ph type="ctrTitle"/>
          </p:nvPr>
        </p:nvSpPr>
        <p:spPr>
          <a:xfrm>
            <a:off x="685800" y="457201"/>
            <a:ext cx="7772400" cy="2362199"/>
          </a:xfrm>
        </p:spPr>
        <p:txBody>
          <a:bodyPr>
            <a:normAutofit/>
          </a:bodyPr>
          <a:lstStyle/>
          <a:p>
            <a: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Who Cares About Corporate Governance?</a:t>
            </a:r>
            <a:b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You should!</a:t>
            </a:r>
            <a:endPar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Subtitle 5"/>
          <p:cNvSpPr>
            <a:spLocks noGrp="1"/>
          </p:cNvSpPr>
          <p:nvPr>
            <p:ph type="subTitle" idx="1"/>
          </p:nvPr>
        </p:nvSpPr>
        <p:spPr>
          <a:xfrm>
            <a:off x="304800" y="2286000"/>
            <a:ext cx="8534400" cy="1295400"/>
          </a:xfrm>
        </p:spPr>
        <p:txBody>
          <a:bodyPr>
            <a:noAutofit/>
          </a:bodyPr>
          <a:lstStyle/>
          <a:p>
            <a:pPr>
              <a:lnSpc>
                <a:spcPct val="70000"/>
              </a:lnSpc>
            </a:pPr>
            <a:r>
              <a:rPr lang="en-US" sz="2000" dirty="0" smtClean="0">
                <a:solidFill>
                  <a:schemeClr val="tx1"/>
                </a:solidFill>
              </a:rPr>
              <a:t>Moderator:</a:t>
            </a:r>
          </a:p>
          <a:p>
            <a:pPr>
              <a:lnSpc>
                <a:spcPct val="70000"/>
              </a:lnSpc>
            </a:pPr>
            <a:r>
              <a:rPr lang="en-US" sz="2000" dirty="0" smtClean="0">
                <a:solidFill>
                  <a:schemeClr val="tx1"/>
                </a:solidFill>
              </a:rPr>
              <a:t>Andrew M. Walsh</a:t>
            </a:r>
          </a:p>
          <a:p>
            <a:pPr>
              <a:lnSpc>
                <a:spcPct val="70000"/>
              </a:lnSpc>
            </a:pPr>
            <a:r>
              <a:rPr lang="en-US" sz="2000" dirty="0" smtClean="0">
                <a:solidFill>
                  <a:schemeClr val="tx1"/>
                </a:solidFill>
              </a:rPr>
              <a:t>Attorney</a:t>
            </a:r>
          </a:p>
          <a:p>
            <a:pPr>
              <a:lnSpc>
                <a:spcPct val="70000"/>
              </a:lnSpc>
            </a:pPr>
            <a:r>
              <a:rPr lang="en-US" sz="2000" dirty="0" smtClean="0">
                <a:solidFill>
                  <a:schemeClr val="tx1"/>
                </a:solidFill>
              </a:rPr>
              <a:t>Anderson Kill &amp; </a:t>
            </a:r>
            <a:r>
              <a:rPr lang="en-US" sz="2000" dirty="0" err="1" smtClean="0">
                <a:solidFill>
                  <a:schemeClr val="tx1"/>
                </a:solidFill>
              </a:rPr>
              <a:t>Olick</a:t>
            </a:r>
            <a:r>
              <a:rPr lang="en-US" sz="2000" dirty="0" smtClean="0">
                <a:solidFill>
                  <a:schemeClr val="tx1"/>
                </a:solidFill>
              </a:rPr>
              <a:t> PC</a:t>
            </a:r>
          </a:p>
          <a:p>
            <a:pPr>
              <a:lnSpc>
                <a:spcPct val="70000"/>
              </a:lnSpc>
            </a:pPr>
            <a:r>
              <a:rPr lang="en-US" sz="2000" dirty="0" err="1" smtClean="0">
                <a:solidFill>
                  <a:schemeClr val="tx1"/>
                </a:solidFill>
              </a:rPr>
              <a:t>awalsh@andersonkill.com</a:t>
            </a:r>
            <a:endParaRPr lang="en-US" sz="2000" dirty="0" smtClean="0">
              <a:solidFill>
                <a:schemeClr val="tx1"/>
              </a:solidFill>
            </a:endParaRPr>
          </a:p>
          <a:p>
            <a:endParaRPr lang="en-US" sz="2000" dirty="0" smtClean="0">
              <a:solidFill>
                <a:schemeClr val="tx1"/>
              </a:solidFill>
            </a:endParaRPr>
          </a:p>
        </p:txBody>
      </p:sp>
      <p:sp>
        <p:nvSpPr>
          <p:cNvPr id="2" name="TextBox 1"/>
          <p:cNvSpPr txBox="1"/>
          <p:nvPr/>
        </p:nvSpPr>
        <p:spPr>
          <a:xfrm>
            <a:off x="228600" y="4343400"/>
            <a:ext cx="2971800" cy="1631216"/>
          </a:xfrm>
          <a:prstGeom prst="rect">
            <a:avLst/>
          </a:prstGeom>
          <a:noFill/>
        </p:spPr>
        <p:txBody>
          <a:bodyPr wrap="square" numCol="1" rtlCol="0">
            <a:spAutoFit/>
          </a:bodyPr>
          <a:lstStyle/>
          <a:p>
            <a:pPr algn="ctr"/>
            <a:r>
              <a:rPr lang="en-US" sz="2000" dirty="0" err="1" smtClean="0">
                <a:solidFill>
                  <a:prstClr val="black"/>
                </a:solidFill>
                <a:latin typeface="Calibri"/>
              </a:rPr>
              <a:t>Elissa</a:t>
            </a:r>
            <a:r>
              <a:rPr lang="en-US" sz="2000" dirty="0" smtClean="0">
                <a:solidFill>
                  <a:prstClr val="black"/>
                </a:solidFill>
                <a:latin typeface="Calibri"/>
              </a:rPr>
              <a:t> Kenny</a:t>
            </a:r>
          </a:p>
          <a:p>
            <a:pPr algn="ctr"/>
            <a:r>
              <a:rPr lang="en-US" sz="2000" dirty="0" smtClean="0">
                <a:solidFill>
                  <a:prstClr val="black"/>
                </a:solidFill>
                <a:latin typeface="Calibri"/>
              </a:rPr>
              <a:t>Senior Legal Counsel &amp; Senior Vice President,</a:t>
            </a:r>
          </a:p>
          <a:p>
            <a:pPr algn="ctr"/>
            <a:r>
              <a:rPr lang="en-US" sz="2000" dirty="0" smtClean="0">
                <a:solidFill>
                  <a:prstClr val="black"/>
                </a:solidFill>
                <a:latin typeface="Calibri"/>
              </a:rPr>
              <a:t>Swiss Re America Holdings</a:t>
            </a:r>
          </a:p>
          <a:p>
            <a:pPr algn="ctr"/>
            <a:r>
              <a:rPr lang="en-US" sz="2000" dirty="0" err="1" smtClean="0">
                <a:solidFill>
                  <a:prstClr val="black"/>
                </a:solidFill>
                <a:latin typeface="Calibri"/>
              </a:rPr>
              <a:t>elissa.kenny@swissre.com</a:t>
            </a:r>
            <a:endParaRPr lang="en-US" sz="2000" dirty="0" smtClean="0">
              <a:solidFill>
                <a:prstClr val="black"/>
              </a:solidFill>
              <a:latin typeface="Calibri"/>
            </a:endParaRPr>
          </a:p>
        </p:txBody>
      </p:sp>
      <p:sp>
        <p:nvSpPr>
          <p:cNvPr id="3" name="TextBox 2"/>
          <p:cNvSpPr txBox="1"/>
          <p:nvPr/>
        </p:nvSpPr>
        <p:spPr>
          <a:xfrm>
            <a:off x="3048000" y="3657600"/>
            <a:ext cx="3048000" cy="400110"/>
          </a:xfrm>
          <a:prstGeom prst="rect">
            <a:avLst/>
          </a:prstGeom>
          <a:noFill/>
        </p:spPr>
        <p:txBody>
          <a:bodyPr wrap="square" rtlCol="0">
            <a:spAutoFit/>
          </a:bodyPr>
          <a:lstStyle/>
          <a:p>
            <a:pPr algn="ctr"/>
            <a:r>
              <a:rPr lang="en-US" sz="2000" dirty="0" smtClean="0">
                <a:solidFill>
                  <a:prstClr val="black"/>
                </a:solidFill>
                <a:latin typeface="Calibri"/>
              </a:rPr>
              <a:t>Speakers:</a:t>
            </a:r>
            <a:endParaRPr lang="en-US" sz="2000" dirty="0">
              <a:solidFill>
                <a:prstClr val="black"/>
              </a:solidFill>
              <a:latin typeface="Calibri"/>
            </a:endParaRPr>
          </a:p>
        </p:txBody>
      </p:sp>
      <p:sp>
        <p:nvSpPr>
          <p:cNvPr id="7" name="TextBox 6"/>
          <p:cNvSpPr txBox="1"/>
          <p:nvPr/>
        </p:nvSpPr>
        <p:spPr>
          <a:xfrm>
            <a:off x="5867400" y="4343400"/>
            <a:ext cx="2895600" cy="2246769"/>
          </a:xfrm>
          <a:prstGeom prst="rect">
            <a:avLst/>
          </a:prstGeom>
          <a:noFill/>
        </p:spPr>
        <p:txBody>
          <a:bodyPr wrap="square" rtlCol="0">
            <a:spAutoFit/>
          </a:bodyPr>
          <a:lstStyle/>
          <a:p>
            <a:pPr algn="ctr"/>
            <a:r>
              <a:rPr lang="en-US" sz="2000" dirty="0" smtClean="0">
                <a:solidFill>
                  <a:prstClr val="black"/>
                </a:solidFill>
                <a:latin typeface="Calibri"/>
              </a:rPr>
              <a:t>Kathy </a:t>
            </a:r>
            <a:r>
              <a:rPr lang="en-US" sz="2000" dirty="0" err="1" smtClean="0">
                <a:solidFill>
                  <a:prstClr val="black"/>
                </a:solidFill>
                <a:latin typeface="Calibri"/>
              </a:rPr>
              <a:t>Belfi</a:t>
            </a:r>
            <a:endParaRPr lang="en-US" sz="2000" dirty="0" smtClean="0">
              <a:solidFill>
                <a:prstClr val="black"/>
              </a:solidFill>
              <a:latin typeface="Calibri"/>
            </a:endParaRPr>
          </a:p>
          <a:p>
            <a:pPr algn="ctr"/>
            <a:r>
              <a:rPr lang="en-US" sz="2000" dirty="0" smtClean="0">
                <a:solidFill>
                  <a:prstClr val="black"/>
                </a:solidFill>
                <a:latin typeface="Calibri"/>
              </a:rPr>
              <a:t>Director of Financial Regulation Division,</a:t>
            </a:r>
          </a:p>
          <a:p>
            <a:pPr algn="ctr"/>
            <a:r>
              <a:rPr lang="en-US" sz="2000" dirty="0" smtClean="0">
                <a:solidFill>
                  <a:prstClr val="black"/>
                </a:solidFill>
                <a:latin typeface="Calibri"/>
              </a:rPr>
              <a:t>Connecticut Insurance Department</a:t>
            </a:r>
          </a:p>
          <a:p>
            <a:pPr algn="ctr"/>
            <a:r>
              <a:rPr lang="en-US" sz="2000" dirty="0" err="1" smtClean="0">
                <a:solidFill>
                  <a:prstClr val="black"/>
                </a:solidFill>
                <a:latin typeface="Calibri"/>
              </a:rPr>
              <a:t>kathybelfi@ct.gov</a:t>
            </a:r>
            <a:endParaRPr lang="en-US" sz="2000" dirty="0" smtClean="0">
              <a:solidFill>
                <a:prstClr val="black"/>
              </a:solidFill>
              <a:latin typeface="Calibri"/>
            </a:endParaRPr>
          </a:p>
          <a:p>
            <a:pPr algn="ctr"/>
            <a:endParaRPr lang="en-US" sz="2000" dirty="0">
              <a:solidFill>
                <a:prstClr val="black"/>
              </a:solidFill>
              <a:latin typeface="Calibri"/>
            </a:endParaRPr>
          </a:p>
        </p:txBody>
      </p:sp>
      <p:sp>
        <p:nvSpPr>
          <p:cNvPr id="8" name="TextBox 7"/>
          <p:cNvSpPr txBox="1"/>
          <p:nvPr/>
        </p:nvSpPr>
        <p:spPr>
          <a:xfrm flipH="1">
            <a:off x="6095999" y="6516410"/>
            <a:ext cx="45719" cy="923330"/>
          </a:xfrm>
          <a:prstGeom prst="rect">
            <a:avLst/>
          </a:prstGeom>
          <a:noFill/>
        </p:spPr>
        <p:txBody>
          <a:bodyPr wrap="square" rtlCol="0">
            <a:spAutoFit/>
          </a:bodyPr>
          <a:lstStyle/>
          <a:p>
            <a:pPr algn="ctr"/>
            <a:r>
              <a:rPr lang="en-US" dirty="0" smtClean="0">
                <a:solidFill>
                  <a:prstClr val="black"/>
                </a:solidFill>
                <a:latin typeface="Calibri"/>
              </a:rPr>
              <a:t>P. Bruce Wright</a:t>
            </a:r>
          </a:p>
          <a:p>
            <a:pPr algn="ctr"/>
            <a:r>
              <a:rPr lang="en-US" dirty="0" smtClean="0">
                <a:solidFill>
                  <a:prstClr val="black"/>
                </a:solidFill>
                <a:latin typeface="Calibri"/>
              </a:rPr>
              <a:t>Partner</a:t>
            </a:r>
          </a:p>
          <a:p>
            <a:pPr algn="ctr"/>
            <a:r>
              <a:rPr lang="en-US" dirty="0" smtClean="0">
                <a:solidFill>
                  <a:prstClr val="black"/>
                </a:solidFill>
                <a:latin typeface="Calibri"/>
              </a:rPr>
              <a:t>Sutherland </a:t>
            </a:r>
            <a:r>
              <a:rPr lang="en-US" dirty="0" err="1" smtClean="0">
                <a:solidFill>
                  <a:prstClr val="black"/>
                </a:solidFill>
                <a:latin typeface="Calibri"/>
              </a:rPr>
              <a:t>Asbill</a:t>
            </a:r>
            <a:r>
              <a:rPr lang="en-US" dirty="0" smtClean="0">
                <a:solidFill>
                  <a:prstClr val="black"/>
                </a:solidFill>
                <a:latin typeface="Calibri"/>
              </a:rPr>
              <a:t> &amp; Brennan LLP</a:t>
            </a:r>
            <a:endParaRPr lang="en-US" dirty="0">
              <a:solidFill>
                <a:prstClr val="black"/>
              </a:solidFill>
              <a:latin typeface="Calibri"/>
            </a:endParaRPr>
          </a:p>
        </p:txBody>
      </p:sp>
      <p:sp>
        <p:nvSpPr>
          <p:cNvPr id="9" name="TextBox 8"/>
          <p:cNvSpPr txBox="1"/>
          <p:nvPr/>
        </p:nvSpPr>
        <p:spPr>
          <a:xfrm>
            <a:off x="3276600" y="4343400"/>
            <a:ext cx="2590800" cy="1938992"/>
          </a:xfrm>
          <a:prstGeom prst="rect">
            <a:avLst/>
          </a:prstGeom>
          <a:noFill/>
        </p:spPr>
        <p:txBody>
          <a:bodyPr wrap="square" rtlCol="0">
            <a:spAutoFit/>
          </a:bodyPr>
          <a:lstStyle/>
          <a:p>
            <a:pPr algn="ctr"/>
            <a:r>
              <a:rPr lang="en-US" sz="2000" dirty="0">
                <a:solidFill>
                  <a:prstClr val="black"/>
                </a:solidFill>
                <a:latin typeface="Calibri"/>
              </a:rPr>
              <a:t>Kate </a:t>
            </a:r>
            <a:r>
              <a:rPr lang="en-US" sz="2000" dirty="0" err="1">
                <a:solidFill>
                  <a:prstClr val="black"/>
                </a:solidFill>
                <a:latin typeface="Calibri"/>
              </a:rPr>
              <a:t>Keirnan</a:t>
            </a:r>
            <a:endParaRPr lang="en-US" sz="2000" dirty="0">
              <a:solidFill>
                <a:prstClr val="black"/>
              </a:solidFill>
              <a:latin typeface="Calibri"/>
            </a:endParaRPr>
          </a:p>
          <a:p>
            <a:pPr algn="ctr"/>
            <a:r>
              <a:rPr lang="en-US" sz="2000" dirty="0">
                <a:solidFill>
                  <a:prstClr val="black"/>
                </a:solidFill>
                <a:latin typeface="Calibri"/>
              </a:rPr>
              <a:t>Vice President, Chief Counsel &amp; Deputy,</a:t>
            </a:r>
          </a:p>
          <a:p>
            <a:pPr algn="ctr"/>
            <a:r>
              <a:rPr lang="en-US" sz="2000" dirty="0">
                <a:solidFill>
                  <a:prstClr val="black"/>
                </a:solidFill>
                <a:latin typeface="Calibri"/>
              </a:rPr>
              <a:t>American Conference of Life </a:t>
            </a:r>
            <a:r>
              <a:rPr lang="en-US" sz="2000" dirty="0" smtClean="0">
                <a:solidFill>
                  <a:prstClr val="black"/>
                </a:solidFill>
                <a:latin typeface="Calibri"/>
              </a:rPr>
              <a:t>Insurers</a:t>
            </a:r>
          </a:p>
          <a:p>
            <a:pPr algn="ctr"/>
            <a:r>
              <a:rPr lang="en-US" sz="2000" dirty="0" err="1" smtClean="0">
                <a:solidFill>
                  <a:prstClr val="black"/>
                </a:solidFill>
                <a:latin typeface="Calibri"/>
              </a:rPr>
              <a:t>kate.kiernan@acli.com</a:t>
            </a:r>
            <a:endParaRPr lang="en-US" sz="2000" dirty="0">
              <a:solidFill>
                <a:prstClr val="black"/>
              </a:solidFill>
              <a:latin typeface="Calibri"/>
            </a:endParaRPr>
          </a:p>
        </p:txBody>
      </p:sp>
    </p:spTree>
    <p:extLst>
      <p:ext uri="{BB962C8B-B14F-4D97-AF65-F5344CB8AC3E}">
        <p14:creationId xmlns:p14="http://schemas.microsoft.com/office/powerpoint/2010/main" val="460178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98438"/>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304800" y="304800"/>
            <a:ext cx="8610600" cy="6248400"/>
          </a:xfrm>
        </p:spPr>
        <p:txBody>
          <a:bodyPr>
            <a:normAutofit/>
          </a:bodyPr>
          <a:lstStyle/>
          <a:p>
            <a:pPr>
              <a:buNone/>
            </a:pPr>
            <a:endParaRPr lang="en-US" dirty="0" smtClean="0">
              <a:latin typeface="Times New Roman" pitchFamily="18" charset="0"/>
              <a:cs typeface="Times New Roman" pitchFamily="18" charset="0"/>
            </a:endParaRPr>
          </a:p>
          <a:p>
            <a:pPr algn="ctr">
              <a:buNone/>
            </a:pPr>
            <a:r>
              <a:rPr lang="en-US" dirty="0" smtClean="0">
                <a:latin typeface="Times New Roman" pitchFamily="18" charset="0"/>
                <a:cs typeface="Times New Roman" pitchFamily="18" charset="0"/>
              </a:rPr>
              <a:t>      Corporate Governance Question:</a:t>
            </a:r>
          </a:p>
          <a:p>
            <a:pPr algn="ctr">
              <a:buNone/>
            </a:pPr>
            <a:endParaRPr lang="en-US" dirty="0" smtClean="0">
              <a:latin typeface="Times New Roman" pitchFamily="18" charset="0"/>
              <a:cs typeface="Times New Roman" pitchFamily="18" charset="0"/>
            </a:endParaRPr>
          </a:p>
          <a:p>
            <a:pPr>
              <a:buNone/>
            </a:pPr>
            <a:r>
              <a:rPr lang="en-US" sz="2800" dirty="0" smtClean="0">
                <a:latin typeface="Times New Roman" pitchFamily="18" charset="0"/>
                <a:cs typeface="Times New Roman" pitchFamily="18" charset="0"/>
              </a:rPr>
              <a:t>You are driving on an Interstate highway.  The posted legal speed limit is 70 miles per hour, and you are driving at 75 miles per hour.  Are you being unethical?  Why or why not?  It is certainly against the law, but don’t law enforcement officers often let motorists drive above the legal speed limit without issuing a ticket?</a:t>
            </a:r>
          </a:p>
          <a:p>
            <a:pPr algn="ctr">
              <a:buNone/>
            </a:pPr>
            <a:endParaRPr lang="en-US" sz="1400" dirty="0" smtClean="0">
              <a:latin typeface="Times New Roman" pitchFamily="18" charset="0"/>
              <a:cs typeface="Times New Roman" pitchFamily="18" charset="0"/>
            </a:endParaRPr>
          </a:p>
          <a:p>
            <a:pPr algn="ctr">
              <a:buNone/>
            </a:pPr>
            <a:endParaRPr lang="en-US"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spcBef>
                <a:spcPts val="0"/>
              </a:spcBef>
            </a:pPr>
            <a:endParaRPr lang="en-US" sz="2900" dirty="0" smtClean="0">
              <a:latin typeface="Times New Roman" pitchFamily="18" charset="0"/>
              <a:cs typeface="Times New Roman" pitchFamily="18" charset="0"/>
            </a:endParaRPr>
          </a:p>
          <a:p>
            <a:pPr algn="ctr">
              <a:buNone/>
            </a:pPr>
            <a:endParaRPr lang="en-US" dirty="0"/>
          </a:p>
        </p:txBody>
      </p:sp>
      <p:sp>
        <p:nvSpPr>
          <p:cNvPr id="4" name="Slide Number Placeholder 3"/>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128</a:t>
            </a:fld>
            <a:endParaRPr lang="en-US">
              <a:solidFill>
                <a:prstClr val="black">
                  <a:tint val="75000"/>
                </a:prstClr>
              </a:solidFill>
              <a:latin typeface="Calibri"/>
            </a:endParaRPr>
          </a:p>
        </p:txBody>
      </p:sp>
      <p:pic>
        <p:nvPicPr>
          <p:cNvPr id="5" name="Picture 4" descr="CIDseal.jpg"/>
          <p:cNvPicPr>
            <a:picLocks noChangeAspect="1"/>
          </p:cNvPicPr>
          <p:nvPr/>
        </p:nvPicPr>
        <p:blipFill>
          <a:blip r:embed="rId2" cstate="print"/>
          <a:stretch>
            <a:fillRect/>
          </a:stretch>
        </p:blipFill>
        <p:spPr>
          <a:xfrm>
            <a:off x="304800" y="152400"/>
            <a:ext cx="1578153" cy="15544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Possible responses include:</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905000"/>
            <a:ext cx="8229600" cy="4221163"/>
          </a:xfrm>
        </p:spPr>
        <p:txBody>
          <a:bodyPr>
            <a:normAutofit fontScale="92500" lnSpcReduction="20000"/>
          </a:bodyPr>
          <a:lstStyle/>
          <a:p>
            <a:pPr lvl="0">
              <a:buNone/>
            </a:pPr>
            <a:r>
              <a:rPr lang="en-US" sz="2400" dirty="0" smtClean="0">
                <a:latin typeface="Times New Roman" pitchFamily="18" charset="0"/>
                <a:cs typeface="Times New Roman" pitchFamily="18" charset="0"/>
              </a:rPr>
              <a:t>1</a:t>
            </a:r>
            <a:r>
              <a:rPr lang="en-US" sz="2600" dirty="0" smtClean="0">
                <a:latin typeface="Times New Roman" pitchFamily="18" charset="0"/>
                <a:cs typeface="Times New Roman" pitchFamily="18" charset="0"/>
              </a:rPr>
              <a:t>. You might justify that it is correct to drive above the speed limit for several reasons that all deal with yourself.  “I need to get to where I am going as quickly as possible.  I’m a good driver and can handle this speed.”</a:t>
            </a:r>
          </a:p>
          <a:p>
            <a:pPr>
              <a:buNone/>
            </a:pPr>
            <a:endParaRPr lang="en-US" sz="2600" dirty="0" smtClean="0">
              <a:latin typeface="Times New Roman" pitchFamily="18" charset="0"/>
              <a:cs typeface="Times New Roman" pitchFamily="18" charset="0"/>
            </a:endParaRPr>
          </a:p>
          <a:p>
            <a:pPr lvl="0">
              <a:buNone/>
            </a:pPr>
            <a:r>
              <a:rPr lang="en-US" sz="2600" dirty="0" smtClean="0">
                <a:latin typeface="Times New Roman" pitchFamily="18" charset="0"/>
                <a:cs typeface="Times New Roman" pitchFamily="18" charset="0"/>
              </a:rPr>
              <a:t>2. You might say that it is okay to drive above the speed limit for the safety of most of the drivers on the road.  If you have ever driven on I-95 from Washington D.C. to Richmond, Virginia you can probably relate to this type of reasoning.  If you go 70 mph on that stretch of highway, you are probably making the highway more dangerous for the majority of vehicles which are traveling around 80.  And the police seem to let drivers go up to 10 mph over the limit.  </a:t>
            </a:r>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129</a:t>
            </a:fld>
            <a:endParaRPr lang="en-US">
              <a:solidFill>
                <a:prstClr val="black">
                  <a:tint val="75000"/>
                </a:prstClr>
              </a:solidFill>
              <a:latin typeface="Calibri"/>
            </a:endParaRPr>
          </a:p>
        </p:txBody>
      </p:sp>
      <p:pic>
        <p:nvPicPr>
          <p:cNvPr id="5" name="Picture 4" descr="CIDseal.jpg"/>
          <p:cNvPicPr>
            <a:picLocks noChangeAspect="1"/>
          </p:cNvPicPr>
          <p:nvPr/>
        </p:nvPicPr>
        <p:blipFill>
          <a:blip r:embed="rId2" cstate="print"/>
          <a:stretch>
            <a:fillRect/>
          </a:stretch>
        </p:blipFill>
        <p:spPr>
          <a:xfrm>
            <a:off x="304800" y="152400"/>
            <a:ext cx="1578153" cy="15544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685800" y="-151153"/>
            <a:ext cx="7772400" cy="1219200"/>
          </a:xfrm>
        </p:spPr>
        <p:txBody>
          <a:bodyPr>
            <a:normAutofit/>
          </a:bodyPr>
          <a:lstStyle/>
          <a:p>
            <a:r>
              <a:rPr lang="en-US" b="1" dirty="0">
                <a:solidFill>
                  <a:srgbClr val="C00000"/>
                </a:solidFill>
                <a:latin typeface="+mn-lt"/>
              </a:rPr>
              <a:t>Frontier Overview</a:t>
            </a:r>
          </a:p>
        </p:txBody>
      </p:sp>
      <p:sp>
        <p:nvSpPr>
          <p:cNvPr id="16386" name="Slide Number Placeholder 3"/>
          <p:cNvSpPr>
            <a:spLocks noGrp="1"/>
          </p:cNvSpPr>
          <p:nvPr>
            <p:ph type="sldNum" sz="quarter" idx="12"/>
          </p:nvPr>
        </p:nvSpPr>
        <p:spPr bwMode="auto">
          <a:xfrm>
            <a:off x="67103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CA5841-B447-3B45-9B11-6CFE70E693AB}" type="slidenum">
              <a:rPr lang="en-US" sz="1200" b="1">
                <a:solidFill>
                  <a:prstClr val="white"/>
                </a:solidFill>
                <a:cs typeface="Arial" charset="0"/>
              </a:rPr>
              <a:pPr/>
              <a:t>13</a:t>
            </a:fld>
            <a:endParaRPr lang="en-US" sz="1200" b="1">
              <a:solidFill>
                <a:srgbClr val="FFFFFF"/>
              </a:solidFill>
              <a:cs typeface="Arial" charset="0"/>
            </a:endParaRPr>
          </a:p>
        </p:txBody>
      </p:sp>
      <p:sp>
        <p:nvSpPr>
          <p:cNvPr id="16387" name="TextBox 12"/>
          <p:cNvSpPr txBox="1">
            <a:spLocks noChangeArrowheads="1"/>
          </p:cNvSpPr>
          <p:nvPr/>
        </p:nvSpPr>
        <p:spPr bwMode="auto">
          <a:xfrm>
            <a:off x="4495800" y="3276600"/>
            <a:ext cx="4191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ts val="1200"/>
              </a:spcBef>
              <a:buClr>
                <a:srgbClr val="C00000"/>
              </a:buClr>
              <a:buFont typeface="Arial" charset="0"/>
              <a:buChar char="•"/>
            </a:pPr>
            <a:r>
              <a:rPr lang="en-US" sz="1500">
                <a:solidFill>
                  <a:prstClr val="black"/>
                </a:solidFill>
                <a:cs typeface="Arial" charset="0"/>
              </a:rPr>
              <a:t>Frontier Communications (NASDAQ: FTR) is the largest communications company predominantly focused on rural America</a:t>
            </a:r>
          </a:p>
          <a:p>
            <a:pPr defTabSz="457200">
              <a:spcBef>
                <a:spcPts val="1200"/>
              </a:spcBef>
              <a:buClr>
                <a:srgbClr val="C00000"/>
              </a:buClr>
              <a:buFont typeface="Arial" charset="0"/>
              <a:buChar char="•"/>
            </a:pPr>
            <a:r>
              <a:rPr lang="en-US" sz="1500">
                <a:solidFill>
                  <a:prstClr val="black"/>
                </a:solidFill>
                <a:cs typeface="Arial" charset="0"/>
              </a:rPr>
              <a:t>Frontier strategy is to “lead with broadband“ as the core component of its service offering and growth</a:t>
            </a:r>
          </a:p>
          <a:p>
            <a:pPr defTabSz="457200">
              <a:spcBef>
                <a:spcPts val="1200"/>
              </a:spcBef>
              <a:buClr>
                <a:srgbClr val="C00000"/>
              </a:buClr>
              <a:buFont typeface="Arial" charset="0"/>
              <a:buChar char="•"/>
            </a:pPr>
            <a:r>
              <a:rPr lang="en-US" sz="1500">
                <a:solidFill>
                  <a:prstClr val="black"/>
                </a:solidFill>
                <a:cs typeface="Arial" charset="0"/>
              </a:rPr>
              <a:t>Offers a variety of voice, data, video, and data security products to residential and business customers on a standalone or packaged solution basis</a:t>
            </a:r>
          </a:p>
        </p:txBody>
      </p:sp>
      <p:pic>
        <p:nvPicPr>
          <p:cNvPr id="163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990600"/>
            <a:ext cx="29210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Content Placeholder 2"/>
          <p:cNvSpPr txBox="1">
            <a:spLocks/>
          </p:cNvSpPr>
          <p:nvPr/>
        </p:nvSpPr>
        <p:spPr bwMode="auto">
          <a:xfrm>
            <a:off x="487362" y="1703850"/>
            <a:ext cx="3895872" cy="3855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31775" indent="-231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ct val="20000"/>
              </a:spcBef>
              <a:buClr>
                <a:srgbClr val="A80000"/>
              </a:buClr>
              <a:buFont typeface="Arial" charset="0"/>
              <a:buChar char="•"/>
            </a:pPr>
            <a:r>
              <a:rPr lang="en-US" sz="1400" dirty="0" smtClean="0">
                <a:solidFill>
                  <a:srgbClr val="0D0D0D"/>
                </a:solidFill>
                <a:latin typeface="Calibri"/>
                <a:cs typeface="Arial" charset="0"/>
              </a:rPr>
              <a:t>Broadband</a:t>
            </a:r>
            <a:r>
              <a:rPr lang="en-US" sz="1400" dirty="0">
                <a:solidFill>
                  <a:srgbClr val="0D0D0D"/>
                </a:solidFill>
                <a:latin typeface="Calibri"/>
                <a:cs typeface="Arial" charset="0"/>
              </a:rPr>
              <a:t>, voice, video, data security and advanced communications services for residential, business and carrier customers in 27 states</a:t>
            </a:r>
          </a:p>
          <a:p>
            <a:pPr defTabSz="457200">
              <a:spcBef>
                <a:spcPct val="20000"/>
              </a:spcBef>
              <a:buClr>
                <a:srgbClr val="A80000"/>
              </a:buClr>
              <a:buFont typeface="Arial" charset="0"/>
              <a:buChar char="•"/>
            </a:pPr>
            <a:r>
              <a:rPr lang="en-US" sz="1400" dirty="0">
                <a:solidFill>
                  <a:srgbClr val="0D0D0D"/>
                </a:solidFill>
                <a:latin typeface="Calibri"/>
                <a:cs typeface="Arial" charset="0"/>
              </a:rPr>
              <a:t>13,900 U.S.-based employees</a:t>
            </a:r>
            <a:endParaRPr lang="en-US" sz="1400" baseline="30000" dirty="0">
              <a:solidFill>
                <a:srgbClr val="0D0D0D"/>
              </a:solidFill>
              <a:latin typeface="Calibri"/>
              <a:cs typeface="Arial" charset="0"/>
            </a:endParaRPr>
          </a:p>
          <a:p>
            <a:pPr defTabSz="457200">
              <a:spcBef>
                <a:spcPct val="20000"/>
              </a:spcBef>
              <a:buClr>
                <a:srgbClr val="A80000"/>
              </a:buClr>
              <a:buFont typeface="Arial" charset="0"/>
              <a:buChar char="•"/>
            </a:pPr>
            <a:r>
              <a:rPr lang="en-US" sz="1400" dirty="0">
                <a:solidFill>
                  <a:srgbClr val="0D0D0D"/>
                </a:solidFill>
                <a:latin typeface="Calibri"/>
                <a:cs typeface="Arial" charset="0"/>
              </a:rPr>
              <a:t>7.2 million Residential households in footprint</a:t>
            </a:r>
          </a:p>
          <a:p>
            <a:pPr defTabSz="457200">
              <a:spcBef>
                <a:spcPct val="20000"/>
              </a:spcBef>
              <a:buClr>
                <a:srgbClr val="A80000"/>
              </a:buClr>
              <a:buFont typeface="Arial" charset="0"/>
              <a:buChar char="•"/>
            </a:pPr>
            <a:r>
              <a:rPr lang="en-US" sz="1400" dirty="0">
                <a:solidFill>
                  <a:srgbClr val="0D0D0D"/>
                </a:solidFill>
                <a:latin typeface="Calibri"/>
                <a:cs typeface="Arial" charset="0"/>
              </a:rPr>
              <a:t>2.8 million residential customers, 0.3 million business customers</a:t>
            </a:r>
            <a:endParaRPr lang="en-US" sz="1400" baseline="30000" dirty="0">
              <a:solidFill>
                <a:srgbClr val="0D0D0D"/>
              </a:solidFill>
              <a:latin typeface="Calibri"/>
              <a:cs typeface="Arial" charset="0"/>
            </a:endParaRPr>
          </a:p>
          <a:p>
            <a:pPr defTabSz="457200">
              <a:spcBef>
                <a:spcPct val="20000"/>
              </a:spcBef>
              <a:buClr>
                <a:srgbClr val="A80000"/>
              </a:buClr>
              <a:buFont typeface="Arial" charset="0"/>
              <a:buChar char="•"/>
            </a:pPr>
            <a:r>
              <a:rPr lang="en-US" sz="1400" dirty="0">
                <a:solidFill>
                  <a:srgbClr val="0D0D0D"/>
                </a:solidFill>
                <a:latin typeface="Calibri"/>
                <a:cs typeface="Arial" charset="0"/>
              </a:rPr>
              <a:t>Estimated 23% residential broadband market share</a:t>
            </a:r>
            <a:endParaRPr lang="en-US" sz="1400" baseline="30000" dirty="0">
              <a:solidFill>
                <a:srgbClr val="0D0D0D"/>
              </a:solidFill>
              <a:latin typeface="Calibri"/>
              <a:cs typeface="Arial" charset="0"/>
            </a:endParaRPr>
          </a:p>
          <a:p>
            <a:pPr defTabSz="457200">
              <a:spcBef>
                <a:spcPct val="20000"/>
              </a:spcBef>
              <a:buClr>
                <a:srgbClr val="A80000"/>
              </a:buClr>
              <a:buFont typeface="Arial" charset="0"/>
              <a:buChar char="•"/>
            </a:pPr>
            <a:r>
              <a:rPr lang="en-US" sz="1400" dirty="0">
                <a:solidFill>
                  <a:srgbClr val="000000"/>
                </a:solidFill>
                <a:latin typeface="Calibri"/>
                <a:cs typeface="Arial" charset="0"/>
              </a:rPr>
              <a:t>LTM Revenue = </a:t>
            </a:r>
            <a:r>
              <a:rPr lang="en-US" sz="1400" b="1" dirty="0">
                <a:solidFill>
                  <a:srgbClr val="C00000"/>
                </a:solidFill>
                <a:latin typeface="Calibri"/>
                <a:cs typeface="Arial" charset="0"/>
              </a:rPr>
              <a:t>$4,667 million</a:t>
            </a:r>
          </a:p>
          <a:p>
            <a:pPr defTabSz="457200">
              <a:spcBef>
                <a:spcPct val="20000"/>
              </a:spcBef>
              <a:buClr>
                <a:srgbClr val="A80000"/>
              </a:buClr>
              <a:buFont typeface="Arial" charset="0"/>
              <a:buChar char="•"/>
            </a:pPr>
            <a:r>
              <a:rPr lang="en-US" sz="1400" dirty="0">
                <a:solidFill>
                  <a:srgbClr val="000000"/>
                </a:solidFill>
                <a:latin typeface="Calibri"/>
                <a:cs typeface="Arial" charset="0"/>
              </a:rPr>
              <a:t>LTM Adjusted EBITDA = </a:t>
            </a:r>
            <a:r>
              <a:rPr lang="en-US" sz="1400" b="1" dirty="0">
                <a:solidFill>
                  <a:srgbClr val="C00000"/>
                </a:solidFill>
                <a:latin typeface="Calibri"/>
                <a:cs typeface="Arial" charset="0"/>
              </a:rPr>
              <a:t>$2,155 million</a:t>
            </a:r>
            <a:r>
              <a:rPr lang="en-US" sz="1400" dirty="0">
                <a:solidFill>
                  <a:srgbClr val="000000"/>
                </a:solidFill>
                <a:latin typeface="Calibri"/>
                <a:cs typeface="Arial" charset="0"/>
              </a:rPr>
              <a:t> (</a:t>
            </a:r>
            <a:r>
              <a:rPr lang="en-US" sz="1400" b="1" dirty="0">
                <a:solidFill>
                  <a:srgbClr val="C00000"/>
                </a:solidFill>
                <a:latin typeface="Calibri"/>
                <a:cs typeface="Arial" charset="0"/>
              </a:rPr>
              <a:t>46.2% margin</a:t>
            </a:r>
            <a:r>
              <a:rPr lang="en-US" sz="1400" dirty="0">
                <a:solidFill>
                  <a:srgbClr val="000000"/>
                </a:solidFill>
                <a:latin typeface="Calibri"/>
                <a:cs typeface="Arial" charset="0"/>
              </a:rPr>
              <a:t>)</a:t>
            </a:r>
          </a:p>
          <a:p>
            <a:pPr defTabSz="457200">
              <a:spcBef>
                <a:spcPct val="20000"/>
              </a:spcBef>
              <a:buClr>
                <a:srgbClr val="A80000"/>
              </a:buClr>
              <a:buFont typeface="Arial" charset="0"/>
              <a:buChar char="•"/>
            </a:pPr>
            <a:r>
              <a:rPr lang="en-US" sz="1400" dirty="0">
                <a:solidFill>
                  <a:srgbClr val="000000"/>
                </a:solidFill>
                <a:latin typeface="Calibri"/>
                <a:cs typeface="Arial" charset="0"/>
              </a:rPr>
              <a:t>LTM Free cash flow = </a:t>
            </a:r>
            <a:r>
              <a:rPr lang="en-US" sz="1400" b="1" dirty="0">
                <a:solidFill>
                  <a:srgbClr val="C00000"/>
                </a:solidFill>
                <a:latin typeface="Calibri"/>
                <a:cs typeface="Arial" charset="0"/>
              </a:rPr>
              <a:t>$931 million </a:t>
            </a:r>
          </a:p>
          <a:p>
            <a:pPr defTabSz="457200">
              <a:spcBef>
                <a:spcPct val="20000"/>
              </a:spcBef>
              <a:buClr>
                <a:srgbClr val="A80000"/>
              </a:buClr>
              <a:buFont typeface="Arial" charset="0"/>
              <a:buChar char="•"/>
            </a:pPr>
            <a:r>
              <a:rPr lang="en-US" sz="1400" dirty="0">
                <a:solidFill>
                  <a:srgbClr val="0D0D0D"/>
                </a:solidFill>
                <a:latin typeface="Calibri"/>
                <a:cs typeface="Arial" charset="0"/>
              </a:rPr>
              <a:t>Net </a:t>
            </a:r>
            <a:r>
              <a:rPr lang="en-US" sz="1400" dirty="0" err="1">
                <a:solidFill>
                  <a:srgbClr val="0D0D0D"/>
                </a:solidFill>
                <a:latin typeface="Calibri"/>
                <a:cs typeface="Arial" charset="0"/>
              </a:rPr>
              <a:t>Debt:Adj</a:t>
            </a:r>
            <a:r>
              <a:rPr lang="en-US" sz="1400" dirty="0">
                <a:solidFill>
                  <a:srgbClr val="0D0D0D"/>
                </a:solidFill>
                <a:latin typeface="Calibri"/>
                <a:cs typeface="Arial" charset="0"/>
              </a:rPr>
              <a:t> EBITDA leverage of </a:t>
            </a:r>
            <a:r>
              <a:rPr lang="en-US" sz="1400" b="1" dirty="0">
                <a:solidFill>
                  <a:srgbClr val="C00000"/>
                </a:solidFill>
                <a:latin typeface="Calibri"/>
                <a:cs typeface="Arial" charset="0"/>
              </a:rPr>
              <a:t>3.30x</a:t>
            </a:r>
            <a:r>
              <a:rPr lang="en-US" sz="1400" dirty="0">
                <a:solidFill>
                  <a:srgbClr val="0D0D0D"/>
                </a:solidFill>
                <a:latin typeface="Calibri"/>
                <a:cs typeface="Arial" charset="0"/>
              </a:rPr>
              <a:t> </a:t>
            </a:r>
          </a:p>
          <a:p>
            <a:pPr defTabSz="457200">
              <a:spcBef>
                <a:spcPct val="20000"/>
              </a:spcBef>
              <a:buClr>
                <a:srgbClr val="A80000"/>
              </a:buClr>
              <a:buFont typeface="Arial" charset="0"/>
              <a:buChar char="•"/>
            </a:pPr>
            <a:r>
              <a:rPr lang="en-US" sz="1400" b="1" dirty="0">
                <a:solidFill>
                  <a:srgbClr val="C00000"/>
                </a:solidFill>
                <a:latin typeface="Calibri"/>
                <a:cs typeface="Arial" charset="0"/>
              </a:rPr>
              <a:t>$1.6 billion </a:t>
            </a:r>
            <a:r>
              <a:rPr lang="en-US" sz="1400" dirty="0">
                <a:solidFill>
                  <a:srgbClr val="0D0D0D"/>
                </a:solidFill>
                <a:latin typeface="Calibri"/>
                <a:cs typeface="Arial" charset="0"/>
              </a:rPr>
              <a:t>of cash &amp; credit availability</a:t>
            </a:r>
          </a:p>
        </p:txBody>
      </p:sp>
      <p:sp>
        <p:nvSpPr>
          <p:cNvPr id="16390" name="Vertical Text Placeholder 2"/>
          <p:cNvSpPr txBox="1">
            <a:spLocks/>
          </p:cNvSpPr>
          <p:nvPr/>
        </p:nvSpPr>
        <p:spPr bwMode="auto">
          <a:xfrm>
            <a:off x="476250" y="1068047"/>
            <a:ext cx="3906984" cy="635803"/>
          </a:xfrm>
          <a:prstGeom prst="rect">
            <a:avLst/>
          </a:prstGeom>
          <a:solidFill>
            <a:srgbClr val="A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spcBef>
                <a:spcPct val="20000"/>
              </a:spcBef>
              <a:buFont typeface="Arial" charset="0"/>
              <a:buNone/>
            </a:pPr>
            <a:r>
              <a:rPr lang="en-US" sz="2000" dirty="0">
                <a:solidFill>
                  <a:srgbClr val="FFFFFF"/>
                </a:solidFill>
                <a:cs typeface="Arial" charset="0"/>
              </a:rPr>
              <a:t>Key Statistics </a:t>
            </a:r>
            <a:r>
              <a:rPr lang="en-US" sz="2000" baseline="30000" dirty="0">
                <a:solidFill>
                  <a:srgbClr val="FFFFFF"/>
                </a:solidFill>
                <a:cs typeface="Arial" charset="0"/>
              </a:rPr>
              <a:t>(1) </a:t>
            </a:r>
            <a:r>
              <a:rPr lang="en-US" sz="2000" dirty="0">
                <a:solidFill>
                  <a:srgbClr val="FFFFFF"/>
                </a:solidFill>
                <a:cs typeface="Arial" charset="0"/>
              </a:rPr>
              <a:t>:</a:t>
            </a:r>
          </a:p>
        </p:txBody>
      </p:sp>
      <p:sp>
        <p:nvSpPr>
          <p:cNvPr id="5" name="TextBox 4"/>
          <p:cNvSpPr txBox="1"/>
          <p:nvPr/>
        </p:nvSpPr>
        <p:spPr>
          <a:xfrm>
            <a:off x="628154" y="5730875"/>
            <a:ext cx="1101725" cy="254000"/>
          </a:xfrm>
          <a:prstGeom prst="rect">
            <a:avLst/>
          </a:prstGeom>
          <a:noFill/>
        </p:spPr>
        <p:txBody>
          <a:bodyPr wrap="none">
            <a:spAutoFit/>
          </a:bodyPr>
          <a:lstStyle/>
          <a:p>
            <a:pPr defTabSz="457200">
              <a:defRPr/>
            </a:pPr>
            <a:r>
              <a:rPr lang="en-US" sz="1050" dirty="0">
                <a:solidFill>
                  <a:prstClr val="black"/>
                </a:solidFill>
                <a:latin typeface="Arial" pitchFamily="34" charset="0"/>
              </a:rPr>
              <a:t>(1) as of 6/30/14</a:t>
            </a: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Possible responses include:</a:t>
            </a:r>
            <a:endParaRPr lang="en-US" sz="3200" dirty="0"/>
          </a:p>
        </p:txBody>
      </p:sp>
      <p:sp>
        <p:nvSpPr>
          <p:cNvPr id="3" name="Content Placeholder 2"/>
          <p:cNvSpPr>
            <a:spLocks noGrp="1"/>
          </p:cNvSpPr>
          <p:nvPr>
            <p:ph idx="1"/>
          </p:nvPr>
        </p:nvSpPr>
        <p:spPr>
          <a:xfrm>
            <a:off x="457200" y="1828800"/>
            <a:ext cx="8229600" cy="4297363"/>
          </a:xfrm>
        </p:spPr>
        <p:txBody>
          <a:bodyPr>
            <a:normAutofit/>
          </a:bodyPr>
          <a:lstStyle/>
          <a:p>
            <a:pPr lvl="0">
              <a:buNone/>
            </a:pPr>
            <a:r>
              <a:rPr lang="en-US" sz="2400" dirty="0" smtClean="0">
                <a:latin typeface="Times New Roman" pitchFamily="18" charset="0"/>
                <a:cs typeface="Times New Roman" pitchFamily="18" charset="0"/>
              </a:rPr>
              <a:t>3. You might drive above 70 because you believe it is your right. You may or may not choose to drive above 70 mph but certainly </a:t>
            </a:r>
            <a:r>
              <a:rPr lang="en-US" sz="2200" dirty="0" smtClean="0">
                <a:latin typeface="Times New Roman" pitchFamily="18" charset="0"/>
                <a:cs typeface="Times New Roman" pitchFamily="18" charset="0"/>
              </a:rPr>
              <a:t>respect</a:t>
            </a:r>
            <a:r>
              <a:rPr lang="en-US" sz="2400" dirty="0" smtClean="0">
                <a:latin typeface="Times New Roman" pitchFamily="18" charset="0"/>
                <a:cs typeface="Times New Roman" pitchFamily="18" charset="0"/>
              </a:rPr>
              <a:t> the right of others to drive over the speed limit.  You think if others want to drive that fast, so be it; it is their choice.  </a:t>
            </a:r>
          </a:p>
          <a:p>
            <a:pPr>
              <a:buNone/>
            </a:pPr>
            <a:endParaRPr lang="en-US" sz="2400" dirty="0" smtClean="0">
              <a:latin typeface="Times New Roman" pitchFamily="18" charset="0"/>
              <a:cs typeface="Times New Roman" pitchFamily="18" charset="0"/>
            </a:endParaRPr>
          </a:p>
          <a:p>
            <a:pPr lvl="0">
              <a:buNone/>
            </a:pPr>
            <a:r>
              <a:rPr lang="en-US" sz="2400" dirty="0" smtClean="0">
                <a:latin typeface="Times New Roman" pitchFamily="18" charset="0"/>
                <a:cs typeface="Times New Roman" pitchFamily="18" charset="0"/>
              </a:rPr>
              <a:t>4. You might say this it is fair for everyone to drive above 70 mph.  Why not?  Why shouldn’t we?  A vast majority of people that drive over 70, but less than 80, don’t get pulled over or ticketed by law enforcement, so everyone is being treated equally and fairly. </a:t>
            </a:r>
          </a:p>
          <a:p>
            <a:endParaRPr lang="en-US" dirty="0"/>
          </a:p>
        </p:txBody>
      </p:sp>
      <p:sp>
        <p:nvSpPr>
          <p:cNvPr id="4" name="Slide Number Placeholder 3"/>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130</a:t>
            </a:fld>
            <a:endParaRPr lang="en-US">
              <a:solidFill>
                <a:prstClr val="black">
                  <a:tint val="75000"/>
                </a:prstClr>
              </a:solidFill>
              <a:latin typeface="Calibri"/>
            </a:endParaRPr>
          </a:p>
        </p:txBody>
      </p:sp>
      <p:pic>
        <p:nvPicPr>
          <p:cNvPr id="5" name="Picture 4" descr="CIDseal.jpg"/>
          <p:cNvPicPr>
            <a:picLocks noChangeAspect="1"/>
          </p:cNvPicPr>
          <p:nvPr/>
        </p:nvPicPr>
        <p:blipFill>
          <a:blip r:embed="rId2" cstate="print"/>
          <a:stretch>
            <a:fillRect/>
          </a:stretch>
        </p:blipFill>
        <p:spPr>
          <a:xfrm>
            <a:off x="304800" y="152400"/>
            <a:ext cx="1578153" cy="155448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itchFamily="18" charset="0"/>
                <a:cs typeface="Times New Roman" pitchFamily="18" charset="0"/>
              </a:rPr>
              <a:t>Possible responses include:</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297363"/>
          </a:xfrm>
        </p:spPr>
        <p:txBody>
          <a:bodyPr>
            <a:normAutofit fontScale="85000" lnSpcReduction="10000"/>
          </a:bodyPr>
          <a:lstStyle/>
          <a:p>
            <a:pPr lvl="0">
              <a:buNone/>
            </a:pPr>
            <a:r>
              <a:rPr lang="en-US" sz="2600" b="1" dirty="0" smtClean="0">
                <a:latin typeface="Times New Roman" pitchFamily="18" charset="0"/>
                <a:cs typeface="Times New Roman" pitchFamily="18" charset="0"/>
              </a:rPr>
              <a:t>5.  You might think it is unethical to drive above 70 mph because that is the law; and you must obey the law for the common good of all the people on the roads.  We have 70 mph speed limit for a good reason, so that all of us have some semblance of order when driving.  I might need to get to my destination sooner and be a really good driver, and maybe it would be safer for all if I drove faster right now, but those reasons do not outweigh my need to follow the law for the community’s sake.  </a:t>
            </a:r>
            <a:endParaRPr lang="en-US" sz="2600" dirty="0" smtClean="0">
              <a:latin typeface="Times New Roman" pitchFamily="18" charset="0"/>
              <a:cs typeface="Times New Roman" pitchFamily="18" charset="0"/>
            </a:endParaRPr>
          </a:p>
          <a:p>
            <a:pPr>
              <a:buNone/>
            </a:pPr>
            <a:endParaRPr lang="en-US" sz="2600" dirty="0" smtClean="0">
              <a:latin typeface="Times New Roman" pitchFamily="18" charset="0"/>
              <a:cs typeface="Times New Roman" pitchFamily="18" charset="0"/>
            </a:endParaRPr>
          </a:p>
          <a:p>
            <a:pPr lvl="0">
              <a:buNone/>
            </a:pPr>
            <a:r>
              <a:rPr lang="en-US" sz="2600" dirty="0" smtClean="0">
                <a:latin typeface="Times New Roman" pitchFamily="18" charset="0"/>
                <a:cs typeface="Times New Roman" pitchFamily="18" charset="0"/>
              </a:rPr>
              <a:t>6.  You might think about whether you are a good person while driving over 70 mph.  You might think it is fine to speed a little.  You might ask yourself that if honest people drive over the limit then is it okay to do so. </a:t>
            </a:r>
          </a:p>
          <a:p>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CE92FF06-122F-4261-BAFD-D3907C21F7EE}" type="slidenum">
              <a:rPr lang="en-US" smtClean="0">
                <a:solidFill>
                  <a:prstClr val="black">
                    <a:tint val="75000"/>
                  </a:prstClr>
                </a:solidFill>
                <a:latin typeface="Calibri"/>
              </a:rPr>
              <a:pPr/>
              <a:t>131</a:t>
            </a:fld>
            <a:endParaRPr lang="en-US">
              <a:solidFill>
                <a:prstClr val="black">
                  <a:tint val="75000"/>
                </a:prstClr>
              </a:solidFill>
              <a:latin typeface="Calibri"/>
            </a:endParaRPr>
          </a:p>
        </p:txBody>
      </p:sp>
      <p:pic>
        <p:nvPicPr>
          <p:cNvPr id="5" name="Picture 4" descr="CIDseal.jpg"/>
          <p:cNvPicPr>
            <a:picLocks noChangeAspect="1"/>
          </p:cNvPicPr>
          <p:nvPr/>
        </p:nvPicPr>
        <p:blipFill>
          <a:blip r:embed="rId2" cstate="print"/>
          <a:stretch>
            <a:fillRect/>
          </a:stretch>
        </p:blipFill>
        <p:spPr>
          <a:xfrm>
            <a:off x="304800" y="152400"/>
            <a:ext cx="1578153" cy="155448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9144000" cy="6858000"/>
          </a:xfrm>
          <a:prstGeom prst="rect">
            <a:avLst/>
          </a:prstGeom>
        </p:spPr>
      </p:pic>
      <p:sp>
        <p:nvSpPr>
          <p:cNvPr id="5" name="Title 4"/>
          <p:cNvSpPr>
            <a:spLocks noGrp="1"/>
          </p:cNvSpPr>
          <p:nvPr>
            <p:ph type="ctrTitle"/>
          </p:nvPr>
        </p:nvSpPr>
        <p:spPr>
          <a:xfrm>
            <a:off x="685800" y="528429"/>
            <a:ext cx="7772400" cy="1757571"/>
          </a:xfrm>
        </p:spPr>
        <p:txBody>
          <a:bodyPr>
            <a:norm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Cyber Risk Strategies: Using Captives to Prevent, Finance and Mitigate Cyber Risk in Your Business</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ndParaRPr>
          </a:p>
        </p:txBody>
      </p:sp>
      <p:sp>
        <p:nvSpPr>
          <p:cNvPr id="6" name="Subtitle 5"/>
          <p:cNvSpPr>
            <a:spLocks noGrp="1"/>
          </p:cNvSpPr>
          <p:nvPr>
            <p:ph type="subTitle" idx="1"/>
          </p:nvPr>
        </p:nvSpPr>
        <p:spPr>
          <a:xfrm>
            <a:off x="304800" y="2362200"/>
            <a:ext cx="8534400" cy="1981200"/>
          </a:xfrm>
        </p:spPr>
        <p:txBody>
          <a:bodyPr>
            <a:normAutofit/>
          </a:bodyPr>
          <a:lstStyle/>
          <a:p>
            <a:r>
              <a:rPr lang="en-US" sz="1900" b="0" dirty="0" smtClean="0">
                <a:solidFill>
                  <a:schemeClr val="tx1"/>
                </a:solidFill>
              </a:rPr>
              <a:t>Moderator:</a:t>
            </a:r>
          </a:p>
          <a:p>
            <a:pPr>
              <a:lnSpc>
                <a:spcPct val="60000"/>
              </a:lnSpc>
            </a:pPr>
            <a:r>
              <a:rPr lang="en-US" sz="1800" b="0" dirty="0" smtClean="0">
                <a:solidFill>
                  <a:schemeClr val="tx1"/>
                </a:solidFill>
              </a:rPr>
              <a:t>Leon A. </a:t>
            </a:r>
            <a:r>
              <a:rPr lang="en-US" sz="1800" b="0" dirty="0" err="1" smtClean="0">
                <a:solidFill>
                  <a:schemeClr val="tx1"/>
                </a:solidFill>
              </a:rPr>
              <a:t>Pintsov</a:t>
            </a:r>
            <a:endParaRPr lang="en-US" sz="1800" b="0" dirty="0" smtClean="0">
              <a:solidFill>
                <a:schemeClr val="tx1"/>
              </a:solidFill>
            </a:endParaRPr>
          </a:p>
          <a:p>
            <a:pPr>
              <a:lnSpc>
                <a:spcPct val="60000"/>
              </a:lnSpc>
            </a:pPr>
            <a:r>
              <a:rPr lang="en-US" sz="1800" dirty="0" smtClean="0"/>
              <a:t>CEO, </a:t>
            </a:r>
            <a:r>
              <a:rPr lang="en-US" sz="1800" dirty="0" err="1" smtClean="0"/>
              <a:t>SignitSure</a:t>
            </a:r>
            <a:r>
              <a:rPr lang="en-US" sz="1800" dirty="0" smtClean="0"/>
              <a:t> Company</a:t>
            </a:r>
          </a:p>
          <a:p>
            <a:pPr>
              <a:lnSpc>
                <a:spcPct val="60000"/>
              </a:lnSpc>
            </a:pPr>
            <a:r>
              <a:rPr lang="en-US" sz="1800" b="0" dirty="0" smtClean="0">
                <a:solidFill>
                  <a:schemeClr val="tx1"/>
                </a:solidFill>
              </a:rPr>
              <a:t>Chief Scientist Emeritus, Pitney Bowes, Inc.</a:t>
            </a:r>
          </a:p>
          <a:p>
            <a:pPr>
              <a:lnSpc>
                <a:spcPct val="60000"/>
              </a:lnSpc>
            </a:pPr>
            <a:r>
              <a:rPr lang="en-US" sz="1800" b="0" dirty="0" smtClean="0">
                <a:solidFill>
                  <a:schemeClr val="tx1"/>
                </a:solidFill>
              </a:rPr>
              <a:t>vost57@yahoo.com</a:t>
            </a:r>
          </a:p>
        </p:txBody>
      </p:sp>
      <p:sp>
        <p:nvSpPr>
          <p:cNvPr id="2" name="TextBox 1"/>
          <p:cNvSpPr txBox="1"/>
          <p:nvPr/>
        </p:nvSpPr>
        <p:spPr>
          <a:xfrm>
            <a:off x="152400" y="4724400"/>
            <a:ext cx="3111500" cy="1200329"/>
          </a:xfrm>
          <a:prstGeom prst="rect">
            <a:avLst/>
          </a:prstGeom>
          <a:noFill/>
        </p:spPr>
        <p:txBody>
          <a:bodyPr wrap="square" numCol="1" rtlCol="0">
            <a:spAutoFit/>
          </a:bodyPr>
          <a:lstStyle/>
          <a:p>
            <a:pPr algn="ctr"/>
            <a:r>
              <a:rPr lang="en-US" dirty="0" smtClean="0">
                <a:solidFill>
                  <a:prstClr val="black"/>
                </a:solidFill>
                <a:latin typeface="Calibri"/>
              </a:rPr>
              <a:t>Patricia A. P. Fisher</a:t>
            </a:r>
          </a:p>
          <a:p>
            <a:pPr algn="ctr"/>
            <a:r>
              <a:rPr lang="en-US" dirty="0" smtClean="0">
                <a:solidFill>
                  <a:prstClr val="black"/>
                </a:solidFill>
                <a:latin typeface="Calibri"/>
              </a:rPr>
              <a:t>President &amp; CEO,</a:t>
            </a:r>
          </a:p>
          <a:p>
            <a:pPr algn="ctr"/>
            <a:r>
              <a:rPr lang="en-US" dirty="0" smtClean="0">
                <a:solidFill>
                  <a:prstClr val="black"/>
                </a:solidFill>
                <a:latin typeface="Calibri"/>
              </a:rPr>
              <a:t>JANUS Associates, Inc.</a:t>
            </a:r>
          </a:p>
          <a:p>
            <a:pPr algn="ctr"/>
            <a:r>
              <a:rPr lang="en-US" dirty="0" err="1" smtClean="0">
                <a:solidFill>
                  <a:prstClr val="black"/>
                </a:solidFill>
                <a:latin typeface="Calibri"/>
              </a:rPr>
              <a:t>patriciaf@janusassociates.com</a:t>
            </a:r>
            <a:endParaRPr lang="en-US" dirty="0" smtClean="0">
              <a:solidFill>
                <a:prstClr val="black"/>
              </a:solidFill>
              <a:latin typeface="Calibri"/>
            </a:endParaRPr>
          </a:p>
        </p:txBody>
      </p:sp>
      <p:sp>
        <p:nvSpPr>
          <p:cNvPr id="3" name="TextBox 2"/>
          <p:cNvSpPr txBox="1"/>
          <p:nvPr/>
        </p:nvSpPr>
        <p:spPr>
          <a:xfrm>
            <a:off x="3048000" y="4038600"/>
            <a:ext cx="3048000" cy="584776"/>
          </a:xfrm>
          <a:prstGeom prst="rect">
            <a:avLst/>
          </a:prstGeom>
          <a:noFill/>
        </p:spPr>
        <p:txBody>
          <a:bodyPr wrap="square" rtlCol="0">
            <a:spAutoFit/>
          </a:bodyPr>
          <a:lstStyle/>
          <a:p>
            <a:pPr algn="ctr"/>
            <a:r>
              <a:rPr lang="en-US" dirty="0" smtClean="0">
                <a:solidFill>
                  <a:prstClr val="black"/>
                </a:solidFill>
                <a:latin typeface="Calibri"/>
              </a:rPr>
              <a:t>Speakers:</a:t>
            </a:r>
          </a:p>
          <a:p>
            <a:pPr algn="ctr"/>
            <a:endParaRPr lang="en-US" sz="1400" dirty="0" smtClean="0">
              <a:solidFill>
                <a:prstClr val="black"/>
              </a:solidFill>
              <a:latin typeface="Calibri"/>
            </a:endParaRPr>
          </a:p>
        </p:txBody>
      </p:sp>
      <p:sp>
        <p:nvSpPr>
          <p:cNvPr id="7" name="TextBox 6"/>
          <p:cNvSpPr txBox="1"/>
          <p:nvPr/>
        </p:nvSpPr>
        <p:spPr>
          <a:xfrm>
            <a:off x="3048000" y="4724400"/>
            <a:ext cx="2895600" cy="1200329"/>
          </a:xfrm>
          <a:prstGeom prst="rect">
            <a:avLst/>
          </a:prstGeom>
          <a:noFill/>
        </p:spPr>
        <p:txBody>
          <a:bodyPr wrap="square" rtlCol="0">
            <a:spAutoFit/>
          </a:bodyPr>
          <a:lstStyle/>
          <a:p>
            <a:pPr algn="ctr"/>
            <a:r>
              <a:rPr lang="en-US" dirty="0" smtClean="0">
                <a:solidFill>
                  <a:prstClr val="black"/>
                </a:solidFill>
                <a:latin typeface="Calibri Light"/>
              </a:rPr>
              <a:t>Charles P. </a:t>
            </a:r>
            <a:r>
              <a:rPr lang="en-US" dirty="0" err="1" smtClean="0">
                <a:solidFill>
                  <a:prstClr val="black"/>
                </a:solidFill>
                <a:latin typeface="Calibri Light"/>
              </a:rPr>
              <a:t>Bellingrath</a:t>
            </a:r>
            <a:endParaRPr lang="en-US" dirty="0" smtClean="0">
              <a:solidFill>
                <a:prstClr val="black"/>
              </a:solidFill>
              <a:latin typeface="Calibri Light"/>
            </a:endParaRPr>
          </a:p>
          <a:p>
            <a:pPr algn="ctr"/>
            <a:r>
              <a:rPr lang="en-US" dirty="0" smtClean="0">
                <a:solidFill>
                  <a:prstClr val="black"/>
                </a:solidFill>
                <a:latin typeface="Calibri Light"/>
              </a:rPr>
              <a:t>ARC Excess &amp; Surplus of </a:t>
            </a:r>
          </a:p>
          <a:p>
            <a:pPr algn="ctr"/>
            <a:r>
              <a:rPr lang="en-US" dirty="0" smtClean="0">
                <a:solidFill>
                  <a:prstClr val="black"/>
                </a:solidFill>
                <a:latin typeface="Calibri Light"/>
              </a:rPr>
              <a:t>New England</a:t>
            </a:r>
          </a:p>
          <a:p>
            <a:pPr algn="ctr"/>
            <a:r>
              <a:rPr lang="en-US" dirty="0" err="1" smtClean="0">
                <a:solidFill>
                  <a:prstClr val="black"/>
                </a:solidFill>
                <a:latin typeface="Calibri Light"/>
              </a:rPr>
              <a:t>cbellingrath@arcne.com</a:t>
            </a:r>
            <a:endParaRPr lang="en-US" dirty="0">
              <a:solidFill>
                <a:prstClr val="black"/>
              </a:solidFill>
              <a:latin typeface="Calibri Light"/>
            </a:endParaRPr>
          </a:p>
        </p:txBody>
      </p:sp>
      <p:sp>
        <p:nvSpPr>
          <p:cNvPr id="8" name="TextBox 7"/>
          <p:cNvSpPr txBox="1"/>
          <p:nvPr/>
        </p:nvSpPr>
        <p:spPr>
          <a:xfrm>
            <a:off x="5715000" y="4724400"/>
            <a:ext cx="3200400" cy="1200329"/>
          </a:xfrm>
          <a:prstGeom prst="rect">
            <a:avLst/>
          </a:prstGeom>
          <a:noFill/>
        </p:spPr>
        <p:txBody>
          <a:bodyPr wrap="square" rtlCol="0">
            <a:spAutoFit/>
          </a:bodyPr>
          <a:lstStyle/>
          <a:p>
            <a:pPr algn="ctr"/>
            <a:r>
              <a:rPr lang="en-US" dirty="0" smtClean="0">
                <a:solidFill>
                  <a:prstClr val="black"/>
                </a:solidFill>
                <a:latin typeface="Calibri"/>
              </a:rPr>
              <a:t>Thomas Hodson</a:t>
            </a:r>
          </a:p>
          <a:p>
            <a:pPr algn="ctr"/>
            <a:r>
              <a:rPr lang="en-US" dirty="0" smtClean="0">
                <a:solidFill>
                  <a:prstClr val="black"/>
                </a:solidFill>
                <a:latin typeface="Calibri"/>
              </a:rPr>
              <a:t>Managing Director (CT)</a:t>
            </a:r>
          </a:p>
          <a:p>
            <a:pPr algn="ctr"/>
            <a:r>
              <a:rPr lang="en-US" dirty="0" smtClean="0">
                <a:solidFill>
                  <a:prstClr val="black"/>
                </a:solidFill>
                <a:latin typeface="Calibri"/>
              </a:rPr>
              <a:t>JLT Insurance Management</a:t>
            </a:r>
          </a:p>
          <a:p>
            <a:pPr algn="ctr"/>
            <a:r>
              <a:rPr lang="en-US" dirty="0" err="1" smtClean="0">
                <a:solidFill>
                  <a:prstClr val="black"/>
                </a:solidFill>
                <a:latin typeface="Calibri"/>
              </a:rPr>
              <a:t>thomas.hodson@jlttowner.com</a:t>
            </a:r>
            <a:endParaRPr lang="en-US" dirty="0">
              <a:solidFill>
                <a:prstClr val="black"/>
              </a:solidFill>
              <a:latin typeface="Calibri"/>
            </a:endParaRPr>
          </a:p>
        </p:txBody>
      </p:sp>
    </p:spTree>
    <p:extLst>
      <p:ext uri="{BB962C8B-B14F-4D97-AF65-F5344CB8AC3E}">
        <p14:creationId xmlns:p14="http://schemas.microsoft.com/office/powerpoint/2010/main" val="460178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alphaModFix/>
          </a:blip>
          <a:stretch>
            <a:fillRect/>
          </a:stretch>
        </p:blipFill>
        <p:spPr>
          <a:xfrm>
            <a:off x="0" y="583397"/>
            <a:ext cx="9144000" cy="6248400"/>
          </a:xfrm>
          <a:prstGeom prst="rect">
            <a:avLst/>
          </a:prstGeom>
        </p:spPr>
      </p:pic>
    </p:spTree>
    <p:extLst>
      <p:ext uri="{BB962C8B-B14F-4D97-AF65-F5344CB8AC3E}">
        <p14:creationId xmlns:p14="http://schemas.microsoft.com/office/powerpoint/2010/main" val="208334552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533400"/>
            <a:ext cx="9144000" cy="6642615"/>
          </a:xfrm>
          <a:prstGeom prst="rect">
            <a:avLst/>
          </a:prstGeom>
        </p:spPr>
      </p:pic>
    </p:spTree>
    <p:extLst>
      <p:ext uri="{BB962C8B-B14F-4D97-AF65-F5344CB8AC3E}">
        <p14:creationId xmlns:p14="http://schemas.microsoft.com/office/powerpoint/2010/main" val="16237468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886700" cy="431580"/>
          </a:xfrm>
        </p:spPr>
        <p:txBody>
          <a:bodyPr>
            <a:normAutofit fontScale="90000"/>
          </a:bodyPr>
          <a:lstStyle/>
          <a:p>
            <a:pPr algn="ctr"/>
            <a:r>
              <a:rPr lang="en-US" dirty="0" smtClean="0">
                <a:solidFill>
                  <a:srgbClr val="CA0000"/>
                </a:solidFill>
              </a:rPr>
              <a:t>What this is about?</a:t>
            </a:r>
            <a:endParaRPr lang="en-US" dirty="0">
              <a:solidFill>
                <a:srgbClr val="CA0000"/>
              </a:solidFill>
            </a:endParaRPr>
          </a:p>
        </p:txBody>
      </p:sp>
      <p:sp>
        <p:nvSpPr>
          <p:cNvPr id="3" name="Content Placeholder 2"/>
          <p:cNvSpPr>
            <a:spLocks noGrp="1"/>
          </p:cNvSpPr>
          <p:nvPr>
            <p:ph idx="1"/>
          </p:nvPr>
        </p:nvSpPr>
        <p:spPr>
          <a:xfrm>
            <a:off x="574329" y="1335291"/>
            <a:ext cx="7886700" cy="4493705"/>
          </a:xfrm>
        </p:spPr>
        <p:txBody>
          <a:bodyPr>
            <a:noAutofit/>
          </a:bodyPr>
          <a:lstStyle/>
          <a:p>
            <a:r>
              <a:rPr lang="en-US" sz="1800" dirty="0" smtClean="0"/>
              <a:t>Overview</a:t>
            </a:r>
          </a:p>
          <a:p>
            <a:pPr lvl="1"/>
            <a:r>
              <a:rPr lang="en-US" sz="1800" dirty="0" smtClean="0"/>
              <a:t>Data in connected world - framework </a:t>
            </a:r>
          </a:p>
          <a:p>
            <a:pPr lvl="2"/>
            <a:r>
              <a:rPr lang="en-US" sz="1800" dirty="0" smtClean="0"/>
              <a:t>components (servers, routers, terminals/end-points, protocols, primitives)</a:t>
            </a:r>
          </a:p>
          <a:p>
            <a:pPr lvl="2"/>
            <a:r>
              <a:rPr lang="en-US" sz="1800" dirty="0"/>
              <a:t>c</a:t>
            </a:r>
            <a:r>
              <a:rPr lang="en-US" sz="1800" dirty="0" smtClean="0"/>
              <a:t>omputing model (traditional client-server model, cloud computing)</a:t>
            </a:r>
          </a:p>
          <a:p>
            <a:pPr lvl="2"/>
            <a:r>
              <a:rPr lang="en-US" sz="1800" dirty="0"/>
              <a:t>s</a:t>
            </a:r>
            <a:r>
              <a:rPr lang="en-US" sz="1800" dirty="0" smtClean="0"/>
              <a:t>oftware architecture (OS, data </a:t>
            </a:r>
            <a:r>
              <a:rPr lang="en-US" sz="1800" dirty="0"/>
              <a:t>b</a:t>
            </a:r>
            <a:r>
              <a:rPr lang="en-US" sz="1800" dirty="0" smtClean="0"/>
              <a:t>ase, web applications)</a:t>
            </a:r>
          </a:p>
          <a:p>
            <a:pPr lvl="2"/>
            <a:r>
              <a:rPr lang="en-US" sz="1800" dirty="0"/>
              <a:t>d</a:t>
            </a:r>
            <a:r>
              <a:rPr lang="en-US" sz="1800" dirty="0" smtClean="0"/>
              <a:t>ata-in-transit, data-at-rest</a:t>
            </a:r>
          </a:p>
          <a:p>
            <a:pPr lvl="1"/>
            <a:r>
              <a:rPr lang="en-US" sz="1800" dirty="0" smtClean="0"/>
              <a:t>Actors – Employees, Customers, Suppliers/Contractors, Partners, and Cybercriminals </a:t>
            </a:r>
          </a:p>
          <a:p>
            <a:pPr lvl="1"/>
            <a:r>
              <a:rPr lang="en-US" sz="1800" dirty="0" smtClean="0"/>
              <a:t>Access – Identity/Credentials and Authentication Management</a:t>
            </a:r>
          </a:p>
          <a:p>
            <a:pPr lvl="1"/>
            <a:r>
              <a:rPr lang="en-US" sz="1800" dirty="0" smtClean="0"/>
              <a:t>Attacks (e.g. malware and phishing) </a:t>
            </a:r>
            <a:endParaRPr lang="en-US" sz="1800" dirty="0"/>
          </a:p>
          <a:p>
            <a:pPr lvl="1"/>
            <a:r>
              <a:rPr lang="en-US" sz="1800" dirty="0" smtClean="0"/>
              <a:t>Countermeasures (anti-malware, scanning and removal)</a:t>
            </a:r>
          </a:p>
          <a:p>
            <a:pPr lvl="1"/>
            <a:r>
              <a:rPr lang="en-US" sz="1800" dirty="0" smtClean="0"/>
              <a:t>What needs to be protected?</a:t>
            </a:r>
          </a:p>
          <a:p>
            <a:pPr lvl="1"/>
            <a:r>
              <a:rPr lang="en-US" sz="1800" dirty="0" smtClean="0"/>
              <a:t>How? </a:t>
            </a:r>
          </a:p>
          <a:p>
            <a:pPr lvl="1"/>
            <a:r>
              <a:rPr lang="en-US" sz="1800" dirty="0" smtClean="0"/>
              <a:t>How much does it cost?</a:t>
            </a:r>
          </a:p>
        </p:txBody>
      </p:sp>
    </p:spTree>
    <p:extLst>
      <p:ext uri="{BB962C8B-B14F-4D97-AF65-F5344CB8AC3E}">
        <p14:creationId xmlns:p14="http://schemas.microsoft.com/office/powerpoint/2010/main" val="308737457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11"/>
          </p:nvPr>
        </p:nvSpPr>
        <p:spPr bwMode="auto">
          <a:xfrm>
            <a:off x="6156724" y="6443684"/>
            <a:ext cx="395288" cy="261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anose="020B0604020202020204" pitchFamily="34" charset="0"/>
                <a:ea typeface="MS PGothic" panose="020B0600070205080204" pitchFamily="34" charset="-128"/>
              </a:defRPr>
            </a:lvl1pPr>
            <a:lvl2pPr marL="742950" indent="-285750" eaLnBrk="0" hangingPunct="0">
              <a:defRPr sz="1000">
                <a:solidFill>
                  <a:schemeClr val="tx1"/>
                </a:solidFill>
                <a:latin typeface="Arial" panose="020B0604020202020204" pitchFamily="34" charset="0"/>
                <a:ea typeface="MS PGothic" panose="020B0600070205080204" pitchFamily="34" charset="-128"/>
              </a:defRPr>
            </a:lvl2pPr>
            <a:lvl3pPr marL="1143000" indent="-228600" eaLnBrk="0" hangingPunct="0">
              <a:defRPr sz="1000">
                <a:solidFill>
                  <a:schemeClr val="tx1"/>
                </a:solidFill>
                <a:latin typeface="Arial" panose="020B0604020202020204" pitchFamily="34" charset="0"/>
                <a:ea typeface="MS PGothic" panose="020B0600070205080204" pitchFamily="34" charset="-128"/>
              </a:defRPr>
            </a:lvl3pPr>
            <a:lvl4pPr marL="1600200" indent="-228600" eaLnBrk="0" hangingPunct="0">
              <a:defRPr sz="1000">
                <a:solidFill>
                  <a:schemeClr val="tx1"/>
                </a:solidFill>
                <a:latin typeface="Arial" panose="020B0604020202020204" pitchFamily="34" charset="0"/>
                <a:ea typeface="MS PGothic" panose="020B0600070205080204" pitchFamily="34" charset="-128"/>
              </a:defRPr>
            </a:lvl4pPr>
            <a:lvl5pPr marL="2057400" indent="-228600" eaLnBrk="0" hangingPunct="0">
              <a:defRPr sz="10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fld id="{E30357AE-7126-41D2-9000-0321EDF4CB46}" type="slidenum">
              <a:rPr lang="en-US" altLang="en-US">
                <a:solidFill>
                  <a:prstClr val="white"/>
                </a:solidFill>
              </a:rPr>
              <a:pPr eaLnBrk="1" hangingPunct="1"/>
              <a:t>136</a:t>
            </a:fld>
            <a:endParaRPr lang="en-US" altLang="en-US">
              <a:solidFill>
                <a:prstClr val="white"/>
              </a:solidFill>
            </a:endParaRPr>
          </a:p>
        </p:txBody>
      </p:sp>
      <p:grpSp>
        <p:nvGrpSpPr>
          <p:cNvPr id="3" name="Group 169"/>
          <p:cNvGrpSpPr/>
          <p:nvPr/>
        </p:nvGrpSpPr>
        <p:grpSpPr>
          <a:xfrm>
            <a:off x="152400" y="152400"/>
            <a:ext cx="9220199" cy="6422236"/>
            <a:chOff x="358775" y="-18261"/>
            <a:chExt cx="9412603" cy="6422236"/>
          </a:xfrm>
        </p:grpSpPr>
        <p:grpSp>
          <p:nvGrpSpPr>
            <p:cNvPr id="6" name="Group 2"/>
            <p:cNvGrpSpPr>
              <a:grpSpLocks/>
            </p:cNvGrpSpPr>
            <p:nvPr/>
          </p:nvGrpSpPr>
          <p:grpSpPr bwMode="auto">
            <a:xfrm flipV="1">
              <a:off x="2052638" y="4594225"/>
              <a:ext cx="352425" cy="865188"/>
              <a:chOff x="2052114" y="1922773"/>
              <a:chExt cx="353250" cy="1157097"/>
            </a:xfrm>
          </p:grpSpPr>
          <p:sp>
            <p:nvSpPr>
              <p:cNvPr id="4" name="Up Arrow 3"/>
              <p:cNvSpPr/>
              <p:nvPr/>
            </p:nvSpPr>
            <p:spPr>
              <a:xfrm>
                <a:off x="2128492" y="1922773"/>
                <a:ext cx="200493" cy="85986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sp>
            <p:nvSpPr>
              <p:cNvPr id="5" name="Oval 4"/>
              <p:cNvSpPr/>
              <p:nvPr/>
            </p:nvSpPr>
            <p:spPr>
              <a:xfrm>
                <a:off x="2052114" y="2727433"/>
                <a:ext cx="353250" cy="3524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grpSp>
        <p:grpSp>
          <p:nvGrpSpPr>
            <p:cNvPr id="10" name="Group 5"/>
            <p:cNvGrpSpPr>
              <a:grpSpLocks/>
            </p:cNvGrpSpPr>
            <p:nvPr/>
          </p:nvGrpSpPr>
          <p:grpSpPr bwMode="auto">
            <a:xfrm>
              <a:off x="2732088" y="3805238"/>
              <a:ext cx="1295400" cy="320675"/>
              <a:chOff x="2732628" y="4006150"/>
              <a:chExt cx="1295399" cy="320017"/>
            </a:xfrm>
          </p:grpSpPr>
          <p:sp>
            <p:nvSpPr>
              <p:cNvPr id="7" name="Left Arrow 6"/>
              <p:cNvSpPr/>
              <p:nvPr/>
            </p:nvSpPr>
            <p:spPr>
              <a:xfrm>
                <a:off x="2732628" y="4006150"/>
                <a:ext cx="1295399" cy="261807"/>
              </a:xfrm>
              <a:prstGeom prst="leftArrow">
                <a:avLst/>
              </a:prstGeom>
              <a:solidFill>
                <a:schemeClr val="tx1">
                  <a:lumMod val="50000"/>
                  <a:lumOff val="50000"/>
                </a:scheme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8" name="TextBox 7"/>
              <p:cNvSpPr txBox="1"/>
              <p:nvPr/>
            </p:nvSpPr>
            <p:spPr>
              <a:xfrm>
                <a:off x="3126250" y="4049168"/>
                <a:ext cx="793599" cy="276999"/>
              </a:xfrm>
              <a:prstGeom prst="rect">
                <a:avLst/>
              </a:prstGeom>
              <a:noFill/>
              <a:scene3d>
                <a:camera prst="isometricTopUp"/>
                <a:lightRig rig="threePt" dir="t"/>
              </a:scene3d>
            </p:spPr>
            <p:txBody>
              <a:bodyPr>
                <a:spAutoFit/>
              </a:bodyPr>
              <a:lstStyle/>
              <a:p>
                <a:pPr>
                  <a:defRPr/>
                </a:pPr>
                <a:r>
                  <a:rPr lang="en-US" sz="1200" b="1" dirty="0">
                    <a:solidFill>
                      <a:srgbClr val="C00000"/>
                    </a:solidFill>
                    <a:latin typeface="Calibri Light"/>
                  </a:rPr>
                  <a:t>Attack</a:t>
                </a:r>
              </a:p>
            </p:txBody>
          </p:sp>
        </p:grpSp>
        <p:sp>
          <p:nvSpPr>
            <p:cNvPr id="9" name="Left Arrow 8"/>
            <p:cNvSpPr/>
            <p:nvPr/>
          </p:nvSpPr>
          <p:spPr>
            <a:xfrm flipH="1">
              <a:off x="6650410" y="3266166"/>
              <a:ext cx="1410932" cy="261807"/>
            </a:xfrm>
            <a:prstGeom prst="leftArrow">
              <a:avLst/>
            </a:prstGeom>
            <a:solidFill>
              <a:srgbClr val="C00000"/>
            </a:solidFill>
            <a:ln>
              <a:no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3" name="Group 9"/>
            <p:cNvGrpSpPr>
              <a:grpSpLocks/>
            </p:cNvGrpSpPr>
            <p:nvPr/>
          </p:nvGrpSpPr>
          <p:grpSpPr bwMode="auto">
            <a:xfrm>
              <a:off x="6303963" y="1651000"/>
              <a:ext cx="354012" cy="1228725"/>
              <a:chOff x="2052114" y="1852140"/>
              <a:chExt cx="353250" cy="1227730"/>
            </a:xfrm>
          </p:grpSpPr>
          <p:sp>
            <p:nvSpPr>
              <p:cNvPr id="11" name="Up Arrow 10"/>
              <p:cNvSpPr/>
              <p:nvPr/>
            </p:nvSpPr>
            <p:spPr>
              <a:xfrm>
                <a:off x="2128150" y="1852140"/>
                <a:ext cx="201178" cy="93110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sp>
            <p:nvSpPr>
              <p:cNvPr id="12" name="Oval 11"/>
              <p:cNvSpPr/>
              <p:nvPr/>
            </p:nvSpPr>
            <p:spPr>
              <a:xfrm>
                <a:off x="2052114" y="2726145"/>
                <a:ext cx="353250" cy="353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grpSp>
        <p:grpSp>
          <p:nvGrpSpPr>
            <p:cNvPr id="16" name="Group 12"/>
            <p:cNvGrpSpPr>
              <a:grpSpLocks/>
            </p:cNvGrpSpPr>
            <p:nvPr/>
          </p:nvGrpSpPr>
          <p:grpSpPr bwMode="auto">
            <a:xfrm>
              <a:off x="4586288" y="3233738"/>
              <a:ext cx="1414462" cy="496764"/>
              <a:chOff x="4587012" y="3435318"/>
              <a:chExt cx="1413415" cy="496632"/>
            </a:xfrm>
          </p:grpSpPr>
          <p:sp>
            <p:nvSpPr>
              <p:cNvPr id="14" name="Left Arrow 13"/>
              <p:cNvSpPr/>
              <p:nvPr/>
            </p:nvSpPr>
            <p:spPr>
              <a:xfrm flipH="1">
                <a:off x="4587012" y="3435318"/>
                <a:ext cx="1263684" cy="261807"/>
              </a:xfrm>
              <a:prstGeom prst="leftArrow">
                <a:avLst/>
              </a:prstGeom>
              <a:solidFill>
                <a:schemeClr val="tx1">
                  <a:lumMod val="50000"/>
                  <a:lumOff val="50000"/>
                </a:scheme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5" name="TextBox 14"/>
              <p:cNvSpPr txBox="1"/>
              <p:nvPr/>
            </p:nvSpPr>
            <p:spPr>
              <a:xfrm>
                <a:off x="4797593" y="3470408"/>
                <a:ext cx="1202834" cy="461542"/>
              </a:xfrm>
              <a:prstGeom prst="rect">
                <a:avLst/>
              </a:prstGeom>
              <a:noFill/>
              <a:scene3d>
                <a:camera prst="isometricTopUp"/>
                <a:lightRig rig="threePt" dir="t"/>
              </a:scene3d>
            </p:spPr>
            <p:txBody>
              <a:bodyPr>
                <a:spAutoFit/>
              </a:bodyPr>
              <a:lstStyle/>
              <a:p>
                <a:pPr>
                  <a:defRPr/>
                </a:pPr>
                <a:r>
                  <a:rPr lang="en-US" sz="1200" b="1" dirty="0">
                    <a:solidFill>
                      <a:srgbClr val="C00000"/>
                    </a:solidFill>
                    <a:latin typeface="Calibri Light"/>
                  </a:rPr>
                  <a:t>Credentials, Data</a:t>
                </a:r>
              </a:p>
            </p:txBody>
          </p:sp>
        </p:grpSp>
        <p:grpSp>
          <p:nvGrpSpPr>
            <p:cNvPr id="19" name="Group 15"/>
            <p:cNvGrpSpPr>
              <a:grpSpLocks/>
            </p:cNvGrpSpPr>
            <p:nvPr/>
          </p:nvGrpSpPr>
          <p:grpSpPr bwMode="auto">
            <a:xfrm>
              <a:off x="2743200" y="3167063"/>
              <a:ext cx="1263650" cy="328612"/>
              <a:chOff x="2743200" y="3367899"/>
              <a:chExt cx="1263684" cy="329226"/>
            </a:xfrm>
          </p:grpSpPr>
          <p:sp>
            <p:nvSpPr>
              <p:cNvPr id="17" name="Left Arrow 16"/>
              <p:cNvSpPr/>
              <p:nvPr/>
            </p:nvSpPr>
            <p:spPr>
              <a:xfrm>
                <a:off x="2743200" y="3435318"/>
                <a:ext cx="1263684" cy="261807"/>
              </a:xfrm>
              <a:prstGeom prst="leftArrow">
                <a:avLst/>
              </a:prstGeom>
              <a:solidFill>
                <a:schemeClr val="tx1">
                  <a:lumMod val="50000"/>
                  <a:lumOff val="50000"/>
                </a:schemeClr>
              </a:solidFill>
              <a:ln>
                <a:no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8" name="TextBox 17"/>
              <p:cNvSpPr txBox="1"/>
              <p:nvPr/>
            </p:nvSpPr>
            <p:spPr>
              <a:xfrm>
                <a:off x="3123760" y="3367899"/>
                <a:ext cx="793599" cy="276999"/>
              </a:xfrm>
              <a:prstGeom prst="rect">
                <a:avLst/>
              </a:prstGeom>
              <a:noFill/>
              <a:scene3d>
                <a:camera prst="isometricBottomDown"/>
                <a:lightRig rig="threePt" dir="t"/>
              </a:scene3d>
            </p:spPr>
            <p:txBody>
              <a:bodyPr>
                <a:spAutoFit/>
              </a:bodyPr>
              <a:lstStyle/>
              <a:p>
                <a:pPr>
                  <a:defRPr/>
                </a:pPr>
                <a:r>
                  <a:rPr lang="en-US" sz="1200" b="1" dirty="0">
                    <a:solidFill>
                      <a:srgbClr val="C00000"/>
                    </a:solidFill>
                    <a:latin typeface="Calibri Light"/>
                  </a:rPr>
                  <a:t>Attack</a:t>
                </a:r>
              </a:p>
            </p:txBody>
          </p:sp>
        </p:grpSp>
        <p:grpSp>
          <p:nvGrpSpPr>
            <p:cNvPr id="22" name="Group 18"/>
            <p:cNvGrpSpPr>
              <a:grpSpLocks/>
            </p:cNvGrpSpPr>
            <p:nvPr/>
          </p:nvGrpSpPr>
          <p:grpSpPr bwMode="auto">
            <a:xfrm>
              <a:off x="2052638" y="1651000"/>
              <a:ext cx="352425" cy="1228725"/>
              <a:chOff x="2052114" y="1852140"/>
              <a:chExt cx="353250" cy="1227730"/>
            </a:xfrm>
          </p:grpSpPr>
          <p:sp>
            <p:nvSpPr>
              <p:cNvPr id="20" name="Up Arrow 19"/>
              <p:cNvSpPr/>
              <p:nvPr/>
            </p:nvSpPr>
            <p:spPr>
              <a:xfrm>
                <a:off x="2128492" y="1852140"/>
                <a:ext cx="200493" cy="93110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sp>
            <p:nvSpPr>
              <p:cNvPr id="21" name="Oval 20"/>
              <p:cNvSpPr/>
              <p:nvPr/>
            </p:nvSpPr>
            <p:spPr>
              <a:xfrm>
                <a:off x="2052114" y="2726145"/>
                <a:ext cx="353250" cy="353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grpSp>
        <p:grpSp>
          <p:nvGrpSpPr>
            <p:cNvPr id="30" name="Group 21"/>
            <p:cNvGrpSpPr>
              <a:grpSpLocks/>
            </p:cNvGrpSpPr>
            <p:nvPr/>
          </p:nvGrpSpPr>
          <p:grpSpPr bwMode="auto">
            <a:xfrm>
              <a:off x="1524000" y="2603500"/>
              <a:ext cx="1308100" cy="788988"/>
              <a:chOff x="1524000" y="2803744"/>
              <a:chExt cx="1307716" cy="790180"/>
            </a:xfrm>
          </p:grpSpPr>
          <p:sp>
            <p:nvSpPr>
              <p:cNvPr id="23" name="Oval 22"/>
              <p:cNvSpPr/>
              <p:nvPr/>
            </p:nvSpPr>
            <p:spPr>
              <a:xfrm>
                <a:off x="1524000" y="2982177"/>
                <a:ext cx="1307716" cy="479518"/>
              </a:xfrm>
              <a:prstGeom prst="ellipse">
                <a:avLst/>
              </a:prstGeom>
              <a:solidFill>
                <a:schemeClr val="bg1">
                  <a:lumMod val="95000"/>
                </a:schemeClr>
              </a:solidFill>
              <a:ln>
                <a:noFill/>
              </a:ln>
              <a:scene3d>
                <a:camera prst="orthographicFront">
                  <a:rot lat="20400000" lon="0" rev="0"/>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sp>
            <p:nvSpPr>
              <p:cNvPr id="24" name="Rectangle 23"/>
              <p:cNvSpPr/>
              <p:nvPr/>
            </p:nvSpPr>
            <p:spPr>
              <a:xfrm>
                <a:off x="1557660" y="3215130"/>
                <a:ext cx="1232392" cy="378794"/>
              </a:xfrm>
              <a:prstGeom prst="rect">
                <a:avLst/>
              </a:prstGeom>
            </p:spPr>
            <p:txBody>
              <a:bodyPr spcFirstLastPara="1" wrap="none">
                <a:prstTxWarp prst="textArchDown">
                  <a:avLst/>
                </a:prstTxWarp>
                <a:spAutoFit/>
              </a:bodyPr>
              <a:lstStyle/>
              <a:p>
                <a:pPr>
                  <a:defRPr/>
                </a:pPr>
                <a:r>
                  <a:rPr lang="en-GB" sz="1200" b="1" dirty="0">
                    <a:solidFill>
                      <a:prstClr val="black">
                        <a:lumMod val="75000"/>
                        <a:lumOff val="25000"/>
                      </a:prstClr>
                    </a:solidFill>
                    <a:latin typeface="Calibri Light"/>
                  </a:rPr>
                  <a:t>Customer</a:t>
                </a:r>
                <a:endParaRPr lang="en-GB" b="1" dirty="0">
                  <a:solidFill>
                    <a:prstClr val="black">
                      <a:lumMod val="75000"/>
                      <a:lumOff val="25000"/>
                    </a:prstClr>
                  </a:solidFill>
                  <a:latin typeface="Calibri Light"/>
                </a:endParaRPr>
              </a:p>
            </p:txBody>
          </p:sp>
          <p:pic>
            <p:nvPicPr>
              <p:cNvPr id="25" name="Picture 2" descr="D:\Clients\NICE\2010.08\Yochai.Etsion\SupportDudeIcon.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051349" y="2803744"/>
                <a:ext cx="339270" cy="48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Oval 25"/>
            <p:cNvSpPr/>
            <p:nvPr/>
          </p:nvSpPr>
          <p:spPr>
            <a:xfrm>
              <a:off x="5684838" y="2724150"/>
              <a:ext cx="1511300" cy="593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sp>
          <p:nvSpPr>
            <p:cNvPr id="27" name="Freeform 5"/>
            <p:cNvSpPr>
              <a:spLocks/>
            </p:cNvSpPr>
            <p:nvPr/>
          </p:nvSpPr>
          <p:spPr bwMode="auto">
            <a:xfrm>
              <a:off x="4760913" y="3136900"/>
              <a:ext cx="406400" cy="771525"/>
            </a:xfrm>
            <a:custGeom>
              <a:avLst/>
              <a:gdLst/>
              <a:ahLst/>
              <a:cxnLst/>
              <a:rect l="l" t="t" r="r" b="b"/>
              <a:pathLst>
                <a:path w="404886" h="771427">
                  <a:moveTo>
                    <a:pt x="20204" y="0"/>
                  </a:moveTo>
                  <a:lnTo>
                    <a:pt x="38632" y="0"/>
                  </a:lnTo>
                  <a:lnTo>
                    <a:pt x="57060" y="1257"/>
                  </a:lnTo>
                  <a:lnTo>
                    <a:pt x="74336" y="3770"/>
                  </a:lnTo>
                  <a:lnTo>
                    <a:pt x="91612" y="7540"/>
                  </a:lnTo>
                  <a:lnTo>
                    <a:pt x="106585" y="11310"/>
                  </a:lnTo>
                  <a:lnTo>
                    <a:pt x="122709" y="17593"/>
                  </a:lnTo>
                  <a:lnTo>
                    <a:pt x="137682" y="23877"/>
                  </a:lnTo>
                  <a:lnTo>
                    <a:pt x="149200" y="32674"/>
                  </a:lnTo>
                  <a:lnTo>
                    <a:pt x="161869" y="40214"/>
                  </a:lnTo>
                  <a:lnTo>
                    <a:pt x="173386" y="50267"/>
                  </a:lnTo>
                  <a:lnTo>
                    <a:pt x="182600" y="60320"/>
                  </a:lnTo>
                  <a:lnTo>
                    <a:pt x="190662" y="72887"/>
                  </a:lnTo>
                  <a:lnTo>
                    <a:pt x="198724" y="84197"/>
                  </a:lnTo>
                  <a:lnTo>
                    <a:pt x="203331" y="96764"/>
                  </a:lnTo>
                  <a:lnTo>
                    <a:pt x="206787" y="109331"/>
                  </a:lnTo>
                  <a:lnTo>
                    <a:pt x="207938" y="123154"/>
                  </a:lnTo>
                  <a:lnTo>
                    <a:pt x="207938" y="131951"/>
                  </a:lnTo>
                  <a:lnTo>
                    <a:pt x="206787" y="142005"/>
                  </a:lnTo>
                  <a:lnTo>
                    <a:pt x="205635" y="150801"/>
                  </a:lnTo>
                  <a:lnTo>
                    <a:pt x="202180" y="160855"/>
                  </a:lnTo>
                  <a:lnTo>
                    <a:pt x="222911" y="162111"/>
                  </a:lnTo>
                  <a:lnTo>
                    <a:pt x="242491" y="163368"/>
                  </a:lnTo>
                  <a:lnTo>
                    <a:pt x="262070" y="165881"/>
                  </a:lnTo>
                  <a:lnTo>
                    <a:pt x="280498" y="169651"/>
                  </a:lnTo>
                  <a:lnTo>
                    <a:pt x="297774" y="174678"/>
                  </a:lnTo>
                  <a:lnTo>
                    <a:pt x="312747" y="180962"/>
                  </a:lnTo>
                  <a:lnTo>
                    <a:pt x="328871" y="187245"/>
                  </a:lnTo>
                  <a:lnTo>
                    <a:pt x="343844" y="194785"/>
                  </a:lnTo>
                  <a:lnTo>
                    <a:pt x="356513" y="203582"/>
                  </a:lnTo>
                  <a:lnTo>
                    <a:pt x="368030" y="212379"/>
                  </a:lnTo>
                  <a:lnTo>
                    <a:pt x="378396" y="223689"/>
                  </a:lnTo>
                  <a:lnTo>
                    <a:pt x="386458" y="233742"/>
                  </a:lnTo>
                  <a:lnTo>
                    <a:pt x="393369" y="245052"/>
                  </a:lnTo>
                  <a:lnTo>
                    <a:pt x="399127" y="256362"/>
                  </a:lnTo>
                  <a:lnTo>
                    <a:pt x="402583" y="268929"/>
                  </a:lnTo>
                  <a:lnTo>
                    <a:pt x="404886" y="281496"/>
                  </a:lnTo>
                  <a:lnTo>
                    <a:pt x="403734" y="294063"/>
                  </a:lnTo>
                  <a:lnTo>
                    <a:pt x="402583" y="307886"/>
                  </a:lnTo>
                  <a:lnTo>
                    <a:pt x="397976" y="319196"/>
                  </a:lnTo>
                  <a:lnTo>
                    <a:pt x="391065" y="331763"/>
                  </a:lnTo>
                  <a:lnTo>
                    <a:pt x="384155" y="343073"/>
                  </a:lnTo>
                  <a:lnTo>
                    <a:pt x="376093" y="354383"/>
                  </a:lnTo>
                  <a:lnTo>
                    <a:pt x="364575" y="364437"/>
                  </a:lnTo>
                  <a:lnTo>
                    <a:pt x="351906" y="375747"/>
                  </a:lnTo>
                  <a:lnTo>
                    <a:pt x="339237" y="384543"/>
                  </a:lnTo>
                  <a:lnTo>
                    <a:pt x="324264" y="393340"/>
                  </a:lnTo>
                  <a:lnTo>
                    <a:pt x="308140" y="400880"/>
                  </a:lnTo>
                  <a:lnTo>
                    <a:pt x="290864" y="407164"/>
                  </a:lnTo>
                  <a:lnTo>
                    <a:pt x="274739" y="413447"/>
                  </a:lnTo>
                  <a:lnTo>
                    <a:pt x="256311" y="419730"/>
                  </a:lnTo>
                  <a:lnTo>
                    <a:pt x="236732" y="423500"/>
                  </a:lnTo>
                  <a:lnTo>
                    <a:pt x="216001" y="426014"/>
                  </a:lnTo>
                  <a:lnTo>
                    <a:pt x="220607" y="438581"/>
                  </a:lnTo>
                  <a:lnTo>
                    <a:pt x="221759" y="449891"/>
                  </a:lnTo>
                  <a:lnTo>
                    <a:pt x="221759" y="461201"/>
                  </a:lnTo>
                  <a:lnTo>
                    <a:pt x="220607" y="471254"/>
                  </a:lnTo>
                  <a:lnTo>
                    <a:pt x="217152" y="481308"/>
                  </a:lnTo>
                  <a:lnTo>
                    <a:pt x="212545" y="490104"/>
                  </a:lnTo>
                  <a:lnTo>
                    <a:pt x="205635" y="498901"/>
                  </a:lnTo>
                  <a:lnTo>
                    <a:pt x="197573" y="507698"/>
                  </a:lnTo>
                  <a:lnTo>
                    <a:pt x="188359" y="515238"/>
                  </a:lnTo>
                  <a:lnTo>
                    <a:pt x="179145" y="524035"/>
                  </a:lnTo>
                  <a:lnTo>
                    <a:pt x="167627" y="531575"/>
                  </a:lnTo>
                  <a:lnTo>
                    <a:pt x="156110" y="536601"/>
                  </a:lnTo>
                  <a:lnTo>
                    <a:pt x="142289" y="542885"/>
                  </a:lnTo>
                  <a:lnTo>
                    <a:pt x="128468" y="549168"/>
                  </a:lnTo>
                  <a:lnTo>
                    <a:pt x="114647" y="552938"/>
                  </a:lnTo>
                  <a:lnTo>
                    <a:pt x="99675" y="555452"/>
                  </a:lnTo>
                  <a:lnTo>
                    <a:pt x="83550" y="557965"/>
                  </a:lnTo>
                  <a:lnTo>
                    <a:pt x="67426" y="559222"/>
                  </a:lnTo>
                  <a:lnTo>
                    <a:pt x="52453" y="560478"/>
                  </a:lnTo>
                  <a:lnTo>
                    <a:pt x="60515" y="569275"/>
                  </a:lnTo>
                  <a:lnTo>
                    <a:pt x="68578" y="578072"/>
                  </a:lnTo>
                  <a:lnTo>
                    <a:pt x="75488" y="588125"/>
                  </a:lnTo>
                  <a:lnTo>
                    <a:pt x="81247" y="596922"/>
                  </a:lnTo>
                  <a:lnTo>
                    <a:pt x="85854" y="606975"/>
                  </a:lnTo>
                  <a:lnTo>
                    <a:pt x="89309" y="618285"/>
                  </a:lnTo>
                  <a:lnTo>
                    <a:pt x="92764" y="628339"/>
                  </a:lnTo>
                  <a:lnTo>
                    <a:pt x="93916" y="640906"/>
                  </a:lnTo>
                  <a:lnTo>
                    <a:pt x="93916" y="657242"/>
                  </a:lnTo>
                  <a:lnTo>
                    <a:pt x="89309" y="672323"/>
                  </a:lnTo>
                  <a:lnTo>
                    <a:pt x="84702" y="687403"/>
                  </a:lnTo>
                  <a:lnTo>
                    <a:pt x="76640" y="702483"/>
                  </a:lnTo>
                  <a:lnTo>
                    <a:pt x="66274" y="716306"/>
                  </a:lnTo>
                  <a:lnTo>
                    <a:pt x="54757" y="730130"/>
                  </a:lnTo>
                  <a:lnTo>
                    <a:pt x="40936" y="743953"/>
                  </a:lnTo>
                  <a:lnTo>
                    <a:pt x="24811" y="755263"/>
                  </a:lnTo>
                  <a:lnTo>
                    <a:pt x="7535" y="767830"/>
                  </a:lnTo>
                  <a:lnTo>
                    <a:pt x="0" y="771427"/>
                  </a:lnTo>
                  <a:lnTo>
                    <a:pt x="0" y="4012"/>
                  </a:lnTo>
                  <a:lnTo>
                    <a:pt x="1777" y="3770"/>
                  </a:lnTo>
                  <a:close/>
                </a:path>
              </a:pathLst>
            </a:custGeom>
            <a:solidFill>
              <a:schemeClr val="bg1"/>
            </a:solidFill>
            <a:ln>
              <a:noFill/>
            </a:ln>
          </p:spPr>
          <p:txBody>
            <a:bodyPr/>
            <a:lstStyle/>
            <a:p>
              <a:pPr>
                <a:defRPr/>
              </a:pPr>
              <a:endParaRPr lang="en-GB" dirty="0">
                <a:solidFill>
                  <a:prstClr val="black"/>
                </a:solidFill>
                <a:latin typeface="Calibri Light"/>
              </a:endParaRPr>
            </a:p>
          </p:txBody>
        </p:sp>
        <p:sp>
          <p:nvSpPr>
            <p:cNvPr id="28" name="Freeform 5"/>
            <p:cNvSpPr>
              <a:spLocks/>
            </p:cNvSpPr>
            <p:nvPr/>
          </p:nvSpPr>
          <p:spPr bwMode="auto">
            <a:xfrm>
              <a:off x="3749675" y="2989263"/>
              <a:ext cx="590550" cy="901700"/>
            </a:xfrm>
            <a:custGeom>
              <a:avLst/>
              <a:gdLst/>
              <a:ahLst/>
              <a:cxnLst/>
              <a:rect l="l" t="t" r="r" b="b"/>
              <a:pathLst>
                <a:path w="590707" h="901038">
                  <a:moveTo>
                    <a:pt x="551684" y="0"/>
                  </a:moveTo>
                  <a:lnTo>
                    <a:pt x="565505" y="0"/>
                  </a:lnTo>
                  <a:lnTo>
                    <a:pt x="577023" y="0"/>
                  </a:lnTo>
                  <a:lnTo>
                    <a:pt x="589692" y="1257"/>
                  </a:lnTo>
                  <a:lnTo>
                    <a:pt x="590707" y="1478"/>
                  </a:lnTo>
                  <a:lnTo>
                    <a:pt x="590707" y="901038"/>
                  </a:lnTo>
                  <a:lnTo>
                    <a:pt x="578174" y="901038"/>
                  </a:lnTo>
                  <a:lnTo>
                    <a:pt x="563202" y="899781"/>
                  </a:lnTo>
                  <a:lnTo>
                    <a:pt x="547077" y="898524"/>
                  </a:lnTo>
                  <a:lnTo>
                    <a:pt x="530953" y="896011"/>
                  </a:lnTo>
                  <a:lnTo>
                    <a:pt x="514829" y="893498"/>
                  </a:lnTo>
                  <a:lnTo>
                    <a:pt x="501008" y="888471"/>
                  </a:lnTo>
                  <a:lnTo>
                    <a:pt x="486035" y="883444"/>
                  </a:lnTo>
                  <a:lnTo>
                    <a:pt x="472214" y="878418"/>
                  </a:lnTo>
                  <a:lnTo>
                    <a:pt x="459545" y="873391"/>
                  </a:lnTo>
                  <a:lnTo>
                    <a:pt x="446876" y="865851"/>
                  </a:lnTo>
                  <a:lnTo>
                    <a:pt x="434207" y="858311"/>
                  </a:lnTo>
                  <a:lnTo>
                    <a:pt x="423841" y="852027"/>
                  </a:lnTo>
                  <a:lnTo>
                    <a:pt x="413475" y="843231"/>
                  </a:lnTo>
                  <a:lnTo>
                    <a:pt x="404261" y="834434"/>
                  </a:lnTo>
                  <a:lnTo>
                    <a:pt x="395047" y="824380"/>
                  </a:lnTo>
                  <a:lnTo>
                    <a:pt x="386985" y="815584"/>
                  </a:lnTo>
                  <a:lnTo>
                    <a:pt x="381227" y="805530"/>
                  </a:lnTo>
                  <a:lnTo>
                    <a:pt x="374316" y="795477"/>
                  </a:lnTo>
                  <a:lnTo>
                    <a:pt x="369709" y="786680"/>
                  </a:lnTo>
                  <a:lnTo>
                    <a:pt x="365102" y="775370"/>
                  </a:lnTo>
                  <a:lnTo>
                    <a:pt x="360495" y="776627"/>
                  </a:lnTo>
                  <a:lnTo>
                    <a:pt x="330550" y="785423"/>
                  </a:lnTo>
                  <a:lnTo>
                    <a:pt x="301756" y="791707"/>
                  </a:lnTo>
                  <a:lnTo>
                    <a:pt x="271811" y="795477"/>
                  </a:lnTo>
                  <a:lnTo>
                    <a:pt x="244169" y="797990"/>
                  </a:lnTo>
                  <a:lnTo>
                    <a:pt x="216528" y="797990"/>
                  </a:lnTo>
                  <a:lnTo>
                    <a:pt x="188886" y="796734"/>
                  </a:lnTo>
                  <a:lnTo>
                    <a:pt x="163547" y="794220"/>
                  </a:lnTo>
                  <a:lnTo>
                    <a:pt x="139361" y="789193"/>
                  </a:lnTo>
                  <a:lnTo>
                    <a:pt x="116326" y="781653"/>
                  </a:lnTo>
                  <a:lnTo>
                    <a:pt x="95595" y="774113"/>
                  </a:lnTo>
                  <a:lnTo>
                    <a:pt x="74863" y="765317"/>
                  </a:lnTo>
                  <a:lnTo>
                    <a:pt x="57587" y="752750"/>
                  </a:lnTo>
                  <a:lnTo>
                    <a:pt x="41463" y="738926"/>
                  </a:lnTo>
                  <a:lnTo>
                    <a:pt x="27642" y="726360"/>
                  </a:lnTo>
                  <a:lnTo>
                    <a:pt x="17276" y="710023"/>
                  </a:lnTo>
                  <a:lnTo>
                    <a:pt x="12669" y="701226"/>
                  </a:lnTo>
                  <a:lnTo>
                    <a:pt x="8062" y="692429"/>
                  </a:lnTo>
                  <a:lnTo>
                    <a:pt x="4607" y="683633"/>
                  </a:lnTo>
                  <a:lnTo>
                    <a:pt x="2304" y="673579"/>
                  </a:lnTo>
                  <a:lnTo>
                    <a:pt x="0" y="655986"/>
                  </a:lnTo>
                  <a:lnTo>
                    <a:pt x="1152" y="637135"/>
                  </a:lnTo>
                  <a:lnTo>
                    <a:pt x="3455" y="618285"/>
                  </a:lnTo>
                  <a:lnTo>
                    <a:pt x="9214" y="599435"/>
                  </a:lnTo>
                  <a:lnTo>
                    <a:pt x="17276" y="580585"/>
                  </a:lnTo>
                  <a:lnTo>
                    <a:pt x="27642" y="562991"/>
                  </a:lnTo>
                  <a:lnTo>
                    <a:pt x="41463" y="544141"/>
                  </a:lnTo>
                  <a:lnTo>
                    <a:pt x="56435" y="527805"/>
                  </a:lnTo>
                  <a:lnTo>
                    <a:pt x="73712" y="510211"/>
                  </a:lnTo>
                  <a:lnTo>
                    <a:pt x="93291" y="493874"/>
                  </a:lnTo>
                  <a:lnTo>
                    <a:pt x="115174" y="478794"/>
                  </a:lnTo>
                  <a:lnTo>
                    <a:pt x="138209" y="466227"/>
                  </a:lnTo>
                  <a:lnTo>
                    <a:pt x="162396" y="452404"/>
                  </a:lnTo>
                  <a:lnTo>
                    <a:pt x="187734" y="441094"/>
                  </a:lnTo>
                  <a:lnTo>
                    <a:pt x="216528" y="429784"/>
                  </a:lnTo>
                  <a:lnTo>
                    <a:pt x="199251" y="419730"/>
                  </a:lnTo>
                  <a:lnTo>
                    <a:pt x="183127" y="405907"/>
                  </a:lnTo>
                  <a:lnTo>
                    <a:pt x="168154" y="390827"/>
                  </a:lnTo>
                  <a:lnTo>
                    <a:pt x="156637" y="375746"/>
                  </a:lnTo>
                  <a:lnTo>
                    <a:pt x="146271" y="358153"/>
                  </a:lnTo>
                  <a:lnTo>
                    <a:pt x="139361" y="340560"/>
                  </a:lnTo>
                  <a:lnTo>
                    <a:pt x="134754" y="320453"/>
                  </a:lnTo>
                  <a:lnTo>
                    <a:pt x="131299" y="300346"/>
                  </a:lnTo>
                  <a:lnTo>
                    <a:pt x="131299" y="282752"/>
                  </a:lnTo>
                  <a:lnTo>
                    <a:pt x="134754" y="266416"/>
                  </a:lnTo>
                  <a:lnTo>
                    <a:pt x="138209" y="250079"/>
                  </a:lnTo>
                  <a:lnTo>
                    <a:pt x="143968" y="233742"/>
                  </a:lnTo>
                  <a:lnTo>
                    <a:pt x="150878" y="217405"/>
                  </a:lnTo>
                  <a:lnTo>
                    <a:pt x="160092" y="203582"/>
                  </a:lnTo>
                  <a:lnTo>
                    <a:pt x="170458" y="189758"/>
                  </a:lnTo>
                  <a:lnTo>
                    <a:pt x="181975" y="177191"/>
                  </a:lnTo>
                  <a:lnTo>
                    <a:pt x="195796" y="165881"/>
                  </a:lnTo>
                  <a:lnTo>
                    <a:pt x="209617" y="154571"/>
                  </a:lnTo>
                  <a:lnTo>
                    <a:pt x="225741" y="145774"/>
                  </a:lnTo>
                  <a:lnTo>
                    <a:pt x="243018" y="138234"/>
                  </a:lnTo>
                  <a:lnTo>
                    <a:pt x="260294" y="129438"/>
                  </a:lnTo>
                  <a:lnTo>
                    <a:pt x="278722" y="124411"/>
                  </a:lnTo>
                  <a:lnTo>
                    <a:pt x="298301" y="121898"/>
                  </a:lnTo>
                  <a:lnTo>
                    <a:pt x="317881" y="119384"/>
                  </a:lnTo>
                  <a:lnTo>
                    <a:pt x="343219" y="119384"/>
                  </a:lnTo>
                  <a:lnTo>
                    <a:pt x="368557" y="121898"/>
                  </a:lnTo>
                  <a:lnTo>
                    <a:pt x="391592" y="126924"/>
                  </a:lnTo>
                  <a:lnTo>
                    <a:pt x="414627" y="134464"/>
                  </a:lnTo>
                  <a:lnTo>
                    <a:pt x="414627" y="133208"/>
                  </a:lnTo>
                  <a:lnTo>
                    <a:pt x="414627" y="120641"/>
                  </a:lnTo>
                  <a:lnTo>
                    <a:pt x="415779" y="108074"/>
                  </a:lnTo>
                  <a:lnTo>
                    <a:pt x="420386" y="96764"/>
                  </a:lnTo>
                  <a:lnTo>
                    <a:pt x="423841" y="84197"/>
                  </a:lnTo>
                  <a:lnTo>
                    <a:pt x="429600" y="74144"/>
                  </a:lnTo>
                  <a:lnTo>
                    <a:pt x="435358" y="62834"/>
                  </a:lnTo>
                  <a:lnTo>
                    <a:pt x="443421" y="52780"/>
                  </a:lnTo>
                  <a:lnTo>
                    <a:pt x="452635" y="42727"/>
                  </a:lnTo>
                  <a:lnTo>
                    <a:pt x="463000" y="33930"/>
                  </a:lnTo>
                  <a:lnTo>
                    <a:pt x="472214" y="25133"/>
                  </a:lnTo>
                  <a:lnTo>
                    <a:pt x="484883" y="18850"/>
                  </a:lnTo>
                  <a:lnTo>
                    <a:pt x="496401" y="13823"/>
                  </a:lnTo>
                  <a:lnTo>
                    <a:pt x="510222" y="8797"/>
                  </a:lnTo>
                  <a:lnTo>
                    <a:pt x="524043" y="3770"/>
                  </a:lnTo>
                  <a:lnTo>
                    <a:pt x="536712" y="1257"/>
                  </a:lnTo>
                  <a:close/>
                </a:path>
              </a:pathLst>
            </a:custGeom>
            <a:solidFill>
              <a:schemeClr val="bg1"/>
            </a:solidFill>
            <a:ln>
              <a:noFill/>
            </a:ln>
          </p:spPr>
          <p:txBody>
            <a:bodyPr/>
            <a:lstStyle/>
            <a:p>
              <a:pPr>
                <a:defRPr/>
              </a:pPr>
              <a:endParaRPr lang="en-GB" dirty="0">
                <a:solidFill>
                  <a:prstClr val="black"/>
                </a:solidFill>
                <a:latin typeface="Calibri Light"/>
              </a:endParaRPr>
            </a:p>
          </p:txBody>
        </p:sp>
        <p:sp>
          <p:nvSpPr>
            <p:cNvPr id="29" name="Title 4"/>
            <p:cNvSpPr txBox="1">
              <a:spLocks/>
            </p:cNvSpPr>
            <p:nvPr/>
          </p:nvSpPr>
          <p:spPr>
            <a:xfrm>
              <a:off x="1816759" y="-18261"/>
              <a:ext cx="6275387" cy="639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smtClean="0">
                  <a:solidFill>
                    <a:srgbClr val="CA0000"/>
                  </a:solidFill>
                  <a:latin typeface="Calibri Light"/>
                </a:rPr>
                <a:t>Example: Attacks</a:t>
              </a:r>
            </a:p>
          </p:txBody>
        </p:sp>
        <p:grpSp>
          <p:nvGrpSpPr>
            <p:cNvPr id="31" name="Group 29"/>
            <p:cNvGrpSpPr>
              <a:grpSpLocks/>
            </p:cNvGrpSpPr>
            <p:nvPr/>
          </p:nvGrpSpPr>
          <p:grpSpPr bwMode="auto">
            <a:xfrm>
              <a:off x="3838575" y="3122613"/>
              <a:ext cx="1252538" cy="706437"/>
              <a:chOff x="3838938" y="3323698"/>
              <a:chExt cx="1251812" cy="705838"/>
            </a:xfrm>
          </p:grpSpPr>
          <p:grpSp>
            <p:nvGrpSpPr>
              <p:cNvPr id="35" name="Group 56"/>
              <p:cNvGrpSpPr>
                <a:grpSpLocks/>
              </p:cNvGrpSpPr>
              <p:nvPr/>
            </p:nvGrpSpPr>
            <p:grpSpPr bwMode="auto">
              <a:xfrm>
                <a:off x="3838938" y="3323698"/>
                <a:ext cx="1251812" cy="705838"/>
                <a:chOff x="3886200" y="3027900"/>
                <a:chExt cx="1157288" cy="652541"/>
              </a:xfrm>
            </p:grpSpPr>
            <p:sp>
              <p:nvSpPr>
                <p:cNvPr id="33" name="Freeform 5"/>
                <p:cNvSpPr>
                  <a:spLocks/>
                </p:cNvSpPr>
                <p:nvPr/>
              </p:nvSpPr>
              <p:spPr bwMode="auto">
                <a:xfrm>
                  <a:off x="3886200" y="3048429"/>
                  <a:ext cx="1157288" cy="632012"/>
                </a:xfrm>
                <a:custGeom>
                  <a:avLst/>
                  <a:gdLst>
                    <a:gd name="T0" fmla="*/ 1313 w 1323"/>
                    <a:gd name="T1" fmla="*/ 270 h 723"/>
                    <a:gd name="T2" fmla="*/ 1270 w 1323"/>
                    <a:gd name="T3" fmla="*/ 230 h 723"/>
                    <a:gd name="T4" fmla="*/ 1199 w 1323"/>
                    <a:gd name="T5" fmla="*/ 207 h 723"/>
                    <a:gd name="T6" fmla="*/ 1150 w 1323"/>
                    <a:gd name="T7" fmla="*/ 195 h 723"/>
                    <a:gd name="T8" fmla="*/ 1151 w 1323"/>
                    <a:gd name="T9" fmla="*/ 162 h 723"/>
                    <a:gd name="T10" fmla="*/ 1122 w 1323"/>
                    <a:gd name="T11" fmla="*/ 115 h 723"/>
                    <a:gd name="T12" fmla="*/ 1064 w 1323"/>
                    <a:gd name="T13" fmla="*/ 84 h 723"/>
                    <a:gd name="T14" fmla="*/ 989 w 1323"/>
                    <a:gd name="T15" fmla="*/ 75 h 723"/>
                    <a:gd name="T16" fmla="*/ 929 w 1323"/>
                    <a:gd name="T17" fmla="*/ 87 h 723"/>
                    <a:gd name="T18" fmla="*/ 880 w 1323"/>
                    <a:gd name="T19" fmla="*/ 114 h 723"/>
                    <a:gd name="T20" fmla="*/ 882 w 1323"/>
                    <a:gd name="T21" fmla="*/ 78 h 723"/>
                    <a:gd name="T22" fmla="*/ 855 w 1323"/>
                    <a:gd name="T23" fmla="*/ 36 h 723"/>
                    <a:gd name="T24" fmla="*/ 805 w 1323"/>
                    <a:gd name="T25" fmla="*/ 7 h 723"/>
                    <a:gd name="T26" fmla="*/ 736 w 1323"/>
                    <a:gd name="T27" fmla="*/ 0 h 723"/>
                    <a:gd name="T28" fmla="*/ 672 w 1323"/>
                    <a:gd name="T29" fmla="*/ 15 h 723"/>
                    <a:gd name="T30" fmla="*/ 624 w 1323"/>
                    <a:gd name="T31" fmla="*/ 46 h 723"/>
                    <a:gd name="T32" fmla="*/ 605 w 1323"/>
                    <a:gd name="T33" fmla="*/ 73 h 723"/>
                    <a:gd name="T34" fmla="*/ 581 w 1323"/>
                    <a:gd name="T35" fmla="*/ 37 h 723"/>
                    <a:gd name="T36" fmla="*/ 542 w 1323"/>
                    <a:gd name="T37" fmla="*/ 13 h 723"/>
                    <a:gd name="T38" fmla="*/ 491 w 1323"/>
                    <a:gd name="T39" fmla="*/ 4 h 723"/>
                    <a:gd name="T40" fmla="*/ 443 w 1323"/>
                    <a:gd name="T41" fmla="*/ 11 h 723"/>
                    <a:gd name="T42" fmla="*/ 393 w 1323"/>
                    <a:gd name="T43" fmla="*/ 38 h 723"/>
                    <a:gd name="T44" fmla="*/ 365 w 1323"/>
                    <a:gd name="T45" fmla="*/ 81 h 723"/>
                    <a:gd name="T46" fmla="*/ 360 w 1323"/>
                    <a:gd name="T47" fmla="*/ 111 h 723"/>
                    <a:gd name="T48" fmla="*/ 276 w 1323"/>
                    <a:gd name="T49" fmla="*/ 99 h 723"/>
                    <a:gd name="T50" fmla="*/ 211 w 1323"/>
                    <a:gd name="T51" fmla="*/ 114 h 723"/>
                    <a:gd name="T52" fmla="*/ 148 w 1323"/>
                    <a:gd name="T53" fmla="*/ 155 h 723"/>
                    <a:gd name="T54" fmla="*/ 117 w 1323"/>
                    <a:gd name="T55" fmla="*/ 216 h 723"/>
                    <a:gd name="T56" fmla="*/ 121 w 1323"/>
                    <a:gd name="T57" fmla="*/ 275 h 723"/>
                    <a:gd name="T58" fmla="*/ 173 w 1323"/>
                    <a:gd name="T59" fmla="*/ 338 h 723"/>
                    <a:gd name="T60" fmla="*/ 120 w 1323"/>
                    <a:gd name="T61" fmla="*/ 375 h 723"/>
                    <a:gd name="T62" fmla="*/ 36 w 1323"/>
                    <a:gd name="T63" fmla="*/ 437 h 723"/>
                    <a:gd name="T64" fmla="*/ 1 w 1323"/>
                    <a:gd name="T65" fmla="*/ 511 h 723"/>
                    <a:gd name="T66" fmla="*/ 7 w 1323"/>
                    <a:gd name="T67" fmla="*/ 555 h 723"/>
                    <a:gd name="T68" fmla="*/ 50 w 1323"/>
                    <a:gd name="T69" fmla="*/ 603 h 723"/>
                    <a:gd name="T70" fmla="*/ 142 w 1323"/>
                    <a:gd name="T71" fmla="*/ 636 h 723"/>
                    <a:gd name="T72" fmla="*/ 262 w 1323"/>
                    <a:gd name="T73" fmla="*/ 634 h 723"/>
                    <a:gd name="T74" fmla="*/ 317 w 1323"/>
                    <a:gd name="T75" fmla="*/ 621 h 723"/>
                    <a:gd name="T76" fmla="*/ 343 w 1323"/>
                    <a:gd name="T77" fmla="*/ 660 h 723"/>
                    <a:gd name="T78" fmla="*/ 388 w 1323"/>
                    <a:gd name="T79" fmla="*/ 693 h 723"/>
                    <a:gd name="T80" fmla="*/ 447 w 1323"/>
                    <a:gd name="T81" fmla="*/ 715 h 723"/>
                    <a:gd name="T82" fmla="*/ 502 w 1323"/>
                    <a:gd name="T83" fmla="*/ 721 h 723"/>
                    <a:gd name="T84" fmla="*/ 567 w 1323"/>
                    <a:gd name="T85" fmla="*/ 713 h 723"/>
                    <a:gd name="T86" fmla="*/ 622 w 1323"/>
                    <a:gd name="T87" fmla="*/ 692 h 723"/>
                    <a:gd name="T88" fmla="*/ 656 w 1323"/>
                    <a:gd name="T89" fmla="*/ 678 h 723"/>
                    <a:gd name="T90" fmla="*/ 755 w 1323"/>
                    <a:gd name="T91" fmla="*/ 718 h 723"/>
                    <a:gd name="T92" fmla="*/ 862 w 1323"/>
                    <a:gd name="T93" fmla="*/ 720 h 723"/>
                    <a:gd name="T94" fmla="*/ 962 w 1323"/>
                    <a:gd name="T95" fmla="*/ 693 h 723"/>
                    <a:gd name="T96" fmla="*/ 1029 w 1323"/>
                    <a:gd name="T97" fmla="*/ 645 h 723"/>
                    <a:gd name="T98" fmla="*/ 1053 w 1323"/>
                    <a:gd name="T99" fmla="*/ 585 h 723"/>
                    <a:gd name="T100" fmla="*/ 1042 w 1323"/>
                    <a:gd name="T101" fmla="*/ 550 h 723"/>
                    <a:gd name="T102" fmla="*/ 1017 w 1323"/>
                    <a:gd name="T103" fmla="*/ 521 h 723"/>
                    <a:gd name="T104" fmla="*/ 1071 w 1323"/>
                    <a:gd name="T105" fmla="*/ 515 h 723"/>
                    <a:gd name="T106" fmla="*/ 1127 w 1323"/>
                    <a:gd name="T107" fmla="*/ 492 h 723"/>
                    <a:gd name="T108" fmla="*/ 1160 w 1323"/>
                    <a:gd name="T109" fmla="*/ 458 h 723"/>
                    <a:gd name="T110" fmla="*/ 1163 w 1323"/>
                    <a:gd name="T111" fmla="*/ 424 h 723"/>
                    <a:gd name="T112" fmla="*/ 1210 w 1323"/>
                    <a:gd name="T113" fmla="*/ 404 h 723"/>
                    <a:gd name="T114" fmla="*/ 1277 w 1323"/>
                    <a:gd name="T115" fmla="*/ 374 h 723"/>
                    <a:gd name="T116" fmla="*/ 1317 w 1323"/>
                    <a:gd name="T117" fmla="*/ 329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3" h="723">
                      <a:moveTo>
                        <a:pt x="1323" y="299"/>
                      </a:moveTo>
                      <a:lnTo>
                        <a:pt x="1323" y="299"/>
                      </a:lnTo>
                      <a:lnTo>
                        <a:pt x="1321" y="289"/>
                      </a:lnTo>
                      <a:lnTo>
                        <a:pt x="1318" y="279"/>
                      </a:lnTo>
                      <a:lnTo>
                        <a:pt x="1313" y="270"/>
                      </a:lnTo>
                      <a:lnTo>
                        <a:pt x="1307" y="261"/>
                      </a:lnTo>
                      <a:lnTo>
                        <a:pt x="1300" y="253"/>
                      </a:lnTo>
                      <a:lnTo>
                        <a:pt x="1291" y="244"/>
                      </a:lnTo>
                      <a:lnTo>
                        <a:pt x="1281" y="237"/>
                      </a:lnTo>
                      <a:lnTo>
                        <a:pt x="1270" y="230"/>
                      </a:lnTo>
                      <a:lnTo>
                        <a:pt x="1257" y="224"/>
                      </a:lnTo>
                      <a:lnTo>
                        <a:pt x="1243" y="219"/>
                      </a:lnTo>
                      <a:lnTo>
                        <a:pt x="1230" y="214"/>
                      </a:lnTo>
                      <a:lnTo>
                        <a:pt x="1215" y="210"/>
                      </a:lnTo>
                      <a:lnTo>
                        <a:pt x="1199" y="207"/>
                      </a:lnTo>
                      <a:lnTo>
                        <a:pt x="1182" y="205"/>
                      </a:lnTo>
                      <a:lnTo>
                        <a:pt x="1165" y="204"/>
                      </a:lnTo>
                      <a:lnTo>
                        <a:pt x="1147" y="203"/>
                      </a:lnTo>
                      <a:lnTo>
                        <a:pt x="1147" y="203"/>
                      </a:lnTo>
                      <a:lnTo>
                        <a:pt x="1150" y="195"/>
                      </a:lnTo>
                      <a:lnTo>
                        <a:pt x="1151" y="188"/>
                      </a:lnTo>
                      <a:lnTo>
                        <a:pt x="1152" y="180"/>
                      </a:lnTo>
                      <a:lnTo>
                        <a:pt x="1152" y="173"/>
                      </a:lnTo>
                      <a:lnTo>
                        <a:pt x="1152" y="173"/>
                      </a:lnTo>
                      <a:lnTo>
                        <a:pt x="1151" y="162"/>
                      </a:lnTo>
                      <a:lnTo>
                        <a:pt x="1148" y="152"/>
                      </a:lnTo>
                      <a:lnTo>
                        <a:pt x="1144" y="142"/>
                      </a:lnTo>
                      <a:lnTo>
                        <a:pt x="1137" y="133"/>
                      </a:lnTo>
                      <a:lnTo>
                        <a:pt x="1130" y="123"/>
                      </a:lnTo>
                      <a:lnTo>
                        <a:pt x="1122" y="115"/>
                      </a:lnTo>
                      <a:lnTo>
                        <a:pt x="1112" y="107"/>
                      </a:lnTo>
                      <a:lnTo>
                        <a:pt x="1101" y="101"/>
                      </a:lnTo>
                      <a:lnTo>
                        <a:pt x="1091" y="94"/>
                      </a:lnTo>
                      <a:lnTo>
                        <a:pt x="1078" y="89"/>
                      </a:lnTo>
                      <a:lnTo>
                        <a:pt x="1064" y="84"/>
                      </a:lnTo>
                      <a:lnTo>
                        <a:pt x="1051" y="81"/>
                      </a:lnTo>
                      <a:lnTo>
                        <a:pt x="1036" y="78"/>
                      </a:lnTo>
                      <a:lnTo>
                        <a:pt x="1021" y="76"/>
                      </a:lnTo>
                      <a:lnTo>
                        <a:pt x="1005" y="75"/>
                      </a:lnTo>
                      <a:lnTo>
                        <a:pt x="989" y="75"/>
                      </a:lnTo>
                      <a:lnTo>
                        <a:pt x="989" y="75"/>
                      </a:lnTo>
                      <a:lnTo>
                        <a:pt x="973" y="78"/>
                      </a:lnTo>
                      <a:lnTo>
                        <a:pt x="957" y="80"/>
                      </a:lnTo>
                      <a:lnTo>
                        <a:pt x="942" y="83"/>
                      </a:lnTo>
                      <a:lnTo>
                        <a:pt x="929" y="87"/>
                      </a:lnTo>
                      <a:lnTo>
                        <a:pt x="915" y="92"/>
                      </a:lnTo>
                      <a:lnTo>
                        <a:pt x="902" y="99"/>
                      </a:lnTo>
                      <a:lnTo>
                        <a:pt x="890" y="106"/>
                      </a:lnTo>
                      <a:lnTo>
                        <a:pt x="880" y="114"/>
                      </a:lnTo>
                      <a:lnTo>
                        <a:pt x="880" y="114"/>
                      </a:lnTo>
                      <a:lnTo>
                        <a:pt x="883" y="101"/>
                      </a:lnTo>
                      <a:lnTo>
                        <a:pt x="883" y="94"/>
                      </a:lnTo>
                      <a:lnTo>
                        <a:pt x="883" y="88"/>
                      </a:lnTo>
                      <a:lnTo>
                        <a:pt x="883" y="88"/>
                      </a:lnTo>
                      <a:lnTo>
                        <a:pt x="882" y="78"/>
                      </a:lnTo>
                      <a:lnTo>
                        <a:pt x="879" y="69"/>
                      </a:lnTo>
                      <a:lnTo>
                        <a:pt x="876" y="59"/>
                      </a:lnTo>
                      <a:lnTo>
                        <a:pt x="870" y="51"/>
                      </a:lnTo>
                      <a:lnTo>
                        <a:pt x="864" y="44"/>
                      </a:lnTo>
                      <a:lnTo>
                        <a:pt x="855" y="36"/>
                      </a:lnTo>
                      <a:lnTo>
                        <a:pt x="847" y="29"/>
                      </a:lnTo>
                      <a:lnTo>
                        <a:pt x="837" y="22"/>
                      </a:lnTo>
                      <a:lnTo>
                        <a:pt x="828" y="17"/>
                      </a:lnTo>
                      <a:lnTo>
                        <a:pt x="816" y="12"/>
                      </a:lnTo>
                      <a:lnTo>
                        <a:pt x="805" y="7"/>
                      </a:lnTo>
                      <a:lnTo>
                        <a:pt x="792" y="4"/>
                      </a:lnTo>
                      <a:lnTo>
                        <a:pt x="778" y="2"/>
                      </a:lnTo>
                      <a:lnTo>
                        <a:pt x="764" y="1"/>
                      </a:lnTo>
                      <a:lnTo>
                        <a:pt x="751" y="0"/>
                      </a:lnTo>
                      <a:lnTo>
                        <a:pt x="736" y="0"/>
                      </a:lnTo>
                      <a:lnTo>
                        <a:pt x="736" y="0"/>
                      </a:lnTo>
                      <a:lnTo>
                        <a:pt x="724" y="1"/>
                      </a:lnTo>
                      <a:lnTo>
                        <a:pt x="713" y="3"/>
                      </a:lnTo>
                      <a:lnTo>
                        <a:pt x="691" y="7"/>
                      </a:lnTo>
                      <a:lnTo>
                        <a:pt x="672" y="15"/>
                      </a:lnTo>
                      <a:lnTo>
                        <a:pt x="653" y="23"/>
                      </a:lnTo>
                      <a:lnTo>
                        <a:pt x="646" y="29"/>
                      </a:lnTo>
                      <a:lnTo>
                        <a:pt x="637" y="34"/>
                      </a:lnTo>
                      <a:lnTo>
                        <a:pt x="631" y="40"/>
                      </a:lnTo>
                      <a:lnTo>
                        <a:pt x="624" y="46"/>
                      </a:lnTo>
                      <a:lnTo>
                        <a:pt x="618" y="52"/>
                      </a:lnTo>
                      <a:lnTo>
                        <a:pt x="613" y="59"/>
                      </a:lnTo>
                      <a:lnTo>
                        <a:pt x="608" y="66"/>
                      </a:lnTo>
                      <a:lnTo>
                        <a:pt x="605" y="73"/>
                      </a:lnTo>
                      <a:lnTo>
                        <a:pt x="605" y="73"/>
                      </a:lnTo>
                      <a:lnTo>
                        <a:pt x="602" y="66"/>
                      </a:lnTo>
                      <a:lnTo>
                        <a:pt x="598" y="58"/>
                      </a:lnTo>
                      <a:lnTo>
                        <a:pt x="594" y="51"/>
                      </a:lnTo>
                      <a:lnTo>
                        <a:pt x="587" y="44"/>
                      </a:lnTo>
                      <a:lnTo>
                        <a:pt x="581" y="37"/>
                      </a:lnTo>
                      <a:lnTo>
                        <a:pt x="575" y="32"/>
                      </a:lnTo>
                      <a:lnTo>
                        <a:pt x="567" y="27"/>
                      </a:lnTo>
                      <a:lnTo>
                        <a:pt x="559" y="21"/>
                      </a:lnTo>
                      <a:lnTo>
                        <a:pt x="550" y="17"/>
                      </a:lnTo>
                      <a:lnTo>
                        <a:pt x="542" y="13"/>
                      </a:lnTo>
                      <a:lnTo>
                        <a:pt x="532" y="10"/>
                      </a:lnTo>
                      <a:lnTo>
                        <a:pt x="522" y="7"/>
                      </a:lnTo>
                      <a:lnTo>
                        <a:pt x="512" y="5"/>
                      </a:lnTo>
                      <a:lnTo>
                        <a:pt x="501" y="4"/>
                      </a:lnTo>
                      <a:lnTo>
                        <a:pt x="491" y="4"/>
                      </a:lnTo>
                      <a:lnTo>
                        <a:pt x="479" y="4"/>
                      </a:lnTo>
                      <a:lnTo>
                        <a:pt x="479" y="4"/>
                      </a:lnTo>
                      <a:lnTo>
                        <a:pt x="466" y="5"/>
                      </a:lnTo>
                      <a:lnTo>
                        <a:pt x="455" y="7"/>
                      </a:lnTo>
                      <a:lnTo>
                        <a:pt x="443" y="11"/>
                      </a:lnTo>
                      <a:lnTo>
                        <a:pt x="431" y="15"/>
                      </a:lnTo>
                      <a:lnTo>
                        <a:pt x="421" y="19"/>
                      </a:lnTo>
                      <a:lnTo>
                        <a:pt x="410" y="24"/>
                      </a:lnTo>
                      <a:lnTo>
                        <a:pt x="402" y="31"/>
                      </a:lnTo>
                      <a:lnTo>
                        <a:pt x="393" y="38"/>
                      </a:lnTo>
                      <a:lnTo>
                        <a:pt x="385" y="46"/>
                      </a:lnTo>
                      <a:lnTo>
                        <a:pt x="378" y="54"/>
                      </a:lnTo>
                      <a:lnTo>
                        <a:pt x="373" y="63"/>
                      </a:lnTo>
                      <a:lnTo>
                        <a:pt x="368" y="71"/>
                      </a:lnTo>
                      <a:lnTo>
                        <a:pt x="365" y="81"/>
                      </a:lnTo>
                      <a:lnTo>
                        <a:pt x="361" y="90"/>
                      </a:lnTo>
                      <a:lnTo>
                        <a:pt x="360" y="100"/>
                      </a:lnTo>
                      <a:lnTo>
                        <a:pt x="360" y="110"/>
                      </a:lnTo>
                      <a:lnTo>
                        <a:pt x="360" y="110"/>
                      </a:lnTo>
                      <a:lnTo>
                        <a:pt x="360" y="111"/>
                      </a:lnTo>
                      <a:lnTo>
                        <a:pt x="360" y="111"/>
                      </a:lnTo>
                      <a:lnTo>
                        <a:pt x="340" y="105"/>
                      </a:lnTo>
                      <a:lnTo>
                        <a:pt x="320" y="101"/>
                      </a:lnTo>
                      <a:lnTo>
                        <a:pt x="298" y="99"/>
                      </a:lnTo>
                      <a:lnTo>
                        <a:pt x="276" y="99"/>
                      </a:lnTo>
                      <a:lnTo>
                        <a:pt x="276" y="99"/>
                      </a:lnTo>
                      <a:lnTo>
                        <a:pt x="259" y="101"/>
                      </a:lnTo>
                      <a:lnTo>
                        <a:pt x="242" y="103"/>
                      </a:lnTo>
                      <a:lnTo>
                        <a:pt x="226" y="107"/>
                      </a:lnTo>
                      <a:lnTo>
                        <a:pt x="211" y="114"/>
                      </a:lnTo>
                      <a:lnTo>
                        <a:pt x="196" y="120"/>
                      </a:lnTo>
                      <a:lnTo>
                        <a:pt x="182" y="127"/>
                      </a:lnTo>
                      <a:lnTo>
                        <a:pt x="170" y="136"/>
                      </a:lnTo>
                      <a:lnTo>
                        <a:pt x="158" y="145"/>
                      </a:lnTo>
                      <a:lnTo>
                        <a:pt x="148" y="155"/>
                      </a:lnTo>
                      <a:lnTo>
                        <a:pt x="139" y="166"/>
                      </a:lnTo>
                      <a:lnTo>
                        <a:pt x="131" y="177"/>
                      </a:lnTo>
                      <a:lnTo>
                        <a:pt x="125" y="190"/>
                      </a:lnTo>
                      <a:lnTo>
                        <a:pt x="120" y="203"/>
                      </a:lnTo>
                      <a:lnTo>
                        <a:pt x="117" y="216"/>
                      </a:lnTo>
                      <a:lnTo>
                        <a:pt x="114" y="229"/>
                      </a:lnTo>
                      <a:lnTo>
                        <a:pt x="114" y="243"/>
                      </a:lnTo>
                      <a:lnTo>
                        <a:pt x="114" y="243"/>
                      </a:lnTo>
                      <a:lnTo>
                        <a:pt x="117" y="259"/>
                      </a:lnTo>
                      <a:lnTo>
                        <a:pt x="121" y="275"/>
                      </a:lnTo>
                      <a:lnTo>
                        <a:pt x="127" y="289"/>
                      </a:lnTo>
                      <a:lnTo>
                        <a:pt x="136" y="303"/>
                      </a:lnTo>
                      <a:lnTo>
                        <a:pt x="146" y="315"/>
                      </a:lnTo>
                      <a:lnTo>
                        <a:pt x="159" y="327"/>
                      </a:lnTo>
                      <a:lnTo>
                        <a:pt x="173" y="338"/>
                      </a:lnTo>
                      <a:lnTo>
                        <a:pt x="188" y="346"/>
                      </a:lnTo>
                      <a:lnTo>
                        <a:pt x="188" y="346"/>
                      </a:lnTo>
                      <a:lnTo>
                        <a:pt x="163" y="355"/>
                      </a:lnTo>
                      <a:lnTo>
                        <a:pt x="141" y="364"/>
                      </a:lnTo>
                      <a:lnTo>
                        <a:pt x="120" y="375"/>
                      </a:lnTo>
                      <a:lnTo>
                        <a:pt x="100" y="385"/>
                      </a:lnTo>
                      <a:lnTo>
                        <a:pt x="81" y="397"/>
                      </a:lnTo>
                      <a:lnTo>
                        <a:pt x="64" y="410"/>
                      </a:lnTo>
                      <a:lnTo>
                        <a:pt x="49" y="424"/>
                      </a:lnTo>
                      <a:lnTo>
                        <a:pt x="36" y="437"/>
                      </a:lnTo>
                      <a:lnTo>
                        <a:pt x="24" y="452"/>
                      </a:lnTo>
                      <a:lnTo>
                        <a:pt x="15" y="466"/>
                      </a:lnTo>
                      <a:lnTo>
                        <a:pt x="8" y="481"/>
                      </a:lnTo>
                      <a:lnTo>
                        <a:pt x="3" y="496"/>
                      </a:lnTo>
                      <a:lnTo>
                        <a:pt x="1" y="511"/>
                      </a:lnTo>
                      <a:lnTo>
                        <a:pt x="0" y="526"/>
                      </a:lnTo>
                      <a:lnTo>
                        <a:pt x="2" y="540"/>
                      </a:lnTo>
                      <a:lnTo>
                        <a:pt x="4" y="548"/>
                      </a:lnTo>
                      <a:lnTo>
                        <a:pt x="7" y="555"/>
                      </a:lnTo>
                      <a:lnTo>
                        <a:pt x="7" y="555"/>
                      </a:lnTo>
                      <a:lnTo>
                        <a:pt x="11" y="562"/>
                      </a:lnTo>
                      <a:lnTo>
                        <a:pt x="15" y="569"/>
                      </a:lnTo>
                      <a:lnTo>
                        <a:pt x="24" y="582"/>
                      </a:lnTo>
                      <a:lnTo>
                        <a:pt x="36" y="592"/>
                      </a:lnTo>
                      <a:lnTo>
                        <a:pt x="50" y="603"/>
                      </a:lnTo>
                      <a:lnTo>
                        <a:pt x="65" y="613"/>
                      </a:lnTo>
                      <a:lnTo>
                        <a:pt x="83" y="620"/>
                      </a:lnTo>
                      <a:lnTo>
                        <a:pt x="101" y="626"/>
                      </a:lnTo>
                      <a:lnTo>
                        <a:pt x="121" y="632"/>
                      </a:lnTo>
                      <a:lnTo>
                        <a:pt x="142" y="636"/>
                      </a:lnTo>
                      <a:lnTo>
                        <a:pt x="164" y="638"/>
                      </a:lnTo>
                      <a:lnTo>
                        <a:pt x="188" y="639"/>
                      </a:lnTo>
                      <a:lnTo>
                        <a:pt x="212" y="639"/>
                      </a:lnTo>
                      <a:lnTo>
                        <a:pt x="236" y="637"/>
                      </a:lnTo>
                      <a:lnTo>
                        <a:pt x="262" y="634"/>
                      </a:lnTo>
                      <a:lnTo>
                        <a:pt x="287" y="629"/>
                      </a:lnTo>
                      <a:lnTo>
                        <a:pt x="313" y="622"/>
                      </a:lnTo>
                      <a:lnTo>
                        <a:pt x="313" y="622"/>
                      </a:lnTo>
                      <a:lnTo>
                        <a:pt x="317" y="621"/>
                      </a:lnTo>
                      <a:lnTo>
                        <a:pt x="317" y="621"/>
                      </a:lnTo>
                      <a:lnTo>
                        <a:pt x="321" y="630"/>
                      </a:lnTo>
                      <a:lnTo>
                        <a:pt x="325" y="637"/>
                      </a:lnTo>
                      <a:lnTo>
                        <a:pt x="331" y="645"/>
                      </a:lnTo>
                      <a:lnTo>
                        <a:pt x="336" y="653"/>
                      </a:lnTo>
                      <a:lnTo>
                        <a:pt x="343" y="660"/>
                      </a:lnTo>
                      <a:lnTo>
                        <a:pt x="351" y="668"/>
                      </a:lnTo>
                      <a:lnTo>
                        <a:pt x="359" y="675"/>
                      </a:lnTo>
                      <a:lnTo>
                        <a:pt x="368" y="682"/>
                      </a:lnTo>
                      <a:lnTo>
                        <a:pt x="377" y="687"/>
                      </a:lnTo>
                      <a:lnTo>
                        <a:pt x="388" y="693"/>
                      </a:lnTo>
                      <a:lnTo>
                        <a:pt x="399" y="699"/>
                      </a:lnTo>
                      <a:lnTo>
                        <a:pt x="410" y="703"/>
                      </a:lnTo>
                      <a:lnTo>
                        <a:pt x="422" y="707"/>
                      </a:lnTo>
                      <a:lnTo>
                        <a:pt x="435" y="711"/>
                      </a:lnTo>
                      <a:lnTo>
                        <a:pt x="447" y="715"/>
                      </a:lnTo>
                      <a:lnTo>
                        <a:pt x="461" y="717"/>
                      </a:lnTo>
                      <a:lnTo>
                        <a:pt x="461" y="717"/>
                      </a:lnTo>
                      <a:lnTo>
                        <a:pt x="475" y="719"/>
                      </a:lnTo>
                      <a:lnTo>
                        <a:pt x="489" y="720"/>
                      </a:lnTo>
                      <a:lnTo>
                        <a:pt x="502" y="721"/>
                      </a:lnTo>
                      <a:lnTo>
                        <a:pt x="515" y="721"/>
                      </a:lnTo>
                      <a:lnTo>
                        <a:pt x="529" y="720"/>
                      </a:lnTo>
                      <a:lnTo>
                        <a:pt x="542" y="719"/>
                      </a:lnTo>
                      <a:lnTo>
                        <a:pt x="554" y="717"/>
                      </a:lnTo>
                      <a:lnTo>
                        <a:pt x="567" y="713"/>
                      </a:lnTo>
                      <a:lnTo>
                        <a:pt x="579" y="710"/>
                      </a:lnTo>
                      <a:lnTo>
                        <a:pt x="590" y="706"/>
                      </a:lnTo>
                      <a:lnTo>
                        <a:pt x="602" y="702"/>
                      </a:lnTo>
                      <a:lnTo>
                        <a:pt x="613" y="698"/>
                      </a:lnTo>
                      <a:lnTo>
                        <a:pt x="622" y="692"/>
                      </a:lnTo>
                      <a:lnTo>
                        <a:pt x="632" y="686"/>
                      </a:lnTo>
                      <a:lnTo>
                        <a:pt x="640" y="679"/>
                      </a:lnTo>
                      <a:lnTo>
                        <a:pt x="648" y="673"/>
                      </a:lnTo>
                      <a:lnTo>
                        <a:pt x="648" y="673"/>
                      </a:lnTo>
                      <a:lnTo>
                        <a:pt x="656" y="678"/>
                      </a:lnTo>
                      <a:lnTo>
                        <a:pt x="665" y="685"/>
                      </a:lnTo>
                      <a:lnTo>
                        <a:pt x="684" y="695"/>
                      </a:lnTo>
                      <a:lnTo>
                        <a:pt x="706" y="705"/>
                      </a:lnTo>
                      <a:lnTo>
                        <a:pt x="729" y="711"/>
                      </a:lnTo>
                      <a:lnTo>
                        <a:pt x="755" y="718"/>
                      </a:lnTo>
                      <a:lnTo>
                        <a:pt x="782" y="721"/>
                      </a:lnTo>
                      <a:lnTo>
                        <a:pt x="810" y="723"/>
                      </a:lnTo>
                      <a:lnTo>
                        <a:pt x="840" y="722"/>
                      </a:lnTo>
                      <a:lnTo>
                        <a:pt x="840" y="722"/>
                      </a:lnTo>
                      <a:lnTo>
                        <a:pt x="862" y="720"/>
                      </a:lnTo>
                      <a:lnTo>
                        <a:pt x="884" y="717"/>
                      </a:lnTo>
                      <a:lnTo>
                        <a:pt x="905" y="712"/>
                      </a:lnTo>
                      <a:lnTo>
                        <a:pt x="924" y="707"/>
                      </a:lnTo>
                      <a:lnTo>
                        <a:pt x="943" y="701"/>
                      </a:lnTo>
                      <a:lnTo>
                        <a:pt x="962" y="693"/>
                      </a:lnTo>
                      <a:lnTo>
                        <a:pt x="978" y="686"/>
                      </a:lnTo>
                      <a:lnTo>
                        <a:pt x="993" y="676"/>
                      </a:lnTo>
                      <a:lnTo>
                        <a:pt x="1007" y="667"/>
                      </a:lnTo>
                      <a:lnTo>
                        <a:pt x="1019" y="656"/>
                      </a:lnTo>
                      <a:lnTo>
                        <a:pt x="1029" y="645"/>
                      </a:lnTo>
                      <a:lnTo>
                        <a:pt x="1038" y="634"/>
                      </a:lnTo>
                      <a:lnTo>
                        <a:pt x="1045" y="622"/>
                      </a:lnTo>
                      <a:lnTo>
                        <a:pt x="1049" y="610"/>
                      </a:lnTo>
                      <a:lnTo>
                        <a:pt x="1053" y="598"/>
                      </a:lnTo>
                      <a:lnTo>
                        <a:pt x="1053" y="585"/>
                      </a:lnTo>
                      <a:lnTo>
                        <a:pt x="1053" y="585"/>
                      </a:lnTo>
                      <a:lnTo>
                        <a:pt x="1052" y="575"/>
                      </a:lnTo>
                      <a:lnTo>
                        <a:pt x="1049" y="567"/>
                      </a:lnTo>
                      <a:lnTo>
                        <a:pt x="1046" y="558"/>
                      </a:lnTo>
                      <a:lnTo>
                        <a:pt x="1042" y="550"/>
                      </a:lnTo>
                      <a:lnTo>
                        <a:pt x="1037" y="543"/>
                      </a:lnTo>
                      <a:lnTo>
                        <a:pt x="1031" y="535"/>
                      </a:lnTo>
                      <a:lnTo>
                        <a:pt x="1024" y="528"/>
                      </a:lnTo>
                      <a:lnTo>
                        <a:pt x="1017" y="521"/>
                      </a:lnTo>
                      <a:lnTo>
                        <a:pt x="1017" y="521"/>
                      </a:lnTo>
                      <a:lnTo>
                        <a:pt x="1030" y="520"/>
                      </a:lnTo>
                      <a:lnTo>
                        <a:pt x="1030" y="520"/>
                      </a:lnTo>
                      <a:lnTo>
                        <a:pt x="1044" y="519"/>
                      </a:lnTo>
                      <a:lnTo>
                        <a:pt x="1058" y="517"/>
                      </a:lnTo>
                      <a:lnTo>
                        <a:pt x="1071" y="515"/>
                      </a:lnTo>
                      <a:lnTo>
                        <a:pt x="1083" y="512"/>
                      </a:lnTo>
                      <a:lnTo>
                        <a:pt x="1095" y="507"/>
                      </a:lnTo>
                      <a:lnTo>
                        <a:pt x="1107" y="502"/>
                      </a:lnTo>
                      <a:lnTo>
                        <a:pt x="1117" y="498"/>
                      </a:lnTo>
                      <a:lnTo>
                        <a:pt x="1127" y="492"/>
                      </a:lnTo>
                      <a:lnTo>
                        <a:pt x="1135" y="485"/>
                      </a:lnTo>
                      <a:lnTo>
                        <a:pt x="1143" y="479"/>
                      </a:lnTo>
                      <a:lnTo>
                        <a:pt x="1150" y="472"/>
                      </a:lnTo>
                      <a:lnTo>
                        <a:pt x="1156" y="465"/>
                      </a:lnTo>
                      <a:lnTo>
                        <a:pt x="1160" y="458"/>
                      </a:lnTo>
                      <a:lnTo>
                        <a:pt x="1163" y="450"/>
                      </a:lnTo>
                      <a:lnTo>
                        <a:pt x="1164" y="442"/>
                      </a:lnTo>
                      <a:lnTo>
                        <a:pt x="1164" y="433"/>
                      </a:lnTo>
                      <a:lnTo>
                        <a:pt x="1164" y="433"/>
                      </a:lnTo>
                      <a:lnTo>
                        <a:pt x="1163" y="424"/>
                      </a:lnTo>
                      <a:lnTo>
                        <a:pt x="1159" y="414"/>
                      </a:lnTo>
                      <a:lnTo>
                        <a:pt x="1159" y="414"/>
                      </a:lnTo>
                      <a:lnTo>
                        <a:pt x="1177" y="412"/>
                      </a:lnTo>
                      <a:lnTo>
                        <a:pt x="1194" y="409"/>
                      </a:lnTo>
                      <a:lnTo>
                        <a:pt x="1210" y="404"/>
                      </a:lnTo>
                      <a:lnTo>
                        <a:pt x="1224" y="399"/>
                      </a:lnTo>
                      <a:lnTo>
                        <a:pt x="1239" y="394"/>
                      </a:lnTo>
                      <a:lnTo>
                        <a:pt x="1253" y="388"/>
                      </a:lnTo>
                      <a:lnTo>
                        <a:pt x="1266" y="381"/>
                      </a:lnTo>
                      <a:lnTo>
                        <a:pt x="1277" y="374"/>
                      </a:lnTo>
                      <a:lnTo>
                        <a:pt x="1288" y="365"/>
                      </a:lnTo>
                      <a:lnTo>
                        <a:pt x="1298" y="357"/>
                      </a:lnTo>
                      <a:lnTo>
                        <a:pt x="1305" y="348"/>
                      </a:lnTo>
                      <a:lnTo>
                        <a:pt x="1311" y="339"/>
                      </a:lnTo>
                      <a:lnTo>
                        <a:pt x="1317" y="329"/>
                      </a:lnTo>
                      <a:lnTo>
                        <a:pt x="1321" y="320"/>
                      </a:lnTo>
                      <a:lnTo>
                        <a:pt x="1322" y="309"/>
                      </a:lnTo>
                      <a:lnTo>
                        <a:pt x="1323" y="299"/>
                      </a:lnTo>
                      <a:lnTo>
                        <a:pt x="1323" y="299"/>
                      </a:lnTo>
                      <a:close/>
                    </a:path>
                  </a:pathLst>
                </a:custGeom>
                <a:solidFill>
                  <a:schemeClr val="bg1">
                    <a:lumMod val="65000"/>
                  </a:schemeClr>
                </a:solidFill>
                <a:ln>
                  <a:noFill/>
                </a:ln>
              </p:spPr>
              <p:txBody>
                <a:bodyPr/>
                <a:lstStyle/>
                <a:p>
                  <a:pPr>
                    <a:defRPr/>
                  </a:pPr>
                  <a:endParaRPr lang="en-GB" dirty="0">
                    <a:solidFill>
                      <a:prstClr val="black"/>
                    </a:solidFill>
                    <a:latin typeface="Calibri Light"/>
                  </a:endParaRPr>
                </a:p>
              </p:txBody>
            </p:sp>
            <p:sp>
              <p:nvSpPr>
                <p:cNvPr id="34" name="Freeform 5"/>
                <p:cNvSpPr>
                  <a:spLocks/>
                </p:cNvSpPr>
                <p:nvPr/>
              </p:nvSpPr>
              <p:spPr bwMode="auto">
                <a:xfrm>
                  <a:off x="3886200" y="3027900"/>
                  <a:ext cx="1157288" cy="632012"/>
                </a:xfrm>
                <a:custGeom>
                  <a:avLst/>
                  <a:gdLst>
                    <a:gd name="T0" fmla="*/ 1313 w 1323"/>
                    <a:gd name="T1" fmla="*/ 270 h 723"/>
                    <a:gd name="T2" fmla="*/ 1270 w 1323"/>
                    <a:gd name="T3" fmla="*/ 230 h 723"/>
                    <a:gd name="T4" fmla="*/ 1199 w 1323"/>
                    <a:gd name="T5" fmla="*/ 207 h 723"/>
                    <a:gd name="T6" fmla="*/ 1150 w 1323"/>
                    <a:gd name="T7" fmla="*/ 195 h 723"/>
                    <a:gd name="T8" fmla="*/ 1151 w 1323"/>
                    <a:gd name="T9" fmla="*/ 162 h 723"/>
                    <a:gd name="T10" fmla="*/ 1122 w 1323"/>
                    <a:gd name="T11" fmla="*/ 115 h 723"/>
                    <a:gd name="T12" fmla="*/ 1064 w 1323"/>
                    <a:gd name="T13" fmla="*/ 84 h 723"/>
                    <a:gd name="T14" fmla="*/ 989 w 1323"/>
                    <a:gd name="T15" fmla="*/ 75 h 723"/>
                    <a:gd name="T16" fmla="*/ 929 w 1323"/>
                    <a:gd name="T17" fmla="*/ 87 h 723"/>
                    <a:gd name="T18" fmla="*/ 880 w 1323"/>
                    <a:gd name="T19" fmla="*/ 114 h 723"/>
                    <a:gd name="T20" fmla="*/ 882 w 1323"/>
                    <a:gd name="T21" fmla="*/ 78 h 723"/>
                    <a:gd name="T22" fmla="*/ 855 w 1323"/>
                    <a:gd name="T23" fmla="*/ 36 h 723"/>
                    <a:gd name="T24" fmla="*/ 805 w 1323"/>
                    <a:gd name="T25" fmla="*/ 7 h 723"/>
                    <a:gd name="T26" fmla="*/ 736 w 1323"/>
                    <a:gd name="T27" fmla="*/ 0 h 723"/>
                    <a:gd name="T28" fmla="*/ 672 w 1323"/>
                    <a:gd name="T29" fmla="*/ 15 h 723"/>
                    <a:gd name="T30" fmla="*/ 624 w 1323"/>
                    <a:gd name="T31" fmla="*/ 46 h 723"/>
                    <a:gd name="T32" fmla="*/ 605 w 1323"/>
                    <a:gd name="T33" fmla="*/ 73 h 723"/>
                    <a:gd name="T34" fmla="*/ 581 w 1323"/>
                    <a:gd name="T35" fmla="*/ 37 h 723"/>
                    <a:gd name="T36" fmla="*/ 542 w 1323"/>
                    <a:gd name="T37" fmla="*/ 13 h 723"/>
                    <a:gd name="T38" fmla="*/ 491 w 1323"/>
                    <a:gd name="T39" fmla="*/ 4 h 723"/>
                    <a:gd name="T40" fmla="*/ 443 w 1323"/>
                    <a:gd name="T41" fmla="*/ 11 h 723"/>
                    <a:gd name="T42" fmla="*/ 393 w 1323"/>
                    <a:gd name="T43" fmla="*/ 38 h 723"/>
                    <a:gd name="T44" fmla="*/ 365 w 1323"/>
                    <a:gd name="T45" fmla="*/ 81 h 723"/>
                    <a:gd name="T46" fmla="*/ 360 w 1323"/>
                    <a:gd name="T47" fmla="*/ 111 h 723"/>
                    <a:gd name="T48" fmla="*/ 276 w 1323"/>
                    <a:gd name="T49" fmla="*/ 99 h 723"/>
                    <a:gd name="T50" fmla="*/ 211 w 1323"/>
                    <a:gd name="T51" fmla="*/ 114 h 723"/>
                    <a:gd name="T52" fmla="*/ 148 w 1323"/>
                    <a:gd name="T53" fmla="*/ 155 h 723"/>
                    <a:gd name="T54" fmla="*/ 117 w 1323"/>
                    <a:gd name="T55" fmla="*/ 216 h 723"/>
                    <a:gd name="T56" fmla="*/ 121 w 1323"/>
                    <a:gd name="T57" fmla="*/ 275 h 723"/>
                    <a:gd name="T58" fmla="*/ 173 w 1323"/>
                    <a:gd name="T59" fmla="*/ 338 h 723"/>
                    <a:gd name="T60" fmla="*/ 120 w 1323"/>
                    <a:gd name="T61" fmla="*/ 375 h 723"/>
                    <a:gd name="T62" fmla="*/ 36 w 1323"/>
                    <a:gd name="T63" fmla="*/ 437 h 723"/>
                    <a:gd name="T64" fmla="*/ 1 w 1323"/>
                    <a:gd name="T65" fmla="*/ 511 h 723"/>
                    <a:gd name="T66" fmla="*/ 7 w 1323"/>
                    <a:gd name="T67" fmla="*/ 555 h 723"/>
                    <a:gd name="T68" fmla="*/ 50 w 1323"/>
                    <a:gd name="T69" fmla="*/ 603 h 723"/>
                    <a:gd name="T70" fmla="*/ 142 w 1323"/>
                    <a:gd name="T71" fmla="*/ 636 h 723"/>
                    <a:gd name="T72" fmla="*/ 262 w 1323"/>
                    <a:gd name="T73" fmla="*/ 634 h 723"/>
                    <a:gd name="T74" fmla="*/ 317 w 1323"/>
                    <a:gd name="T75" fmla="*/ 621 h 723"/>
                    <a:gd name="T76" fmla="*/ 343 w 1323"/>
                    <a:gd name="T77" fmla="*/ 660 h 723"/>
                    <a:gd name="T78" fmla="*/ 388 w 1323"/>
                    <a:gd name="T79" fmla="*/ 693 h 723"/>
                    <a:gd name="T80" fmla="*/ 447 w 1323"/>
                    <a:gd name="T81" fmla="*/ 715 h 723"/>
                    <a:gd name="T82" fmla="*/ 502 w 1323"/>
                    <a:gd name="T83" fmla="*/ 721 h 723"/>
                    <a:gd name="T84" fmla="*/ 567 w 1323"/>
                    <a:gd name="T85" fmla="*/ 713 h 723"/>
                    <a:gd name="T86" fmla="*/ 622 w 1323"/>
                    <a:gd name="T87" fmla="*/ 692 h 723"/>
                    <a:gd name="T88" fmla="*/ 656 w 1323"/>
                    <a:gd name="T89" fmla="*/ 678 h 723"/>
                    <a:gd name="T90" fmla="*/ 755 w 1323"/>
                    <a:gd name="T91" fmla="*/ 718 h 723"/>
                    <a:gd name="T92" fmla="*/ 862 w 1323"/>
                    <a:gd name="T93" fmla="*/ 720 h 723"/>
                    <a:gd name="T94" fmla="*/ 962 w 1323"/>
                    <a:gd name="T95" fmla="*/ 693 h 723"/>
                    <a:gd name="T96" fmla="*/ 1029 w 1323"/>
                    <a:gd name="T97" fmla="*/ 645 h 723"/>
                    <a:gd name="T98" fmla="*/ 1053 w 1323"/>
                    <a:gd name="T99" fmla="*/ 585 h 723"/>
                    <a:gd name="T100" fmla="*/ 1042 w 1323"/>
                    <a:gd name="T101" fmla="*/ 550 h 723"/>
                    <a:gd name="T102" fmla="*/ 1017 w 1323"/>
                    <a:gd name="T103" fmla="*/ 521 h 723"/>
                    <a:gd name="T104" fmla="*/ 1071 w 1323"/>
                    <a:gd name="T105" fmla="*/ 515 h 723"/>
                    <a:gd name="T106" fmla="*/ 1127 w 1323"/>
                    <a:gd name="T107" fmla="*/ 492 h 723"/>
                    <a:gd name="T108" fmla="*/ 1160 w 1323"/>
                    <a:gd name="T109" fmla="*/ 458 h 723"/>
                    <a:gd name="T110" fmla="*/ 1163 w 1323"/>
                    <a:gd name="T111" fmla="*/ 424 h 723"/>
                    <a:gd name="T112" fmla="*/ 1210 w 1323"/>
                    <a:gd name="T113" fmla="*/ 404 h 723"/>
                    <a:gd name="T114" fmla="*/ 1277 w 1323"/>
                    <a:gd name="T115" fmla="*/ 374 h 723"/>
                    <a:gd name="T116" fmla="*/ 1317 w 1323"/>
                    <a:gd name="T117" fmla="*/ 329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3" h="723">
                      <a:moveTo>
                        <a:pt x="1323" y="299"/>
                      </a:moveTo>
                      <a:lnTo>
                        <a:pt x="1323" y="299"/>
                      </a:lnTo>
                      <a:lnTo>
                        <a:pt x="1321" y="289"/>
                      </a:lnTo>
                      <a:lnTo>
                        <a:pt x="1318" y="279"/>
                      </a:lnTo>
                      <a:lnTo>
                        <a:pt x="1313" y="270"/>
                      </a:lnTo>
                      <a:lnTo>
                        <a:pt x="1307" y="261"/>
                      </a:lnTo>
                      <a:lnTo>
                        <a:pt x="1300" y="253"/>
                      </a:lnTo>
                      <a:lnTo>
                        <a:pt x="1291" y="244"/>
                      </a:lnTo>
                      <a:lnTo>
                        <a:pt x="1281" y="237"/>
                      </a:lnTo>
                      <a:lnTo>
                        <a:pt x="1270" y="230"/>
                      </a:lnTo>
                      <a:lnTo>
                        <a:pt x="1257" y="224"/>
                      </a:lnTo>
                      <a:lnTo>
                        <a:pt x="1243" y="219"/>
                      </a:lnTo>
                      <a:lnTo>
                        <a:pt x="1230" y="214"/>
                      </a:lnTo>
                      <a:lnTo>
                        <a:pt x="1215" y="210"/>
                      </a:lnTo>
                      <a:lnTo>
                        <a:pt x="1199" y="207"/>
                      </a:lnTo>
                      <a:lnTo>
                        <a:pt x="1182" y="205"/>
                      </a:lnTo>
                      <a:lnTo>
                        <a:pt x="1165" y="204"/>
                      </a:lnTo>
                      <a:lnTo>
                        <a:pt x="1147" y="203"/>
                      </a:lnTo>
                      <a:lnTo>
                        <a:pt x="1147" y="203"/>
                      </a:lnTo>
                      <a:lnTo>
                        <a:pt x="1150" y="195"/>
                      </a:lnTo>
                      <a:lnTo>
                        <a:pt x="1151" y="188"/>
                      </a:lnTo>
                      <a:lnTo>
                        <a:pt x="1152" y="180"/>
                      </a:lnTo>
                      <a:lnTo>
                        <a:pt x="1152" y="173"/>
                      </a:lnTo>
                      <a:lnTo>
                        <a:pt x="1152" y="173"/>
                      </a:lnTo>
                      <a:lnTo>
                        <a:pt x="1151" y="162"/>
                      </a:lnTo>
                      <a:lnTo>
                        <a:pt x="1148" y="152"/>
                      </a:lnTo>
                      <a:lnTo>
                        <a:pt x="1144" y="142"/>
                      </a:lnTo>
                      <a:lnTo>
                        <a:pt x="1137" y="133"/>
                      </a:lnTo>
                      <a:lnTo>
                        <a:pt x="1130" y="123"/>
                      </a:lnTo>
                      <a:lnTo>
                        <a:pt x="1122" y="115"/>
                      </a:lnTo>
                      <a:lnTo>
                        <a:pt x="1112" y="107"/>
                      </a:lnTo>
                      <a:lnTo>
                        <a:pt x="1101" y="101"/>
                      </a:lnTo>
                      <a:lnTo>
                        <a:pt x="1091" y="94"/>
                      </a:lnTo>
                      <a:lnTo>
                        <a:pt x="1078" y="89"/>
                      </a:lnTo>
                      <a:lnTo>
                        <a:pt x="1064" y="84"/>
                      </a:lnTo>
                      <a:lnTo>
                        <a:pt x="1051" y="81"/>
                      </a:lnTo>
                      <a:lnTo>
                        <a:pt x="1036" y="78"/>
                      </a:lnTo>
                      <a:lnTo>
                        <a:pt x="1021" y="76"/>
                      </a:lnTo>
                      <a:lnTo>
                        <a:pt x="1005" y="75"/>
                      </a:lnTo>
                      <a:lnTo>
                        <a:pt x="989" y="75"/>
                      </a:lnTo>
                      <a:lnTo>
                        <a:pt x="989" y="75"/>
                      </a:lnTo>
                      <a:lnTo>
                        <a:pt x="973" y="78"/>
                      </a:lnTo>
                      <a:lnTo>
                        <a:pt x="957" y="80"/>
                      </a:lnTo>
                      <a:lnTo>
                        <a:pt x="942" y="83"/>
                      </a:lnTo>
                      <a:lnTo>
                        <a:pt x="929" y="87"/>
                      </a:lnTo>
                      <a:lnTo>
                        <a:pt x="915" y="92"/>
                      </a:lnTo>
                      <a:lnTo>
                        <a:pt x="902" y="99"/>
                      </a:lnTo>
                      <a:lnTo>
                        <a:pt x="890" y="106"/>
                      </a:lnTo>
                      <a:lnTo>
                        <a:pt x="880" y="114"/>
                      </a:lnTo>
                      <a:lnTo>
                        <a:pt x="880" y="114"/>
                      </a:lnTo>
                      <a:lnTo>
                        <a:pt x="883" y="101"/>
                      </a:lnTo>
                      <a:lnTo>
                        <a:pt x="883" y="94"/>
                      </a:lnTo>
                      <a:lnTo>
                        <a:pt x="883" y="88"/>
                      </a:lnTo>
                      <a:lnTo>
                        <a:pt x="883" y="88"/>
                      </a:lnTo>
                      <a:lnTo>
                        <a:pt x="882" y="78"/>
                      </a:lnTo>
                      <a:lnTo>
                        <a:pt x="879" y="69"/>
                      </a:lnTo>
                      <a:lnTo>
                        <a:pt x="876" y="59"/>
                      </a:lnTo>
                      <a:lnTo>
                        <a:pt x="870" y="51"/>
                      </a:lnTo>
                      <a:lnTo>
                        <a:pt x="864" y="44"/>
                      </a:lnTo>
                      <a:lnTo>
                        <a:pt x="855" y="36"/>
                      </a:lnTo>
                      <a:lnTo>
                        <a:pt x="847" y="29"/>
                      </a:lnTo>
                      <a:lnTo>
                        <a:pt x="837" y="22"/>
                      </a:lnTo>
                      <a:lnTo>
                        <a:pt x="828" y="17"/>
                      </a:lnTo>
                      <a:lnTo>
                        <a:pt x="816" y="12"/>
                      </a:lnTo>
                      <a:lnTo>
                        <a:pt x="805" y="7"/>
                      </a:lnTo>
                      <a:lnTo>
                        <a:pt x="792" y="4"/>
                      </a:lnTo>
                      <a:lnTo>
                        <a:pt x="778" y="2"/>
                      </a:lnTo>
                      <a:lnTo>
                        <a:pt x="764" y="1"/>
                      </a:lnTo>
                      <a:lnTo>
                        <a:pt x="751" y="0"/>
                      </a:lnTo>
                      <a:lnTo>
                        <a:pt x="736" y="0"/>
                      </a:lnTo>
                      <a:lnTo>
                        <a:pt x="736" y="0"/>
                      </a:lnTo>
                      <a:lnTo>
                        <a:pt x="724" y="1"/>
                      </a:lnTo>
                      <a:lnTo>
                        <a:pt x="713" y="3"/>
                      </a:lnTo>
                      <a:lnTo>
                        <a:pt x="691" y="7"/>
                      </a:lnTo>
                      <a:lnTo>
                        <a:pt x="672" y="15"/>
                      </a:lnTo>
                      <a:lnTo>
                        <a:pt x="653" y="23"/>
                      </a:lnTo>
                      <a:lnTo>
                        <a:pt x="646" y="29"/>
                      </a:lnTo>
                      <a:lnTo>
                        <a:pt x="637" y="34"/>
                      </a:lnTo>
                      <a:lnTo>
                        <a:pt x="631" y="40"/>
                      </a:lnTo>
                      <a:lnTo>
                        <a:pt x="624" y="46"/>
                      </a:lnTo>
                      <a:lnTo>
                        <a:pt x="618" y="52"/>
                      </a:lnTo>
                      <a:lnTo>
                        <a:pt x="613" y="59"/>
                      </a:lnTo>
                      <a:lnTo>
                        <a:pt x="608" y="66"/>
                      </a:lnTo>
                      <a:lnTo>
                        <a:pt x="605" y="73"/>
                      </a:lnTo>
                      <a:lnTo>
                        <a:pt x="605" y="73"/>
                      </a:lnTo>
                      <a:lnTo>
                        <a:pt x="602" y="66"/>
                      </a:lnTo>
                      <a:lnTo>
                        <a:pt x="598" y="58"/>
                      </a:lnTo>
                      <a:lnTo>
                        <a:pt x="594" y="51"/>
                      </a:lnTo>
                      <a:lnTo>
                        <a:pt x="587" y="44"/>
                      </a:lnTo>
                      <a:lnTo>
                        <a:pt x="581" y="37"/>
                      </a:lnTo>
                      <a:lnTo>
                        <a:pt x="575" y="32"/>
                      </a:lnTo>
                      <a:lnTo>
                        <a:pt x="567" y="27"/>
                      </a:lnTo>
                      <a:lnTo>
                        <a:pt x="559" y="21"/>
                      </a:lnTo>
                      <a:lnTo>
                        <a:pt x="550" y="17"/>
                      </a:lnTo>
                      <a:lnTo>
                        <a:pt x="542" y="13"/>
                      </a:lnTo>
                      <a:lnTo>
                        <a:pt x="532" y="10"/>
                      </a:lnTo>
                      <a:lnTo>
                        <a:pt x="522" y="7"/>
                      </a:lnTo>
                      <a:lnTo>
                        <a:pt x="512" y="5"/>
                      </a:lnTo>
                      <a:lnTo>
                        <a:pt x="501" y="4"/>
                      </a:lnTo>
                      <a:lnTo>
                        <a:pt x="491" y="4"/>
                      </a:lnTo>
                      <a:lnTo>
                        <a:pt x="479" y="4"/>
                      </a:lnTo>
                      <a:lnTo>
                        <a:pt x="479" y="4"/>
                      </a:lnTo>
                      <a:lnTo>
                        <a:pt x="466" y="5"/>
                      </a:lnTo>
                      <a:lnTo>
                        <a:pt x="455" y="7"/>
                      </a:lnTo>
                      <a:lnTo>
                        <a:pt x="443" y="11"/>
                      </a:lnTo>
                      <a:lnTo>
                        <a:pt x="431" y="15"/>
                      </a:lnTo>
                      <a:lnTo>
                        <a:pt x="421" y="19"/>
                      </a:lnTo>
                      <a:lnTo>
                        <a:pt x="410" y="24"/>
                      </a:lnTo>
                      <a:lnTo>
                        <a:pt x="402" y="31"/>
                      </a:lnTo>
                      <a:lnTo>
                        <a:pt x="393" y="38"/>
                      </a:lnTo>
                      <a:lnTo>
                        <a:pt x="385" y="46"/>
                      </a:lnTo>
                      <a:lnTo>
                        <a:pt x="378" y="54"/>
                      </a:lnTo>
                      <a:lnTo>
                        <a:pt x="373" y="63"/>
                      </a:lnTo>
                      <a:lnTo>
                        <a:pt x="368" y="71"/>
                      </a:lnTo>
                      <a:lnTo>
                        <a:pt x="365" y="81"/>
                      </a:lnTo>
                      <a:lnTo>
                        <a:pt x="361" y="90"/>
                      </a:lnTo>
                      <a:lnTo>
                        <a:pt x="360" y="100"/>
                      </a:lnTo>
                      <a:lnTo>
                        <a:pt x="360" y="110"/>
                      </a:lnTo>
                      <a:lnTo>
                        <a:pt x="360" y="110"/>
                      </a:lnTo>
                      <a:lnTo>
                        <a:pt x="360" y="111"/>
                      </a:lnTo>
                      <a:lnTo>
                        <a:pt x="360" y="111"/>
                      </a:lnTo>
                      <a:lnTo>
                        <a:pt x="340" y="105"/>
                      </a:lnTo>
                      <a:lnTo>
                        <a:pt x="320" y="101"/>
                      </a:lnTo>
                      <a:lnTo>
                        <a:pt x="298" y="99"/>
                      </a:lnTo>
                      <a:lnTo>
                        <a:pt x="276" y="99"/>
                      </a:lnTo>
                      <a:lnTo>
                        <a:pt x="276" y="99"/>
                      </a:lnTo>
                      <a:lnTo>
                        <a:pt x="259" y="101"/>
                      </a:lnTo>
                      <a:lnTo>
                        <a:pt x="242" y="103"/>
                      </a:lnTo>
                      <a:lnTo>
                        <a:pt x="226" y="107"/>
                      </a:lnTo>
                      <a:lnTo>
                        <a:pt x="211" y="114"/>
                      </a:lnTo>
                      <a:lnTo>
                        <a:pt x="196" y="120"/>
                      </a:lnTo>
                      <a:lnTo>
                        <a:pt x="182" y="127"/>
                      </a:lnTo>
                      <a:lnTo>
                        <a:pt x="170" y="136"/>
                      </a:lnTo>
                      <a:lnTo>
                        <a:pt x="158" y="145"/>
                      </a:lnTo>
                      <a:lnTo>
                        <a:pt x="148" y="155"/>
                      </a:lnTo>
                      <a:lnTo>
                        <a:pt x="139" y="166"/>
                      </a:lnTo>
                      <a:lnTo>
                        <a:pt x="131" y="177"/>
                      </a:lnTo>
                      <a:lnTo>
                        <a:pt x="125" y="190"/>
                      </a:lnTo>
                      <a:lnTo>
                        <a:pt x="120" y="203"/>
                      </a:lnTo>
                      <a:lnTo>
                        <a:pt x="117" y="216"/>
                      </a:lnTo>
                      <a:lnTo>
                        <a:pt x="114" y="229"/>
                      </a:lnTo>
                      <a:lnTo>
                        <a:pt x="114" y="243"/>
                      </a:lnTo>
                      <a:lnTo>
                        <a:pt x="114" y="243"/>
                      </a:lnTo>
                      <a:lnTo>
                        <a:pt x="117" y="259"/>
                      </a:lnTo>
                      <a:lnTo>
                        <a:pt x="121" y="275"/>
                      </a:lnTo>
                      <a:lnTo>
                        <a:pt x="127" y="289"/>
                      </a:lnTo>
                      <a:lnTo>
                        <a:pt x="136" y="303"/>
                      </a:lnTo>
                      <a:lnTo>
                        <a:pt x="146" y="315"/>
                      </a:lnTo>
                      <a:lnTo>
                        <a:pt x="159" y="327"/>
                      </a:lnTo>
                      <a:lnTo>
                        <a:pt x="173" y="338"/>
                      </a:lnTo>
                      <a:lnTo>
                        <a:pt x="188" y="346"/>
                      </a:lnTo>
                      <a:lnTo>
                        <a:pt x="188" y="346"/>
                      </a:lnTo>
                      <a:lnTo>
                        <a:pt x="163" y="355"/>
                      </a:lnTo>
                      <a:lnTo>
                        <a:pt x="141" y="364"/>
                      </a:lnTo>
                      <a:lnTo>
                        <a:pt x="120" y="375"/>
                      </a:lnTo>
                      <a:lnTo>
                        <a:pt x="100" y="385"/>
                      </a:lnTo>
                      <a:lnTo>
                        <a:pt x="81" y="397"/>
                      </a:lnTo>
                      <a:lnTo>
                        <a:pt x="64" y="410"/>
                      </a:lnTo>
                      <a:lnTo>
                        <a:pt x="49" y="424"/>
                      </a:lnTo>
                      <a:lnTo>
                        <a:pt x="36" y="437"/>
                      </a:lnTo>
                      <a:lnTo>
                        <a:pt x="24" y="452"/>
                      </a:lnTo>
                      <a:lnTo>
                        <a:pt x="15" y="466"/>
                      </a:lnTo>
                      <a:lnTo>
                        <a:pt x="8" y="481"/>
                      </a:lnTo>
                      <a:lnTo>
                        <a:pt x="3" y="496"/>
                      </a:lnTo>
                      <a:lnTo>
                        <a:pt x="1" y="511"/>
                      </a:lnTo>
                      <a:lnTo>
                        <a:pt x="0" y="526"/>
                      </a:lnTo>
                      <a:lnTo>
                        <a:pt x="2" y="540"/>
                      </a:lnTo>
                      <a:lnTo>
                        <a:pt x="4" y="548"/>
                      </a:lnTo>
                      <a:lnTo>
                        <a:pt x="7" y="555"/>
                      </a:lnTo>
                      <a:lnTo>
                        <a:pt x="7" y="555"/>
                      </a:lnTo>
                      <a:lnTo>
                        <a:pt x="11" y="562"/>
                      </a:lnTo>
                      <a:lnTo>
                        <a:pt x="15" y="569"/>
                      </a:lnTo>
                      <a:lnTo>
                        <a:pt x="24" y="582"/>
                      </a:lnTo>
                      <a:lnTo>
                        <a:pt x="36" y="592"/>
                      </a:lnTo>
                      <a:lnTo>
                        <a:pt x="50" y="603"/>
                      </a:lnTo>
                      <a:lnTo>
                        <a:pt x="65" y="613"/>
                      </a:lnTo>
                      <a:lnTo>
                        <a:pt x="83" y="620"/>
                      </a:lnTo>
                      <a:lnTo>
                        <a:pt x="101" y="626"/>
                      </a:lnTo>
                      <a:lnTo>
                        <a:pt x="121" y="632"/>
                      </a:lnTo>
                      <a:lnTo>
                        <a:pt x="142" y="636"/>
                      </a:lnTo>
                      <a:lnTo>
                        <a:pt x="164" y="638"/>
                      </a:lnTo>
                      <a:lnTo>
                        <a:pt x="188" y="639"/>
                      </a:lnTo>
                      <a:lnTo>
                        <a:pt x="212" y="639"/>
                      </a:lnTo>
                      <a:lnTo>
                        <a:pt x="236" y="637"/>
                      </a:lnTo>
                      <a:lnTo>
                        <a:pt x="262" y="634"/>
                      </a:lnTo>
                      <a:lnTo>
                        <a:pt x="287" y="629"/>
                      </a:lnTo>
                      <a:lnTo>
                        <a:pt x="313" y="622"/>
                      </a:lnTo>
                      <a:lnTo>
                        <a:pt x="313" y="622"/>
                      </a:lnTo>
                      <a:lnTo>
                        <a:pt x="317" y="621"/>
                      </a:lnTo>
                      <a:lnTo>
                        <a:pt x="317" y="621"/>
                      </a:lnTo>
                      <a:lnTo>
                        <a:pt x="321" y="630"/>
                      </a:lnTo>
                      <a:lnTo>
                        <a:pt x="325" y="637"/>
                      </a:lnTo>
                      <a:lnTo>
                        <a:pt x="331" y="645"/>
                      </a:lnTo>
                      <a:lnTo>
                        <a:pt x="336" y="653"/>
                      </a:lnTo>
                      <a:lnTo>
                        <a:pt x="343" y="660"/>
                      </a:lnTo>
                      <a:lnTo>
                        <a:pt x="351" y="668"/>
                      </a:lnTo>
                      <a:lnTo>
                        <a:pt x="359" y="675"/>
                      </a:lnTo>
                      <a:lnTo>
                        <a:pt x="368" y="682"/>
                      </a:lnTo>
                      <a:lnTo>
                        <a:pt x="377" y="687"/>
                      </a:lnTo>
                      <a:lnTo>
                        <a:pt x="388" y="693"/>
                      </a:lnTo>
                      <a:lnTo>
                        <a:pt x="399" y="699"/>
                      </a:lnTo>
                      <a:lnTo>
                        <a:pt x="410" y="703"/>
                      </a:lnTo>
                      <a:lnTo>
                        <a:pt x="422" y="707"/>
                      </a:lnTo>
                      <a:lnTo>
                        <a:pt x="435" y="711"/>
                      </a:lnTo>
                      <a:lnTo>
                        <a:pt x="447" y="715"/>
                      </a:lnTo>
                      <a:lnTo>
                        <a:pt x="461" y="717"/>
                      </a:lnTo>
                      <a:lnTo>
                        <a:pt x="461" y="717"/>
                      </a:lnTo>
                      <a:lnTo>
                        <a:pt x="475" y="719"/>
                      </a:lnTo>
                      <a:lnTo>
                        <a:pt x="489" y="720"/>
                      </a:lnTo>
                      <a:lnTo>
                        <a:pt x="502" y="721"/>
                      </a:lnTo>
                      <a:lnTo>
                        <a:pt x="515" y="721"/>
                      </a:lnTo>
                      <a:lnTo>
                        <a:pt x="529" y="720"/>
                      </a:lnTo>
                      <a:lnTo>
                        <a:pt x="542" y="719"/>
                      </a:lnTo>
                      <a:lnTo>
                        <a:pt x="554" y="717"/>
                      </a:lnTo>
                      <a:lnTo>
                        <a:pt x="567" y="713"/>
                      </a:lnTo>
                      <a:lnTo>
                        <a:pt x="579" y="710"/>
                      </a:lnTo>
                      <a:lnTo>
                        <a:pt x="590" y="706"/>
                      </a:lnTo>
                      <a:lnTo>
                        <a:pt x="602" y="702"/>
                      </a:lnTo>
                      <a:lnTo>
                        <a:pt x="613" y="698"/>
                      </a:lnTo>
                      <a:lnTo>
                        <a:pt x="622" y="692"/>
                      </a:lnTo>
                      <a:lnTo>
                        <a:pt x="632" y="686"/>
                      </a:lnTo>
                      <a:lnTo>
                        <a:pt x="640" y="679"/>
                      </a:lnTo>
                      <a:lnTo>
                        <a:pt x="648" y="673"/>
                      </a:lnTo>
                      <a:lnTo>
                        <a:pt x="648" y="673"/>
                      </a:lnTo>
                      <a:lnTo>
                        <a:pt x="656" y="678"/>
                      </a:lnTo>
                      <a:lnTo>
                        <a:pt x="665" y="685"/>
                      </a:lnTo>
                      <a:lnTo>
                        <a:pt x="684" y="695"/>
                      </a:lnTo>
                      <a:lnTo>
                        <a:pt x="706" y="705"/>
                      </a:lnTo>
                      <a:lnTo>
                        <a:pt x="729" y="711"/>
                      </a:lnTo>
                      <a:lnTo>
                        <a:pt x="755" y="718"/>
                      </a:lnTo>
                      <a:lnTo>
                        <a:pt x="782" y="721"/>
                      </a:lnTo>
                      <a:lnTo>
                        <a:pt x="810" y="723"/>
                      </a:lnTo>
                      <a:lnTo>
                        <a:pt x="840" y="722"/>
                      </a:lnTo>
                      <a:lnTo>
                        <a:pt x="840" y="722"/>
                      </a:lnTo>
                      <a:lnTo>
                        <a:pt x="862" y="720"/>
                      </a:lnTo>
                      <a:lnTo>
                        <a:pt x="884" y="717"/>
                      </a:lnTo>
                      <a:lnTo>
                        <a:pt x="905" y="712"/>
                      </a:lnTo>
                      <a:lnTo>
                        <a:pt x="924" y="707"/>
                      </a:lnTo>
                      <a:lnTo>
                        <a:pt x="943" y="701"/>
                      </a:lnTo>
                      <a:lnTo>
                        <a:pt x="962" y="693"/>
                      </a:lnTo>
                      <a:lnTo>
                        <a:pt x="978" y="686"/>
                      </a:lnTo>
                      <a:lnTo>
                        <a:pt x="993" y="676"/>
                      </a:lnTo>
                      <a:lnTo>
                        <a:pt x="1007" y="667"/>
                      </a:lnTo>
                      <a:lnTo>
                        <a:pt x="1019" y="656"/>
                      </a:lnTo>
                      <a:lnTo>
                        <a:pt x="1029" y="645"/>
                      </a:lnTo>
                      <a:lnTo>
                        <a:pt x="1038" y="634"/>
                      </a:lnTo>
                      <a:lnTo>
                        <a:pt x="1045" y="622"/>
                      </a:lnTo>
                      <a:lnTo>
                        <a:pt x="1049" y="610"/>
                      </a:lnTo>
                      <a:lnTo>
                        <a:pt x="1053" y="598"/>
                      </a:lnTo>
                      <a:lnTo>
                        <a:pt x="1053" y="585"/>
                      </a:lnTo>
                      <a:lnTo>
                        <a:pt x="1053" y="585"/>
                      </a:lnTo>
                      <a:lnTo>
                        <a:pt x="1052" y="575"/>
                      </a:lnTo>
                      <a:lnTo>
                        <a:pt x="1049" y="567"/>
                      </a:lnTo>
                      <a:lnTo>
                        <a:pt x="1046" y="558"/>
                      </a:lnTo>
                      <a:lnTo>
                        <a:pt x="1042" y="550"/>
                      </a:lnTo>
                      <a:lnTo>
                        <a:pt x="1037" y="543"/>
                      </a:lnTo>
                      <a:lnTo>
                        <a:pt x="1031" y="535"/>
                      </a:lnTo>
                      <a:lnTo>
                        <a:pt x="1024" y="528"/>
                      </a:lnTo>
                      <a:lnTo>
                        <a:pt x="1017" y="521"/>
                      </a:lnTo>
                      <a:lnTo>
                        <a:pt x="1017" y="521"/>
                      </a:lnTo>
                      <a:lnTo>
                        <a:pt x="1030" y="520"/>
                      </a:lnTo>
                      <a:lnTo>
                        <a:pt x="1030" y="520"/>
                      </a:lnTo>
                      <a:lnTo>
                        <a:pt x="1044" y="519"/>
                      </a:lnTo>
                      <a:lnTo>
                        <a:pt x="1058" y="517"/>
                      </a:lnTo>
                      <a:lnTo>
                        <a:pt x="1071" y="515"/>
                      </a:lnTo>
                      <a:lnTo>
                        <a:pt x="1083" y="512"/>
                      </a:lnTo>
                      <a:lnTo>
                        <a:pt x="1095" y="507"/>
                      </a:lnTo>
                      <a:lnTo>
                        <a:pt x="1107" y="502"/>
                      </a:lnTo>
                      <a:lnTo>
                        <a:pt x="1117" y="498"/>
                      </a:lnTo>
                      <a:lnTo>
                        <a:pt x="1127" y="492"/>
                      </a:lnTo>
                      <a:lnTo>
                        <a:pt x="1135" y="485"/>
                      </a:lnTo>
                      <a:lnTo>
                        <a:pt x="1143" y="479"/>
                      </a:lnTo>
                      <a:lnTo>
                        <a:pt x="1150" y="472"/>
                      </a:lnTo>
                      <a:lnTo>
                        <a:pt x="1156" y="465"/>
                      </a:lnTo>
                      <a:lnTo>
                        <a:pt x="1160" y="458"/>
                      </a:lnTo>
                      <a:lnTo>
                        <a:pt x="1163" y="450"/>
                      </a:lnTo>
                      <a:lnTo>
                        <a:pt x="1164" y="442"/>
                      </a:lnTo>
                      <a:lnTo>
                        <a:pt x="1164" y="433"/>
                      </a:lnTo>
                      <a:lnTo>
                        <a:pt x="1164" y="433"/>
                      </a:lnTo>
                      <a:lnTo>
                        <a:pt x="1163" y="424"/>
                      </a:lnTo>
                      <a:lnTo>
                        <a:pt x="1159" y="414"/>
                      </a:lnTo>
                      <a:lnTo>
                        <a:pt x="1159" y="414"/>
                      </a:lnTo>
                      <a:lnTo>
                        <a:pt x="1177" y="412"/>
                      </a:lnTo>
                      <a:lnTo>
                        <a:pt x="1194" y="409"/>
                      </a:lnTo>
                      <a:lnTo>
                        <a:pt x="1210" y="404"/>
                      </a:lnTo>
                      <a:lnTo>
                        <a:pt x="1224" y="399"/>
                      </a:lnTo>
                      <a:lnTo>
                        <a:pt x="1239" y="394"/>
                      </a:lnTo>
                      <a:lnTo>
                        <a:pt x="1253" y="388"/>
                      </a:lnTo>
                      <a:lnTo>
                        <a:pt x="1266" y="381"/>
                      </a:lnTo>
                      <a:lnTo>
                        <a:pt x="1277" y="374"/>
                      </a:lnTo>
                      <a:lnTo>
                        <a:pt x="1288" y="365"/>
                      </a:lnTo>
                      <a:lnTo>
                        <a:pt x="1298" y="357"/>
                      </a:lnTo>
                      <a:lnTo>
                        <a:pt x="1305" y="348"/>
                      </a:lnTo>
                      <a:lnTo>
                        <a:pt x="1311" y="339"/>
                      </a:lnTo>
                      <a:lnTo>
                        <a:pt x="1317" y="329"/>
                      </a:lnTo>
                      <a:lnTo>
                        <a:pt x="1321" y="320"/>
                      </a:lnTo>
                      <a:lnTo>
                        <a:pt x="1322" y="309"/>
                      </a:lnTo>
                      <a:lnTo>
                        <a:pt x="1323" y="299"/>
                      </a:lnTo>
                      <a:lnTo>
                        <a:pt x="1323" y="299"/>
                      </a:lnTo>
                      <a:close/>
                    </a:path>
                  </a:pathLst>
                </a:custGeom>
                <a:solidFill>
                  <a:schemeClr val="bg1">
                    <a:lumMod val="95000"/>
                  </a:schemeClr>
                </a:solidFill>
                <a:ln>
                  <a:noFill/>
                </a:ln>
              </p:spPr>
              <p:txBody>
                <a:bodyPr/>
                <a:lstStyle/>
                <a:p>
                  <a:pPr>
                    <a:defRPr/>
                  </a:pPr>
                  <a:endParaRPr lang="en-GB" dirty="0">
                    <a:solidFill>
                      <a:prstClr val="black"/>
                    </a:solidFill>
                    <a:latin typeface="Calibri Light"/>
                  </a:endParaRPr>
                </a:p>
              </p:txBody>
            </p:sp>
          </p:grpSp>
          <p:sp>
            <p:nvSpPr>
              <p:cNvPr id="32" name="TextBox 31"/>
              <p:cNvSpPr txBox="1"/>
              <p:nvPr/>
            </p:nvSpPr>
            <p:spPr>
              <a:xfrm>
                <a:off x="4115003" y="3553690"/>
                <a:ext cx="647325" cy="461274"/>
              </a:xfrm>
              <a:prstGeom prst="rect">
                <a:avLst/>
              </a:prstGeom>
              <a:noFill/>
            </p:spPr>
            <p:txBody>
              <a:bodyPr>
                <a:spAutoFit/>
              </a:bodyPr>
              <a:lstStyle/>
              <a:p>
                <a:pPr>
                  <a:defRPr/>
                </a:pPr>
                <a:r>
                  <a:rPr lang="en-US" sz="1200" b="1" dirty="0">
                    <a:solidFill>
                      <a:srgbClr val="5B9BD5"/>
                    </a:solidFill>
                    <a:latin typeface="Calibri Light"/>
                    <a:cs typeface="Arial" pitchFamily="34" charset="0"/>
                  </a:rPr>
                  <a:t>WWW</a:t>
                </a:r>
              </a:p>
            </p:txBody>
          </p:sp>
        </p:grpSp>
        <p:grpSp>
          <p:nvGrpSpPr>
            <p:cNvPr id="42" name="Group 34"/>
            <p:cNvGrpSpPr>
              <a:grpSpLocks/>
            </p:cNvGrpSpPr>
            <p:nvPr/>
          </p:nvGrpSpPr>
          <p:grpSpPr bwMode="auto">
            <a:xfrm>
              <a:off x="1524000" y="3930650"/>
              <a:ext cx="1308100" cy="792163"/>
              <a:chOff x="1524000" y="4131390"/>
              <a:chExt cx="1307716" cy="792566"/>
            </a:xfrm>
          </p:grpSpPr>
          <p:sp>
            <p:nvSpPr>
              <p:cNvPr id="36" name="Oval 35"/>
              <p:cNvSpPr/>
              <p:nvPr/>
            </p:nvSpPr>
            <p:spPr>
              <a:xfrm>
                <a:off x="1524000" y="4303564"/>
                <a:ext cx="1307716" cy="479518"/>
              </a:xfrm>
              <a:prstGeom prst="ellipse">
                <a:avLst/>
              </a:prstGeom>
              <a:solidFill>
                <a:schemeClr val="bg1">
                  <a:lumMod val="95000"/>
                </a:schemeClr>
              </a:solidFill>
              <a:ln>
                <a:noFill/>
              </a:ln>
              <a:scene3d>
                <a:camera prst="orthographicFront">
                  <a:rot lat="20400000" lon="0" rev="0"/>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pic>
            <p:nvPicPr>
              <p:cNvPr id="37" name="Picture 2" descr="D:\Clients\NICE\2010.08\Yochai.Etsion\SupportDude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897" y="4131390"/>
                <a:ext cx="342174" cy="48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1557660" y="4545162"/>
                <a:ext cx="1232392" cy="378794"/>
              </a:xfrm>
              <a:prstGeom prst="rect">
                <a:avLst/>
              </a:prstGeom>
            </p:spPr>
            <p:txBody>
              <a:bodyPr spcFirstLastPara="1" wrap="none">
                <a:prstTxWarp prst="textArchDown">
                  <a:avLst/>
                </a:prstTxWarp>
                <a:spAutoFit/>
              </a:bodyPr>
              <a:lstStyle/>
              <a:p>
                <a:pPr>
                  <a:defRPr/>
                </a:pPr>
                <a:r>
                  <a:rPr lang="en-GB" sz="1200" b="1" dirty="0">
                    <a:solidFill>
                      <a:prstClr val="black">
                        <a:lumMod val="75000"/>
                        <a:lumOff val="25000"/>
                      </a:prstClr>
                    </a:solidFill>
                    <a:latin typeface="Calibri Light"/>
                  </a:rPr>
                  <a:t>Employee</a:t>
                </a:r>
                <a:endParaRPr lang="en-GB" b="1" dirty="0">
                  <a:solidFill>
                    <a:prstClr val="black">
                      <a:lumMod val="75000"/>
                      <a:lumOff val="25000"/>
                    </a:prstClr>
                  </a:solidFill>
                  <a:latin typeface="Calibri Light"/>
                </a:endParaRPr>
              </a:p>
            </p:txBody>
          </p:sp>
        </p:grpSp>
        <p:pic>
          <p:nvPicPr>
            <p:cNvPr id="39" name="Picture 6" descr="\\soofa\Clients\ECI\2012.02\Yoav.Valadarsky\ipho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0150" y="2660650"/>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D:\clients\ECI\2011.04\Yoav.Valadarsky\laptop_compu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1313" y="2620963"/>
              <a:ext cx="442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descr="D:\clients\ECI\2011.04\Yoav.Valadarsky\laptop_compu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1313" y="3946525"/>
              <a:ext cx="442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1"/>
            <p:cNvGrpSpPr>
              <a:grpSpLocks/>
            </p:cNvGrpSpPr>
            <p:nvPr/>
          </p:nvGrpSpPr>
          <p:grpSpPr bwMode="auto">
            <a:xfrm>
              <a:off x="4090988" y="3013075"/>
              <a:ext cx="317500" cy="319088"/>
              <a:chOff x="3853164" y="3235396"/>
              <a:chExt cx="318007" cy="318007"/>
            </a:xfrm>
          </p:grpSpPr>
          <p:sp>
            <p:nvSpPr>
              <p:cNvPr id="43" name="Oval 42"/>
              <p:cNvSpPr/>
              <p:nvPr/>
            </p:nvSpPr>
            <p:spPr>
              <a:xfrm>
                <a:off x="3853164" y="3235396"/>
                <a:ext cx="318007" cy="31800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44" name="Freeform 15"/>
              <p:cNvSpPr>
                <a:spLocks noEditPoints="1"/>
              </p:cNvSpPr>
              <p:nvPr/>
            </p:nvSpPr>
            <p:spPr bwMode="auto">
              <a:xfrm>
                <a:off x="3921535" y="3301845"/>
                <a:ext cx="181264" cy="183526"/>
              </a:xfrm>
              <a:custGeom>
                <a:avLst/>
                <a:gdLst>
                  <a:gd name="T0" fmla="*/ 104 w 1610"/>
                  <a:gd name="T1" fmla="*/ 1554 h 1624"/>
                  <a:gd name="T2" fmla="*/ 184 w 1610"/>
                  <a:gd name="T3" fmla="*/ 1588 h 1624"/>
                  <a:gd name="T4" fmla="*/ 1497 w 1610"/>
                  <a:gd name="T5" fmla="*/ 668 h 1624"/>
                  <a:gd name="T6" fmla="*/ 1493 w 1610"/>
                  <a:gd name="T7" fmla="*/ 578 h 1624"/>
                  <a:gd name="T8" fmla="*/ 1408 w 1610"/>
                  <a:gd name="T9" fmla="*/ 569 h 1624"/>
                  <a:gd name="T10" fmla="*/ 68 w 1610"/>
                  <a:gd name="T11" fmla="*/ 997 h 1624"/>
                  <a:gd name="T12" fmla="*/ 1 w 1610"/>
                  <a:gd name="T13" fmla="*/ 1058 h 1624"/>
                  <a:gd name="T14" fmla="*/ 48 w 1610"/>
                  <a:gd name="T15" fmla="*/ 1129 h 1624"/>
                  <a:gd name="T16" fmla="*/ 213 w 1610"/>
                  <a:gd name="T17" fmla="*/ 578 h 1624"/>
                  <a:gd name="T18" fmla="*/ 128 w 1610"/>
                  <a:gd name="T19" fmla="*/ 569 h 1624"/>
                  <a:gd name="T20" fmla="*/ 102 w 1610"/>
                  <a:gd name="T21" fmla="*/ 651 h 1624"/>
                  <a:gd name="T22" fmla="*/ 1408 w 1610"/>
                  <a:gd name="T23" fmla="*/ 1579 h 1624"/>
                  <a:gd name="T24" fmla="*/ 1493 w 1610"/>
                  <a:gd name="T25" fmla="*/ 1570 h 1624"/>
                  <a:gd name="T26" fmla="*/ 1497 w 1610"/>
                  <a:gd name="T27" fmla="*/ 1480 h 1624"/>
                  <a:gd name="T28" fmla="*/ 1562 w 1610"/>
                  <a:gd name="T29" fmla="*/ 1129 h 1624"/>
                  <a:gd name="T30" fmla="*/ 1609 w 1610"/>
                  <a:gd name="T31" fmla="*/ 1058 h 1624"/>
                  <a:gd name="T32" fmla="*/ 1542 w 1610"/>
                  <a:gd name="T33" fmla="*/ 997 h 1624"/>
                  <a:gd name="T34" fmla="*/ 594 w 1610"/>
                  <a:gd name="T35" fmla="*/ 113 h 1624"/>
                  <a:gd name="T36" fmla="*/ 621 w 1610"/>
                  <a:gd name="T37" fmla="*/ 281 h 1624"/>
                  <a:gd name="T38" fmla="*/ 1097 w 1610"/>
                  <a:gd name="T39" fmla="*/ 440 h 1624"/>
                  <a:gd name="T40" fmla="*/ 988 w 1610"/>
                  <a:gd name="T41" fmla="*/ 263 h 1624"/>
                  <a:gd name="T42" fmla="*/ 1053 w 1610"/>
                  <a:gd name="T43" fmla="*/ 98 h 1624"/>
                  <a:gd name="T44" fmla="*/ 1220 w 1610"/>
                  <a:gd name="T45" fmla="*/ 50 h 1624"/>
                  <a:gd name="T46" fmla="*/ 1177 w 1610"/>
                  <a:gd name="T47" fmla="*/ 0 h 1624"/>
                  <a:gd name="T48" fmla="*/ 960 w 1610"/>
                  <a:gd name="T49" fmla="*/ 114 h 1624"/>
                  <a:gd name="T50" fmla="*/ 843 w 1610"/>
                  <a:gd name="T51" fmla="*/ 207 h 1624"/>
                  <a:gd name="T52" fmla="*/ 698 w 1610"/>
                  <a:gd name="T53" fmla="*/ 173 h 1624"/>
                  <a:gd name="T54" fmla="*/ 553 w 1610"/>
                  <a:gd name="T55" fmla="*/ 19 h 1624"/>
                  <a:gd name="T56" fmla="*/ 402 w 1610"/>
                  <a:gd name="T57" fmla="*/ 29 h 1624"/>
                  <a:gd name="T58" fmla="*/ 361 w 1610"/>
                  <a:gd name="T59" fmla="*/ 1143 h 1624"/>
                  <a:gd name="T60" fmla="*/ 503 w 1610"/>
                  <a:gd name="T61" fmla="*/ 1477 h 1624"/>
                  <a:gd name="T62" fmla="*/ 764 w 1610"/>
                  <a:gd name="T63" fmla="*/ 559 h 1624"/>
                  <a:gd name="T64" fmla="*/ 386 w 1610"/>
                  <a:gd name="T65" fmla="*/ 867 h 1624"/>
                  <a:gd name="T66" fmla="*/ 442 w 1610"/>
                  <a:gd name="T67" fmla="*/ 1035 h 1624"/>
                  <a:gd name="T68" fmla="*/ 583 w 1610"/>
                  <a:gd name="T69" fmla="*/ 1016 h 1624"/>
                  <a:gd name="T70" fmla="*/ 637 w 1610"/>
                  <a:gd name="T71" fmla="*/ 1107 h 1624"/>
                  <a:gd name="T72" fmla="*/ 518 w 1610"/>
                  <a:gd name="T73" fmla="*/ 1160 h 1624"/>
                  <a:gd name="T74" fmla="*/ 417 w 1610"/>
                  <a:gd name="T75" fmla="*/ 1083 h 1624"/>
                  <a:gd name="T76" fmla="*/ 584 w 1610"/>
                  <a:gd name="T77" fmla="*/ 1338 h 1624"/>
                  <a:gd name="T78" fmla="*/ 652 w 1610"/>
                  <a:gd name="T79" fmla="*/ 1263 h 1624"/>
                  <a:gd name="T80" fmla="*/ 662 w 1610"/>
                  <a:gd name="T81" fmla="*/ 1408 h 1624"/>
                  <a:gd name="T82" fmla="*/ 623 w 1610"/>
                  <a:gd name="T83" fmla="*/ 899 h 1624"/>
                  <a:gd name="T84" fmla="*/ 509 w 1610"/>
                  <a:gd name="T85" fmla="*/ 813 h 1624"/>
                  <a:gd name="T86" fmla="*/ 536 w 1610"/>
                  <a:gd name="T87" fmla="*/ 711 h 1624"/>
                  <a:gd name="T88" fmla="*/ 658 w 1610"/>
                  <a:gd name="T89" fmla="*/ 756 h 1624"/>
                  <a:gd name="T90" fmla="*/ 676 w 1610"/>
                  <a:gd name="T91" fmla="*/ 882 h 1624"/>
                  <a:gd name="T92" fmla="*/ 1062 w 1610"/>
                  <a:gd name="T93" fmla="*/ 1539 h 1624"/>
                  <a:gd name="T94" fmla="*/ 1249 w 1610"/>
                  <a:gd name="T95" fmla="*/ 1244 h 1624"/>
                  <a:gd name="T96" fmla="*/ 1218 w 1610"/>
                  <a:gd name="T97" fmla="*/ 796 h 1624"/>
                  <a:gd name="T98" fmla="*/ 985 w 1610"/>
                  <a:gd name="T99" fmla="*/ 740 h 1624"/>
                  <a:gd name="T100" fmla="*/ 1112 w 1610"/>
                  <a:gd name="T101" fmla="*/ 723 h 1624"/>
                  <a:gd name="T102" fmla="*/ 1102 w 1610"/>
                  <a:gd name="T103" fmla="*/ 840 h 1624"/>
                  <a:gd name="T104" fmla="*/ 980 w 1610"/>
                  <a:gd name="T105" fmla="*/ 897 h 1624"/>
                  <a:gd name="T106" fmla="*/ 941 w 1610"/>
                  <a:gd name="T107" fmla="*/ 802 h 1624"/>
                  <a:gd name="T108" fmla="*/ 962 w 1610"/>
                  <a:gd name="T109" fmla="*/ 1404 h 1624"/>
                  <a:gd name="T110" fmla="*/ 980 w 1610"/>
                  <a:gd name="T111" fmla="*/ 1261 h 1624"/>
                  <a:gd name="T112" fmla="*/ 1043 w 1610"/>
                  <a:gd name="T113" fmla="*/ 1338 h 1624"/>
                  <a:gd name="T114" fmla="*/ 1087 w 1610"/>
                  <a:gd name="T115" fmla="*/ 1160 h 1624"/>
                  <a:gd name="T116" fmla="*/ 985 w 1610"/>
                  <a:gd name="T117" fmla="*/ 1083 h 1624"/>
                  <a:gd name="T118" fmla="*/ 1075 w 1610"/>
                  <a:gd name="T119" fmla="*/ 1007 h 1624"/>
                  <a:gd name="T120" fmla="*/ 1202 w 1610"/>
                  <a:gd name="T121" fmla="*/ 1053 h 1624"/>
                  <a:gd name="T122" fmla="*/ 1162 w 1610"/>
                  <a:gd name="T123" fmla="*/ 11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0" h="1624">
                    <a:moveTo>
                      <a:pt x="117" y="1475"/>
                    </a:moveTo>
                    <a:lnTo>
                      <a:pt x="117" y="1475"/>
                    </a:lnTo>
                    <a:lnTo>
                      <a:pt x="113" y="1480"/>
                    </a:lnTo>
                    <a:lnTo>
                      <a:pt x="109" y="1485"/>
                    </a:lnTo>
                    <a:lnTo>
                      <a:pt x="104" y="1491"/>
                    </a:lnTo>
                    <a:lnTo>
                      <a:pt x="102" y="1497"/>
                    </a:lnTo>
                    <a:lnTo>
                      <a:pt x="99" y="1504"/>
                    </a:lnTo>
                    <a:lnTo>
                      <a:pt x="98" y="1510"/>
                    </a:lnTo>
                    <a:lnTo>
                      <a:pt x="97" y="1517"/>
                    </a:lnTo>
                    <a:lnTo>
                      <a:pt x="97" y="1523"/>
                    </a:lnTo>
                    <a:lnTo>
                      <a:pt x="97" y="1529"/>
                    </a:lnTo>
                    <a:lnTo>
                      <a:pt x="98" y="1536"/>
                    </a:lnTo>
                    <a:lnTo>
                      <a:pt x="99" y="1542"/>
                    </a:lnTo>
                    <a:lnTo>
                      <a:pt x="102" y="1548"/>
                    </a:lnTo>
                    <a:lnTo>
                      <a:pt x="104" y="1554"/>
                    </a:lnTo>
                    <a:lnTo>
                      <a:pt x="109" y="1560"/>
                    </a:lnTo>
                    <a:lnTo>
                      <a:pt x="113" y="1565"/>
                    </a:lnTo>
                    <a:lnTo>
                      <a:pt x="117" y="1570"/>
                    </a:lnTo>
                    <a:lnTo>
                      <a:pt x="117" y="1570"/>
                    </a:lnTo>
                    <a:lnTo>
                      <a:pt x="122" y="1575"/>
                    </a:lnTo>
                    <a:lnTo>
                      <a:pt x="128" y="1579"/>
                    </a:lnTo>
                    <a:lnTo>
                      <a:pt x="133" y="1582"/>
                    </a:lnTo>
                    <a:lnTo>
                      <a:pt x="139" y="1586"/>
                    </a:lnTo>
                    <a:lnTo>
                      <a:pt x="145" y="1588"/>
                    </a:lnTo>
                    <a:lnTo>
                      <a:pt x="152" y="1589"/>
                    </a:lnTo>
                    <a:lnTo>
                      <a:pt x="158" y="1590"/>
                    </a:lnTo>
                    <a:lnTo>
                      <a:pt x="164" y="1591"/>
                    </a:lnTo>
                    <a:lnTo>
                      <a:pt x="171" y="1590"/>
                    </a:lnTo>
                    <a:lnTo>
                      <a:pt x="178" y="1589"/>
                    </a:lnTo>
                    <a:lnTo>
                      <a:pt x="184" y="1588"/>
                    </a:lnTo>
                    <a:lnTo>
                      <a:pt x="190" y="1586"/>
                    </a:lnTo>
                    <a:lnTo>
                      <a:pt x="196" y="1582"/>
                    </a:lnTo>
                    <a:lnTo>
                      <a:pt x="202" y="1579"/>
                    </a:lnTo>
                    <a:lnTo>
                      <a:pt x="207" y="1575"/>
                    </a:lnTo>
                    <a:lnTo>
                      <a:pt x="212" y="1570"/>
                    </a:lnTo>
                    <a:lnTo>
                      <a:pt x="347" y="1437"/>
                    </a:lnTo>
                    <a:lnTo>
                      <a:pt x="347" y="1437"/>
                    </a:lnTo>
                    <a:lnTo>
                      <a:pt x="330" y="1405"/>
                    </a:lnTo>
                    <a:lnTo>
                      <a:pt x="314" y="1372"/>
                    </a:lnTo>
                    <a:lnTo>
                      <a:pt x="301" y="1338"/>
                    </a:lnTo>
                    <a:lnTo>
                      <a:pt x="289" y="1303"/>
                    </a:lnTo>
                    <a:lnTo>
                      <a:pt x="117" y="1475"/>
                    </a:lnTo>
                    <a:close/>
                    <a:moveTo>
                      <a:pt x="1493" y="673"/>
                    </a:moveTo>
                    <a:lnTo>
                      <a:pt x="1493" y="673"/>
                    </a:lnTo>
                    <a:lnTo>
                      <a:pt x="1497" y="668"/>
                    </a:lnTo>
                    <a:lnTo>
                      <a:pt x="1501" y="662"/>
                    </a:lnTo>
                    <a:lnTo>
                      <a:pt x="1506" y="657"/>
                    </a:lnTo>
                    <a:lnTo>
                      <a:pt x="1508" y="651"/>
                    </a:lnTo>
                    <a:lnTo>
                      <a:pt x="1511" y="645"/>
                    </a:lnTo>
                    <a:lnTo>
                      <a:pt x="1512" y="638"/>
                    </a:lnTo>
                    <a:lnTo>
                      <a:pt x="1513" y="632"/>
                    </a:lnTo>
                    <a:lnTo>
                      <a:pt x="1513" y="626"/>
                    </a:lnTo>
                    <a:lnTo>
                      <a:pt x="1513" y="619"/>
                    </a:lnTo>
                    <a:lnTo>
                      <a:pt x="1512" y="613"/>
                    </a:lnTo>
                    <a:lnTo>
                      <a:pt x="1511" y="606"/>
                    </a:lnTo>
                    <a:lnTo>
                      <a:pt x="1508" y="600"/>
                    </a:lnTo>
                    <a:lnTo>
                      <a:pt x="1506" y="594"/>
                    </a:lnTo>
                    <a:lnTo>
                      <a:pt x="1501" y="588"/>
                    </a:lnTo>
                    <a:lnTo>
                      <a:pt x="1497" y="583"/>
                    </a:lnTo>
                    <a:lnTo>
                      <a:pt x="1493" y="578"/>
                    </a:lnTo>
                    <a:lnTo>
                      <a:pt x="1493" y="578"/>
                    </a:lnTo>
                    <a:lnTo>
                      <a:pt x="1488" y="573"/>
                    </a:lnTo>
                    <a:lnTo>
                      <a:pt x="1482" y="569"/>
                    </a:lnTo>
                    <a:lnTo>
                      <a:pt x="1477" y="566"/>
                    </a:lnTo>
                    <a:lnTo>
                      <a:pt x="1471" y="563"/>
                    </a:lnTo>
                    <a:lnTo>
                      <a:pt x="1465" y="561"/>
                    </a:lnTo>
                    <a:lnTo>
                      <a:pt x="1458" y="559"/>
                    </a:lnTo>
                    <a:lnTo>
                      <a:pt x="1452" y="558"/>
                    </a:lnTo>
                    <a:lnTo>
                      <a:pt x="1446" y="558"/>
                    </a:lnTo>
                    <a:lnTo>
                      <a:pt x="1439" y="558"/>
                    </a:lnTo>
                    <a:lnTo>
                      <a:pt x="1432" y="559"/>
                    </a:lnTo>
                    <a:lnTo>
                      <a:pt x="1426" y="561"/>
                    </a:lnTo>
                    <a:lnTo>
                      <a:pt x="1420" y="563"/>
                    </a:lnTo>
                    <a:lnTo>
                      <a:pt x="1414" y="566"/>
                    </a:lnTo>
                    <a:lnTo>
                      <a:pt x="1408" y="569"/>
                    </a:lnTo>
                    <a:lnTo>
                      <a:pt x="1403" y="573"/>
                    </a:lnTo>
                    <a:lnTo>
                      <a:pt x="1398" y="578"/>
                    </a:lnTo>
                    <a:lnTo>
                      <a:pt x="1278" y="697"/>
                    </a:lnTo>
                    <a:lnTo>
                      <a:pt x="1278" y="697"/>
                    </a:lnTo>
                    <a:lnTo>
                      <a:pt x="1294" y="729"/>
                    </a:lnTo>
                    <a:lnTo>
                      <a:pt x="1310" y="761"/>
                    </a:lnTo>
                    <a:lnTo>
                      <a:pt x="1324" y="795"/>
                    </a:lnTo>
                    <a:lnTo>
                      <a:pt x="1336" y="830"/>
                    </a:lnTo>
                    <a:lnTo>
                      <a:pt x="1493" y="673"/>
                    </a:lnTo>
                    <a:close/>
                    <a:moveTo>
                      <a:pt x="253" y="1067"/>
                    </a:moveTo>
                    <a:lnTo>
                      <a:pt x="253" y="1067"/>
                    </a:lnTo>
                    <a:lnTo>
                      <a:pt x="253" y="1032"/>
                    </a:lnTo>
                    <a:lnTo>
                      <a:pt x="256" y="997"/>
                    </a:lnTo>
                    <a:lnTo>
                      <a:pt x="68" y="997"/>
                    </a:lnTo>
                    <a:lnTo>
                      <a:pt x="68" y="997"/>
                    </a:lnTo>
                    <a:lnTo>
                      <a:pt x="61" y="997"/>
                    </a:lnTo>
                    <a:lnTo>
                      <a:pt x="55" y="998"/>
                    </a:lnTo>
                    <a:lnTo>
                      <a:pt x="48" y="1000"/>
                    </a:lnTo>
                    <a:lnTo>
                      <a:pt x="42" y="1002"/>
                    </a:lnTo>
                    <a:lnTo>
                      <a:pt x="36" y="1005"/>
                    </a:lnTo>
                    <a:lnTo>
                      <a:pt x="30" y="1008"/>
                    </a:lnTo>
                    <a:lnTo>
                      <a:pt x="25" y="1012"/>
                    </a:lnTo>
                    <a:lnTo>
                      <a:pt x="20" y="1017"/>
                    </a:lnTo>
                    <a:lnTo>
                      <a:pt x="16" y="1022"/>
                    </a:lnTo>
                    <a:lnTo>
                      <a:pt x="12" y="1027"/>
                    </a:lnTo>
                    <a:lnTo>
                      <a:pt x="9" y="1033"/>
                    </a:lnTo>
                    <a:lnTo>
                      <a:pt x="6" y="1039"/>
                    </a:lnTo>
                    <a:lnTo>
                      <a:pt x="3" y="1045"/>
                    </a:lnTo>
                    <a:lnTo>
                      <a:pt x="2" y="1051"/>
                    </a:lnTo>
                    <a:lnTo>
                      <a:pt x="1" y="1058"/>
                    </a:lnTo>
                    <a:lnTo>
                      <a:pt x="0" y="1064"/>
                    </a:lnTo>
                    <a:lnTo>
                      <a:pt x="0" y="1064"/>
                    </a:lnTo>
                    <a:lnTo>
                      <a:pt x="1" y="1071"/>
                    </a:lnTo>
                    <a:lnTo>
                      <a:pt x="2" y="1078"/>
                    </a:lnTo>
                    <a:lnTo>
                      <a:pt x="3" y="1084"/>
                    </a:lnTo>
                    <a:lnTo>
                      <a:pt x="6" y="1090"/>
                    </a:lnTo>
                    <a:lnTo>
                      <a:pt x="9" y="1097"/>
                    </a:lnTo>
                    <a:lnTo>
                      <a:pt x="12" y="1103"/>
                    </a:lnTo>
                    <a:lnTo>
                      <a:pt x="16" y="1108"/>
                    </a:lnTo>
                    <a:lnTo>
                      <a:pt x="20" y="1113"/>
                    </a:lnTo>
                    <a:lnTo>
                      <a:pt x="25" y="1117"/>
                    </a:lnTo>
                    <a:lnTo>
                      <a:pt x="30" y="1121"/>
                    </a:lnTo>
                    <a:lnTo>
                      <a:pt x="36" y="1124"/>
                    </a:lnTo>
                    <a:lnTo>
                      <a:pt x="42" y="1127"/>
                    </a:lnTo>
                    <a:lnTo>
                      <a:pt x="48" y="1129"/>
                    </a:lnTo>
                    <a:lnTo>
                      <a:pt x="55" y="1131"/>
                    </a:lnTo>
                    <a:lnTo>
                      <a:pt x="61" y="1132"/>
                    </a:lnTo>
                    <a:lnTo>
                      <a:pt x="68" y="1132"/>
                    </a:lnTo>
                    <a:lnTo>
                      <a:pt x="255" y="1132"/>
                    </a:lnTo>
                    <a:lnTo>
                      <a:pt x="255" y="1132"/>
                    </a:lnTo>
                    <a:lnTo>
                      <a:pt x="253" y="1100"/>
                    </a:lnTo>
                    <a:lnTo>
                      <a:pt x="253" y="1067"/>
                    </a:lnTo>
                    <a:lnTo>
                      <a:pt x="253" y="1067"/>
                    </a:lnTo>
                    <a:close/>
                    <a:moveTo>
                      <a:pt x="285" y="841"/>
                    </a:moveTo>
                    <a:lnTo>
                      <a:pt x="285" y="841"/>
                    </a:lnTo>
                    <a:lnTo>
                      <a:pt x="297" y="806"/>
                    </a:lnTo>
                    <a:lnTo>
                      <a:pt x="310" y="772"/>
                    </a:lnTo>
                    <a:lnTo>
                      <a:pt x="326" y="738"/>
                    </a:lnTo>
                    <a:lnTo>
                      <a:pt x="342" y="707"/>
                    </a:lnTo>
                    <a:lnTo>
                      <a:pt x="213" y="578"/>
                    </a:lnTo>
                    <a:lnTo>
                      <a:pt x="213" y="578"/>
                    </a:lnTo>
                    <a:lnTo>
                      <a:pt x="207" y="573"/>
                    </a:lnTo>
                    <a:lnTo>
                      <a:pt x="202" y="569"/>
                    </a:lnTo>
                    <a:lnTo>
                      <a:pt x="196" y="566"/>
                    </a:lnTo>
                    <a:lnTo>
                      <a:pt x="190" y="563"/>
                    </a:lnTo>
                    <a:lnTo>
                      <a:pt x="184" y="561"/>
                    </a:lnTo>
                    <a:lnTo>
                      <a:pt x="178" y="559"/>
                    </a:lnTo>
                    <a:lnTo>
                      <a:pt x="171" y="558"/>
                    </a:lnTo>
                    <a:lnTo>
                      <a:pt x="164" y="558"/>
                    </a:lnTo>
                    <a:lnTo>
                      <a:pt x="158" y="558"/>
                    </a:lnTo>
                    <a:lnTo>
                      <a:pt x="152" y="559"/>
                    </a:lnTo>
                    <a:lnTo>
                      <a:pt x="145" y="561"/>
                    </a:lnTo>
                    <a:lnTo>
                      <a:pt x="139" y="563"/>
                    </a:lnTo>
                    <a:lnTo>
                      <a:pt x="133" y="566"/>
                    </a:lnTo>
                    <a:lnTo>
                      <a:pt x="128" y="569"/>
                    </a:lnTo>
                    <a:lnTo>
                      <a:pt x="122" y="573"/>
                    </a:lnTo>
                    <a:lnTo>
                      <a:pt x="117" y="578"/>
                    </a:lnTo>
                    <a:lnTo>
                      <a:pt x="117" y="578"/>
                    </a:lnTo>
                    <a:lnTo>
                      <a:pt x="113" y="583"/>
                    </a:lnTo>
                    <a:lnTo>
                      <a:pt x="109" y="588"/>
                    </a:lnTo>
                    <a:lnTo>
                      <a:pt x="104" y="594"/>
                    </a:lnTo>
                    <a:lnTo>
                      <a:pt x="102" y="600"/>
                    </a:lnTo>
                    <a:lnTo>
                      <a:pt x="99" y="606"/>
                    </a:lnTo>
                    <a:lnTo>
                      <a:pt x="98" y="613"/>
                    </a:lnTo>
                    <a:lnTo>
                      <a:pt x="97" y="619"/>
                    </a:lnTo>
                    <a:lnTo>
                      <a:pt x="97" y="626"/>
                    </a:lnTo>
                    <a:lnTo>
                      <a:pt x="97" y="632"/>
                    </a:lnTo>
                    <a:lnTo>
                      <a:pt x="98" y="638"/>
                    </a:lnTo>
                    <a:lnTo>
                      <a:pt x="99" y="645"/>
                    </a:lnTo>
                    <a:lnTo>
                      <a:pt x="102" y="651"/>
                    </a:lnTo>
                    <a:lnTo>
                      <a:pt x="104" y="657"/>
                    </a:lnTo>
                    <a:lnTo>
                      <a:pt x="109" y="662"/>
                    </a:lnTo>
                    <a:lnTo>
                      <a:pt x="113" y="668"/>
                    </a:lnTo>
                    <a:lnTo>
                      <a:pt x="117" y="673"/>
                    </a:lnTo>
                    <a:lnTo>
                      <a:pt x="285" y="841"/>
                    </a:lnTo>
                    <a:close/>
                    <a:moveTo>
                      <a:pt x="1332" y="1314"/>
                    </a:moveTo>
                    <a:lnTo>
                      <a:pt x="1332" y="1314"/>
                    </a:lnTo>
                    <a:lnTo>
                      <a:pt x="1320" y="1349"/>
                    </a:lnTo>
                    <a:lnTo>
                      <a:pt x="1306" y="1382"/>
                    </a:lnTo>
                    <a:lnTo>
                      <a:pt x="1289" y="1414"/>
                    </a:lnTo>
                    <a:lnTo>
                      <a:pt x="1272" y="1446"/>
                    </a:lnTo>
                    <a:lnTo>
                      <a:pt x="1398" y="1570"/>
                    </a:lnTo>
                    <a:lnTo>
                      <a:pt x="1398" y="1570"/>
                    </a:lnTo>
                    <a:lnTo>
                      <a:pt x="1403" y="1575"/>
                    </a:lnTo>
                    <a:lnTo>
                      <a:pt x="1408" y="1579"/>
                    </a:lnTo>
                    <a:lnTo>
                      <a:pt x="1414" y="1582"/>
                    </a:lnTo>
                    <a:lnTo>
                      <a:pt x="1420" y="1586"/>
                    </a:lnTo>
                    <a:lnTo>
                      <a:pt x="1426" y="1588"/>
                    </a:lnTo>
                    <a:lnTo>
                      <a:pt x="1432" y="1589"/>
                    </a:lnTo>
                    <a:lnTo>
                      <a:pt x="1439" y="1590"/>
                    </a:lnTo>
                    <a:lnTo>
                      <a:pt x="1446" y="1591"/>
                    </a:lnTo>
                    <a:lnTo>
                      <a:pt x="1452" y="1590"/>
                    </a:lnTo>
                    <a:lnTo>
                      <a:pt x="1458" y="1589"/>
                    </a:lnTo>
                    <a:lnTo>
                      <a:pt x="1465" y="1588"/>
                    </a:lnTo>
                    <a:lnTo>
                      <a:pt x="1471" y="1586"/>
                    </a:lnTo>
                    <a:lnTo>
                      <a:pt x="1477" y="1582"/>
                    </a:lnTo>
                    <a:lnTo>
                      <a:pt x="1482" y="1579"/>
                    </a:lnTo>
                    <a:lnTo>
                      <a:pt x="1488" y="1575"/>
                    </a:lnTo>
                    <a:lnTo>
                      <a:pt x="1493" y="1570"/>
                    </a:lnTo>
                    <a:lnTo>
                      <a:pt x="1493" y="1570"/>
                    </a:lnTo>
                    <a:lnTo>
                      <a:pt x="1497" y="1565"/>
                    </a:lnTo>
                    <a:lnTo>
                      <a:pt x="1501" y="1560"/>
                    </a:lnTo>
                    <a:lnTo>
                      <a:pt x="1506" y="1554"/>
                    </a:lnTo>
                    <a:lnTo>
                      <a:pt x="1508" y="1548"/>
                    </a:lnTo>
                    <a:lnTo>
                      <a:pt x="1511" y="1542"/>
                    </a:lnTo>
                    <a:lnTo>
                      <a:pt x="1512" y="1536"/>
                    </a:lnTo>
                    <a:lnTo>
                      <a:pt x="1513" y="1529"/>
                    </a:lnTo>
                    <a:lnTo>
                      <a:pt x="1513" y="1523"/>
                    </a:lnTo>
                    <a:lnTo>
                      <a:pt x="1513" y="1517"/>
                    </a:lnTo>
                    <a:lnTo>
                      <a:pt x="1512" y="1510"/>
                    </a:lnTo>
                    <a:lnTo>
                      <a:pt x="1511" y="1504"/>
                    </a:lnTo>
                    <a:lnTo>
                      <a:pt x="1508" y="1497"/>
                    </a:lnTo>
                    <a:lnTo>
                      <a:pt x="1506" y="1491"/>
                    </a:lnTo>
                    <a:lnTo>
                      <a:pt x="1501" y="1485"/>
                    </a:lnTo>
                    <a:lnTo>
                      <a:pt x="1497" y="1480"/>
                    </a:lnTo>
                    <a:lnTo>
                      <a:pt x="1493" y="1475"/>
                    </a:lnTo>
                    <a:lnTo>
                      <a:pt x="1332" y="1314"/>
                    </a:lnTo>
                    <a:close/>
                    <a:moveTo>
                      <a:pt x="1542" y="997"/>
                    </a:moveTo>
                    <a:lnTo>
                      <a:pt x="1370" y="997"/>
                    </a:lnTo>
                    <a:lnTo>
                      <a:pt x="1370" y="997"/>
                    </a:lnTo>
                    <a:lnTo>
                      <a:pt x="1372" y="1032"/>
                    </a:lnTo>
                    <a:lnTo>
                      <a:pt x="1373" y="1067"/>
                    </a:lnTo>
                    <a:lnTo>
                      <a:pt x="1373" y="1067"/>
                    </a:lnTo>
                    <a:lnTo>
                      <a:pt x="1372" y="1100"/>
                    </a:lnTo>
                    <a:lnTo>
                      <a:pt x="1370" y="1132"/>
                    </a:lnTo>
                    <a:lnTo>
                      <a:pt x="1542" y="1132"/>
                    </a:lnTo>
                    <a:lnTo>
                      <a:pt x="1542" y="1132"/>
                    </a:lnTo>
                    <a:lnTo>
                      <a:pt x="1549" y="1132"/>
                    </a:lnTo>
                    <a:lnTo>
                      <a:pt x="1555" y="1131"/>
                    </a:lnTo>
                    <a:lnTo>
                      <a:pt x="1562" y="1129"/>
                    </a:lnTo>
                    <a:lnTo>
                      <a:pt x="1568" y="1127"/>
                    </a:lnTo>
                    <a:lnTo>
                      <a:pt x="1574" y="1124"/>
                    </a:lnTo>
                    <a:lnTo>
                      <a:pt x="1580" y="1121"/>
                    </a:lnTo>
                    <a:lnTo>
                      <a:pt x="1585" y="1117"/>
                    </a:lnTo>
                    <a:lnTo>
                      <a:pt x="1590" y="1113"/>
                    </a:lnTo>
                    <a:lnTo>
                      <a:pt x="1594" y="1108"/>
                    </a:lnTo>
                    <a:lnTo>
                      <a:pt x="1598" y="1103"/>
                    </a:lnTo>
                    <a:lnTo>
                      <a:pt x="1602" y="1097"/>
                    </a:lnTo>
                    <a:lnTo>
                      <a:pt x="1604" y="1090"/>
                    </a:lnTo>
                    <a:lnTo>
                      <a:pt x="1607" y="1084"/>
                    </a:lnTo>
                    <a:lnTo>
                      <a:pt x="1608" y="1078"/>
                    </a:lnTo>
                    <a:lnTo>
                      <a:pt x="1609" y="1071"/>
                    </a:lnTo>
                    <a:lnTo>
                      <a:pt x="1610" y="1064"/>
                    </a:lnTo>
                    <a:lnTo>
                      <a:pt x="1610" y="1064"/>
                    </a:lnTo>
                    <a:lnTo>
                      <a:pt x="1609" y="1058"/>
                    </a:lnTo>
                    <a:lnTo>
                      <a:pt x="1608" y="1051"/>
                    </a:lnTo>
                    <a:lnTo>
                      <a:pt x="1607" y="1045"/>
                    </a:lnTo>
                    <a:lnTo>
                      <a:pt x="1604" y="1039"/>
                    </a:lnTo>
                    <a:lnTo>
                      <a:pt x="1602" y="1033"/>
                    </a:lnTo>
                    <a:lnTo>
                      <a:pt x="1598" y="1027"/>
                    </a:lnTo>
                    <a:lnTo>
                      <a:pt x="1594" y="1022"/>
                    </a:lnTo>
                    <a:lnTo>
                      <a:pt x="1590" y="1017"/>
                    </a:lnTo>
                    <a:lnTo>
                      <a:pt x="1585" y="1012"/>
                    </a:lnTo>
                    <a:lnTo>
                      <a:pt x="1580" y="1008"/>
                    </a:lnTo>
                    <a:lnTo>
                      <a:pt x="1574" y="1005"/>
                    </a:lnTo>
                    <a:lnTo>
                      <a:pt x="1568" y="1002"/>
                    </a:lnTo>
                    <a:lnTo>
                      <a:pt x="1562" y="1000"/>
                    </a:lnTo>
                    <a:lnTo>
                      <a:pt x="1555" y="998"/>
                    </a:lnTo>
                    <a:lnTo>
                      <a:pt x="1549" y="997"/>
                    </a:lnTo>
                    <a:lnTo>
                      <a:pt x="1542" y="997"/>
                    </a:lnTo>
                    <a:lnTo>
                      <a:pt x="1542" y="997"/>
                    </a:lnTo>
                    <a:close/>
                    <a:moveTo>
                      <a:pt x="431" y="59"/>
                    </a:moveTo>
                    <a:lnTo>
                      <a:pt x="431" y="59"/>
                    </a:lnTo>
                    <a:lnTo>
                      <a:pt x="450" y="59"/>
                    </a:lnTo>
                    <a:lnTo>
                      <a:pt x="470" y="61"/>
                    </a:lnTo>
                    <a:lnTo>
                      <a:pt x="487" y="63"/>
                    </a:lnTo>
                    <a:lnTo>
                      <a:pt x="503" y="66"/>
                    </a:lnTo>
                    <a:lnTo>
                      <a:pt x="518" y="70"/>
                    </a:lnTo>
                    <a:lnTo>
                      <a:pt x="532" y="74"/>
                    </a:lnTo>
                    <a:lnTo>
                      <a:pt x="545" y="79"/>
                    </a:lnTo>
                    <a:lnTo>
                      <a:pt x="557" y="85"/>
                    </a:lnTo>
                    <a:lnTo>
                      <a:pt x="567" y="91"/>
                    </a:lnTo>
                    <a:lnTo>
                      <a:pt x="577" y="98"/>
                    </a:lnTo>
                    <a:lnTo>
                      <a:pt x="586" y="105"/>
                    </a:lnTo>
                    <a:lnTo>
                      <a:pt x="594" y="113"/>
                    </a:lnTo>
                    <a:lnTo>
                      <a:pt x="603" y="120"/>
                    </a:lnTo>
                    <a:lnTo>
                      <a:pt x="609" y="129"/>
                    </a:lnTo>
                    <a:lnTo>
                      <a:pt x="621" y="146"/>
                    </a:lnTo>
                    <a:lnTo>
                      <a:pt x="621" y="146"/>
                    </a:lnTo>
                    <a:lnTo>
                      <a:pt x="630" y="161"/>
                    </a:lnTo>
                    <a:lnTo>
                      <a:pt x="636" y="175"/>
                    </a:lnTo>
                    <a:lnTo>
                      <a:pt x="642" y="190"/>
                    </a:lnTo>
                    <a:lnTo>
                      <a:pt x="646" y="206"/>
                    </a:lnTo>
                    <a:lnTo>
                      <a:pt x="649" y="220"/>
                    </a:lnTo>
                    <a:lnTo>
                      <a:pt x="651" y="233"/>
                    </a:lnTo>
                    <a:lnTo>
                      <a:pt x="654" y="255"/>
                    </a:lnTo>
                    <a:lnTo>
                      <a:pt x="654" y="255"/>
                    </a:lnTo>
                    <a:lnTo>
                      <a:pt x="642" y="263"/>
                    </a:lnTo>
                    <a:lnTo>
                      <a:pt x="632" y="272"/>
                    </a:lnTo>
                    <a:lnTo>
                      <a:pt x="621" y="281"/>
                    </a:lnTo>
                    <a:lnTo>
                      <a:pt x="611" y="292"/>
                    </a:lnTo>
                    <a:lnTo>
                      <a:pt x="602" y="302"/>
                    </a:lnTo>
                    <a:lnTo>
                      <a:pt x="592" y="312"/>
                    </a:lnTo>
                    <a:lnTo>
                      <a:pt x="584" y="323"/>
                    </a:lnTo>
                    <a:lnTo>
                      <a:pt x="576" y="335"/>
                    </a:lnTo>
                    <a:lnTo>
                      <a:pt x="568" y="347"/>
                    </a:lnTo>
                    <a:lnTo>
                      <a:pt x="562" y="359"/>
                    </a:lnTo>
                    <a:lnTo>
                      <a:pt x="555" y="372"/>
                    </a:lnTo>
                    <a:lnTo>
                      <a:pt x="550" y="385"/>
                    </a:lnTo>
                    <a:lnTo>
                      <a:pt x="545" y="398"/>
                    </a:lnTo>
                    <a:lnTo>
                      <a:pt x="541" y="412"/>
                    </a:lnTo>
                    <a:lnTo>
                      <a:pt x="537" y="426"/>
                    </a:lnTo>
                    <a:lnTo>
                      <a:pt x="534" y="440"/>
                    </a:lnTo>
                    <a:lnTo>
                      <a:pt x="1097" y="440"/>
                    </a:lnTo>
                    <a:lnTo>
                      <a:pt x="1097" y="440"/>
                    </a:lnTo>
                    <a:lnTo>
                      <a:pt x="1094" y="426"/>
                    </a:lnTo>
                    <a:lnTo>
                      <a:pt x="1090" y="412"/>
                    </a:lnTo>
                    <a:lnTo>
                      <a:pt x="1086" y="398"/>
                    </a:lnTo>
                    <a:lnTo>
                      <a:pt x="1080" y="385"/>
                    </a:lnTo>
                    <a:lnTo>
                      <a:pt x="1075" y="372"/>
                    </a:lnTo>
                    <a:lnTo>
                      <a:pt x="1068" y="359"/>
                    </a:lnTo>
                    <a:lnTo>
                      <a:pt x="1062" y="347"/>
                    </a:lnTo>
                    <a:lnTo>
                      <a:pt x="1054" y="335"/>
                    </a:lnTo>
                    <a:lnTo>
                      <a:pt x="1046" y="323"/>
                    </a:lnTo>
                    <a:lnTo>
                      <a:pt x="1038" y="312"/>
                    </a:lnTo>
                    <a:lnTo>
                      <a:pt x="1029" y="302"/>
                    </a:lnTo>
                    <a:lnTo>
                      <a:pt x="1020" y="292"/>
                    </a:lnTo>
                    <a:lnTo>
                      <a:pt x="1009" y="281"/>
                    </a:lnTo>
                    <a:lnTo>
                      <a:pt x="999" y="272"/>
                    </a:lnTo>
                    <a:lnTo>
                      <a:pt x="988" y="263"/>
                    </a:lnTo>
                    <a:lnTo>
                      <a:pt x="977" y="255"/>
                    </a:lnTo>
                    <a:lnTo>
                      <a:pt x="977" y="255"/>
                    </a:lnTo>
                    <a:lnTo>
                      <a:pt x="979" y="233"/>
                    </a:lnTo>
                    <a:lnTo>
                      <a:pt x="981" y="220"/>
                    </a:lnTo>
                    <a:lnTo>
                      <a:pt x="984" y="206"/>
                    </a:lnTo>
                    <a:lnTo>
                      <a:pt x="988" y="190"/>
                    </a:lnTo>
                    <a:lnTo>
                      <a:pt x="994" y="175"/>
                    </a:lnTo>
                    <a:lnTo>
                      <a:pt x="1001" y="161"/>
                    </a:lnTo>
                    <a:lnTo>
                      <a:pt x="1009" y="146"/>
                    </a:lnTo>
                    <a:lnTo>
                      <a:pt x="1009" y="146"/>
                    </a:lnTo>
                    <a:lnTo>
                      <a:pt x="1022" y="129"/>
                    </a:lnTo>
                    <a:lnTo>
                      <a:pt x="1028" y="120"/>
                    </a:lnTo>
                    <a:lnTo>
                      <a:pt x="1036" y="113"/>
                    </a:lnTo>
                    <a:lnTo>
                      <a:pt x="1044" y="105"/>
                    </a:lnTo>
                    <a:lnTo>
                      <a:pt x="1053" y="98"/>
                    </a:lnTo>
                    <a:lnTo>
                      <a:pt x="1063" y="91"/>
                    </a:lnTo>
                    <a:lnTo>
                      <a:pt x="1073" y="85"/>
                    </a:lnTo>
                    <a:lnTo>
                      <a:pt x="1086" y="79"/>
                    </a:lnTo>
                    <a:lnTo>
                      <a:pt x="1099" y="74"/>
                    </a:lnTo>
                    <a:lnTo>
                      <a:pt x="1112" y="70"/>
                    </a:lnTo>
                    <a:lnTo>
                      <a:pt x="1127" y="66"/>
                    </a:lnTo>
                    <a:lnTo>
                      <a:pt x="1143" y="63"/>
                    </a:lnTo>
                    <a:lnTo>
                      <a:pt x="1161" y="61"/>
                    </a:lnTo>
                    <a:lnTo>
                      <a:pt x="1180" y="59"/>
                    </a:lnTo>
                    <a:lnTo>
                      <a:pt x="1199" y="59"/>
                    </a:lnTo>
                    <a:lnTo>
                      <a:pt x="1199" y="59"/>
                    </a:lnTo>
                    <a:lnTo>
                      <a:pt x="1205" y="58"/>
                    </a:lnTo>
                    <a:lnTo>
                      <a:pt x="1211" y="56"/>
                    </a:lnTo>
                    <a:lnTo>
                      <a:pt x="1216" y="54"/>
                    </a:lnTo>
                    <a:lnTo>
                      <a:pt x="1220" y="50"/>
                    </a:lnTo>
                    <a:lnTo>
                      <a:pt x="1223" y="46"/>
                    </a:lnTo>
                    <a:lnTo>
                      <a:pt x="1227" y="40"/>
                    </a:lnTo>
                    <a:lnTo>
                      <a:pt x="1229" y="34"/>
                    </a:lnTo>
                    <a:lnTo>
                      <a:pt x="1229" y="29"/>
                    </a:lnTo>
                    <a:lnTo>
                      <a:pt x="1229" y="29"/>
                    </a:lnTo>
                    <a:lnTo>
                      <a:pt x="1229" y="23"/>
                    </a:lnTo>
                    <a:lnTo>
                      <a:pt x="1227" y="17"/>
                    </a:lnTo>
                    <a:lnTo>
                      <a:pt x="1223" y="12"/>
                    </a:lnTo>
                    <a:lnTo>
                      <a:pt x="1220" y="8"/>
                    </a:lnTo>
                    <a:lnTo>
                      <a:pt x="1216" y="5"/>
                    </a:lnTo>
                    <a:lnTo>
                      <a:pt x="1211" y="2"/>
                    </a:lnTo>
                    <a:lnTo>
                      <a:pt x="1205" y="0"/>
                    </a:lnTo>
                    <a:lnTo>
                      <a:pt x="1199" y="0"/>
                    </a:lnTo>
                    <a:lnTo>
                      <a:pt x="1199" y="0"/>
                    </a:lnTo>
                    <a:lnTo>
                      <a:pt x="1177" y="0"/>
                    </a:lnTo>
                    <a:lnTo>
                      <a:pt x="1154" y="2"/>
                    </a:lnTo>
                    <a:lnTo>
                      <a:pt x="1133" y="5"/>
                    </a:lnTo>
                    <a:lnTo>
                      <a:pt x="1114" y="9"/>
                    </a:lnTo>
                    <a:lnTo>
                      <a:pt x="1096" y="13"/>
                    </a:lnTo>
                    <a:lnTo>
                      <a:pt x="1077" y="19"/>
                    </a:lnTo>
                    <a:lnTo>
                      <a:pt x="1061" y="26"/>
                    </a:lnTo>
                    <a:lnTo>
                      <a:pt x="1046" y="33"/>
                    </a:lnTo>
                    <a:lnTo>
                      <a:pt x="1032" y="43"/>
                    </a:lnTo>
                    <a:lnTo>
                      <a:pt x="1019" y="51"/>
                    </a:lnTo>
                    <a:lnTo>
                      <a:pt x="1006" y="61"/>
                    </a:lnTo>
                    <a:lnTo>
                      <a:pt x="995" y="71"/>
                    </a:lnTo>
                    <a:lnTo>
                      <a:pt x="984" y="81"/>
                    </a:lnTo>
                    <a:lnTo>
                      <a:pt x="975" y="92"/>
                    </a:lnTo>
                    <a:lnTo>
                      <a:pt x="967" y="103"/>
                    </a:lnTo>
                    <a:lnTo>
                      <a:pt x="960" y="114"/>
                    </a:lnTo>
                    <a:lnTo>
                      <a:pt x="960" y="114"/>
                    </a:lnTo>
                    <a:lnTo>
                      <a:pt x="951" y="130"/>
                    </a:lnTo>
                    <a:lnTo>
                      <a:pt x="943" y="144"/>
                    </a:lnTo>
                    <a:lnTo>
                      <a:pt x="937" y="159"/>
                    </a:lnTo>
                    <a:lnTo>
                      <a:pt x="932" y="173"/>
                    </a:lnTo>
                    <a:lnTo>
                      <a:pt x="928" y="187"/>
                    </a:lnTo>
                    <a:lnTo>
                      <a:pt x="925" y="200"/>
                    </a:lnTo>
                    <a:lnTo>
                      <a:pt x="920" y="226"/>
                    </a:lnTo>
                    <a:lnTo>
                      <a:pt x="920" y="226"/>
                    </a:lnTo>
                    <a:lnTo>
                      <a:pt x="908" y="221"/>
                    </a:lnTo>
                    <a:lnTo>
                      <a:pt x="896" y="217"/>
                    </a:lnTo>
                    <a:lnTo>
                      <a:pt x="883" y="214"/>
                    </a:lnTo>
                    <a:lnTo>
                      <a:pt x="869" y="211"/>
                    </a:lnTo>
                    <a:lnTo>
                      <a:pt x="856" y="209"/>
                    </a:lnTo>
                    <a:lnTo>
                      <a:pt x="843" y="207"/>
                    </a:lnTo>
                    <a:lnTo>
                      <a:pt x="829" y="206"/>
                    </a:lnTo>
                    <a:lnTo>
                      <a:pt x="816" y="206"/>
                    </a:lnTo>
                    <a:lnTo>
                      <a:pt x="816" y="206"/>
                    </a:lnTo>
                    <a:lnTo>
                      <a:pt x="801" y="206"/>
                    </a:lnTo>
                    <a:lnTo>
                      <a:pt x="787" y="207"/>
                    </a:lnTo>
                    <a:lnTo>
                      <a:pt x="774" y="209"/>
                    </a:lnTo>
                    <a:lnTo>
                      <a:pt x="761" y="211"/>
                    </a:lnTo>
                    <a:lnTo>
                      <a:pt x="748" y="214"/>
                    </a:lnTo>
                    <a:lnTo>
                      <a:pt x="734" y="217"/>
                    </a:lnTo>
                    <a:lnTo>
                      <a:pt x="722" y="221"/>
                    </a:lnTo>
                    <a:lnTo>
                      <a:pt x="710" y="226"/>
                    </a:lnTo>
                    <a:lnTo>
                      <a:pt x="710" y="226"/>
                    </a:lnTo>
                    <a:lnTo>
                      <a:pt x="705" y="200"/>
                    </a:lnTo>
                    <a:lnTo>
                      <a:pt x="702" y="187"/>
                    </a:lnTo>
                    <a:lnTo>
                      <a:pt x="698" y="173"/>
                    </a:lnTo>
                    <a:lnTo>
                      <a:pt x="693" y="159"/>
                    </a:lnTo>
                    <a:lnTo>
                      <a:pt x="687" y="144"/>
                    </a:lnTo>
                    <a:lnTo>
                      <a:pt x="680" y="130"/>
                    </a:lnTo>
                    <a:lnTo>
                      <a:pt x="672" y="114"/>
                    </a:lnTo>
                    <a:lnTo>
                      <a:pt x="672" y="114"/>
                    </a:lnTo>
                    <a:lnTo>
                      <a:pt x="663" y="103"/>
                    </a:lnTo>
                    <a:lnTo>
                      <a:pt x="655" y="92"/>
                    </a:lnTo>
                    <a:lnTo>
                      <a:pt x="646" y="81"/>
                    </a:lnTo>
                    <a:lnTo>
                      <a:pt x="635" y="71"/>
                    </a:lnTo>
                    <a:lnTo>
                      <a:pt x="624" y="61"/>
                    </a:lnTo>
                    <a:lnTo>
                      <a:pt x="612" y="51"/>
                    </a:lnTo>
                    <a:lnTo>
                      <a:pt x="599" y="43"/>
                    </a:lnTo>
                    <a:lnTo>
                      <a:pt x="584" y="33"/>
                    </a:lnTo>
                    <a:lnTo>
                      <a:pt x="569" y="26"/>
                    </a:lnTo>
                    <a:lnTo>
                      <a:pt x="553" y="19"/>
                    </a:lnTo>
                    <a:lnTo>
                      <a:pt x="535" y="13"/>
                    </a:lnTo>
                    <a:lnTo>
                      <a:pt x="516" y="9"/>
                    </a:lnTo>
                    <a:lnTo>
                      <a:pt x="497" y="5"/>
                    </a:lnTo>
                    <a:lnTo>
                      <a:pt x="476" y="2"/>
                    </a:lnTo>
                    <a:lnTo>
                      <a:pt x="453" y="0"/>
                    </a:lnTo>
                    <a:lnTo>
                      <a:pt x="431" y="0"/>
                    </a:lnTo>
                    <a:lnTo>
                      <a:pt x="431" y="0"/>
                    </a:lnTo>
                    <a:lnTo>
                      <a:pt x="425" y="0"/>
                    </a:lnTo>
                    <a:lnTo>
                      <a:pt x="419" y="2"/>
                    </a:lnTo>
                    <a:lnTo>
                      <a:pt x="414" y="5"/>
                    </a:lnTo>
                    <a:lnTo>
                      <a:pt x="410" y="8"/>
                    </a:lnTo>
                    <a:lnTo>
                      <a:pt x="407" y="12"/>
                    </a:lnTo>
                    <a:lnTo>
                      <a:pt x="404" y="17"/>
                    </a:lnTo>
                    <a:lnTo>
                      <a:pt x="402" y="23"/>
                    </a:lnTo>
                    <a:lnTo>
                      <a:pt x="402" y="29"/>
                    </a:lnTo>
                    <a:lnTo>
                      <a:pt x="402" y="29"/>
                    </a:lnTo>
                    <a:lnTo>
                      <a:pt x="402" y="34"/>
                    </a:lnTo>
                    <a:lnTo>
                      <a:pt x="404" y="40"/>
                    </a:lnTo>
                    <a:lnTo>
                      <a:pt x="407" y="46"/>
                    </a:lnTo>
                    <a:lnTo>
                      <a:pt x="410" y="50"/>
                    </a:lnTo>
                    <a:lnTo>
                      <a:pt x="414" y="54"/>
                    </a:lnTo>
                    <a:lnTo>
                      <a:pt x="419" y="56"/>
                    </a:lnTo>
                    <a:lnTo>
                      <a:pt x="425" y="58"/>
                    </a:lnTo>
                    <a:lnTo>
                      <a:pt x="431" y="59"/>
                    </a:lnTo>
                    <a:lnTo>
                      <a:pt x="431" y="59"/>
                    </a:lnTo>
                    <a:close/>
                    <a:moveTo>
                      <a:pt x="357" y="1063"/>
                    </a:moveTo>
                    <a:lnTo>
                      <a:pt x="357" y="1063"/>
                    </a:lnTo>
                    <a:lnTo>
                      <a:pt x="357" y="1090"/>
                    </a:lnTo>
                    <a:lnTo>
                      <a:pt x="359" y="1117"/>
                    </a:lnTo>
                    <a:lnTo>
                      <a:pt x="361" y="1143"/>
                    </a:lnTo>
                    <a:lnTo>
                      <a:pt x="365" y="1169"/>
                    </a:lnTo>
                    <a:lnTo>
                      <a:pt x="369" y="1195"/>
                    </a:lnTo>
                    <a:lnTo>
                      <a:pt x="374" y="1220"/>
                    </a:lnTo>
                    <a:lnTo>
                      <a:pt x="381" y="1244"/>
                    </a:lnTo>
                    <a:lnTo>
                      <a:pt x="389" y="1269"/>
                    </a:lnTo>
                    <a:lnTo>
                      <a:pt x="397" y="1293"/>
                    </a:lnTo>
                    <a:lnTo>
                      <a:pt x="405" y="1315"/>
                    </a:lnTo>
                    <a:lnTo>
                      <a:pt x="415" y="1338"/>
                    </a:lnTo>
                    <a:lnTo>
                      <a:pt x="425" y="1360"/>
                    </a:lnTo>
                    <a:lnTo>
                      <a:pt x="436" y="1381"/>
                    </a:lnTo>
                    <a:lnTo>
                      <a:pt x="448" y="1401"/>
                    </a:lnTo>
                    <a:lnTo>
                      <a:pt x="462" y="1422"/>
                    </a:lnTo>
                    <a:lnTo>
                      <a:pt x="475" y="1441"/>
                    </a:lnTo>
                    <a:lnTo>
                      <a:pt x="489" y="1459"/>
                    </a:lnTo>
                    <a:lnTo>
                      <a:pt x="503" y="1477"/>
                    </a:lnTo>
                    <a:lnTo>
                      <a:pt x="518" y="1493"/>
                    </a:lnTo>
                    <a:lnTo>
                      <a:pt x="535" y="1510"/>
                    </a:lnTo>
                    <a:lnTo>
                      <a:pt x="551" y="1525"/>
                    </a:lnTo>
                    <a:lnTo>
                      <a:pt x="568" y="1539"/>
                    </a:lnTo>
                    <a:lnTo>
                      <a:pt x="586" y="1552"/>
                    </a:lnTo>
                    <a:lnTo>
                      <a:pt x="604" y="1564"/>
                    </a:lnTo>
                    <a:lnTo>
                      <a:pt x="623" y="1575"/>
                    </a:lnTo>
                    <a:lnTo>
                      <a:pt x="642" y="1586"/>
                    </a:lnTo>
                    <a:lnTo>
                      <a:pt x="661" y="1595"/>
                    </a:lnTo>
                    <a:lnTo>
                      <a:pt x="681" y="1603"/>
                    </a:lnTo>
                    <a:lnTo>
                      <a:pt x="701" y="1610"/>
                    </a:lnTo>
                    <a:lnTo>
                      <a:pt x="722" y="1616"/>
                    </a:lnTo>
                    <a:lnTo>
                      <a:pt x="743" y="1621"/>
                    </a:lnTo>
                    <a:lnTo>
                      <a:pt x="764" y="1624"/>
                    </a:lnTo>
                    <a:lnTo>
                      <a:pt x="764" y="559"/>
                    </a:lnTo>
                    <a:lnTo>
                      <a:pt x="611" y="559"/>
                    </a:lnTo>
                    <a:lnTo>
                      <a:pt x="611" y="559"/>
                    </a:lnTo>
                    <a:lnTo>
                      <a:pt x="598" y="567"/>
                    </a:lnTo>
                    <a:lnTo>
                      <a:pt x="583" y="577"/>
                    </a:lnTo>
                    <a:lnTo>
                      <a:pt x="570" y="587"/>
                    </a:lnTo>
                    <a:lnTo>
                      <a:pt x="557" y="597"/>
                    </a:lnTo>
                    <a:lnTo>
                      <a:pt x="532" y="621"/>
                    </a:lnTo>
                    <a:lnTo>
                      <a:pt x="508" y="645"/>
                    </a:lnTo>
                    <a:lnTo>
                      <a:pt x="485" y="672"/>
                    </a:lnTo>
                    <a:lnTo>
                      <a:pt x="465" y="701"/>
                    </a:lnTo>
                    <a:lnTo>
                      <a:pt x="445" y="731"/>
                    </a:lnTo>
                    <a:lnTo>
                      <a:pt x="427" y="762"/>
                    </a:lnTo>
                    <a:lnTo>
                      <a:pt x="412" y="796"/>
                    </a:lnTo>
                    <a:lnTo>
                      <a:pt x="398" y="831"/>
                    </a:lnTo>
                    <a:lnTo>
                      <a:pt x="386" y="867"/>
                    </a:lnTo>
                    <a:lnTo>
                      <a:pt x="375" y="904"/>
                    </a:lnTo>
                    <a:lnTo>
                      <a:pt x="367" y="943"/>
                    </a:lnTo>
                    <a:lnTo>
                      <a:pt x="361" y="982"/>
                    </a:lnTo>
                    <a:lnTo>
                      <a:pt x="358" y="1023"/>
                    </a:lnTo>
                    <a:lnTo>
                      <a:pt x="357" y="1063"/>
                    </a:lnTo>
                    <a:lnTo>
                      <a:pt x="357" y="1063"/>
                    </a:lnTo>
                    <a:close/>
                    <a:moveTo>
                      <a:pt x="417" y="1083"/>
                    </a:moveTo>
                    <a:lnTo>
                      <a:pt x="417" y="1083"/>
                    </a:lnTo>
                    <a:lnTo>
                      <a:pt x="417" y="1075"/>
                    </a:lnTo>
                    <a:lnTo>
                      <a:pt x="419" y="1068"/>
                    </a:lnTo>
                    <a:lnTo>
                      <a:pt x="422" y="1060"/>
                    </a:lnTo>
                    <a:lnTo>
                      <a:pt x="426" y="1053"/>
                    </a:lnTo>
                    <a:lnTo>
                      <a:pt x="430" y="1047"/>
                    </a:lnTo>
                    <a:lnTo>
                      <a:pt x="436" y="1040"/>
                    </a:lnTo>
                    <a:lnTo>
                      <a:pt x="442" y="1035"/>
                    </a:lnTo>
                    <a:lnTo>
                      <a:pt x="449" y="1029"/>
                    </a:lnTo>
                    <a:lnTo>
                      <a:pt x="458" y="1024"/>
                    </a:lnTo>
                    <a:lnTo>
                      <a:pt x="467" y="1020"/>
                    </a:lnTo>
                    <a:lnTo>
                      <a:pt x="476" y="1016"/>
                    </a:lnTo>
                    <a:lnTo>
                      <a:pt x="486" y="1012"/>
                    </a:lnTo>
                    <a:lnTo>
                      <a:pt x="496" y="1009"/>
                    </a:lnTo>
                    <a:lnTo>
                      <a:pt x="507" y="1007"/>
                    </a:lnTo>
                    <a:lnTo>
                      <a:pt x="518" y="1006"/>
                    </a:lnTo>
                    <a:lnTo>
                      <a:pt x="530" y="1006"/>
                    </a:lnTo>
                    <a:lnTo>
                      <a:pt x="530" y="1006"/>
                    </a:lnTo>
                    <a:lnTo>
                      <a:pt x="541" y="1006"/>
                    </a:lnTo>
                    <a:lnTo>
                      <a:pt x="553" y="1007"/>
                    </a:lnTo>
                    <a:lnTo>
                      <a:pt x="563" y="1009"/>
                    </a:lnTo>
                    <a:lnTo>
                      <a:pt x="573" y="1012"/>
                    </a:lnTo>
                    <a:lnTo>
                      <a:pt x="583" y="1016"/>
                    </a:lnTo>
                    <a:lnTo>
                      <a:pt x="592" y="1020"/>
                    </a:lnTo>
                    <a:lnTo>
                      <a:pt x="602" y="1024"/>
                    </a:lnTo>
                    <a:lnTo>
                      <a:pt x="610" y="1029"/>
                    </a:lnTo>
                    <a:lnTo>
                      <a:pt x="617" y="1035"/>
                    </a:lnTo>
                    <a:lnTo>
                      <a:pt x="623" y="1040"/>
                    </a:lnTo>
                    <a:lnTo>
                      <a:pt x="629" y="1047"/>
                    </a:lnTo>
                    <a:lnTo>
                      <a:pt x="634" y="1053"/>
                    </a:lnTo>
                    <a:lnTo>
                      <a:pt x="637" y="1060"/>
                    </a:lnTo>
                    <a:lnTo>
                      <a:pt x="640" y="1068"/>
                    </a:lnTo>
                    <a:lnTo>
                      <a:pt x="642" y="1075"/>
                    </a:lnTo>
                    <a:lnTo>
                      <a:pt x="642" y="1083"/>
                    </a:lnTo>
                    <a:lnTo>
                      <a:pt x="642" y="1083"/>
                    </a:lnTo>
                    <a:lnTo>
                      <a:pt x="642" y="1091"/>
                    </a:lnTo>
                    <a:lnTo>
                      <a:pt x="640" y="1100"/>
                    </a:lnTo>
                    <a:lnTo>
                      <a:pt x="637" y="1107"/>
                    </a:lnTo>
                    <a:lnTo>
                      <a:pt x="634" y="1114"/>
                    </a:lnTo>
                    <a:lnTo>
                      <a:pt x="629" y="1121"/>
                    </a:lnTo>
                    <a:lnTo>
                      <a:pt x="623" y="1127"/>
                    </a:lnTo>
                    <a:lnTo>
                      <a:pt x="617" y="1133"/>
                    </a:lnTo>
                    <a:lnTo>
                      <a:pt x="610" y="1138"/>
                    </a:lnTo>
                    <a:lnTo>
                      <a:pt x="602" y="1143"/>
                    </a:lnTo>
                    <a:lnTo>
                      <a:pt x="592" y="1148"/>
                    </a:lnTo>
                    <a:lnTo>
                      <a:pt x="583" y="1151"/>
                    </a:lnTo>
                    <a:lnTo>
                      <a:pt x="573" y="1155"/>
                    </a:lnTo>
                    <a:lnTo>
                      <a:pt x="563" y="1157"/>
                    </a:lnTo>
                    <a:lnTo>
                      <a:pt x="553" y="1159"/>
                    </a:lnTo>
                    <a:lnTo>
                      <a:pt x="541" y="1160"/>
                    </a:lnTo>
                    <a:lnTo>
                      <a:pt x="530" y="1161"/>
                    </a:lnTo>
                    <a:lnTo>
                      <a:pt x="530" y="1161"/>
                    </a:lnTo>
                    <a:lnTo>
                      <a:pt x="518" y="1160"/>
                    </a:lnTo>
                    <a:lnTo>
                      <a:pt x="507" y="1159"/>
                    </a:lnTo>
                    <a:lnTo>
                      <a:pt x="496" y="1157"/>
                    </a:lnTo>
                    <a:lnTo>
                      <a:pt x="486" y="1155"/>
                    </a:lnTo>
                    <a:lnTo>
                      <a:pt x="476" y="1151"/>
                    </a:lnTo>
                    <a:lnTo>
                      <a:pt x="467" y="1148"/>
                    </a:lnTo>
                    <a:lnTo>
                      <a:pt x="458" y="1143"/>
                    </a:lnTo>
                    <a:lnTo>
                      <a:pt x="449" y="1138"/>
                    </a:lnTo>
                    <a:lnTo>
                      <a:pt x="442" y="1133"/>
                    </a:lnTo>
                    <a:lnTo>
                      <a:pt x="436" y="1127"/>
                    </a:lnTo>
                    <a:lnTo>
                      <a:pt x="430" y="1121"/>
                    </a:lnTo>
                    <a:lnTo>
                      <a:pt x="426" y="1114"/>
                    </a:lnTo>
                    <a:lnTo>
                      <a:pt x="422" y="1107"/>
                    </a:lnTo>
                    <a:lnTo>
                      <a:pt x="419" y="1100"/>
                    </a:lnTo>
                    <a:lnTo>
                      <a:pt x="417" y="1091"/>
                    </a:lnTo>
                    <a:lnTo>
                      <a:pt x="417" y="1083"/>
                    </a:lnTo>
                    <a:lnTo>
                      <a:pt x="417" y="1083"/>
                    </a:lnTo>
                    <a:close/>
                    <a:moveTo>
                      <a:pt x="637" y="1418"/>
                    </a:moveTo>
                    <a:lnTo>
                      <a:pt x="637" y="1418"/>
                    </a:lnTo>
                    <a:lnTo>
                      <a:pt x="632" y="1417"/>
                    </a:lnTo>
                    <a:lnTo>
                      <a:pt x="626" y="1416"/>
                    </a:lnTo>
                    <a:lnTo>
                      <a:pt x="622" y="1414"/>
                    </a:lnTo>
                    <a:lnTo>
                      <a:pt x="617" y="1412"/>
                    </a:lnTo>
                    <a:lnTo>
                      <a:pt x="612" y="1408"/>
                    </a:lnTo>
                    <a:lnTo>
                      <a:pt x="608" y="1404"/>
                    </a:lnTo>
                    <a:lnTo>
                      <a:pt x="600" y="1395"/>
                    </a:lnTo>
                    <a:lnTo>
                      <a:pt x="593" y="1383"/>
                    </a:lnTo>
                    <a:lnTo>
                      <a:pt x="588" y="1370"/>
                    </a:lnTo>
                    <a:lnTo>
                      <a:pt x="585" y="1355"/>
                    </a:lnTo>
                    <a:lnTo>
                      <a:pt x="584" y="1338"/>
                    </a:lnTo>
                    <a:lnTo>
                      <a:pt x="584" y="1338"/>
                    </a:lnTo>
                    <a:lnTo>
                      <a:pt x="585" y="1322"/>
                    </a:lnTo>
                    <a:lnTo>
                      <a:pt x="588" y="1308"/>
                    </a:lnTo>
                    <a:lnTo>
                      <a:pt x="593" y="1294"/>
                    </a:lnTo>
                    <a:lnTo>
                      <a:pt x="600" y="1283"/>
                    </a:lnTo>
                    <a:lnTo>
                      <a:pt x="608" y="1273"/>
                    </a:lnTo>
                    <a:lnTo>
                      <a:pt x="612" y="1269"/>
                    </a:lnTo>
                    <a:lnTo>
                      <a:pt x="617" y="1266"/>
                    </a:lnTo>
                    <a:lnTo>
                      <a:pt x="622" y="1263"/>
                    </a:lnTo>
                    <a:lnTo>
                      <a:pt x="626" y="1261"/>
                    </a:lnTo>
                    <a:lnTo>
                      <a:pt x="632" y="1260"/>
                    </a:lnTo>
                    <a:lnTo>
                      <a:pt x="637" y="1260"/>
                    </a:lnTo>
                    <a:lnTo>
                      <a:pt x="637" y="1260"/>
                    </a:lnTo>
                    <a:lnTo>
                      <a:pt x="642" y="1260"/>
                    </a:lnTo>
                    <a:lnTo>
                      <a:pt x="647" y="1261"/>
                    </a:lnTo>
                    <a:lnTo>
                      <a:pt x="652" y="1263"/>
                    </a:lnTo>
                    <a:lnTo>
                      <a:pt x="657" y="1266"/>
                    </a:lnTo>
                    <a:lnTo>
                      <a:pt x="662" y="1269"/>
                    </a:lnTo>
                    <a:lnTo>
                      <a:pt x="667" y="1273"/>
                    </a:lnTo>
                    <a:lnTo>
                      <a:pt x="675" y="1283"/>
                    </a:lnTo>
                    <a:lnTo>
                      <a:pt x="681" y="1294"/>
                    </a:lnTo>
                    <a:lnTo>
                      <a:pt x="686" y="1308"/>
                    </a:lnTo>
                    <a:lnTo>
                      <a:pt x="689" y="1322"/>
                    </a:lnTo>
                    <a:lnTo>
                      <a:pt x="690" y="1338"/>
                    </a:lnTo>
                    <a:lnTo>
                      <a:pt x="690" y="1338"/>
                    </a:lnTo>
                    <a:lnTo>
                      <a:pt x="689" y="1355"/>
                    </a:lnTo>
                    <a:lnTo>
                      <a:pt x="686" y="1370"/>
                    </a:lnTo>
                    <a:lnTo>
                      <a:pt x="681" y="1383"/>
                    </a:lnTo>
                    <a:lnTo>
                      <a:pt x="675" y="1395"/>
                    </a:lnTo>
                    <a:lnTo>
                      <a:pt x="667" y="1404"/>
                    </a:lnTo>
                    <a:lnTo>
                      <a:pt x="662" y="1408"/>
                    </a:lnTo>
                    <a:lnTo>
                      <a:pt x="657" y="1412"/>
                    </a:lnTo>
                    <a:lnTo>
                      <a:pt x="652" y="1414"/>
                    </a:lnTo>
                    <a:lnTo>
                      <a:pt x="647" y="1416"/>
                    </a:lnTo>
                    <a:lnTo>
                      <a:pt x="642" y="1417"/>
                    </a:lnTo>
                    <a:lnTo>
                      <a:pt x="637" y="1418"/>
                    </a:lnTo>
                    <a:lnTo>
                      <a:pt x="637" y="1418"/>
                    </a:lnTo>
                    <a:close/>
                    <a:moveTo>
                      <a:pt x="676" y="882"/>
                    </a:moveTo>
                    <a:lnTo>
                      <a:pt x="676" y="882"/>
                    </a:lnTo>
                    <a:lnTo>
                      <a:pt x="670" y="888"/>
                    </a:lnTo>
                    <a:lnTo>
                      <a:pt x="663" y="892"/>
                    </a:lnTo>
                    <a:lnTo>
                      <a:pt x="655" y="895"/>
                    </a:lnTo>
                    <a:lnTo>
                      <a:pt x="648" y="897"/>
                    </a:lnTo>
                    <a:lnTo>
                      <a:pt x="640" y="899"/>
                    </a:lnTo>
                    <a:lnTo>
                      <a:pt x="631" y="899"/>
                    </a:lnTo>
                    <a:lnTo>
                      <a:pt x="623" y="899"/>
                    </a:lnTo>
                    <a:lnTo>
                      <a:pt x="614" y="898"/>
                    </a:lnTo>
                    <a:lnTo>
                      <a:pt x="605" y="896"/>
                    </a:lnTo>
                    <a:lnTo>
                      <a:pt x="596" y="893"/>
                    </a:lnTo>
                    <a:lnTo>
                      <a:pt x="585" y="889"/>
                    </a:lnTo>
                    <a:lnTo>
                      <a:pt x="576" y="884"/>
                    </a:lnTo>
                    <a:lnTo>
                      <a:pt x="567" y="879"/>
                    </a:lnTo>
                    <a:lnTo>
                      <a:pt x="558" y="873"/>
                    </a:lnTo>
                    <a:lnTo>
                      <a:pt x="550" y="866"/>
                    </a:lnTo>
                    <a:lnTo>
                      <a:pt x="541" y="858"/>
                    </a:lnTo>
                    <a:lnTo>
                      <a:pt x="541" y="858"/>
                    </a:lnTo>
                    <a:lnTo>
                      <a:pt x="534" y="849"/>
                    </a:lnTo>
                    <a:lnTo>
                      <a:pt x="527" y="840"/>
                    </a:lnTo>
                    <a:lnTo>
                      <a:pt x="519" y="831"/>
                    </a:lnTo>
                    <a:lnTo>
                      <a:pt x="514" y="822"/>
                    </a:lnTo>
                    <a:lnTo>
                      <a:pt x="509" y="813"/>
                    </a:lnTo>
                    <a:lnTo>
                      <a:pt x="506" y="804"/>
                    </a:lnTo>
                    <a:lnTo>
                      <a:pt x="503" y="794"/>
                    </a:lnTo>
                    <a:lnTo>
                      <a:pt x="501" y="785"/>
                    </a:lnTo>
                    <a:lnTo>
                      <a:pt x="499" y="776"/>
                    </a:lnTo>
                    <a:lnTo>
                      <a:pt x="499" y="767"/>
                    </a:lnTo>
                    <a:lnTo>
                      <a:pt x="499" y="758"/>
                    </a:lnTo>
                    <a:lnTo>
                      <a:pt x="501" y="750"/>
                    </a:lnTo>
                    <a:lnTo>
                      <a:pt x="503" y="743"/>
                    </a:lnTo>
                    <a:lnTo>
                      <a:pt x="506" y="736"/>
                    </a:lnTo>
                    <a:lnTo>
                      <a:pt x="511" y="729"/>
                    </a:lnTo>
                    <a:lnTo>
                      <a:pt x="516" y="723"/>
                    </a:lnTo>
                    <a:lnTo>
                      <a:pt x="516" y="723"/>
                    </a:lnTo>
                    <a:lnTo>
                      <a:pt x="522" y="718"/>
                    </a:lnTo>
                    <a:lnTo>
                      <a:pt x="529" y="714"/>
                    </a:lnTo>
                    <a:lnTo>
                      <a:pt x="536" y="711"/>
                    </a:lnTo>
                    <a:lnTo>
                      <a:pt x="544" y="708"/>
                    </a:lnTo>
                    <a:lnTo>
                      <a:pt x="552" y="707"/>
                    </a:lnTo>
                    <a:lnTo>
                      <a:pt x="560" y="706"/>
                    </a:lnTo>
                    <a:lnTo>
                      <a:pt x="569" y="707"/>
                    </a:lnTo>
                    <a:lnTo>
                      <a:pt x="578" y="708"/>
                    </a:lnTo>
                    <a:lnTo>
                      <a:pt x="587" y="710"/>
                    </a:lnTo>
                    <a:lnTo>
                      <a:pt x="597" y="713"/>
                    </a:lnTo>
                    <a:lnTo>
                      <a:pt x="606" y="717"/>
                    </a:lnTo>
                    <a:lnTo>
                      <a:pt x="616" y="721"/>
                    </a:lnTo>
                    <a:lnTo>
                      <a:pt x="625" y="727"/>
                    </a:lnTo>
                    <a:lnTo>
                      <a:pt x="633" y="733"/>
                    </a:lnTo>
                    <a:lnTo>
                      <a:pt x="642" y="740"/>
                    </a:lnTo>
                    <a:lnTo>
                      <a:pt x="650" y="748"/>
                    </a:lnTo>
                    <a:lnTo>
                      <a:pt x="650" y="748"/>
                    </a:lnTo>
                    <a:lnTo>
                      <a:pt x="658" y="756"/>
                    </a:lnTo>
                    <a:lnTo>
                      <a:pt x="666" y="765"/>
                    </a:lnTo>
                    <a:lnTo>
                      <a:pt x="672" y="775"/>
                    </a:lnTo>
                    <a:lnTo>
                      <a:pt x="678" y="784"/>
                    </a:lnTo>
                    <a:lnTo>
                      <a:pt x="682" y="793"/>
                    </a:lnTo>
                    <a:lnTo>
                      <a:pt x="686" y="802"/>
                    </a:lnTo>
                    <a:lnTo>
                      <a:pt x="689" y="811"/>
                    </a:lnTo>
                    <a:lnTo>
                      <a:pt x="691" y="820"/>
                    </a:lnTo>
                    <a:lnTo>
                      <a:pt x="692" y="829"/>
                    </a:lnTo>
                    <a:lnTo>
                      <a:pt x="693" y="838"/>
                    </a:lnTo>
                    <a:lnTo>
                      <a:pt x="692" y="846"/>
                    </a:lnTo>
                    <a:lnTo>
                      <a:pt x="691" y="855"/>
                    </a:lnTo>
                    <a:lnTo>
                      <a:pt x="689" y="863"/>
                    </a:lnTo>
                    <a:lnTo>
                      <a:pt x="685" y="870"/>
                    </a:lnTo>
                    <a:lnTo>
                      <a:pt x="681" y="876"/>
                    </a:lnTo>
                    <a:lnTo>
                      <a:pt x="676" y="882"/>
                    </a:lnTo>
                    <a:lnTo>
                      <a:pt x="676" y="882"/>
                    </a:lnTo>
                    <a:close/>
                    <a:moveTo>
                      <a:pt x="1020" y="559"/>
                    </a:moveTo>
                    <a:lnTo>
                      <a:pt x="866" y="559"/>
                    </a:lnTo>
                    <a:lnTo>
                      <a:pt x="866" y="1624"/>
                    </a:lnTo>
                    <a:lnTo>
                      <a:pt x="866" y="1624"/>
                    </a:lnTo>
                    <a:lnTo>
                      <a:pt x="888" y="1621"/>
                    </a:lnTo>
                    <a:lnTo>
                      <a:pt x="908" y="1616"/>
                    </a:lnTo>
                    <a:lnTo>
                      <a:pt x="929" y="1610"/>
                    </a:lnTo>
                    <a:lnTo>
                      <a:pt x="950" y="1603"/>
                    </a:lnTo>
                    <a:lnTo>
                      <a:pt x="969" y="1595"/>
                    </a:lnTo>
                    <a:lnTo>
                      <a:pt x="988" y="1586"/>
                    </a:lnTo>
                    <a:lnTo>
                      <a:pt x="1007" y="1575"/>
                    </a:lnTo>
                    <a:lnTo>
                      <a:pt x="1027" y="1564"/>
                    </a:lnTo>
                    <a:lnTo>
                      <a:pt x="1044" y="1552"/>
                    </a:lnTo>
                    <a:lnTo>
                      <a:pt x="1062" y="1539"/>
                    </a:lnTo>
                    <a:lnTo>
                      <a:pt x="1079" y="1525"/>
                    </a:lnTo>
                    <a:lnTo>
                      <a:pt x="1096" y="1510"/>
                    </a:lnTo>
                    <a:lnTo>
                      <a:pt x="1112" y="1493"/>
                    </a:lnTo>
                    <a:lnTo>
                      <a:pt x="1127" y="1477"/>
                    </a:lnTo>
                    <a:lnTo>
                      <a:pt x="1141" y="1459"/>
                    </a:lnTo>
                    <a:lnTo>
                      <a:pt x="1156" y="1441"/>
                    </a:lnTo>
                    <a:lnTo>
                      <a:pt x="1169" y="1422"/>
                    </a:lnTo>
                    <a:lnTo>
                      <a:pt x="1182" y="1401"/>
                    </a:lnTo>
                    <a:lnTo>
                      <a:pt x="1194" y="1381"/>
                    </a:lnTo>
                    <a:lnTo>
                      <a:pt x="1205" y="1360"/>
                    </a:lnTo>
                    <a:lnTo>
                      <a:pt x="1215" y="1338"/>
                    </a:lnTo>
                    <a:lnTo>
                      <a:pt x="1226" y="1315"/>
                    </a:lnTo>
                    <a:lnTo>
                      <a:pt x="1234" y="1293"/>
                    </a:lnTo>
                    <a:lnTo>
                      <a:pt x="1242" y="1269"/>
                    </a:lnTo>
                    <a:lnTo>
                      <a:pt x="1249" y="1244"/>
                    </a:lnTo>
                    <a:lnTo>
                      <a:pt x="1256" y="1220"/>
                    </a:lnTo>
                    <a:lnTo>
                      <a:pt x="1261" y="1195"/>
                    </a:lnTo>
                    <a:lnTo>
                      <a:pt x="1265" y="1169"/>
                    </a:lnTo>
                    <a:lnTo>
                      <a:pt x="1269" y="1143"/>
                    </a:lnTo>
                    <a:lnTo>
                      <a:pt x="1271" y="1117"/>
                    </a:lnTo>
                    <a:lnTo>
                      <a:pt x="1273" y="1090"/>
                    </a:lnTo>
                    <a:lnTo>
                      <a:pt x="1273" y="1063"/>
                    </a:lnTo>
                    <a:lnTo>
                      <a:pt x="1273" y="1063"/>
                    </a:lnTo>
                    <a:lnTo>
                      <a:pt x="1272" y="1023"/>
                    </a:lnTo>
                    <a:lnTo>
                      <a:pt x="1269" y="982"/>
                    </a:lnTo>
                    <a:lnTo>
                      <a:pt x="1263" y="943"/>
                    </a:lnTo>
                    <a:lnTo>
                      <a:pt x="1255" y="904"/>
                    </a:lnTo>
                    <a:lnTo>
                      <a:pt x="1245" y="867"/>
                    </a:lnTo>
                    <a:lnTo>
                      <a:pt x="1233" y="831"/>
                    </a:lnTo>
                    <a:lnTo>
                      <a:pt x="1218" y="796"/>
                    </a:lnTo>
                    <a:lnTo>
                      <a:pt x="1203" y="762"/>
                    </a:lnTo>
                    <a:lnTo>
                      <a:pt x="1185" y="731"/>
                    </a:lnTo>
                    <a:lnTo>
                      <a:pt x="1166" y="701"/>
                    </a:lnTo>
                    <a:lnTo>
                      <a:pt x="1145" y="672"/>
                    </a:lnTo>
                    <a:lnTo>
                      <a:pt x="1123" y="645"/>
                    </a:lnTo>
                    <a:lnTo>
                      <a:pt x="1099" y="621"/>
                    </a:lnTo>
                    <a:lnTo>
                      <a:pt x="1073" y="597"/>
                    </a:lnTo>
                    <a:lnTo>
                      <a:pt x="1060" y="587"/>
                    </a:lnTo>
                    <a:lnTo>
                      <a:pt x="1047" y="577"/>
                    </a:lnTo>
                    <a:lnTo>
                      <a:pt x="1033" y="567"/>
                    </a:lnTo>
                    <a:lnTo>
                      <a:pt x="1020" y="559"/>
                    </a:lnTo>
                    <a:lnTo>
                      <a:pt x="1020" y="559"/>
                    </a:lnTo>
                    <a:close/>
                    <a:moveTo>
                      <a:pt x="977" y="748"/>
                    </a:moveTo>
                    <a:lnTo>
                      <a:pt x="977" y="748"/>
                    </a:lnTo>
                    <a:lnTo>
                      <a:pt x="985" y="740"/>
                    </a:lnTo>
                    <a:lnTo>
                      <a:pt x="994" y="733"/>
                    </a:lnTo>
                    <a:lnTo>
                      <a:pt x="1003" y="727"/>
                    </a:lnTo>
                    <a:lnTo>
                      <a:pt x="1012" y="721"/>
                    </a:lnTo>
                    <a:lnTo>
                      <a:pt x="1022" y="717"/>
                    </a:lnTo>
                    <a:lnTo>
                      <a:pt x="1031" y="713"/>
                    </a:lnTo>
                    <a:lnTo>
                      <a:pt x="1040" y="710"/>
                    </a:lnTo>
                    <a:lnTo>
                      <a:pt x="1049" y="708"/>
                    </a:lnTo>
                    <a:lnTo>
                      <a:pt x="1058" y="707"/>
                    </a:lnTo>
                    <a:lnTo>
                      <a:pt x="1067" y="706"/>
                    </a:lnTo>
                    <a:lnTo>
                      <a:pt x="1075" y="707"/>
                    </a:lnTo>
                    <a:lnTo>
                      <a:pt x="1084" y="708"/>
                    </a:lnTo>
                    <a:lnTo>
                      <a:pt x="1092" y="711"/>
                    </a:lnTo>
                    <a:lnTo>
                      <a:pt x="1099" y="714"/>
                    </a:lnTo>
                    <a:lnTo>
                      <a:pt x="1106" y="718"/>
                    </a:lnTo>
                    <a:lnTo>
                      <a:pt x="1112" y="723"/>
                    </a:lnTo>
                    <a:lnTo>
                      <a:pt x="1112" y="723"/>
                    </a:lnTo>
                    <a:lnTo>
                      <a:pt x="1117" y="729"/>
                    </a:lnTo>
                    <a:lnTo>
                      <a:pt x="1121" y="736"/>
                    </a:lnTo>
                    <a:lnTo>
                      <a:pt x="1124" y="743"/>
                    </a:lnTo>
                    <a:lnTo>
                      <a:pt x="1127" y="750"/>
                    </a:lnTo>
                    <a:lnTo>
                      <a:pt x="1128" y="758"/>
                    </a:lnTo>
                    <a:lnTo>
                      <a:pt x="1129" y="767"/>
                    </a:lnTo>
                    <a:lnTo>
                      <a:pt x="1128" y="776"/>
                    </a:lnTo>
                    <a:lnTo>
                      <a:pt x="1127" y="785"/>
                    </a:lnTo>
                    <a:lnTo>
                      <a:pt x="1125" y="794"/>
                    </a:lnTo>
                    <a:lnTo>
                      <a:pt x="1122" y="804"/>
                    </a:lnTo>
                    <a:lnTo>
                      <a:pt x="1118" y="813"/>
                    </a:lnTo>
                    <a:lnTo>
                      <a:pt x="1114" y="822"/>
                    </a:lnTo>
                    <a:lnTo>
                      <a:pt x="1108" y="831"/>
                    </a:lnTo>
                    <a:lnTo>
                      <a:pt x="1102" y="840"/>
                    </a:lnTo>
                    <a:lnTo>
                      <a:pt x="1095" y="849"/>
                    </a:lnTo>
                    <a:lnTo>
                      <a:pt x="1087" y="858"/>
                    </a:lnTo>
                    <a:lnTo>
                      <a:pt x="1087" y="858"/>
                    </a:lnTo>
                    <a:lnTo>
                      <a:pt x="1078" y="866"/>
                    </a:lnTo>
                    <a:lnTo>
                      <a:pt x="1069" y="873"/>
                    </a:lnTo>
                    <a:lnTo>
                      <a:pt x="1060" y="879"/>
                    </a:lnTo>
                    <a:lnTo>
                      <a:pt x="1051" y="884"/>
                    </a:lnTo>
                    <a:lnTo>
                      <a:pt x="1042" y="889"/>
                    </a:lnTo>
                    <a:lnTo>
                      <a:pt x="1033" y="893"/>
                    </a:lnTo>
                    <a:lnTo>
                      <a:pt x="1024" y="896"/>
                    </a:lnTo>
                    <a:lnTo>
                      <a:pt x="1014" y="898"/>
                    </a:lnTo>
                    <a:lnTo>
                      <a:pt x="1005" y="899"/>
                    </a:lnTo>
                    <a:lnTo>
                      <a:pt x="996" y="899"/>
                    </a:lnTo>
                    <a:lnTo>
                      <a:pt x="988" y="899"/>
                    </a:lnTo>
                    <a:lnTo>
                      <a:pt x="980" y="897"/>
                    </a:lnTo>
                    <a:lnTo>
                      <a:pt x="972" y="895"/>
                    </a:lnTo>
                    <a:lnTo>
                      <a:pt x="965" y="892"/>
                    </a:lnTo>
                    <a:lnTo>
                      <a:pt x="958" y="888"/>
                    </a:lnTo>
                    <a:lnTo>
                      <a:pt x="952" y="882"/>
                    </a:lnTo>
                    <a:lnTo>
                      <a:pt x="952" y="882"/>
                    </a:lnTo>
                    <a:lnTo>
                      <a:pt x="947" y="876"/>
                    </a:lnTo>
                    <a:lnTo>
                      <a:pt x="942" y="870"/>
                    </a:lnTo>
                    <a:lnTo>
                      <a:pt x="939" y="863"/>
                    </a:lnTo>
                    <a:lnTo>
                      <a:pt x="937" y="855"/>
                    </a:lnTo>
                    <a:lnTo>
                      <a:pt x="935" y="846"/>
                    </a:lnTo>
                    <a:lnTo>
                      <a:pt x="935" y="838"/>
                    </a:lnTo>
                    <a:lnTo>
                      <a:pt x="935" y="829"/>
                    </a:lnTo>
                    <a:lnTo>
                      <a:pt x="936" y="820"/>
                    </a:lnTo>
                    <a:lnTo>
                      <a:pt x="938" y="811"/>
                    </a:lnTo>
                    <a:lnTo>
                      <a:pt x="941" y="802"/>
                    </a:lnTo>
                    <a:lnTo>
                      <a:pt x="946" y="793"/>
                    </a:lnTo>
                    <a:lnTo>
                      <a:pt x="951" y="784"/>
                    </a:lnTo>
                    <a:lnTo>
                      <a:pt x="956" y="775"/>
                    </a:lnTo>
                    <a:lnTo>
                      <a:pt x="962" y="765"/>
                    </a:lnTo>
                    <a:lnTo>
                      <a:pt x="969" y="756"/>
                    </a:lnTo>
                    <a:lnTo>
                      <a:pt x="977" y="748"/>
                    </a:lnTo>
                    <a:lnTo>
                      <a:pt x="977" y="748"/>
                    </a:lnTo>
                    <a:close/>
                    <a:moveTo>
                      <a:pt x="991" y="1418"/>
                    </a:moveTo>
                    <a:lnTo>
                      <a:pt x="991" y="1418"/>
                    </a:lnTo>
                    <a:lnTo>
                      <a:pt x="985" y="1417"/>
                    </a:lnTo>
                    <a:lnTo>
                      <a:pt x="980" y="1416"/>
                    </a:lnTo>
                    <a:lnTo>
                      <a:pt x="975" y="1414"/>
                    </a:lnTo>
                    <a:lnTo>
                      <a:pt x="970" y="1412"/>
                    </a:lnTo>
                    <a:lnTo>
                      <a:pt x="966" y="1408"/>
                    </a:lnTo>
                    <a:lnTo>
                      <a:pt x="962" y="1404"/>
                    </a:lnTo>
                    <a:lnTo>
                      <a:pt x="954" y="1395"/>
                    </a:lnTo>
                    <a:lnTo>
                      <a:pt x="948" y="1383"/>
                    </a:lnTo>
                    <a:lnTo>
                      <a:pt x="942" y="1370"/>
                    </a:lnTo>
                    <a:lnTo>
                      <a:pt x="939" y="1355"/>
                    </a:lnTo>
                    <a:lnTo>
                      <a:pt x="938" y="1338"/>
                    </a:lnTo>
                    <a:lnTo>
                      <a:pt x="938" y="1338"/>
                    </a:lnTo>
                    <a:lnTo>
                      <a:pt x="939" y="1322"/>
                    </a:lnTo>
                    <a:lnTo>
                      <a:pt x="942" y="1308"/>
                    </a:lnTo>
                    <a:lnTo>
                      <a:pt x="948" y="1294"/>
                    </a:lnTo>
                    <a:lnTo>
                      <a:pt x="954" y="1283"/>
                    </a:lnTo>
                    <a:lnTo>
                      <a:pt x="962" y="1273"/>
                    </a:lnTo>
                    <a:lnTo>
                      <a:pt x="966" y="1269"/>
                    </a:lnTo>
                    <a:lnTo>
                      <a:pt x="970" y="1266"/>
                    </a:lnTo>
                    <a:lnTo>
                      <a:pt x="975" y="1263"/>
                    </a:lnTo>
                    <a:lnTo>
                      <a:pt x="980" y="1261"/>
                    </a:lnTo>
                    <a:lnTo>
                      <a:pt x="985" y="1260"/>
                    </a:lnTo>
                    <a:lnTo>
                      <a:pt x="991" y="1260"/>
                    </a:lnTo>
                    <a:lnTo>
                      <a:pt x="991" y="1260"/>
                    </a:lnTo>
                    <a:lnTo>
                      <a:pt x="996" y="1260"/>
                    </a:lnTo>
                    <a:lnTo>
                      <a:pt x="1001" y="1261"/>
                    </a:lnTo>
                    <a:lnTo>
                      <a:pt x="1006" y="1263"/>
                    </a:lnTo>
                    <a:lnTo>
                      <a:pt x="1011" y="1266"/>
                    </a:lnTo>
                    <a:lnTo>
                      <a:pt x="1016" y="1269"/>
                    </a:lnTo>
                    <a:lnTo>
                      <a:pt x="1021" y="1273"/>
                    </a:lnTo>
                    <a:lnTo>
                      <a:pt x="1028" y="1283"/>
                    </a:lnTo>
                    <a:lnTo>
                      <a:pt x="1035" y="1294"/>
                    </a:lnTo>
                    <a:lnTo>
                      <a:pt x="1039" y="1308"/>
                    </a:lnTo>
                    <a:lnTo>
                      <a:pt x="1042" y="1322"/>
                    </a:lnTo>
                    <a:lnTo>
                      <a:pt x="1043" y="1338"/>
                    </a:lnTo>
                    <a:lnTo>
                      <a:pt x="1043" y="1338"/>
                    </a:lnTo>
                    <a:lnTo>
                      <a:pt x="1042" y="1355"/>
                    </a:lnTo>
                    <a:lnTo>
                      <a:pt x="1039" y="1370"/>
                    </a:lnTo>
                    <a:lnTo>
                      <a:pt x="1035" y="1383"/>
                    </a:lnTo>
                    <a:lnTo>
                      <a:pt x="1028" y="1395"/>
                    </a:lnTo>
                    <a:lnTo>
                      <a:pt x="1021" y="1404"/>
                    </a:lnTo>
                    <a:lnTo>
                      <a:pt x="1016" y="1408"/>
                    </a:lnTo>
                    <a:lnTo>
                      <a:pt x="1011" y="1412"/>
                    </a:lnTo>
                    <a:lnTo>
                      <a:pt x="1006" y="1414"/>
                    </a:lnTo>
                    <a:lnTo>
                      <a:pt x="1001" y="1416"/>
                    </a:lnTo>
                    <a:lnTo>
                      <a:pt x="996" y="1417"/>
                    </a:lnTo>
                    <a:lnTo>
                      <a:pt x="991" y="1418"/>
                    </a:lnTo>
                    <a:lnTo>
                      <a:pt x="991" y="1418"/>
                    </a:lnTo>
                    <a:close/>
                    <a:moveTo>
                      <a:pt x="1098" y="1161"/>
                    </a:moveTo>
                    <a:lnTo>
                      <a:pt x="1098" y="1161"/>
                    </a:lnTo>
                    <a:lnTo>
                      <a:pt x="1087" y="1160"/>
                    </a:lnTo>
                    <a:lnTo>
                      <a:pt x="1075" y="1159"/>
                    </a:lnTo>
                    <a:lnTo>
                      <a:pt x="1064" y="1157"/>
                    </a:lnTo>
                    <a:lnTo>
                      <a:pt x="1054" y="1155"/>
                    </a:lnTo>
                    <a:lnTo>
                      <a:pt x="1044" y="1151"/>
                    </a:lnTo>
                    <a:lnTo>
                      <a:pt x="1035" y="1148"/>
                    </a:lnTo>
                    <a:lnTo>
                      <a:pt x="1027" y="1143"/>
                    </a:lnTo>
                    <a:lnTo>
                      <a:pt x="1019" y="1138"/>
                    </a:lnTo>
                    <a:lnTo>
                      <a:pt x="1011" y="1133"/>
                    </a:lnTo>
                    <a:lnTo>
                      <a:pt x="1004" y="1127"/>
                    </a:lnTo>
                    <a:lnTo>
                      <a:pt x="999" y="1121"/>
                    </a:lnTo>
                    <a:lnTo>
                      <a:pt x="994" y="1114"/>
                    </a:lnTo>
                    <a:lnTo>
                      <a:pt x="990" y="1107"/>
                    </a:lnTo>
                    <a:lnTo>
                      <a:pt x="987" y="1100"/>
                    </a:lnTo>
                    <a:lnTo>
                      <a:pt x="986" y="1091"/>
                    </a:lnTo>
                    <a:lnTo>
                      <a:pt x="985" y="1083"/>
                    </a:lnTo>
                    <a:lnTo>
                      <a:pt x="985" y="1083"/>
                    </a:lnTo>
                    <a:lnTo>
                      <a:pt x="986" y="1075"/>
                    </a:lnTo>
                    <a:lnTo>
                      <a:pt x="987" y="1068"/>
                    </a:lnTo>
                    <a:lnTo>
                      <a:pt x="990" y="1060"/>
                    </a:lnTo>
                    <a:lnTo>
                      <a:pt x="994" y="1053"/>
                    </a:lnTo>
                    <a:lnTo>
                      <a:pt x="999" y="1047"/>
                    </a:lnTo>
                    <a:lnTo>
                      <a:pt x="1004" y="1040"/>
                    </a:lnTo>
                    <a:lnTo>
                      <a:pt x="1011" y="1035"/>
                    </a:lnTo>
                    <a:lnTo>
                      <a:pt x="1019" y="1029"/>
                    </a:lnTo>
                    <a:lnTo>
                      <a:pt x="1027" y="1024"/>
                    </a:lnTo>
                    <a:lnTo>
                      <a:pt x="1035" y="1020"/>
                    </a:lnTo>
                    <a:lnTo>
                      <a:pt x="1044" y="1016"/>
                    </a:lnTo>
                    <a:lnTo>
                      <a:pt x="1054" y="1012"/>
                    </a:lnTo>
                    <a:lnTo>
                      <a:pt x="1064" y="1009"/>
                    </a:lnTo>
                    <a:lnTo>
                      <a:pt x="1075" y="1007"/>
                    </a:lnTo>
                    <a:lnTo>
                      <a:pt x="1087" y="1006"/>
                    </a:lnTo>
                    <a:lnTo>
                      <a:pt x="1098" y="1006"/>
                    </a:lnTo>
                    <a:lnTo>
                      <a:pt x="1098" y="1006"/>
                    </a:lnTo>
                    <a:lnTo>
                      <a:pt x="1110" y="1006"/>
                    </a:lnTo>
                    <a:lnTo>
                      <a:pt x="1121" y="1007"/>
                    </a:lnTo>
                    <a:lnTo>
                      <a:pt x="1131" y="1009"/>
                    </a:lnTo>
                    <a:lnTo>
                      <a:pt x="1142" y="1012"/>
                    </a:lnTo>
                    <a:lnTo>
                      <a:pt x="1151" y="1016"/>
                    </a:lnTo>
                    <a:lnTo>
                      <a:pt x="1162" y="1020"/>
                    </a:lnTo>
                    <a:lnTo>
                      <a:pt x="1170" y="1024"/>
                    </a:lnTo>
                    <a:lnTo>
                      <a:pt x="1178" y="1029"/>
                    </a:lnTo>
                    <a:lnTo>
                      <a:pt x="1185" y="1035"/>
                    </a:lnTo>
                    <a:lnTo>
                      <a:pt x="1192" y="1040"/>
                    </a:lnTo>
                    <a:lnTo>
                      <a:pt x="1197" y="1047"/>
                    </a:lnTo>
                    <a:lnTo>
                      <a:pt x="1202" y="1053"/>
                    </a:lnTo>
                    <a:lnTo>
                      <a:pt x="1206" y="1060"/>
                    </a:lnTo>
                    <a:lnTo>
                      <a:pt x="1208" y="1068"/>
                    </a:lnTo>
                    <a:lnTo>
                      <a:pt x="1210" y="1075"/>
                    </a:lnTo>
                    <a:lnTo>
                      <a:pt x="1211" y="1083"/>
                    </a:lnTo>
                    <a:lnTo>
                      <a:pt x="1211" y="1083"/>
                    </a:lnTo>
                    <a:lnTo>
                      <a:pt x="1210" y="1091"/>
                    </a:lnTo>
                    <a:lnTo>
                      <a:pt x="1208" y="1100"/>
                    </a:lnTo>
                    <a:lnTo>
                      <a:pt x="1206" y="1107"/>
                    </a:lnTo>
                    <a:lnTo>
                      <a:pt x="1202" y="1114"/>
                    </a:lnTo>
                    <a:lnTo>
                      <a:pt x="1197" y="1121"/>
                    </a:lnTo>
                    <a:lnTo>
                      <a:pt x="1192" y="1127"/>
                    </a:lnTo>
                    <a:lnTo>
                      <a:pt x="1185" y="1133"/>
                    </a:lnTo>
                    <a:lnTo>
                      <a:pt x="1178" y="1138"/>
                    </a:lnTo>
                    <a:lnTo>
                      <a:pt x="1170" y="1143"/>
                    </a:lnTo>
                    <a:lnTo>
                      <a:pt x="1162" y="1148"/>
                    </a:lnTo>
                    <a:lnTo>
                      <a:pt x="1151" y="1151"/>
                    </a:lnTo>
                    <a:lnTo>
                      <a:pt x="1142" y="1155"/>
                    </a:lnTo>
                    <a:lnTo>
                      <a:pt x="1131" y="1157"/>
                    </a:lnTo>
                    <a:lnTo>
                      <a:pt x="1121" y="1159"/>
                    </a:lnTo>
                    <a:lnTo>
                      <a:pt x="1110" y="1160"/>
                    </a:lnTo>
                    <a:lnTo>
                      <a:pt x="1098" y="1161"/>
                    </a:lnTo>
                    <a:lnTo>
                      <a:pt x="1098" y="1161"/>
                    </a:lnTo>
                    <a:close/>
                  </a:path>
                </a:pathLst>
              </a:custGeom>
              <a:solidFill>
                <a:schemeClr val="bg1"/>
              </a:solidFill>
              <a:ln>
                <a:noFill/>
              </a:ln>
            </p:spPr>
            <p:txBody>
              <a:bodyPr/>
              <a:lstStyle/>
              <a:p>
                <a:pPr>
                  <a:defRPr/>
                </a:pPr>
                <a:endParaRPr lang="en-GB" dirty="0">
                  <a:solidFill>
                    <a:prstClr val="black"/>
                  </a:solidFill>
                  <a:latin typeface="Calibri Light"/>
                </a:endParaRPr>
              </a:p>
            </p:txBody>
          </p:sp>
        </p:grpSp>
        <p:grpSp>
          <p:nvGrpSpPr>
            <p:cNvPr id="47" name="Group 44"/>
            <p:cNvGrpSpPr>
              <a:grpSpLocks/>
            </p:cNvGrpSpPr>
            <p:nvPr/>
          </p:nvGrpSpPr>
          <p:grpSpPr bwMode="auto">
            <a:xfrm>
              <a:off x="1201738" y="2352675"/>
              <a:ext cx="500062" cy="385763"/>
              <a:chOff x="1202471" y="2553561"/>
              <a:chExt cx="499477" cy="385207"/>
            </a:xfrm>
          </p:grpSpPr>
          <p:sp>
            <p:nvSpPr>
              <p:cNvPr id="46" name="Freeform 45"/>
              <p:cNvSpPr/>
              <p:nvPr/>
            </p:nvSpPr>
            <p:spPr>
              <a:xfrm>
                <a:off x="1342008" y="2653430"/>
                <a:ext cx="359940" cy="285338"/>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Lst>
                <a:ahLst/>
                <a:cxnLst>
                  <a:cxn ang="0">
                    <a:pos x="connsiteX0" y="connsiteY0"/>
                  </a:cxn>
                  <a:cxn ang="0">
                    <a:pos x="connsiteX1" y="connsiteY1"/>
                  </a:cxn>
                  <a:cxn ang="0">
                    <a:pos x="connsiteX2" y="connsiteY2"/>
                  </a:cxn>
                  <a:cxn ang="0">
                    <a:pos x="connsiteX3" y="connsiteY3"/>
                  </a:cxn>
                </a:cxnLst>
                <a:rect l="l" t="t" r="r" b="b"/>
                <a:pathLst>
                  <a:path w="359418" h="285420">
                    <a:moveTo>
                      <a:pt x="359418" y="285420"/>
                    </a:moveTo>
                    <a:lnTo>
                      <a:pt x="174424" y="0"/>
                    </a:lnTo>
                    <a:lnTo>
                      <a:pt x="0" y="216708"/>
                    </a:lnTo>
                    <a:lnTo>
                      <a:pt x="359418" y="285420"/>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50" name="Group 66"/>
              <p:cNvGrpSpPr>
                <a:grpSpLocks/>
              </p:cNvGrpSpPr>
              <p:nvPr/>
            </p:nvGrpSpPr>
            <p:grpSpPr bwMode="auto">
              <a:xfrm>
                <a:off x="1202471" y="2553561"/>
                <a:ext cx="318007" cy="318007"/>
                <a:chOff x="3853164" y="3235396"/>
                <a:chExt cx="318007" cy="318007"/>
              </a:xfrm>
            </p:grpSpPr>
            <p:sp>
              <p:nvSpPr>
                <p:cNvPr id="48" name="Oval 47"/>
                <p:cNvSpPr/>
                <p:nvPr/>
              </p:nvSpPr>
              <p:spPr>
                <a:xfrm>
                  <a:off x="3853164" y="3235396"/>
                  <a:ext cx="318714" cy="318628"/>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49" name="Freeform 15"/>
                <p:cNvSpPr>
                  <a:spLocks noEditPoints="1"/>
                </p:cNvSpPr>
                <p:nvPr/>
              </p:nvSpPr>
              <p:spPr bwMode="auto">
                <a:xfrm>
                  <a:off x="3921346" y="3301975"/>
                  <a:ext cx="182350" cy="183885"/>
                </a:xfrm>
                <a:custGeom>
                  <a:avLst/>
                  <a:gdLst>
                    <a:gd name="T0" fmla="*/ 104 w 1610"/>
                    <a:gd name="T1" fmla="*/ 1554 h 1624"/>
                    <a:gd name="T2" fmla="*/ 184 w 1610"/>
                    <a:gd name="T3" fmla="*/ 1588 h 1624"/>
                    <a:gd name="T4" fmla="*/ 1497 w 1610"/>
                    <a:gd name="T5" fmla="*/ 668 h 1624"/>
                    <a:gd name="T6" fmla="*/ 1493 w 1610"/>
                    <a:gd name="T7" fmla="*/ 578 h 1624"/>
                    <a:gd name="T8" fmla="*/ 1408 w 1610"/>
                    <a:gd name="T9" fmla="*/ 569 h 1624"/>
                    <a:gd name="T10" fmla="*/ 68 w 1610"/>
                    <a:gd name="T11" fmla="*/ 997 h 1624"/>
                    <a:gd name="T12" fmla="*/ 1 w 1610"/>
                    <a:gd name="T13" fmla="*/ 1058 h 1624"/>
                    <a:gd name="T14" fmla="*/ 48 w 1610"/>
                    <a:gd name="T15" fmla="*/ 1129 h 1624"/>
                    <a:gd name="T16" fmla="*/ 213 w 1610"/>
                    <a:gd name="T17" fmla="*/ 578 h 1624"/>
                    <a:gd name="T18" fmla="*/ 128 w 1610"/>
                    <a:gd name="T19" fmla="*/ 569 h 1624"/>
                    <a:gd name="T20" fmla="*/ 102 w 1610"/>
                    <a:gd name="T21" fmla="*/ 651 h 1624"/>
                    <a:gd name="T22" fmla="*/ 1408 w 1610"/>
                    <a:gd name="T23" fmla="*/ 1579 h 1624"/>
                    <a:gd name="T24" fmla="*/ 1493 w 1610"/>
                    <a:gd name="T25" fmla="*/ 1570 h 1624"/>
                    <a:gd name="T26" fmla="*/ 1497 w 1610"/>
                    <a:gd name="T27" fmla="*/ 1480 h 1624"/>
                    <a:gd name="T28" fmla="*/ 1562 w 1610"/>
                    <a:gd name="T29" fmla="*/ 1129 h 1624"/>
                    <a:gd name="T30" fmla="*/ 1609 w 1610"/>
                    <a:gd name="T31" fmla="*/ 1058 h 1624"/>
                    <a:gd name="T32" fmla="*/ 1542 w 1610"/>
                    <a:gd name="T33" fmla="*/ 997 h 1624"/>
                    <a:gd name="T34" fmla="*/ 594 w 1610"/>
                    <a:gd name="T35" fmla="*/ 113 h 1624"/>
                    <a:gd name="T36" fmla="*/ 621 w 1610"/>
                    <a:gd name="T37" fmla="*/ 281 h 1624"/>
                    <a:gd name="T38" fmla="*/ 1097 w 1610"/>
                    <a:gd name="T39" fmla="*/ 440 h 1624"/>
                    <a:gd name="T40" fmla="*/ 988 w 1610"/>
                    <a:gd name="T41" fmla="*/ 263 h 1624"/>
                    <a:gd name="T42" fmla="*/ 1053 w 1610"/>
                    <a:gd name="T43" fmla="*/ 98 h 1624"/>
                    <a:gd name="T44" fmla="*/ 1220 w 1610"/>
                    <a:gd name="T45" fmla="*/ 50 h 1624"/>
                    <a:gd name="T46" fmla="*/ 1177 w 1610"/>
                    <a:gd name="T47" fmla="*/ 0 h 1624"/>
                    <a:gd name="T48" fmla="*/ 960 w 1610"/>
                    <a:gd name="T49" fmla="*/ 114 h 1624"/>
                    <a:gd name="T50" fmla="*/ 843 w 1610"/>
                    <a:gd name="T51" fmla="*/ 207 h 1624"/>
                    <a:gd name="T52" fmla="*/ 698 w 1610"/>
                    <a:gd name="T53" fmla="*/ 173 h 1624"/>
                    <a:gd name="T54" fmla="*/ 553 w 1610"/>
                    <a:gd name="T55" fmla="*/ 19 h 1624"/>
                    <a:gd name="T56" fmla="*/ 402 w 1610"/>
                    <a:gd name="T57" fmla="*/ 29 h 1624"/>
                    <a:gd name="T58" fmla="*/ 361 w 1610"/>
                    <a:gd name="T59" fmla="*/ 1143 h 1624"/>
                    <a:gd name="T60" fmla="*/ 503 w 1610"/>
                    <a:gd name="T61" fmla="*/ 1477 h 1624"/>
                    <a:gd name="T62" fmla="*/ 764 w 1610"/>
                    <a:gd name="T63" fmla="*/ 559 h 1624"/>
                    <a:gd name="T64" fmla="*/ 386 w 1610"/>
                    <a:gd name="T65" fmla="*/ 867 h 1624"/>
                    <a:gd name="T66" fmla="*/ 442 w 1610"/>
                    <a:gd name="T67" fmla="*/ 1035 h 1624"/>
                    <a:gd name="T68" fmla="*/ 583 w 1610"/>
                    <a:gd name="T69" fmla="*/ 1016 h 1624"/>
                    <a:gd name="T70" fmla="*/ 637 w 1610"/>
                    <a:gd name="T71" fmla="*/ 1107 h 1624"/>
                    <a:gd name="T72" fmla="*/ 518 w 1610"/>
                    <a:gd name="T73" fmla="*/ 1160 h 1624"/>
                    <a:gd name="T74" fmla="*/ 417 w 1610"/>
                    <a:gd name="T75" fmla="*/ 1083 h 1624"/>
                    <a:gd name="T76" fmla="*/ 584 w 1610"/>
                    <a:gd name="T77" fmla="*/ 1338 h 1624"/>
                    <a:gd name="T78" fmla="*/ 652 w 1610"/>
                    <a:gd name="T79" fmla="*/ 1263 h 1624"/>
                    <a:gd name="T80" fmla="*/ 662 w 1610"/>
                    <a:gd name="T81" fmla="*/ 1408 h 1624"/>
                    <a:gd name="T82" fmla="*/ 623 w 1610"/>
                    <a:gd name="T83" fmla="*/ 899 h 1624"/>
                    <a:gd name="T84" fmla="*/ 509 w 1610"/>
                    <a:gd name="T85" fmla="*/ 813 h 1624"/>
                    <a:gd name="T86" fmla="*/ 536 w 1610"/>
                    <a:gd name="T87" fmla="*/ 711 h 1624"/>
                    <a:gd name="T88" fmla="*/ 658 w 1610"/>
                    <a:gd name="T89" fmla="*/ 756 h 1624"/>
                    <a:gd name="T90" fmla="*/ 676 w 1610"/>
                    <a:gd name="T91" fmla="*/ 882 h 1624"/>
                    <a:gd name="T92" fmla="*/ 1062 w 1610"/>
                    <a:gd name="T93" fmla="*/ 1539 h 1624"/>
                    <a:gd name="T94" fmla="*/ 1249 w 1610"/>
                    <a:gd name="T95" fmla="*/ 1244 h 1624"/>
                    <a:gd name="T96" fmla="*/ 1218 w 1610"/>
                    <a:gd name="T97" fmla="*/ 796 h 1624"/>
                    <a:gd name="T98" fmla="*/ 985 w 1610"/>
                    <a:gd name="T99" fmla="*/ 740 h 1624"/>
                    <a:gd name="T100" fmla="*/ 1112 w 1610"/>
                    <a:gd name="T101" fmla="*/ 723 h 1624"/>
                    <a:gd name="T102" fmla="*/ 1102 w 1610"/>
                    <a:gd name="T103" fmla="*/ 840 h 1624"/>
                    <a:gd name="T104" fmla="*/ 980 w 1610"/>
                    <a:gd name="T105" fmla="*/ 897 h 1624"/>
                    <a:gd name="T106" fmla="*/ 941 w 1610"/>
                    <a:gd name="T107" fmla="*/ 802 h 1624"/>
                    <a:gd name="T108" fmla="*/ 962 w 1610"/>
                    <a:gd name="T109" fmla="*/ 1404 h 1624"/>
                    <a:gd name="T110" fmla="*/ 980 w 1610"/>
                    <a:gd name="T111" fmla="*/ 1261 h 1624"/>
                    <a:gd name="T112" fmla="*/ 1043 w 1610"/>
                    <a:gd name="T113" fmla="*/ 1338 h 1624"/>
                    <a:gd name="T114" fmla="*/ 1087 w 1610"/>
                    <a:gd name="T115" fmla="*/ 1160 h 1624"/>
                    <a:gd name="T116" fmla="*/ 985 w 1610"/>
                    <a:gd name="T117" fmla="*/ 1083 h 1624"/>
                    <a:gd name="T118" fmla="*/ 1075 w 1610"/>
                    <a:gd name="T119" fmla="*/ 1007 h 1624"/>
                    <a:gd name="T120" fmla="*/ 1202 w 1610"/>
                    <a:gd name="T121" fmla="*/ 1053 h 1624"/>
                    <a:gd name="T122" fmla="*/ 1162 w 1610"/>
                    <a:gd name="T123" fmla="*/ 11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0" h="1624">
                      <a:moveTo>
                        <a:pt x="117" y="1475"/>
                      </a:moveTo>
                      <a:lnTo>
                        <a:pt x="117" y="1475"/>
                      </a:lnTo>
                      <a:lnTo>
                        <a:pt x="113" y="1480"/>
                      </a:lnTo>
                      <a:lnTo>
                        <a:pt x="109" y="1485"/>
                      </a:lnTo>
                      <a:lnTo>
                        <a:pt x="104" y="1491"/>
                      </a:lnTo>
                      <a:lnTo>
                        <a:pt x="102" y="1497"/>
                      </a:lnTo>
                      <a:lnTo>
                        <a:pt x="99" y="1504"/>
                      </a:lnTo>
                      <a:lnTo>
                        <a:pt x="98" y="1510"/>
                      </a:lnTo>
                      <a:lnTo>
                        <a:pt x="97" y="1517"/>
                      </a:lnTo>
                      <a:lnTo>
                        <a:pt x="97" y="1523"/>
                      </a:lnTo>
                      <a:lnTo>
                        <a:pt x="97" y="1529"/>
                      </a:lnTo>
                      <a:lnTo>
                        <a:pt x="98" y="1536"/>
                      </a:lnTo>
                      <a:lnTo>
                        <a:pt x="99" y="1542"/>
                      </a:lnTo>
                      <a:lnTo>
                        <a:pt x="102" y="1548"/>
                      </a:lnTo>
                      <a:lnTo>
                        <a:pt x="104" y="1554"/>
                      </a:lnTo>
                      <a:lnTo>
                        <a:pt x="109" y="1560"/>
                      </a:lnTo>
                      <a:lnTo>
                        <a:pt x="113" y="1565"/>
                      </a:lnTo>
                      <a:lnTo>
                        <a:pt x="117" y="1570"/>
                      </a:lnTo>
                      <a:lnTo>
                        <a:pt x="117" y="1570"/>
                      </a:lnTo>
                      <a:lnTo>
                        <a:pt x="122" y="1575"/>
                      </a:lnTo>
                      <a:lnTo>
                        <a:pt x="128" y="1579"/>
                      </a:lnTo>
                      <a:lnTo>
                        <a:pt x="133" y="1582"/>
                      </a:lnTo>
                      <a:lnTo>
                        <a:pt x="139" y="1586"/>
                      </a:lnTo>
                      <a:lnTo>
                        <a:pt x="145" y="1588"/>
                      </a:lnTo>
                      <a:lnTo>
                        <a:pt x="152" y="1589"/>
                      </a:lnTo>
                      <a:lnTo>
                        <a:pt x="158" y="1590"/>
                      </a:lnTo>
                      <a:lnTo>
                        <a:pt x="164" y="1591"/>
                      </a:lnTo>
                      <a:lnTo>
                        <a:pt x="171" y="1590"/>
                      </a:lnTo>
                      <a:lnTo>
                        <a:pt x="178" y="1589"/>
                      </a:lnTo>
                      <a:lnTo>
                        <a:pt x="184" y="1588"/>
                      </a:lnTo>
                      <a:lnTo>
                        <a:pt x="190" y="1586"/>
                      </a:lnTo>
                      <a:lnTo>
                        <a:pt x="196" y="1582"/>
                      </a:lnTo>
                      <a:lnTo>
                        <a:pt x="202" y="1579"/>
                      </a:lnTo>
                      <a:lnTo>
                        <a:pt x="207" y="1575"/>
                      </a:lnTo>
                      <a:lnTo>
                        <a:pt x="212" y="1570"/>
                      </a:lnTo>
                      <a:lnTo>
                        <a:pt x="347" y="1437"/>
                      </a:lnTo>
                      <a:lnTo>
                        <a:pt x="347" y="1437"/>
                      </a:lnTo>
                      <a:lnTo>
                        <a:pt x="330" y="1405"/>
                      </a:lnTo>
                      <a:lnTo>
                        <a:pt x="314" y="1372"/>
                      </a:lnTo>
                      <a:lnTo>
                        <a:pt x="301" y="1338"/>
                      </a:lnTo>
                      <a:lnTo>
                        <a:pt x="289" y="1303"/>
                      </a:lnTo>
                      <a:lnTo>
                        <a:pt x="117" y="1475"/>
                      </a:lnTo>
                      <a:close/>
                      <a:moveTo>
                        <a:pt x="1493" y="673"/>
                      </a:moveTo>
                      <a:lnTo>
                        <a:pt x="1493" y="673"/>
                      </a:lnTo>
                      <a:lnTo>
                        <a:pt x="1497" y="668"/>
                      </a:lnTo>
                      <a:lnTo>
                        <a:pt x="1501" y="662"/>
                      </a:lnTo>
                      <a:lnTo>
                        <a:pt x="1506" y="657"/>
                      </a:lnTo>
                      <a:lnTo>
                        <a:pt x="1508" y="651"/>
                      </a:lnTo>
                      <a:lnTo>
                        <a:pt x="1511" y="645"/>
                      </a:lnTo>
                      <a:lnTo>
                        <a:pt x="1512" y="638"/>
                      </a:lnTo>
                      <a:lnTo>
                        <a:pt x="1513" y="632"/>
                      </a:lnTo>
                      <a:lnTo>
                        <a:pt x="1513" y="626"/>
                      </a:lnTo>
                      <a:lnTo>
                        <a:pt x="1513" y="619"/>
                      </a:lnTo>
                      <a:lnTo>
                        <a:pt x="1512" y="613"/>
                      </a:lnTo>
                      <a:lnTo>
                        <a:pt x="1511" y="606"/>
                      </a:lnTo>
                      <a:lnTo>
                        <a:pt x="1508" y="600"/>
                      </a:lnTo>
                      <a:lnTo>
                        <a:pt x="1506" y="594"/>
                      </a:lnTo>
                      <a:lnTo>
                        <a:pt x="1501" y="588"/>
                      </a:lnTo>
                      <a:lnTo>
                        <a:pt x="1497" y="583"/>
                      </a:lnTo>
                      <a:lnTo>
                        <a:pt x="1493" y="578"/>
                      </a:lnTo>
                      <a:lnTo>
                        <a:pt x="1493" y="578"/>
                      </a:lnTo>
                      <a:lnTo>
                        <a:pt x="1488" y="573"/>
                      </a:lnTo>
                      <a:lnTo>
                        <a:pt x="1482" y="569"/>
                      </a:lnTo>
                      <a:lnTo>
                        <a:pt x="1477" y="566"/>
                      </a:lnTo>
                      <a:lnTo>
                        <a:pt x="1471" y="563"/>
                      </a:lnTo>
                      <a:lnTo>
                        <a:pt x="1465" y="561"/>
                      </a:lnTo>
                      <a:lnTo>
                        <a:pt x="1458" y="559"/>
                      </a:lnTo>
                      <a:lnTo>
                        <a:pt x="1452" y="558"/>
                      </a:lnTo>
                      <a:lnTo>
                        <a:pt x="1446" y="558"/>
                      </a:lnTo>
                      <a:lnTo>
                        <a:pt x="1439" y="558"/>
                      </a:lnTo>
                      <a:lnTo>
                        <a:pt x="1432" y="559"/>
                      </a:lnTo>
                      <a:lnTo>
                        <a:pt x="1426" y="561"/>
                      </a:lnTo>
                      <a:lnTo>
                        <a:pt x="1420" y="563"/>
                      </a:lnTo>
                      <a:lnTo>
                        <a:pt x="1414" y="566"/>
                      </a:lnTo>
                      <a:lnTo>
                        <a:pt x="1408" y="569"/>
                      </a:lnTo>
                      <a:lnTo>
                        <a:pt x="1403" y="573"/>
                      </a:lnTo>
                      <a:lnTo>
                        <a:pt x="1398" y="578"/>
                      </a:lnTo>
                      <a:lnTo>
                        <a:pt x="1278" y="697"/>
                      </a:lnTo>
                      <a:lnTo>
                        <a:pt x="1278" y="697"/>
                      </a:lnTo>
                      <a:lnTo>
                        <a:pt x="1294" y="729"/>
                      </a:lnTo>
                      <a:lnTo>
                        <a:pt x="1310" y="761"/>
                      </a:lnTo>
                      <a:lnTo>
                        <a:pt x="1324" y="795"/>
                      </a:lnTo>
                      <a:lnTo>
                        <a:pt x="1336" y="830"/>
                      </a:lnTo>
                      <a:lnTo>
                        <a:pt x="1493" y="673"/>
                      </a:lnTo>
                      <a:close/>
                      <a:moveTo>
                        <a:pt x="253" y="1067"/>
                      </a:moveTo>
                      <a:lnTo>
                        <a:pt x="253" y="1067"/>
                      </a:lnTo>
                      <a:lnTo>
                        <a:pt x="253" y="1032"/>
                      </a:lnTo>
                      <a:lnTo>
                        <a:pt x="256" y="997"/>
                      </a:lnTo>
                      <a:lnTo>
                        <a:pt x="68" y="997"/>
                      </a:lnTo>
                      <a:lnTo>
                        <a:pt x="68" y="997"/>
                      </a:lnTo>
                      <a:lnTo>
                        <a:pt x="61" y="997"/>
                      </a:lnTo>
                      <a:lnTo>
                        <a:pt x="55" y="998"/>
                      </a:lnTo>
                      <a:lnTo>
                        <a:pt x="48" y="1000"/>
                      </a:lnTo>
                      <a:lnTo>
                        <a:pt x="42" y="1002"/>
                      </a:lnTo>
                      <a:lnTo>
                        <a:pt x="36" y="1005"/>
                      </a:lnTo>
                      <a:lnTo>
                        <a:pt x="30" y="1008"/>
                      </a:lnTo>
                      <a:lnTo>
                        <a:pt x="25" y="1012"/>
                      </a:lnTo>
                      <a:lnTo>
                        <a:pt x="20" y="1017"/>
                      </a:lnTo>
                      <a:lnTo>
                        <a:pt x="16" y="1022"/>
                      </a:lnTo>
                      <a:lnTo>
                        <a:pt x="12" y="1027"/>
                      </a:lnTo>
                      <a:lnTo>
                        <a:pt x="9" y="1033"/>
                      </a:lnTo>
                      <a:lnTo>
                        <a:pt x="6" y="1039"/>
                      </a:lnTo>
                      <a:lnTo>
                        <a:pt x="3" y="1045"/>
                      </a:lnTo>
                      <a:lnTo>
                        <a:pt x="2" y="1051"/>
                      </a:lnTo>
                      <a:lnTo>
                        <a:pt x="1" y="1058"/>
                      </a:lnTo>
                      <a:lnTo>
                        <a:pt x="0" y="1064"/>
                      </a:lnTo>
                      <a:lnTo>
                        <a:pt x="0" y="1064"/>
                      </a:lnTo>
                      <a:lnTo>
                        <a:pt x="1" y="1071"/>
                      </a:lnTo>
                      <a:lnTo>
                        <a:pt x="2" y="1078"/>
                      </a:lnTo>
                      <a:lnTo>
                        <a:pt x="3" y="1084"/>
                      </a:lnTo>
                      <a:lnTo>
                        <a:pt x="6" y="1090"/>
                      </a:lnTo>
                      <a:lnTo>
                        <a:pt x="9" y="1097"/>
                      </a:lnTo>
                      <a:lnTo>
                        <a:pt x="12" y="1103"/>
                      </a:lnTo>
                      <a:lnTo>
                        <a:pt x="16" y="1108"/>
                      </a:lnTo>
                      <a:lnTo>
                        <a:pt x="20" y="1113"/>
                      </a:lnTo>
                      <a:lnTo>
                        <a:pt x="25" y="1117"/>
                      </a:lnTo>
                      <a:lnTo>
                        <a:pt x="30" y="1121"/>
                      </a:lnTo>
                      <a:lnTo>
                        <a:pt x="36" y="1124"/>
                      </a:lnTo>
                      <a:lnTo>
                        <a:pt x="42" y="1127"/>
                      </a:lnTo>
                      <a:lnTo>
                        <a:pt x="48" y="1129"/>
                      </a:lnTo>
                      <a:lnTo>
                        <a:pt x="55" y="1131"/>
                      </a:lnTo>
                      <a:lnTo>
                        <a:pt x="61" y="1132"/>
                      </a:lnTo>
                      <a:lnTo>
                        <a:pt x="68" y="1132"/>
                      </a:lnTo>
                      <a:lnTo>
                        <a:pt x="255" y="1132"/>
                      </a:lnTo>
                      <a:lnTo>
                        <a:pt x="255" y="1132"/>
                      </a:lnTo>
                      <a:lnTo>
                        <a:pt x="253" y="1100"/>
                      </a:lnTo>
                      <a:lnTo>
                        <a:pt x="253" y="1067"/>
                      </a:lnTo>
                      <a:lnTo>
                        <a:pt x="253" y="1067"/>
                      </a:lnTo>
                      <a:close/>
                      <a:moveTo>
                        <a:pt x="285" y="841"/>
                      </a:moveTo>
                      <a:lnTo>
                        <a:pt x="285" y="841"/>
                      </a:lnTo>
                      <a:lnTo>
                        <a:pt x="297" y="806"/>
                      </a:lnTo>
                      <a:lnTo>
                        <a:pt x="310" y="772"/>
                      </a:lnTo>
                      <a:lnTo>
                        <a:pt x="326" y="738"/>
                      </a:lnTo>
                      <a:lnTo>
                        <a:pt x="342" y="707"/>
                      </a:lnTo>
                      <a:lnTo>
                        <a:pt x="213" y="578"/>
                      </a:lnTo>
                      <a:lnTo>
                        <a:pt x="213" y="578"/>
                      </a:lnTo>
                      <a:lnTo>
                        <a:pt x="207" y="573"/>
                      </a:lnTo>
                      <a:lnTo>
                        <a:pt x="202" y="569"/>
                      </a:lnTo>
                      <a:lnTo>
                        <a:pt x="196" y="566"/>
                      </a:lnTo>
                      <a:lnTo>
                        <a:pt x="190" y="563"/>
                      </a:lnTo>
                      <a:lnTo>
                        <a:pt x="184" y="561"/>
                      </a:lnTo>
                      <a:lnTo>
                        <a:pt x="178" y="559"/>
                      </a:lnTo>
                      <a:lnTo>
                        <a:pt x="171" y="558"/>
                      </a:lnTo>
                      <a:lnTo>
                        <a:pt x="164" y="558"/>
                      </a:lnTo>
                      <a:lnTo>
                        <a:pt x="158" y="558"/>
                      </a:lnTo>
                      <a:lnTo>
                        <a:pt x="152" y="559"/>
                      </a:lnTo>
                      <a:lnTo>
                        <a:pt x="145" y="561"/>
                      </a:lnTo>
                      <a:lnTo>
                        <a:pt x="139" y="563"/>
                      </a:lnTo>
                      <a:lnTo>
                        <a:pt x="133" y="566"/>
                      </a:lnTo>
                      <a:lnTo>
                        <a:pt x="128" y="569"/>
                      </a:lnTo>
                      <a:lnTo>
                        <a:pt x="122" y="573"/>
                      </a:lnTo>
                      <a:lnTo>
                        <a:pt x="117" y="578"/>
                      </a:lnTo>
                      <a:lnTo>
                        <a:pt x="117" y="578"/>
                      </a:lnTo>
                      <a:lnTo>
                        <a:pt x="113" y="583"/>
                      </a:lnTo>
                      <a:lnTo>
                        <a:pt x="109" y="588"/>
                      </a:lnTo>
                      <a:lnTo>
                        <a:pt x="104" y="594"/>
                      </a:lnTo>
                      <a:lnTo>
                        <a:pt x="102" y="600"/>
                      </a:lnTo>
                      <a:lnTo>
                        <a:pt x="99" y="606"/>
                      </a:lnTo>
                      <a:lnTo>
                        <a:pt x="98" y="613"/>
                      </a:lnTo>
                      <a:lnTo>
                        <a:pt x="97" y="619"/>
                      </a:lnTo>
                      <a:lnTo>
                        <a:pt x="97" y="626"/>
                      </a:lnTo>
                      <a:lnTo>
                        <a:pt x="97" y="632"/>
                      </a:lnTo>
                      <a:lnTo>
                        <a:pt x="98" y="638"/>
                      </a:lnTo>
                      <a:lnTo>
                        <a:pt x="99" y="645"/>
                      </a:lnTo>
                      <a:lnTo>
                        <a:pt x="102" y="651"/>
                      </a:lnTo>
                      <a:lnTo>
                        <a:pt x="104" y="657"/>
                      </a:lnTo>
                      <a:lnTo>
                        <a:pt x="109" y="662"/>
                      </a:lnTo>
                      <a:lnTo>
                        <a:pt x="113" y="668"/>
                      </a:lnTo>
                      <a:lnTo>
                        <a:pt x="117" y="673"/>
                      </a:lnTo>
                      <a:lnTo>
                        <a:pt x="285" y="841"/>
                      </a:lnTo>
                      <a:close/>
                      <a:moveTo>
                        <a:pt x="1332" y="1314"/>
                      </a:moveTo>
                      <a:lnTo>
                        <a:pt x="1332" y="1314"/>
                      </a:lnTo>
                      <a:lnTo>
                        <a:pt x="1320" y="1349"/>
                      </a:lnTo>
                      <a:lnTo>
                        <a:pt x="1306" y="1382"/>
                      </a:lnTo>
                      <a:lnTo>
                        <a:pt x="1289" y="1414"/>
                      </a:lnTo>
                      <a:lnTo>
                        <a:pt x="1272" y="1446"/>
                      </a:lnTo>
                      <a:lnTo>
                        <a:pt x="1398" y="1570"/>
                      </a:lnTo>
                      <a:lnTo>
                        <a:pt x="1398" y="1570"/>
                      </a:lnTo>
                      <a:lnTo>
                        <a:pt x="1403" y="1575"/>
                      </a:lnTo>
                      <a:lnTo>
                        <a:pt x="1408" y="1579"/>
                      </a:lnTo>
                      <a:lnTo>
                        <a:pt x="1414" y="1582"/>
                      </a:lnTo>
                      <a:lnTo>
                        <a:pt x="1420" y="1586"/>
                      </a:lnTo>
                      <a:lnTo>
                        <a:pt x="1426" y="1588"/>
                      </a:lnTo>
                      <a:lnTo>
                        <a:pt x="1432" y="1589"/>
                      </a:lnTo>
                      <a:lnTo>
                        <a:pt x="1439" y="1590"/>
                      </a:lnTo>
                      <a:lnTo>
                        <a:pt x="1446" y="1591"/>
                      </a:lnTo>
                      <a:lnTo>
                        <a:pt x="1452" y="1590"/>
                      </a:lnTo>
                      <a:lnTo>
                        <a:pt x="1458" y="1589"/>
                      </a:lnTo>
                      <a:lnTo>
                        <a:pt x="1465" y="1588"/>
                      </a:lnTo>
                      <a:lnTo>
                        <a:pt x="1471" y="1586"/>
                      </a:lnTo>
                      <a:lnTo>
                        <a:pt x="1477" y="1582"/>
                      </a:lnTo>
                      <a:lnTo>
                        <a:pt x="1482" y="1579"/>
                      </a:lnTo>
                      <a:lnTo>
                        <a:pt x="1488" y="1575"/>
                      </a:lnTo>
                      <a:lnTo>
                        <a:pt x="1493" y="1570"/>
                      </a:lnTo>
                      <a:lnTo>
                        <a:pt x="1493" y="1570"/>
                      </a:lnTo>
                      <a:lnTo>
                        <a:pt x="1497" y="1565"/>
                      </a:lnTo>
                      <a:lnTo>
                        <a:pt x="1501" y="1560"/>
                      </a:lnTo>
                      <a:lnTo>
                        <a:pt x="1506" y="1554"/>
                      </a:lnTo>
                      <a:lnTo>
                        <a:pt x="1508" y="1548"/>
                      </a:lnTo>
                      <a:lnTo>
                        <a:pt x="1511" y="1542"/>
                      </a:lnTo>
                      <a:lnTo>
                        <a:pt x="1512" y="1536"/>
                      </a:lnTo>
                      <a:lnTo>
                        <a:pt x="1513" y="1529"/>
                      </a:lnTo>
                      <a:lnTo>
                        <a:pt x="1513" y="1523"/>
                      </a:lnTo>
                      <a:lnTo>
                        <a:pt x="1513" y="1517"/>
                      </a:lnTo>
                      <a:lnTo>
                        <a:pt x="1512" y="1510"/>
                      </a:lnTo>
                      <a:lnTo>
                        <a:pt x="1511" y="1504"/>
                      </a:lnTo>
                      <a:lnTo>
                        <a:pt x="1508" y="1497"/>
                      </a:lnTo>
                      <a:lnTo>
                        <a:pt x="1506" y="1491"/>
                      </a:lnTo>
                      <a:lnTo>
                        <a:pt x="1501" y="1485"/>
                      </a:lnTo>
                      <a:lnTo>
                        <a:pt x="1497" y="1480"/>
                      </a:lnTo>
                      <a:lnTo>
                        <a:pt x="1493" y="1475"/>
                      </a:lnTo>
                      <a:lnTo>
                        <a:pt x="1332" y="1314"/>
                      </a:lnTo>
                      <a:close/>
                      <a:moveTo>
                        <a:pt x="1542" y="997"/>
                      </a:moveTo>
                      <a:lnTo>
                        <a:pt x="1370" y="997"/>
                      </a:lnTo>
                      <a:lnTo>
                        <a:pt x="1370" y="997"/>
                      </a:lnTo>
                      <a:lnTo>
                        <a:pt x="1372" y="1032"/>
                      </a:lnTo>
                      <a:lnTo>
                        <a:pt x="1373" y="1067"/>
                      </a:lnTo>
                      <a:lnTo>
                        <a:pt x="1373" y="1067"/>
                      </a:lnTo>
                      <a:lnTo>
                        <a:pt x="1372" y="1100"/>
                      </a:lnTo>
                      <a:lnTo>
                        <a:pt x="1370" y="1132"/>
                      </a:lnTo>
                      <a:lnTo>
                        <a:pt x="1542" y="1132"/>
                      </a:lnTo>
                      <a:lnTo>
                        <a:pt x="1542" y="1132"/>
                      </a:lnTo>
                      <a:lnTo>
                        <a:pt x="1549" y="1132"/>
                      </a:lnTo>
                      <a:lnTo>
                        <a:pt x="1555" y="1131"/>
                      </a:lnTo>
                      <a:lnTo>
                        <a:pt x="1562" y="1129"/>
                      </a:lnTo>
                      <a:lnTo>
                        <a:pt x="1568" y="1127"/>
                      </a:lnTo>
                      <a:lnTo>
                        <a:pt x="1574" y="1124"/>
                      </a:lnTo>
                      <a:lnTo>
                        <a:pt x="1580" y="1121"/>
                      </a:lnTo>
                      <a:lnTo>
                        <a:pt x="1585" y="1117"/>
                      </a:lnTo>
                      <a:lnTo>
                        <a:pt x="1590" y="1113"/>
                      </a:lnTo>
                      <a:lnTo>
                        <a:pt x="1594" y="1108"/>
                      </a:lnTo>
                      <a:lnTo>
                        <a:pt x="1598" y="1103"/>
                      </a:lnTo>
                      <a:lnTo>
                        <a:pt x="1602" y="1097"/>
                      </a:lnTo>
                      <a:lnTo>
                        <a:pt x="1604" y="1090"/>
                      </a:lnTo>
                      <a:lnTo>
                        <a:pt x="1607" y="1084"/>
                      </a:lnTo>
                      <a:lnTo>
                        <a:pt x="1608" y="1078"/>
                      </a:lnTo>
                      <a:lnTo>
                        <a:pt x="1609" y="1071"/>
                      </a:lnTo>
                      <a:lnTo>
                        <a:pt x="1610" y="1064"/>
                      </a:lnTo>
                      <a:lnTo>
                        <a:pt x="1610" y="1064"/>
                      </a:lnTo>
                      <a:lnTo>
                        <a:pt x="1609" y="1058"/>
                      </a:lnTo>
                      <a:lnTo>
                        <a:pt x="1608" y="1051"/>
                      </a:lnTo>
                      <a:lnTo>
                        <a:pt x="1607" y="1045"/>
                      </a:lnTo>
                      <a:lnTo>
                        <a:pt x="1604" y="1039"/>
                      </a:lnTo>
                      <a:lnTo>
                        <a:pt x="1602" y="1033"/>
                      </a:lnTo>
                      <a:lnTo>
                        <a:pt x="1598" y="1027"/>
                      </a:lnTo>
                      <a:lnTo>
                        <a:pt x="1594" y="1022"/>
                      </a:lnTo>
                      <a:lnTo>
                        <a:pt x="1590" y="1017"/>
                      </a:lnTo>
                      <a:lnTo>
                        <a:pt x="1585" y="1012"/>
                      </a:lnTo>
                      <a:lnTo>
                        <a:pt x="1580" y="1008"/>
                      </a:lnTo>
                      <a:lnTo>
                        <a:pt x="1574" y="1005"/>
                      </a:lnTo>
                      <a:lnTo>
                        <a:pt x="1568" y="1002"/>
                      </a:lnTo>
                      <a:lnTo>
                        <a:pt x="1562" y="1000"/>
                      </a:lnTo>
                      <a:lnTo>
                        <a:pt x="1555" y="998"/>
                      </a:lnTo>
                      <a:lnTo>
                        <a:pt x="1549" y="997"/>
                      </a:lnTo>
                      <a:lnTo>
                        <a:pt x="1542" y="997"/>
                      </a:lnTo>
                      <a:lnTo>
                        <a:pt x="1542" y="997"/>
                      </a:lnTo>
                      <a:close/>
                      <a:moveTo>
                        <a:pt x="431" y="59"/>
                      </a:moveTo>
                      <a:lnTo>
                        <a:pt x="431" y="59"/>
                      </a:lnTo>
                      <a:lnTo>
                        <a:pt x="450" y="59"/>
                      </a:lnTo>
                      <a:lnTo>
                        <a:pt x="470" y="61"/>
                      </a:lnTo>
                      <a:lnTo>
                        <a:pt x="487" y="63"/>
                      </a:lnTo>
                      <a:lnTo>
                        <a:pt x="503" y="66"/>
                      </a:lnTo>
                      <a:lnTo>
                        <a:pt x="518" y="70"/>
                      </a:lnTo>
                      <a:lnTo>
                        <a:pt x="532" y="74"/>
                      </a:lnTo>
                      <a:lnTo>
                        <a:pt x="545" y="79"/>
                      </a:lnTo>
                      <a:lnTo>
                        <a:pt x="557" y="85"/>
                      </a:lnTo>
                      <a:lnTo>
                        <a:pt x="567" y="91"/>
                      </a:lnTo>
                      <a:lnTo>
                        <a:pt x="577" y="98"/>
                      </a:lnTo>
                      <a:lnTo>
                        <a:pt x="586" y="105"/>
                      </a:lnTo>
                      <a:lnTo>
                        <a:pt x="594" y="113"/>
                      </a:lnTo>
                      <a:lnTo>
                        <a:pt x="603" y="120"/>
                      </a:lnTo>
                      <a:lnTo>
                        <a:pt x="609" y="129"/>
                      </a:lnTo>
                      <a:lnTo>
                        <a:pt x="621" y="146"/>
                      </a:lnTo>
                      <a:lnTo>
                        <a:pt x="621" y="146"/>
                      </a:lnTo>
                      <a:lnTo>
                        <a:pt x="630" y="161"/>
                      </a:lnTo>
                      <a:lnTo>
                        <a:pt x="636" y="175"/>
                      </a:lnTo>
                      <a:lnTo>
                        <a:pt x="642" y="190"/>
                      </a:lnTo>
                      <a:lnTo>
                        <a:pt x="646" y="206"/>
                      </a:lnTo>
                      <a:lnTo>
                        <a:pt x="649" y="220"/>
                      </a:lnTo>
                      <a:lnTo>
                        <a:pt x="651" y="233"/>
                      </a:lnTo>
                      <a:lnTo>
                        <a:pt x="654" y="255"/>
                      </a:lnTo>
                      <a:lnTo>
                        <a:pt x="654" y="255"/>
                      </a:lnTo>
                      <a:lnTo>
                        <a:pt x="642" y="263"/>
                      </a:lnTo>
                      <a:lnTo>
                        <a:pt x="632" y="272"/>
                      </a:lnTo>
                      <a:lnTo>
                        <a:pt x="621" y="281"/>
                      </a:lnTo>
                      <a:lnTo>
                        <a:pt x="611" y="292"/>
                      </a:lnTo>
                      <a:lnTo>
                        <a:pt x="602" y="302"/>
                      </a:lnTo>
                      <a:lnTo>
                        <a:pt x="592" y="312"/>
                      </a:lnTo>
                      <a:lnTo>
                        <a:pt x="584" y="323"/>
                      </a:lnTo>
                      <a:lnTo>
                        <a:pt x="576" y="335"/>
                      </a:lnTo>
                      <a:lnTo>
                        <a:pt x="568" y="347"/>
                      </a:lnTo>
                      <a:lnTo>
                        <a:pt x="562" y="359"/>
                      </a:lnTo>
                      <a:lnTo>
                        <a:pt x="555" y="372"/>
                      </a:lnTo>
                      <a:lnTo>
                        <a:pt x="550" y="385"/>
                      </a:lnTo>
                      <a:lnTo>
                        <a:pt x="545" y="398"/>
                      </a:lnTo>
                      <a:lnTo>
                        <a:pt x="541" y="412"/>
                      </a:lnTo>
                      <a:lnTo>
                        <a:pt x="537" y="426"/>
                      </a:lnTo>
                      <a:lnTo>
                        <a:pt x="534" y="440"/>
                      </a:lnTo>
                      <a:lnTo>
                        <a:pt x="1097" y="440"/>
                      </a:lnTo>
                      <a:lnTo>
                        <a:pt x="1097" y="440"/>
                      </a:lnTo>
                      <a:lnTo>
                        <a:pt x="1094" y="426"/>
                      </a:lnTo>
                      <a:lnTo>
                        <a:pt x="1090" y="412"/>
                      </a:lnTo>
                      <a:lnTo>
                        <a:pt x="1086" y="398"/>
                      </a:lnTo>
                      <a:lnTo>
                        <a:pt x="1080" y="385"/>
                      </a:lnTo>
                      <a:lnTo>
                        <a:pt x="1075" y="372"/>
                      </a:lnTo>
                      <a:lnTo>
                        <a:pt x="1068" y="359"/>
                      </a:lnTo>
                      <a:lnTo>
                        <a:pt x="1062" y="347"/>
                      </a:lnTo>
                      <a:lnTo>
                        <a:pt x="1054" y="335"/>
                      </a:lnTo>
                      <a:lnTo>
                        <a:pt x="1046" y="323"/>
                      </a:lnTo>
                      <a:lnTo>
                        <a:pt x="1038" y="312"/>
                      </a:lnTo>
                      <a:lnTo>
                        <a:pt x="1029" y="302"/>
                      </a:lnTo>
                      <a:lnTo>
                        <a:pt x="1020" y="292"/>
                      </a:lnTo>
                      <a:lnTo>
                        <a:pt x="1009" y="281"/>
                      </a:lnTo>
                      <a:lnTo>
                        <a:pt x="999" y="272"/>
                      </a:lnTo>
                      <a:lnTo>
                        <a:pt x="988" y="263"/>
                      </a:lnTo>
                      <a:lnTo>
                        <a:pt x="977" y="255"/>
                      </a:lnTo>
                      <a:lnTo>
                        <a:pt x="977" y="255"/>
                      </a:lnTo>
                      <a:lnTo>
                        <a:pt x="979" y="233"/>
                      </a:lnTo>
                      <a:lnTo>
                        <a:pt x="981" y="220"/>
                      </a:lnTo>
                      <a:lnTo>
                        <a:pt x="984" y="206"/>
                      </a:lnTo>
                      <a:lnTo>
                        <a:pt x="988" y="190"/>
                      </a:lnTo>
                      <a:lnTo>
                        <a:pt x="994" y="175"/>
                      </a:lnTo>
                      <a:lnTo>
                        <a:pt x="1001" y="161"/>
                      </a:lnTo>
                      <a:lnTo>
                        <a:pt x="1009" y="146"/>
                      </a:lnTo>
                      <a:lnTo>
                        <a:pt x="1009" y="146"/>
                      </a:lnTo>
                      <a:lnTo>
                        <a:pt x="1022" y="129"/>
                      </a:lnTo>
                      <a:lnTo>
                        <a:pt x="1028" y="120"/>
                      </a:lnTo>
                      <a:lnTo>
                        <a:pt x="1036" y="113"/>
                      </a:lnTo>
                      <a:lnTo>
                        <a:pt x="1044" y="105"/>
                      </a:lnTo>
                      <a:lnTo>
                        <a:pt x="1053" y="98"/>
                      </a:lnTo>
                      <a:lnTo>
                        <a:pt x="1063" y="91"/>
                      </a:lnTo>
                      <a:lnTo>
                        <a:pt x="1073" y="85"/>
                      </a:lnTo>
                      <a:lnTo>
                        <a:pt x="1086" y="79"/>
                      </a:lnTo>
                      <a:lnTo>
                        <a:pt x="1099" y="74"/>
                      </a:lnTo>
                      <a:lnTo>
                        <a:pt x="1112" y="70"/>
                      </a:lnTo>
                      <a:lnTo>
                        <a:pt x="1127" y="66"/>
                      </a:lnTo>
                      <a:lnTo>
                        <a:pt x="1143" y="63"/>
                      </a:lnTo>
                      <a:lnTo>
                        <a:pt x="1161" y="61"/>
                      </a:lnTo>
                      <a:lnTo>
                        <a:pt x="1180" y="59"/>
                      </a:lnTo>
                      <a:lnTo>
                        <a:pt x="1199" y="59"/>
                      </a:lnTo>
                      <a:lnTo>
                        <a:pt x="1199" y="59"/>
                      </a:lnTo>
                      <a:lnTo>
                        <a:pt x="1205" y="58"/>
                      </a:lnTo>
                      <a:lnTo>
                        <a:pt x="1211" y="56"/>
                      </a:lnTo>
                      <a:lnTo>
                        <a:pt x="1216" y="54"/>
                      </a:lnTo>
                      <a:lnTo>
                        <a:pt x="1220" y="50"/>
                      </a:lnTo>
                      <a:lnTo>
                        <a:pt x="1223" y="46"/>
                      </a:lnTo>
                      <a:lnTo>
                        <a:pt x="1227" y="40"/>
                      </a:lnTo>
                      <a:lnTo>
                        <a:pt x="1229" y="34"/>
                      </a:lnTo>
                      <a:lnTo>
                        <a:pt x="1229" y="29"/>
                      </a:lnTo>
                      <a:lnTo>
                        <a:pt x="1229" y="29"/>
                      </a:lnTo>
                      <a:lnTo>
                        <a:pt x="1229" y="23"/>
                      </a:lnTo>
                      <a:lnTo>
                        <a:pt x="1227" y="17"/>
                      </a:lnTo>
                      <a:lnTo>
                        <a:pt x="1223" y="12"/>
                      </a:lnTo>
                      <a:lnTo>
                        <a:pt x="1220" y="8"/>
                      </a:lnTo>
                      <a:lnTo>
                        <a:pt x="1216" y="5"/>
                      </a:lnTo>
                      <a:lnTo>
                        <a:pt x="1211" y="2"/>
                      </a:lnTo>
                      <a:lnTo>
                        <a:pt x="1205" y="0"/>
                      </a:lnTo>
                      <a:lnTo>
                        <a:pt x="1199" y="0"/>
                      </a:lnTo>
                      <a:lnTo>
                        <a:pt x="1199" y="0"/>
                      </a:lnTo>
                      <a:lnTo>
                        <a:pt x="1177" y="0"/>
                      </a:lnTo>
                      <a:lnTo>
                        <a:pt x="1154" y="2"/>
                      </a:lnTo>
                      <a:lnTo>
                        <a:pt x="1133" y="5"/>
                      </a:lnTo>
                      <a:lnTo>
                        <a:pt x="1114" y="9"/>
                      </a:lnTo>
                      <a:lnTo>
                        <a:pt x="1096" y="13"/>
                      </a:lnTo>
                      <a:lnTo>
                        <a:pt x="1077" y="19"/>
                      </a:lnTo>
                      <a:lnTo>
                        <a:pt x="1061" y="26"/>
                      </a:lnTo>
                      <a:lnTo>
                        <a:pt x="1046" y="33"/>
                      </a:lnTo>
                      <a:lnTo>
                        <a:pt x="1032" y="43"/>
                      </a:lnTo>
                      <a:lnTo>
                        <a:pt x="1019" y="51"/>
                      </a:lnTo>
                      <a:lnTo>
                        <a:pt x="1006" y="61"/>
                      </a:lnTo>
                      <a:lnTo>
                        <a:pt x="995" y="71"/>
                      </a:lnTo>
                      <a:lnTo>
                        <a:pt x="984" y="81"/>
                      </a:lnTo>
                      <a:lnTo>
                        <a:pt x="975" y="92"/>
                      </a:lnTo>
                      <a:lnTo>
                        <a:pt x="967" y="103"/>
                      </a:lnTo>
                      <a:lnTo>
                        <a:pt x="960" y="114"/>
                      </a:lnTo>
                      <a:lnTo>
                        <a:pt x="960" y="114"/>
                      </a:lnTo>
                      <a:lnTo>
                        <a:pt x="951" y="130"/>
                      </a:lnTo>
                      <a:lnTo>
                        <a:pt x="943" y="144"/>
                      </a:lnTo>
                      <a:lnTo>
                        <a:pt x="937" y="159"/>
                      </a:lnTo>
                      <a:lnTo>
                        <a:pt x="932" y="173"/>
                      </a:lnTo>
                      <a:lnTo>
                        <a:pt x="928" y="187"/>
                      </a:lnTo>
                      <a:lnTo>
                        <a:pt x="925" y="200"/>
                      </a:lnTo>
                      <a:lnTo>
                        <a:pt x="920" y="226"/>
                      </a:lnTo>
                      <a:lnTo>
                        <a:pt x="920" y="226"/>
                      </a:lnTo>
                      <a:lnTo>
                        <a:pt x="908" y="221"/>
                      </a:lnTo>
                      <a:lnTo>
                        <a:pt x="896" y="217"/>
                      </a:lnTo>
                      <a:lnTo>
                        <a:pt x="883" y="214"/>
                      </a:lnTo>
                      <a:lnTo>
                        <a:pt x="869" y="211"/>
                      </a:lnTo>
                      <a:lnTo>
                        <a:pt x="856" y="209"/>
                      </a:lnTo>
                      <a:lnTo>
                        <a:pt x="843" y="207"/>
                      </a:lnTo>
                      <a:lnTo>
                        <a:pt x="829" y="206"/>
                      </a:lnTo>
                      <a:lnTo>
                        <a:pt x="816" y="206"/>
                      </a:lnTo>
                      <a:lnTo>
                        <a:pt x="816" y="206"/>
                      </a:lnTo>
                      <a:lnTo>
                        <a:pt x="801" y="206"/>
                      </a:lnTo>
                      <a:lnTo>
                        <a:pt x="787" y="207"/>
                      </a:lnTo>
                      <a:lnTo>
                        <a:pt x="774" y="209"/>
                      </a:lnTo>
                      <a:lnTo>
                        <a:pt x="761" y="211"/>
                      </a:lnTo>
                      <a:lnTo>
                        <a:pt x="748" y="214"/>
                      </a:lnTo>
                      <a:lnTo>
                        <a:pt x="734" y="217"/>
                      </a:lnTo>
                      <a:lnTo>
                        <a:pt x="722" y="221"/>
                      </a:lnTo>
                      <a:lnTo>
                        <a:pt x="710" y="226"/>
                      </a:lnTo>
                      <a:lnTo>
                        <a:pt x="710" y="226"/>
                      </a:lnTo>
                      <a:lnTo>
                        <a:pt x="705" y="200"/>
                      </a:lnTo>
                      <a:lnTo>
                        <a:pt x="702" y="187"/>
                      </a:lnTo>
                      <a:lnTo>
                        <a:pt x="698" y="173"/>
                      </a:lnTo>
                      <a:lnTo>
                        <a:pt x="693" y="159"/>
                      </a:lnTo>
                      <a:lnTo>
                        <a:pt x="687" y="144"/>
                      </a:lnTo>
                      <a:lnTo>
                        <a:pt x="680" y="130"/>
                      </a:lnTo>
                      <a:lnTo>
                        <a:pt x="672" y="114"/>
                      </a:lnTo>
                      <a:lnTo>
                        <a:pt x="672" y="114"/>
                      </a:lnTo>
                      <a:lnTo>
                        <a:pt x="663" y="103"/>
                      </a:lnTo>
                      <a:lnTo>
                        <a:pt x="655" y="92"/>
                      </a:lnTo>
                      <a:lnTo>
                        <a:pt x="646" y="81"/>
                      </a:lnTo>
                      <a:lnTo>
                        <a:pt x="635" y="71"/>
                      </a:lnTo>
                      <a:lnTo>
                        <a:pt x="624" y="61"/>
                      </a:lnTo>
                      <a:lnTo>
                        <a:pt x="612" y="51"/>
                      </a:lnTo>
                      <a:lnTo>
                        <a:pt x="599" y="43"/>
                      </a:lnTo>
                      <a:lnTo>
                        <a:pt x="584" y="33"/>
                      </a:lnTo>
                      <a:lnTo>
                        <a:pt x="569" y="26"/>
                      </a:lnTo>
                      <a:lnTo>
                        <a:pt x="553" y="19"/>
                      </a:lnTo>
                      <a:lnTo>
                        <a:pt x="535" y="13"/>
                      </a:lnTo>
                      <a:lnTo>
                        <a:pt x="516" y="9"/>
                      </a:lnTo>
                      <a:lnTo>
                        <a:pt x="497" y="5"/>
                      </a:lnTo>
                      <a:lnTo>
                        <a:pt x="476" y="2"/>
                      </a:lnTo>
                      <a:lnTo>
                        <a:pt x="453" y="0"/>
                      </a:lnTo>
                      <a:lnTo>
                        <a:pt x="431" y="0"/>
                      </a:lnTo>
                      <a:lnTo>
                        <a:pt x="431" y="0"/>
                      </a:lnTo>
                      <a:lnTo>
                        <a:pt x="425" y="0"/>
                      </a:lnTo>
                      <a:lnTo>
                        <a:pt x="419" y="2"/>
                      </a:lnTo>
                      <a:lnTo>
                        <a:pt x="414" y="5"/>
                      </a:lnTo>
                      <a:lnTo>
                        <a:pt x="410" y="8"/>
                      </a:lnTo>
                      <a:lnTo>
                        <a:pt x="407" y="12"/>
                      </a:lnTo>
                      <a:lnTo>
                        <a:pt x="404" y="17"/>
                      </a:lnTo>
                      <a:lnTo>
                        <a:pt x="402" y="23"/>
                      </a:lnTo>
                      <a:lnTo>
                        <a:pt x="402" y="29"/>
                      </a:lnTo>
                      <a:lnTo>
                        <a:pt x="402" y="29"/>
                      </a:lnTo>
                      <a:lnTo>
                        <a:pt x="402" y="34"/>
                      </a:lnTo>
                      <a:lnTo>
                        <a:pt x="404" y="40"/>
                      </a:lnTo>
                      <a:lnTo>
                        <a:pt x="407" y="46"/>
                      </a:lnTo>
                      <a:lnTo>
                        <a:pt x="410" y="50"/>
                      </a:lnTo>
                      <a:lnTo>
                        <a:pt x="414" y="54"/>
                      </a:lnTo>
                      <a:lnTo>
                        <a:pt x="419" y="56"/>
                      </a:lnTo>
                      <a:lnTo>
                        <a:pt x="425" y="58"/>
                      </a:lnTo>
                      <a:lnTo>
                        <a:pt x="431" y="59"/>
                      </a:lnTo>
                      <a:lnTo>
                        <a:pt x="431" y="59"/>
                      </a:lnTo>
                      <a:close/>
                      <a:moveTo>
                        <a:pt x="357" y="1063"/>
                      </a:moveTo>
                      <a:lnTo>
                        <a:pt x="357" y="1063"/>
                      </a:lnTo>
                      <a:lnTo>
                        <a:pt x="357" y="1090"/>
                      </a:lnTo>
                      <a:lnTo>
                        <a:pt x="359" y="1117"/>
                      </a:lnTo>
                      <a:lnTo>
                        <a:pt x="361" y="1143"/>
                      </a:lnTo>
                      <a:lnTo>
                        <a:pt x="365" y="1169"/>
                      </a:lnTo>
                      <a:lnTo>
                        <a:pt x="369" y="1195"/>
                      </a:lnTo>
                      <a:lnTo>
                        <a:pt x="374" y="1220"/>
                      </a:lnTo>
                      <a:lnTo>
                        <a:pt x="381" y="1244"/>
                      </a:lnTo>
                      <a:lnTo>
                        <a:pt x="389" y="1269"/>
                      </a:lnTo>
                      <a:lnTo>
                        <a:pt x="397" y="1293"/>
                      </a:lnTo>
                      <a:lnTo>
                        <a:pt x="405" y="1315"/>
                      </a:lnTo>
                      <a:lnTo>
                        <a:pt x="415" y="1338"/>
                      </a:lnTo>
                      <a:lnTo>
                        <a:pt x="425" y="1360"/>
                      </a:lnTo>
                      <a:lnTo>
                        <a:pt x="436" y="1381"/>
                      </a:lnTo>
                      <a:lnTo>
                        <a:pt x="448" y="1401"/>
                      </a:lnTo>
                      <a:lnTo>
                        <a:pt x="462" y="1422"/>
                      </a:lnTo>
                      <a:lnTo>
                        <a:pt x="475" y="1441"/>
                      </a:lnTo>
                      <a:lnTo>
                        <a:pt x="489" y="1459"/>
                      </a:lnTo>
                      <a:lnTo>
                        <a:pt x="503" y="1477"/>
                      </a:lnTo>
                      <a:lnTo>
                        <a:pt x="518" y="1493"/>
                      </a:lnTo>
                      <a:lnTo>
                        <a:pt x="535" y="1510"/>
                      </a:lnTo>
                      <a:lnTo>
                        <a:pt x="551" y="1525"/>
                      </a:lnTo>
                      <a:lnTo>
                        <a:pt x="568" y="1539"/>
                      </a:lnTo>
                      <a:lnTo>
                        <a:pt x="586" y="1552"/>
                      </a:lnTo>
                      <a:lnTo>
                        <a:pt x="604" y="1564"/>
                      </a:lnTo>
                      <a:lnTo>
                        <a:pt x="623" y="1575"/>
                      </a:lnTo>
                      <a:lnTo>
                        <a:pt x="642" y="1586"/>
                      </a:lnTo>
                      <a:lnTo>
                        <a:pt x="661" y="1595"/>
                      </a:lnTo>
                      <a:lnTo>
                        <a:pt x="681" y="1603"/>
                      </a:lnTo>
                      <a:lnTo>
                        <a:pt x="701" y="1610"/>
                      </a:lnTo>
                      <a:lnTo>
                        <a:pt x="722" y="1616"/>
                      </a:lnTo>
                      <a:lnTo>
                        <a:pt x="743" y="1621"/>
                      </a:lnTo>
                      <a:lnTo>
                        <a:pt x="764" y="1624"/>
                      </a:lnTo>
                      <a:lnTo>
                        <a:pt x="764" y="559"/>
                      </a:lnTo>
                      <a:lnTo>
                        <a:pt x="611" y="559"/>
                      </a:lnTo>
                      <a:lnTo>
                        <a:pt x="611" y="559"/>
                      </a:lnTo>
                      <a:lnTo>
                        <a:pt x="598" y="567"/>
                      </a:lnTo>
                      <a:lnTo>
                        <a:pt x="583" y="577"/>
                      </a:lnTo>
                      <a:lnTo>
                        <a:pt x="570" y="587"/>
                      </a:lnTo>
                      <a:lnTo>
                        <a:pt x="557" y="597"/>
                      </a:lnTo>
                      <a:lnTo>
                        <a:pt x="532" y="621"/>
                      </a:lnTo>
                      <a:lnTo>
                        <a:pt x="508" y="645"/>
                      </a:lnTo>
                      <a:lnTo>
                        <a:pt x="485" y="672"/>
                      </a:lnTo>
                      <a:lnTo>
                        <a:pt x="465" y="701"/>
                      </a:lnTo>
                      <a:lnTo>
                        <a:pt x="445" y="731"/>
                      </a:lnTo>
                      <a:lnTo>
                        <a:pt x="427" y="762"/>
                      </a:lnTo>
                      <a:lnTo>
                        <a:pt x="412" y="796"/>
                      </a:lnTo>
                      <a:lnTo>
                        <a:pt x="398" y="831"/>
                      </a:lnTo>
                      <a:lnTo>
                        <a:pt x="386" y="867"/>
                      </a:lnTo>
                      <a:lnTo>
                        <a:pt x="375" y="904"/>
                      </a:lnTo>
                      <a:lnTo>
                        <a:pt x="367" y="943"/>
                      </a:lnTo>
                      <a:lnTo>
                        <a:pt x="361" y="982"/>
                      </a:lnTo>
                      <a:lnTo>
                        <a:pt x="358" y="1023"/>
                      </a:lnTo>
                      <a:lnTo>
                        <a:pt x="357" y="1063"/>
                      </a:lnTo>
                      <a:lnTo>
                        <a:pt x="357" y="1063"/>
                      </a:lnTo>
                      <a:close/>
                      <a:moveTo>
                        <a:pt x="417" y="1083"/>
                      </a:moveTo>
                      <a:lnTo>
                        <a:pt x="417" y="1083"/>
                      </a:lnTo>
                      <a:lnTo>
                        <a:pt x="417" y="1075"/>
                      </a:lnTo>
                      <a:lnTo>
                        <a:pt x="419" y="1068"/>
                      </a:lnTo>
                      <a:lnTo>
                        <a:pt x="422" y="1060"/>
                      </a:lnTo>
                      <a:lnTo>
                        <a:pt x="426" y="1053"/>
                      </a:lnTo>
                      <a:lnTo>
                        <a:pt x="430" y="1047"/>
                      </a:lnTo>
                      <a:lnTo>
                        <a:pt x="436" y="1040"/>
                      </a:lnTo>
                      <a:lnTo>
                        <a:pt x="442" y="1035"/>
                      </a:lnTo>
                      <a:lnTo>
                        <a:pt x="449" y="1029"/>
                      </a:lnTo>
                      <a:lnTo>
                        <a:pt x="458" y="1024"/>
                      </a:lnTo>
                      <a:lnTo>
                        <a:pt x="467" y="1020"/>
                      </a:lnTo>
                      <a:lnTo>
                        <a:pt x="476" y="1016"/>
                      </a:lnTo>
                      <a:lnTo>
                        <a:pt x="486" y="1012"/>
                      </a:lnTo>
                      <a:lnTo>
                        <a:pt x="496" y="1009"/>
                      </a:lnTo>
                      <a:lnTo>
                        <a:pt x="507" y="1007"/>
                      </a:lnTo>
                      <a:lnTo>
                        <a:pt x="518" y="1006"/>
                      </a:lnTo>
                      <a:lnTo>
                        <a:pt x="530" y="1006"/>
                      </a:lnTo>
                      <a:lnTo>
                        <a:pt x="530" y="1006"/>
                      </a:lnTo>
                      <a:lnTo>
                        <a:pt x="541" y="1006"/>
                      </a:lnTo>
                      <a:lnTo>
                        <a:pt x="553" y="1007"/>
                      </a:lnTo>
                      <a:lnTo>
                        <a:pt x="563" y="1009"/>
                      </a:lnTo>
                      <a:lnTo>
                        <a:pt x="573" y="1012"/>
                      </a:lnTo>
                      <a:lnTo>
                        <a:pt x="583" y="1016"/>
                      </a:lnTo>
                      <a:lnTo>
                        <a:pt x="592" y="1020"/>
                      </a:lnTo>
                      <a:lnTo>
                        <a:pt x="602" y="1024"/>
                      </a:lnTo>
                      <a:lnTo>
                        <a:pt x="610" y="1029"/>
                      </a:lnTo>
                      <a:lnTo>
                        <a:pt x="617" y="1035"/>
                      </a:lnTo>
                      <a:lnTo>
                        <a:pt x="623" y="1040"/>
                      </a:lnTo>
                      <a:lnTo>
                        <a:pt x="629" y="1047"/>
                      </a:lnTo>
                      <a:lnTo>
                        <a:pt x="634" y="1053"/>
                      </a:lnTo>
                      <a:lnTo>
                        <a:pt x="637" y="1060"/>
                      </a:lnTo>
                      <a:lnTo>
                        <a:pt x="640" y="1068"/>
                      </a:lnTo>
                      <a:lnTo>
                        <a:pt x="642" y="1075"/>
                      </a:lnTo>
                      <a:lnTo>
                        <a:pt x="642" y="1083"/>
                      </a:lnTo>
                      <a:lnTo>
                        <a:pt x="642" y="1083"/>
                      </a:lnTo>
                      <a:lnTo>
                        <a:pt x="642" y="1091"/>
                      </a:lnTo>
                      <a:lnTo>
                        <a:pt x="640" y="1100"/>
                      </a:lnTo>
                      <a:lnTo>
                        <a:pt x="637" y="1107"/>
                      </a:lnTo>
                      <a:lnTo>
                        <a:pt x="634" y="1114"/>
                      </a:lnTo>
                      <a:lnTo>
                        <a:pt x="629" y="1121"/>
                      </a:lnTo>
                      <a:lnTo>
                        <a:pt x="623" y="1127"/>
                      </a:lnTo>
                      <a:lnTo>
                        <a:pt x="617" y="1133"/>
                      </a:lnTo>
                      <a:lnTo>
                        <a:pt x="610" y="1138"/>
                      </a:lnTo>
                      <a:lnTo>
                        <a:pt x="602" y="1143"/>
                      </a:lnTo>
                      <a:lnTo>
                        <a:pt x="592" y="1148"/>
                      </a:lnTo>
                      <a:lnTo>
                        <a:pt x="583" y="1151"/>
                      </a:lnTo>
                      <a:lnTo>
                        <a:pt x="573" y="1155"/>
                      </a:lnTo>
                      <a:lnTo>
                        <a:pt x="563" y="1157"/>
                      </a:lnTo>
                      <a:lnTo>
                        <a:pt x="553" y="1159"/>
                      </a:lnTo>
                      <a:lnTo>
                        <a:pt x="541" y="1160"/>
                      </a:lnTo>
                      <a:lnTo>
                        <a:pt x="530" y="1161"/>
                      </a:lnTo>
                      <a:lnTo>
                        <a:pt x="530" y="1161"/>
                      </a:lnTo>
                      <a:lnTo>
                        <a:pt x="518" y="1160"/>
                      </a:lnTo>
                      <a:lnTo>
                        <a:pt x="507" y="1159"/>
                      </a:lnTo>
                      <a:lnTo>
                        <a:pt x="496" y="1157"/>
                      </a:lnTo>
                      <a:lnTo>
                        <a:pt x="486" y="1155"/>
                      </a:lnTo>
                      <a:lnTo>
                        <a:pt x="476" y="1151"/>
                      </a:lnTo>
                      <a:lnTo>
                        <a:pt x="467" y="1148"/>
                      </a:lnTo>
                      <a:lnTo>
                        <a:pt x="458" y="1143"/>
                      </a:lnTo>
                      <a:lnTo>
                        <a:pt x="449" y="1138"/>
                      </a:lnTo>
                      <a:lnTo>
                        <a:pt x="442" y="1133"/>
                      </a:lnTo>
                      <a:lnTo>
                        <a:pt x="436" y="1127"/>
                      </a:lnTo>
                      <a:lnTo>
                        <a:pt x="430" y="1121"/>
                      </a:lnTo>
                      <a:lnTo>
                        <a:pt x="426" y="1114"/>
                      </a:lnTo>
                      <a:lnTo>
                        <a:pt x="422" y="1107"/>
                      </a:lnTo>
                      <a:lnTo>
                        <a:pt x="419" y="1100"/>
                      </a:lnTo>
                      <a:lnTo>
                        <a:pt x="417" y="1091"/>
                      </a:lnTo>
                      <a:lnTo>
                        <a:pt x="417" y="1083"/>
                      </a:lnTo>
                      <a:lnTo>
                        <a:pt x="417" y="1083"/>
                      </a:lnTo>
                      <a:close/>
                      <a:moveTo>
                        <a:pt x="637" y="1418"/>
                      </a:moveTo>
                      <a:lnTo>
                        <a:pt x="637" y="1418"/>
                      </a:lnTo>
                      <a:lnTo>
                        <a:pt x="632" y="1417"/>
                      </a:lnTo>
                      <a:lnTo>
                        <a:pt x="626" y="1416"/>
                      </a:lnTo>
                      <a:lnTo>
                        <a:pt x="622" y="1414"/>
                      </a:lnTo>
                      <a:lnTo>
                        <a:pt x="617" y="1412"/>
                      </a:lnTo>
                      <a:lnTo>
                        <a:pt x="612" y="1408"/>
                      </a:lnTo>
                      <a:lnTo>
                        <a:pt x="608" y="1404"/>
                      </a:lnTo>
                      <a:lnTo>
                        <a:pt x="600" y="1395"/>
                      </a:lnTo>
                      <a:lnTo>
                        <a:pt x="593" y="1383"/>
                      </a:lnTo>
                      <a:lnTo>
                        <a:pt x="588" y="1370"/>
                      </a:lnTo>
                      <a:lnTo>
                        <a:pt x="585" y="1355"/>
                      </a:lnTo>
                      <a:lnTo>
                        <a:pt x="584" y="1338"/>
                      </a:lnTo>
                      <a:lnTo>
                        <a:pt x="584" y="1338"/>
                      </a:lnTo>
                      <a:lnTo>
                        <a:pt x="585" y="1322"/>
                      </a:lnTo>
                      <a:lnTo>
                        <a:pt x="588" y="1308"/>
                      </a:lnTo>
                      <a:lnTo>
                        <a:pt x="593" y="1294"/>
                      </a:lnTo>
                      <a:lnTo>
                        <a:pt x="600" y="1283"/>
                      </a:lnTo>
                      <a:lnTo>
                        <a:pt x="608" y="1273"/>
                      </a:lnTo>
                      <a:lnTo>
                        <a:pt x="612" y="1269"/>
                      </a:lnTo>
                      <a:lnTo>
                        <a:pt x="617" y="1266"/>
                      </a:lnTo>
                      <a:lnTo>
                        <a:pt x="622" y="1263"/>
                      </a:lnTo>
                      <a:lnTo>
                        <a:pt x="626" y="1261"/>
                      </a:lnTo>
                      <a:lnTo>
                        <a:pt x="632" y="1260"/>
                      </a:lnTo>
                      <a:lnTo>
                        <a:pt x="637" y="1260"/>
                      </a:lnTo>
                      <a:lnTo>
                        <a:pt x="637" y="1260"/>
                      </a:lnTo>
                      <a:lnTo>
                        <a:pt x="642" y="1260"/>
                      </a:lnTo>
                      <a:lnTo>
                        <a:pt x="647" y="1261"/>
                      </a:lnTo>
                      <a:lnTo>
                        <a:pt x="652" y="1263"/>
                      </a:lnTo>
                      <a:lnTo>
                        <a:pt x="657" y="1266"/>
                      </a:lnTo>
                      <a:lnTo>
                        <a:pt x="662" y="1269"/>
                      </a:lnTo>
                      <a:lnTo>
                        <a:pt x="667" y="1273"/>
                      </a:lnTo>
                      <a:lnTo>
                        <a:pt x="675" y="1283"/>
                      </a:lnTo>
                      <a:lnTo>
                        <a:pt x="681" y="1294"/>
                      </a:lnTo>
                      <a:lnTo>
                        <a:pt x="686" y="1308"/>
                      </a:lnTo>
                      <a:lnTo>
                        <a:pt x="689" y="1322"/>
                      </a:lnTo>
                      <a:lnTo>
                        <a:pt x="690" y="1338"/>
                      </a:lnTo>
                      <a:lnTo>
                        <a:pt x="690" y="1338"/>
                      </a:lnTo>
                      <a:lnTo>
                        <a:pt x="689" y="1355"/>
                      </a:lnTo>
                      <a:lnTo>
                        <a:pt x="686" y="1370"/>
                      </a:lnTo>
                      <a:lnTo>
                        <a:pt x="681" y="1383"/>
                      </a:lnTo>
                      <a:lnTo>
                        <a:pt x="675" y="1395"/>
                      </a:lnTo>
                      <a:lnTo>
                        <a:pt x="667" y="1404"/>
                      </a:lnTo>
                      <a:lnTo>
                        <a:pt x="662" y="1408"/>
                      </a:lnTo>
                      <a:lnTo>
                        <a:pt x="657" y="1412"/>
                      </a:lnTo>
                      <a:lnTo>
                        <a:pt x="652" y="1414"/>
                      </a:lnTo>
                      <a:lnTo>
                        <a:pt x="647" y="1416"/>
                      </a:lnTo>
                      <a:lnTo>
                        <a:pt x="642" y="1417"/>
                      </a:lnTo>
                      <a:lnTo>
                        <a:pt x="637" y="1418"/>
                      </a:lnTo>
                      <a:lnTo>
                        <a:pt x="637" y="1418"/>
                      </a:lnTo>
                      <a:close/>
                      <a:moveTo>
                        <a:pt x="676" y="882"/>
                      </a:moveTo>
                      <a:lnTo>
                        <a:pt x="676" y="882"/>
                      </a:lnTo>
                      <a:lnTo>
                        <a:pt x="670" y="888"/>
                      </a:lnTo>
                      <a:lnTo>
                        <a:pt x="663" y="892"/>
                      </a:lnTo>
                      <a:lnTo>
                        <a:pt x="655" y="895"/>
                      </a:lnTo>
                      <a:lnTo>
                        <a:pt x="648" y="897"/>
                      </a:lnTo>
                      <a:lnTo>
                        <a:pt x="640" y="899"/>
                      </a:lnTo>
                      <a:lnTo>
                        <a:pt x="631" y="899"/>
                      </a:lnTo>
                      <a:lnTo>
                        <a:pt x="623" y="899"/>
                      </a:lnTo>
                      <a:lnTo>
                        <a:pt x="614" y="898"/>
                      </a:lnTo>
                      <a:lnTo>
                        <a:pt x="605" y="896"/>
                      </a:lnTo>
                      <a:lnTo>
                        <a:pt x="596" y="893"/>
                      </a:lnTo>
                      <a:lnTo>
                        <a:pt x="585" y="889"/>
                      </a:lnTo>
                      <a:lnTo>
                        <a:pt x="576" y="884"/>
                      </a:lnTo>
                      <a:lnTo>
                        <a:pt x="567" y="879"/>
                      </a:lnTo>
                      <a:lnTo>
                        <a:pt x="558" y="873"/>
                      </a:lnTo>
                      <a:lnTo>
                        <a:pt x="550" y="866"/>
                      </a:lnTo>
                      <a:lnTo>
                        <a:pt x="541" y="858"/>
                      </a:lnTo>
                      <a:lnTo>
                        <a:pt x="541" y="858"/>
                      </a:lnTo>
                      <a:lnTo>
                        <a:pt x="534" y="849"/>
                      </a:lnTo>
                      <a:lnTo>
                        <a:pt x="527" y="840"/>
                      </a:lnTo>
                      <a:lnTo>
                        <a:pt x="519" y="831"/>
                      </a:lnTo>
                      <a:lnTo>
                        <a:pt x="514" y="822"/>
                      </a:lnTo>
                      <a:lnTo>
                        <a:pt x="509" y="813"/>
                      </a:lnTo>
                      <a:lnTo>
                        <a:pt x="506" y="804"/>
                      </a:lnTo>
                      <a:lnTo>
                        <a:pt x="503" y="794"/>
                      </a:lnTo>
                      <a:lnTo>
                        <a:pt x="501" y="785"/>
                      </a:lnTo>
                      <a:lnTo>
                        <a:pt x="499" y="776"/>
                      </a:lnTo>
                      <a:lnTo>
                        <a:pt x="499" y="767"/>
                      </a:lnTo>
                      <a:lnTo>
                        <a:pt x="499" y="758"/>
                      </a:lnTo>
                      <a:lnTo>
                        <a:pt x="501" y="750"/>
                      </a:lnTo>
                      <a:lnTo>
                        <a:pt x="503" y="743"/>
                      </a:lnTo>
                      <a:lnTo>
                        <a:pt x="506" y="736"/>
                      </a:lnTo>
                      <a:lnTo>
                        <a:pt x="511" y="729"/>
                      </a:lnTo>
                      <a:lnTo>
                        <a:pt x="516" y="723"/>
                      </a:lnTo>
                      <a:lnTo>
                        <a:pt x="516" y="723"/>
                      </a:lnTo>
                      <a:lnTo>
                        <a:pt x="522" y="718"/>
                      </a:lnTo>
                      <a:lnTo>
                        <a:pt x="529" y="714"/>
                      </a:lnTo>
                      <a:lnTo>
                        <a:pt x="536" y="711"/>
                      </a:lnTo>
                      <a:lnTo>
                        <a:pt x="544" y="708"/>
                      </a:lnTo>
                      <a:lnTo>
                        <a:pt x="552" y="707"/>
                      </a:lnTo>
                      <a:lnTo>
                        <a:pt x="560" y="706"/>
                      </a:lnTo>
                      <a:lnTo>
                        <a:pt x="569" y="707"/>
                      </a:lnTo>
                      <a:lnTo>
                        <a:pt x="578" y="708"/>
                      </a:lnTo>
                      <a:lnTo>
                        <a:pt x="587" y="710"/>
                      </a:lnTo>
                      <a:lnTo>
                        <a:pt x="597" y="713"/>
                      </a:lnTo>
                      <a:lnTo>
                        <a:pt x="606" y="717"/>
                      </a:lnTo>
                      <a:lnTo>
                        <a:pt x="616" y="721"/>
                      </a:lnTo>
                      <a:lnTo>
                        <a:pt x="625" y="727"/>
                      </a:lnTo>
                      <a:lnTo>
                        <a:pt x="633" y="733"/>
                      </a:lnTo>
                      <a:lnTo>
                        <a:pt x="642" y="740"/>
                      </a:lnTo>
                      <a:lnTo>
                        <a:pt x="650" y="748"/>
                      </a:lnTo>
                      <a:lnTo>
                        <a:pt x="650" y="748"/>
                      </a:lnTo>
                      <a:lnTo>
                        <a:pt x="658" y="756"/>
                      </a:lnTo>
                      <a:lnTo>
                        <a:pt x="666" y="765"/>
                      </a:lnTo>
                      <a:lnTo>
                        <a:pt x="672" y="775"/>
                      </a:lnTo>
                      <a:lnTo>
                        <a:pt x="678" y="784"/>
                      </a:lnTo>
                      <a:lnTo>
                        <a:pt x="682" y="793"/>
                      </a:lnTo>
                      <a:lnTo>
                        <a:pt x="686" y="802"/>
                      </a:lnTo>
                      <a:lnTo>
                        <a:pt x="689" y="811"/>
                      </a:lnTo>
                      <a:lnTo>
                        <a:pt x="691" y="820"/>
                      </a:lnTo>
                      <a:lnTo>
                        <a:pt x="692" y="829"/>
                      </a:lnTo>
                      <a:lnTo>
                        <a:pt x="693" y="838"/>
                      </a:lnTo>
                      <a:lnTo>
                        <a:pt x="692" y="846"/>
                      </a:lnTo>
                      <a:lnTo>
                        <a:pt x="691" y="855"/>
                      </a:lnTo>
                      <a:lnTo>
                        <a:pt x="689" y="863"/>
                      </a:lnTo>
                      <a:lnTo>
                        <a:pt x="685" y="870"/>
                      </a:lnTo>
                      <a:lnTo>
                        <a:pt x="681" y="876"/>
                      </a:lnTo>
                      <a:lnTo>
                        <a:pt x="676" y="882"/>
                      </a:lnTo>
                      <a:lnTo>
                        <a:pt x="676" y="882"/>
                      </a:lnTo>
                      <a:close/>
                      <a:moveTo>
                        <a:pt x="1020" y="559"/>
                      </a:moveTo>
                      <a:lnTo>
                        <a:pt x="866" y="559"/>
                      </a:lnTo>
                      <a:lnTo>
                        <a:pt x="866" y="1624"/>
                      </a:lnTo>
                      <a:lnTo>
                        <a:pt x="866" y="1624"/>
                      </a:lnTo>
                      <a:lnTo>
                        <a:pt x="888" y="1621"/>
                      </a:lnTo>
                      <a:lnTo>
                        <a:pt x="908" y="1616"/>
                      </a:lnTo>
                      <a:lnTo>
                        <a:pt x="929" y="1610"/>
                      </a:lnTo>
                      <a:lnTo>
                        <a:pt x="950" y="1603"/>
                      </a:lnTo>
                      <a:lnTo>
                        <a:pt x="969" y="1595"/>
                      </a:lnTo>
                      <a:lnTo>
                        <a:pt x="988" y="1586"/>
                      </a:lnTo>
                      <a:lnTo>
                        <a:pt x="1007" y="1575"/>
                      </a:lnTo>
                      <a:lnTo>
                        <a:pt x="1027" y="1564"/>
                      </a:lnTo>
                      <a:lnTo>
                        <a:pt x="1044" y="1552"/>
                      </a:lnTo>
                      <a:lnTo>
                        <a:pt x="1062" y="1539"/>
                      </a:lnTo>
                      <a:lnTo>
                        <a:pt x="1079" y="1525"/>
                      </a:lnTo>
                      <a:lnTo>
                        <a:pt x="1096" y="1510"/>
                      </a:lnTo>
                      <a:lnTo>
                        <a:pt x="1112" y="1493"/>
                      </a:lnTo>
                      <a:lnTo>
                        <a:pt x="1127" y="1477"/>
                      </a:lnTo>
                      <a:lnTo>
                        <a:pt x="1141" y="1459"/>
                      </a:lnTo>
                      <a:lnTo>
                        <a:pt x="1156" y="1441"/>
                      </a:lnTo>
                      <a:lnTo>
                        <a:pt x="1169" y="1422"/>
                      </a:lnTo>
                      <a:lnTo>
                        <a:pt x="1182" y="1401"/>
                      </a:lnTo>
                      <a:lnTo>
                        <a:pt x="1194" y="1381"/>
                      </a:lnTo>
                      <a:lnTo>
                        <a:pt x="1205" y="1360"/>
                      </a:lnTo>
                      <a:lnTo>
                        <a:pt x="1215" y="1338"/>
                      </a:lnTo>
                      <a:lnTo>
                        <a:pt x="1226" y="1315"/>
                      </a:lnTo>
                      <a:lnTo>
                        <a:pt x="1234" y="1293"/>
                      </a:lnTo>
                      <a:lnTo>
                        <a:pt x="1242" y="1269"/>
                      </a:lnTo>
                      <a:lnTo>
                        <a:pt x="1249" y="1244"/>
                      </a:lnTo>
                      <a:lnTo>
                        <a:pt x="1256" y="1220"/>
                      </a:lnTo>
                      <a:lnTo>
                        <a:pt x="1261" y="1195"/>
                      </a:lnTo>
                      <a:lnTo>
                        <a:pt x="1265" y="1169"/>
                      </a:lnTo>
                      <a:lnTo>
                        <a:pt x="1269" y="1143"/>
                      </a:lnTo>
                      <a:lnTo>
                        <a:pt x="1271" y="1117"/>
                      </a:lnTo>
                      <a:lnTo>
                        <a:pt x="1273" y="1090"/>
                      </a:lnTo>
                      <a:lnTo>
                        <a:pt x="1273" y="1063"/>
                      </a:lnTo>
                      <a:lnTo>
                        <a:pt x="1273" y="1063"/>
                      </a:lnTo>
                      <a:lnTo>
                        <a:pt x="1272" y="1023"/>
                      </a:lnTo>
                      <a:lnTo>
                        <a:pt x="1269" y="982"/>
                      </a:lnTo>
                      <a:lnTo>
                        <a:pt x="1263" y="943"/>
                      </a:lnTo>
                      <a:lnTo>
                        <a:pt x="1255" y="904"/>
                      </a:lnTo>
                      <a:lnTo>
                        <a:pt x="1245" y="867"/>
                      </a:lnTo>
                      <a:lnTo>
                        <a:pt x="1233" y="831"/>
                      </a:lnTo>
                      <a:lnTo>
                        <a:pt x="1218" y="796"/>
                      </a:lnTo>
                      <a:lnTo>
                        <a:pt x="1203" y="762"/>
                      </a:lnTo>
                      <a:lnTo>
                        <a:pt x="1185" y="731"/>
                      </a:lnTo>
                      <a:lnTo>
                        <a:pt x="1166" y="701"/>
                      </a:lnTo>
                      <a:lnTo>
                        <a:pt x="1145" y="672"/>
                      </a:lnTo>
                      <a:lnTo>
                        <a:pt x="1123" y="645"/>
                      </a:lnTo>
                      <a:lnTo>
                        <a:pt x="1099" y="621"/>
                      </a:lnTo>
                      <a:lnTo>
                        <a:pt x="1073" y="597"/>
                      </a:lnTo>
                      <a:lnTo>
                        <a:pt x="1060" y="587"/>
                      </a:lnTo>
                      <a:lnTo>
                        <a:pt x="1047" y="577"/>
                      </a:lnTo>
                      <a:lnTo>
                        <a:pt x="1033" y="567"/>
                      </a:lnTo>
                      <a:lnTo>
                        <a:pt x="1020" y="559"/>
                      </a:lnTo>
                      <a:lnTo>
                        <a:pt x="1020" y="559"/>
                      </a:lnTo>
                      <a:close/>
                      <a:moveTo>
                        <a:pt x="977" y="748"/>
                      </a:moveTo>
                      <a:lnTo>
                        <a:pt x="977" y="748"/>
                      </a:lnTo>
                      <a:lnTo>
                        <a:pt x="985" y="740"/>
                      </a:lnTo>
                      <a:lnTo>
                        <a:pt x="994" y="733"/>
                      </a:lnTo>
                      <a:lnTo>
                        <a:pt x="1003" y="727"/>
                      </a:lnTo>
                      <a:lnTo>
                        <a:pt x="1012" y="721"/>
                      </a:lnTo>
                      <a:lnTo>
                        <a:pt x="1022" y="717"/>
                      </a:lnTo>
                      <a:lnTo>
                        <a:pt x="1031" y="713"/>
                      </a:lnTo>
                      <a:lnTo>
                        <a:pt x="1040" y="710"/>
                      </a:lnTo>
                      <a:lnTo>
                        <a:pt x="1049" y="708"/>
                      </a:lnTo>
                      <a:lnTo>
                        <a:pt x="1058" y="707"/>
                      </a:lnTo>
                      <a:lnTo>
                        <a:pt x="1067" y="706"/>
                      </a:lnTo>
                      <a:lnTo>
                        <a:pt x="1075" y="707"/>
                      </a:lnTo>
                      <a:lnTo>
                        <a:pt x="1084" y="708"/>
                      </a:lnTo>
                      <a:lnTo>
                        <a:pt x="1092" y="711"/>
                      </a:lnTo>
                      <a:lnTo>
                        <a:pt x="1099" y="714"/>
                      </a:lnTo>
                      <a:lnTo>
                        <a:pt x="1106" y="718"/>
                      </a:lnTo>
                      <a:lnTo>
                        <a:pt x="1112" y="723"/>
                      </a:lnTo>
                      <a:lnTo>
                        <a:pt x="1112" y="723"/>
                      </a:lnTo>
                      <a:lnTo>
                        <a:pt x="1117" y="729"/>
                      </a:lnTo>
                      <a:lnTo>
                        <a:pt x="1121" y="736"/>
                      </a:lnTo>
                      <a:lnTo>
                        <a:pt x="1124" y="743"/>
                      </a:lnTo>
                      <a:lnTo>
                        <a:pt x="1127" y="750"/>
                      </a:lnTo>
                      <a:lnTo>
                        <a:pt x="1128" y="758"/>
                      </a:lnTo>
                      <a:lnTo>
                        <a:pt x="1129" y="767"/>
                      </a:lnTo>
                      <a:lnTo>
                        <a:pt x="1128" y="776"/>
                      </a:lnTo>
                      <a:lnTo>
                        <a:pt x="1127" y="785"/>
                      </a:lnTo>
                      <a:lnTo>
                        <a:pt x="1125" y="794"/>
                      </a:lnTo>
                      <a:lnTo>
                        <a:pt x="1122" y="804"/>
                      </a:lnTo>
                      <a:lnTo>
                        <a:pt x="1118" y="813"/>
                      </a:lnTo>
                      <a:lnTo>
                        <a:pt x="1114" y="822"/>
                      </a:lnTo>
                      <a:lnTo>
                        <a:pt x="1108" y="831"/>
                      </a:lnTo>
                      <a:lnTo>
                        <a:pt x="1102" y="840"/>
                      </a:lnTo>
                      <a:lnTo>
                        <a:pt x="1095" y="849"/>
                      </a:lnTo>
                      <a:lnTo>
                        <a:pt x="1087" y="858"/>
                      </a:lnTo>
                      <a:lnTo>
                        <a:pt x="1087" y="858"/>
                      </a:lnTo>
                      <a:lnTo>
                        <a:pt x="1078" y="866"/>
                      </a:lnTo>
                      <a:lnTo>
                        <a:pt x="1069" y="873"/>
                      </a:lnTo>
                      <a:lnTo>
                        <a:pt x="1060" y="879"/>
                      </a:lnTo>
                      <a:lnTo>
                        <a:pt x="1051" y="884"/>
                      </a:lnTo>
                      <a:lnTo>
                        <a:pt x="1042" y="889"/>
                      </a:lnTo>
                      <a:lnTo>
                        <a:pt x="1033" y="893"/>
                      </a:lnTo>
                      <a:lnTo>
                        <a:pt x="1024" y="896"/>
                      </a:lnTo>
                      <a:lnTo>
                        <a:pt x="1014" y="898"/>
                      </a:lnTo>
                      <a:lnTo>
                        <a:pt x="1005" y="899"/>
                      </a:lnTo>
                      <a:lnTo>
                        <a:pt x="996" y="899"/>
                      </a:lnTo>
                      <a:lnTo>
                        <a:pt x="988" y="899"/>
                      </a:lnTo>
                      <a:lnTo>
                        <a:pt x="980" y="897"/>
                      </a:lnTo>
                      <a:lnTo>
                        <a:pt x="972" y="895"/>
                      </a:lnTo>
                      <a:lnTo>
                        <a:pt x="965" y="892"/>
                      </a:lnTo>
                      <a:lnTo>
                        <a:pt x="958" y="888"/>
                      </a:lnTo>
                      <a:lnTo>
                        <a:pt x="952" y="882"/>
                      </a:lnTo>
                      <a:lnTo>
                        <a:pt x="952" y="882"/>
                      </a:lnTo>
                      <a:lnTo>
                        <a:pt x="947" y="876"/>
                      </a:lnTo>
                      <a:lnTo>
                        <a:pt x="942" y="870"/>
                      </a:lnTo>
                      <a:lnTo>
                        <a:pt x="939" y="863"/>
                      </a:lnTo>
                      <a:lnTo>
                        <a:pt x="937" y="855"/>
                      </a:lnTo>
                      <a:lnTo>
                        <a:pt x="935" y="846"/>
                      </a:lnTo>
                      <a:lnTo>
                        <a:pt x="935" y="838"/>
                      </a:lnTo>
                      <a:lnTo>
                        <a:pt x="935" y="829"/>
                      </a:lnTo>
                      <a:lnTo>
                        <a:pt x="936" y="820"/>
                      </a:lnTo>
                      <a:lnTo>
                        <a:pt x="938" y="811"/>
                      </a:lnTo>
                      <a:lnTo>
                        <a:pt x="941" y="802"/>
                      </a:lnTo>
                      <a:lnTo>
                        <a:pt x="946" y="793"/>
                      </a:lnTo>
                      <a:lnTo>
                        <a:pt x="951" y="784"/>
                      </a:lnTo>
                      <a:lnTo>
                        <a:pt x="956" y="775"/>
                      </a:lnTo>
                      <a:lnTo>
                        <a:pt x="962" y="765"/>
                      </a:lnTo>
                      <a:lnTo>
                        <a:pt x="969" y="756"/>
                      </a:lnTo>
                      <a:lnTo>
                        <a:pt x="977" y="748"/>
                      </a:lnTo>
                      <a:lnTo>
                        <a:pt x="977" y="748"/>
                      </a:lnTo>
                      <a:close/>
                      <a:moveTo>
                        <a:pt x="991" y="1418"/>
                      </a:moveTo>
                      <a:lnTo>
                        <a:pt x="991" y="1418"/>
                      </a:lnTo>
                      <a:lnTo>
                        <a:pt x="985" y="1417"/>
                      </a:lnTo>
                      <a:lnTo>
                        <a:pt x="980" y="1416"/>
                      </a:lnTo>
                      <a:lnTo>
                        <a:pt x="975" y="1414"/>
                      </a:lnTo>
                      <a:lnTo>
                        <a:pt x="970" y="1412"/>
                      </a:lnTo>
                      <a:lnTo>
                        <a:pt x="966" y="1408"/>
                      </a:lnTo>
                      <a:lnTo>
                        <a:pt x="962" y="1404"/>
                      </a:lnTo>
                      <a:lnTo>
                        <a:pt x="954" y="1395"/>
                      </a:lnTo>
                      <a:lnTo>
                        <a:pt x="948" y="1383"/>
                      </a:lnTo>
                      <a:lnTo>
                        <a:pt x="942" y="1370"/>
                      </a:lnTo>
                      <a:lnTo>
                        <a:pt x="939" y="1355"/>
                      </a:lnTo>
                      <a:lnTo>
                        <a:pt x="938" y="1338"/>
                      </a:lnTo>
                      <a:lnTo>
                        <a:pt x="938" y="1338"/>
                      </a:lnTo>
                      <a:lnTo>
                        <a:pt x="939" y="1322"/>
                      </a:lnTo>
                      <a:lnTo>
                        <a:pt x="942" y="1308"/>
                      </a:lnTo>
                      <a:lnTo>
                        <a:pt x="948" y="1294"/>
                      </a:lnTo>
                      <a:lnTo>
                        <a:pt x="954" y="1283"/>
                      </a:lnTo>
                      <a:lnTo>
                        <a:pt x="962" y="1273"/>
                      </a:lnTo>
                      <a:lnTo>
                        <a:pt x="966" y="1269"/>
                      </a:lnTo>
                      <a:lnTo>
                        <a:pt x="970" y="1266"/>
                      </a:lnTo>
                      <a:lnTo>
                        <a:pt x="975" y="1263"/>
                      </a:lnTo>
                      <a:lnTo>
                        <a:pt x="980" y="1261"/>
                      </a:lnTo>
                      <a:lnTo>
                        <a:pt x="985" y="1260"/>
                      </a:lnTo>
                      <a:lnTo>
                        <a:pt x="991" y="1260"/>
                      </a:lnTo>
                      <a:lnTo>
                        <a:pt x="991" y="1260"/>
                      </a:lnTo>
                      <a:lnTo>
                        <a:pt x="996" y="1260"/>
                      </a:lnTo>
                      <a:lnTo>
                        <a:pt x="1001" y="1261"/>
                      </a:lnTo>
                      <a:lnTo>
                        <a:pt x="1006" y="1263"/>
                      </a:lnTo>
                      <a:lnTo>
                        <a:pt x="1011" y="1266"/>
                      </a:lnTo>
                      <a:lnTo>
                        <a:pt x="1016" y="1269"/>
                      </a:lnTo>
                      <a:lnTo>
                        <a:pt x="1021" y="1273"/>
                      </a:lnTo>
                      <a:lnTo>
                        <a:pt x="1028" y="1283"/>
                      </a:lnTo>
                      <a:lnTo>
                        <a:pt x="1035" y="1294"/>
                      </a:lnTo>
                      <a:lnTo>
                        <a:pt x="1039" y="1308"/>
                      </a:lnTo>
                      <a:lnTo>
                        <a:pt x="1042" y="1322"/>
                      </a:lnTo>
                      <a:lnTo>
                        <a:pt x="1043" y="1338"/>
                      </a:lnTo>
                      <a:lnTo>
                        <a:pt x="1043" y="1338"/>
                      </a:lnTo>
                      <a:lnTo>
                        <a:pt x="1042" y="1355"/>
                      </a:lnTo>
                      <a:lnTo>
                        <a:pt x="1039" y="1370"/>
                      </a:lnTo>
                      <a:lnTo>
                        <a:pt x="1035" y="1383"/>
                      </a:lnTo>
                      <a:lnTo>
                        <a:pt x="1028" y="1395"/>
                      </a:lnTo>
                      <a:lnTo>
                        <a:pt x="1021" y="1404"/>
                      </a:lnTo>
                      <a:lnTo>
                        <a:pt x="1016" y="1408"/>
                      </a:lnTo>
                      <a:lnTo>
                        <a:pt x="1011" y="1412"/>
                      </a:lnTo>
                      <a:lnTo>
                        <a:pt x="1006" y="1414"/>
                      </a:lnTo>
                      <a:lnTo>
                        <a:pt x="1001" y="1416"/>
                      </a:lnTo>
                      <a:lnTo>
                        <a:pt x="996" y="1417"/>
                      </a:lnTo>
                      <a:lnTo>
                        <a:pt x="991" y="1418"/>
                      </a:lnTo>
                      <a:lnTo>
                        <a:pt x="991" y="1418"/>
                      </a:lnTo>
                      <a:close/>
                      <a:moveTo>
                        <a:pt x="1098" y="1161"/>
                      </a:moveTo>
                      <a:lnTo>
                        <a:pt x="1098" y="1161"/>
                      </a:lnTo>
                      <a:lnTo>
                        <a:pt x="1087" y="1160"/>
                      </a:lnTo>
                      <a:lnTo>
                        <a:pt x="1075" y="1159"/>
                      </a:lnTo>
                      <a:lnTo>
                        <a:pt x="1064" y="1157"/>
                      </a:lnTo>
                      <a:lnTo>
                        <a:pt x="1054" y="1155"/>
                      </a:lnTo>
                      <a:lnTo>
                        <a:pt x="1044" y="1151"/>
                      </a:lnTo>
                      <a:lnTo>
                        <a:pt x="1035" y="1148"/>
                      </a:lnTo>
                      <a:lnTo>
                        <a:pt x="1027" y="1143"/>
                      </a:lnTo>
                      <a:lnTo>
                        <a:pt x="1019" y="1138"/>
                      </a:lnTo>
                      <a:lnTo>
                        <a:pt x="1011" y="1133"/>
                      </a:lnTo>
                      <a:lnTo>
                        <a:pt x="1004" y="1127"/>
                      </a:lnTo>
                      <a:lnTo>
                        <a:pt x="999" y="1121"/>
                      </a:lnTo>
                      <a:lnTo>
                        <a:pt x="994" y="1114"/>
                      </a:lnTo>
                      <a:lnTo>
                        <a:pt x="990" y="1107"/>
                      </a:lnTo>
                      <a:lnTo>
                        <a:pt x="987" y="1100"/>
                      </a:lnTo>
                      <a:lnTo>
                        <a:pt x="986" y="1091"/>
                      </a:lnTo>
                      <a:lnTo>
                        <a:pt x="985" y="1083"/>
                      </a:lnTo>
                      <a:lnTo>
                        <a:pt x="985" y="1083"/>
                      </a:lnTo>
                      <a:lnTo>
                        <a:pt x="986" y="1075"/>
                      </a:lnTo>
                      <a:lnTo>
                        <a:pt x="987" y="1068"/>
                      </a:lnTo>
                      <a:lnTo>
                        <a:pt x="990" y="1060"/>
                      </a:lnTo>
                      <a:lnTo>
                        <a:pt x="994" y="1053"/>
                      </a:lnTo>
                      <a:lnTo>
                        <a:pt x="999" y="1047"/>
                      </a:lnTo>
                      <a:lnTo>
                        <a:pt x="1004" y="1040"/>
                      </a:lnTo>
                      <a:lnTo>
                        <a:pt x="1011" y="1035"/>
                      </a:lnTo>
                      <a:lnTo>
                        <a:pt x="1019" y="1029"/>
                      </a:lnTo>
                      <a:lnTo>
                        <a:pt x="1027" y="1024"/>
                      </a:lnTo>
                      <a:lnTo>
                        <a:pt x="1035" y="1020"/>
                      </a:lnTo>
                      <a:lnTo>
                        <a:pt x="1044" y="1016"/>
                      </a:lnTo>
                      <a:lnTo>
                        <a:pt x="1054" y="1012"/>
                      </a:lnTo>
                      <a:lnTo>
                        <a:pt x="1064" y="1009"/>
                      </a:lnTo>
                      <a:lnTo>
                        <a:pt x="1075" y="1007"/>
                      </a:lnTo>
                      <a:lnTo>
                        <a:pt x="1087" y="1006"/>
                      </a:lnTo>
                      <a:lnTo>
                        <a:pt x="1098" y="1006"/>
                      </a:lnTo>
                      <a:lnTo>
                        <a:pt x="1098" y="1006"/>
                      </a:lnTo>
                      <a:lnTo>
                        <a:pt x="1110" y="1006"/>
                      </a:lnTo>
                      <a:lnTo>
                        <a:pt x="1121" y="1007"/>
                      </a:lnTo>
                      <a:lnTo>
                        <a:pt x="1131" y="1009"/>
                      </a:lnTo>
                      <a:lnTo>
                        <a:pt x="1142" y="1012"/>
                      </a:lnTo>
                      <a:lnTo>
                        <a:pt x="1151" y="1016"/>
                      </a:lnTo>
                      <a:lnTo>
                        <a:pt x="1162" y="1020"/>
                      </a:lnTo>
                      <a:lnTo>
                        <a:pt x="1170" y="1024"/>
                      </a:lnTo>
                      <a:lnTo>
                        <a:pt x="1178" y="1029"/>
                      </a:lnTo>
                      <a:lnTo>
                        <a:pt x="1185" y="1035"/>
                      </a:lnTo>
                      <a:lnTo>
                        <a:pt x="1192" y="1040"/>
                      </a:lnTo>
                      <a:lnTo>
                        <a:pt x="1197" y="1047"/>
                      </a:lnTo>
                      <a:lnTo>
                        <a:pt x="1202" y="1053"/>
                      </a:lnTo>
                      <a:lnTo>
                        <a:pt x="1206" y="1060"/>
                      </a:lnTo>
                      <a:lnTo>
                        <a:pt x="1208" y="1068"/>
                      </a:lnTo>
                      <a:lnTo>
                        <a:pt x="1210" y="1075"/>
                      </a:lnTo>
                      <a:lnTo>
                        <a:pt x="1211" y="1083"/>
                      </a:lnTo>
                      <a:lnTo>
                        <a:pt x="1211" y="1083"/>
                      </a:lnTo>
                      <a:lnTo>
                        <a:pt x="1210" y="1091"/>
                      </a:lnTo>
                      <a:lnTo>
                        <a:pt x="1208" y="1100"/>
                      </a:lnTo>
                      <a:lnTo>
                        <a:pt x="1206" y="1107"/>
                      </a:lnTo>
                      <a:lnTo>
                        <a:pt x="1202" y="1114"/>
                      </a:lnTo>
                      <a:lnTo>
                        <a:pt x="1197" y="1121"/>
                      </a:lnTo>
                      <a:lnTo>
                        <a:pt x="1192" y="1127"/>
                      </a:lnTo>
                      <a:lnTo>
                        <a:pt x="1185" y="1133"/>
                      </a:lnTo>
                      <a:lnTo>
                        <a:pt x="1178" y="1138"/>
                      </a:lnTo>
                      <a:lnTo>
                        <a:pt x="1170" y="1143"/>
                      </a:lnTo>
                      <a:lnTo>
                        <a:pt x="1162" y="1148"/>
                      </a:lnTo>
                      <a:lnTo>
                        <a:pt x="1151" y="1151"/>
                      </a:lnTo>
                      <a:lnTo>
                        <a:pt x="1142" y="1155"/>
                      </a:lnTo>
                      <a:lnTo>
                        <a:pt x="1131" y="1157"/>
                      </a:lnTo>
                      <a:lnTo>
                        <a:pt x="1121" y="1159"/>
                      </a:lnTo>
                      <a:lnTo>
                        <a:pt x="1110" y="1160"/>
                      </a:lnTo>
                      <a:lnTo>
                        <a:pt x="1098" y="1161"/>
                      </a:lnTo>
                      <a:lnTo>
                        <a:pt x="1098" y="1161"/>
                      </a:lnTo>
                      <a:close/>
                    </a:path>
                  </a:pathLst>
                </a:custGeom>
                <a:solidFill>
                  <a:schemeClr val="bg1"/>
                </a:solidFill>
                <a:ln>
                  <a:noFill/>
                </a:ln>
              </p:spPr>
              <p:txBody>
                <a:bodyPr/>
                <a:lstStyle/>
                <a:p>
                  <a:pPr>
                    <a:defRPr/>
                  </a:pPr>
                  <a:endParaRPr lang="en-GB" dirty="0">
                    <a:solidFill>
                      <a:prstClr val="black"/>
                    </a:solidFill>
                    <a:latin typeface="Calibri Light"/>
                  </a:endParaRPr>
                </a:p>
              </p:txBody>
            </p:sp>
          </p:grpSp>
        </p:grpSp>
        <p:grpSp>
          <p:nvGrpSpPr>
            <p:cNvPr id="56" name="Group 49"/>
            <p:cNvGrpSpPr>
              <a:grpSpLocks/>
            </p:cNvGrpSpPr>
            <p:nvPr/>
          </p:nvGrpSpPr>
          <p:grpSpPr bwMode="auto">
            <a:xfrm>
              <a:off x="5775325" y="2586038"/>
              <a:ext cx="1330325" cy="820737"/>
              <a:chOff x="6018981" y="2786975"/>
              <a:chExt cx="1329745" cy="819969"/>
            </a:xfrm>
          </p:grpSpPr>
          <p:sp>
            <p:nvSpPr>
              <p:cNvPr id="51" name="Oval 50"/>
              <p:cNvSpPr/>
              <p:nvPr/>
            </p:nvSpPr>
            <p:spPr>
              <a:xfrm>
                <a:off x="6018981" y="2982177"/>
                <a:ext cx="1307716" cy="479518"/>
              </a:xfrm>
              <a:prstGeom prst="ellipse">
                <a:avLst/>
              </a:prstGeom>
              <a:solidFill>
                <a:schemeClr val="bg1">
                  <a:lumMod val="95000"/>
                </a:schemeClr>
              </a:solidFill>
              <a:ln>
                <a:noFill/>
              </a:ln>
              <a:scene3d>
                <a:camera prst="orthographicFront">
                  <a:rot lat="20400000" lon="0" rev="0"/>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Calibri Light"/>
                </a:endParaRPr>
              </a:p>
            </p:txBody>
          </p:sp>
          <p:pic>
            <p:nvPicPr>
              <p:cNvPr id="52" name="Picture 4" descr="\\SOOFA\Clients\Trusteer\2012.12\Assets\Stock Vector - User Icons\Theaf-without-ey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9587" y="2786975"/>
                <a:ext cx="369837" cy="49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6036612" y="3228150"/>
                <a:ext cx="1232392" cy="378794"/>
              </a:xfrm>
              <a:prstGeom prst="rect">
                <a:avLst/>
              </a:prstGeom>
            </p:spPr>
            <p:txBody>
              <a:bodyPr spcFirstLastPara="1" wrap="none">
                <a:prstTxWarp prst="textArchDown">
                  <a:avLst/>
                </a:prstTxWarp>
                <a:spAutoFit/>
              </a:bodyPr>
              <a:lstStyle/>
              <a:p>
                <a:pPr>
                  <a:defRPr/>
                </a:pPr>
                <a:r>
                  <a:rPr lang="en-GB" sz="1200" b="1" dirty="0">
                    <a:solidFill>
                      <a:prstClr val="black">
                        <a:lumMod val="75000"/>
                        <a:lumOff val="25000"/>
                      </a:prstClr>
                    </a:solidFill>
                    <a:latin typeface="Calibri Light"/>
                  </a:rPr>
                  <a:t>Criminal</a:t>
                </a:r>
                <a:endParaRPr lang="en-GB" b="1" dirty="0">
                  <a:solidFill>
                    <a:prstClr val="black">
                      <a:lumMod val="75000"/>
                      <a:lumOff val="25000"/>
                    </a:prstClr>
                  </a:solidFill>
                  <a:latin typeface="Calibri Light"/>
                </a:endParaRPr>
              </a:p>
            </p:txBody>
          </p:sp>
          <p:pic>
            <p:nvPicPr>
              <p:cNvPr id="54" name="Picture 6" descr="\\soofa\Clients\ECI\2012.02\Yoav.Valadarsky\ipho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7744" y="2851589"/>
                <a:ext cx="140948" cy="3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 descr="D:\clients\ECI\2011.04\Yoav.Valadarsky\laptop_compu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5494" y="2839471"/>
                <a:ext cx="443232" cy="39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5"/>
            <p:cNvGrpSpPr>
              <a:grpSpLocks/>
            </p:cNvGrpSpPr>
            <p:nvPr/>
          </p:nvGrpSpPr>
          <p:grpSpPr bwMode="auto">
            <a:xfrm>
              <a:off x="1201738" y="3679825"/>
              <a:ext cx="500062" cy="384175"/>
              <a:chOff x="1202471" y="3880288"/>
              <a:chExt cx="499477" cy="385207"/>
            </a:xfrm>
          </p:grpSpPr>
          <p:sp>
            <p:nvSpPr>
              <p:cNvPr id="57" name="Freeform 56"/>
              <p:cNvSpPr/>
              <p:nvPr/>
            </p:nvSpPr>
            <p:spPr>
              <a:xfrm>
                <a:off x="1342008" y="3980570"/>
                <a:ext cx="359940" cy="284925"/>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Lst>
                <a:ahLst/>
                <a:cxnLst>
                  <a:cxn ang="0">
                    <a:pos x="connsiteX0" y="connsiteY0"/>
                  </a:cxn>
                  <a:cxn ang="0">
                    <a:pos x="connsiteX1" y="connsiteY1"/>
                  </a:cxn>
                  <a:cxn ang="0">
                    <a:pos x="connsiteX2" y="connsiteY2"/>
                  </a:cxn>
                  <a:cxn ang="0">
                    <a:pos x="connsiteX3" y="connsiteY3"/>
                  </a:cxn>
                </a:cxnLst>
                <a:rect l="l" t="t" r="r" b="b"/>
                <a:pathLst>
                  <a:path w="359418" h="285420">
                    <a:moveTo>
                      <a:pt x="359418" y="285420"/>
                    </a:moveTo>
                    <a:lnTo>
                      <a:pt x="174424" y="0"/>
                    </a:lnTo>
                    <a:lnTo>
                      <a:pt x="0" y="216708"/>
                    </a:lnTo>
                    <a:lnTo>
                      <a:pt x="359418" y="285420"/>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61" name="Group 69"/>
              <p:cNvGrpSpPr>
                <a:grpSpLocks/>
              </p:cNvGrpSpPr>
              <p:nvPr/>
            </p:nvGrpSpPr>
            <p:grpSpPr bwMode="auto">
              <a:xfrm>
                <a:off x="1202471" y="3880288"/>
                <a:ext cx="318007" cy="318007"/>
                <a:chOff x="3853164" y="3235396"/>
                <a:chExt cx="318007" cy="318007"/>
              </a:xfrm>
            </p:grpSpPr>
            <p:sp>
              <p:nvSpPr>
                <p:cNvPr id="59" name="Oval 58"/>
                <p:cNvSpPr/>
                <p:nvPr/>
              </p:nvSpPr>
              <p:spPr>
                <a:xfrm>
                  <a:off x="3853164" y="3235396"/>
                  <a:ext cx="318714" cy="318353"/>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60" name="Freeform 15"/>
                <p:cNvSpPr>
                  <a:spLocks noEditPoints="1"/>
                </p:cNvSpPr>
                <p:nvPr/>
              </p:nvSpPr>
              <p:spPr bwMode="auto">
                <a:xfrm>
                  <a:off x="3921346" y="3302250"/>
                  <a:ext cx="182350" cy="183053"/>
                </a:xfrm>
                <a:custGeom>
                  <a:avLst/>
                  <a:gdLst>
                    <a:gd name="T0" fmla="*/ 104 w 1610"/>
                    <a:gd name="T1" fmla="*/ 1554 h 1624"/>
                    <a:gd name="T2" fmla="*/ 184 w 1610"/>
                    <a:gd name="T3" fmla="*/ 1588 h 1624"/>
                    <a:gd name="T4" fmla="*/ 1497 w 1610"/>
                    <a:gd name="T5" fmla="*/ 668 h 1624"/>
                    <a:gd name="T6" fmla="*/ 1493 w 1610"/>
                    <a:gd name="T7" fmla="*/ 578 h 1624"/>
                    <a:gd name="T8" fmla="*/ 1408 w 1610"/>
                    <a:gd name="T9" fmla="*/ 569 h 1624"/>
                    <a:gd name="T10" fmla="*/ 68 w 1610"/>
                    <a:gd name="T11" fmla="*/ 997 h 1624"/>
                    <a:gd name="T12" fmla="*/ 1 w 1610"/>
                    <a:gd name="T13" fmla="*/ 1058 h 1624"/>
                    <a:gd name="T14" fmla="*/ 48 w 1610"/>
                    <a:gd name="T15" fmla="*/ 1129 h 1624"/>
                    <a:gd name="T16" fmla="*/ 213 w 1610"/>
                    <a:gd name="T17" fmla="*/ 578 h 1624"/>
                    <a:gd name="T18" fmla="*/ 128 w 1610"/>
                    <a:gd name="T19" fmla="*/ 569 h 1624"/>
                    <a:gd name="T20" fmla="*/ 102 w 1610"/>
                    <a:gd name="T21" fmla="*/ 651 h 1624"/>
                    <a:gd name="T22" fmla="*/ 1408 w 1610"/>
                    <a:gd name="T23" fmla="*/ 1579 h 1624"/>
                    <a:gd name="T24" fmla="*/ 1493 w 1610"/>
                    <a:gd name="T25" fmla="*/ 1570 h 1624"/>
                    <a:gd name="T26" fmla="*/ 1497 w 1610"/>
                    <a:gd name="T27" fmla="*/ 1480 h 1624"/>
                    <a:gd name="T28" fmla="*/ 1562 w 1610"/>
                    <a:gd name="T29" fmla="*/ 1129 h 1624"/>
                    <a:gd name="T30" fmla="*/ 1609 w 1610"/>
                    <a:gd name="T31" fmla="*/ 1058 h 1624"/>
                    <a:gd name="T32" fmla="*/ 1542 w 1610"/>
                    <a:gd name="T33" fmla="*/ 997 h 1624"/>
                    <a:gd name="T34" fmla="*/ 594 w 1610"/>
                    <a:gd name="T35" fmla="*/ 113 h 1624"/>
                    <a:gd name="T36" fmla="*/ 621 w 1610"/>
                    <a:gd name="T37" fmla="*/ 281 h 1624"/>
                    <a:gd name="T38" fmla="*/ 1097 w 1610"/>
                    <a:gd name="T39" fmla="*/ 440 h 1624"/>
                    <a:gd name="T40" fmla="*/ 988 w 1610"/>
                    <a:gd name="T41" fmla="*/ 263 h 1624"/>
                    <a:gd name="T42" fmla="*/ 1053 w 1610"/>
                    <a:gd name="T43" fmla="*/ 98 h 1624"/>
                    <a:gd name="T44" fmla="*/ 1220 w 1610"/>
                    <a:gd name="T45" fmla="*/ 50 h 1624"/>
                    <a:gd name="T46" fmla="*/ 1177 w 1610"/>
                    <a:gd name="T47" fmla="*/ 0 h 1624"/>
                    <a:gd name="T48" fmla="*/ 960 w 1610"/>
                    <a:gd name="T49" fmla="*/ 114 h 1624"/>
                    <a:gd name="T50" fmla="*/ 843 w 1610"/>
                    <a:gd name="T51" fmla="*/ 207 h 1624"/>
                    <a:gd name="T52" fmla="*/ 698 w 1610"/>
                    <a:gd name="T53" fmla="*/ 173 h 1624"/>
                    <a:gd name="T54" fmla="*/ 553 w 1610"/>
                    <a:gd name="T55" fmla="*/ 19 h 1624"/>
                    <a:gd name="T56" fmla="*/ 402 w 1610"/>
                    <a:gd name="T57" fmla="*/ 29 h 1624"/>
                    <a:gd name="T58" fmla="*/ 361 w 1610"/>
                    <a:gd name="T59" fmla="*/ 1143 h 1624"/>
                    <a:gd name="T60" fmla="*/ 503 w 1610"/>
                    <a:gd name="T61" fmla="*/ 1477 h 1624"/>
                    <a:gd name="T62" fmla="*/ 764 w 1610"/>
                    <a:gd name="T63" fmla="*/ 559 h 1624"/>
                    <a:gd name="T64" fmla="*/ 386 w 1610"/>
                    <a:gd name="T65" fmla="*/ 867 h 1624"/>
                    <a:gd name="T66" fmla="*/ 442 w 1610"/>
                    <a:gd name="T67" fmla="*/ 1035 h 1624"/>
                    <a:gd name="T68" fmla="*/ 583 w 1610"/>
                    <a:gd name="T69" fmla="*/ 1016 h 1624"/>
                    <a:gd name="T70" fmla="*/ 637 w 1610"/>
                    <a:gd name="T71" fmla="*/ 1107 h 1624"/>
                    <a:gd name="T72" fmla="*/ 518 w 1610"/>
                    <a:gd name="T73" fmla="*/ 1160 h 1624"/>
                    <a:gd name="T74" fmla="*/ 417 w 1610"/>
                    <a:gd name="T75" fmla="*/ 1083 h 1624"/>
                    <a:gd name="T76" fmla="*/ 584 w 1610"/>
                    <a:gd name="T77" fmla="*/ 1338 h 1624"/>
                    <a:gd name="T78" fmla="*/ 652 w 1610"/>
                    <a:gd name="T79" fmla="*/ 1263 h 1624"/>
                    <a:gd name="T80" fmla="*/ 662 w 1610"/>
                    <a:gd name="T81" fmla="*/ 1408 h 1624"/>
                    <a:gd name="T82" fmla="*/ 623 w 1610"/>
                    <a:gd name="T83" fmla="*/ 899 h 1624"/>
                    <a:gd name="T84" fmla="*/ 509 w 1610"/>
                    <a:gd name="T85" fmla="*/ 813 h 1624"/>
                    <a:gd name="T86" fmla="*/ 536 w 1610"/>
                    <a:gd name="T87" fmla="*/ 711 h 1624"/>
                    <a:gd name="T88" fmla="*/ 658 w 1610"/>
                    <a:gd name="T89" fmla="*/ 756 h 1624"/>
                    <a:gd name="T90" fmla="*/ 676 w 1610"/>
                    <a:gd name="T91" fmla="*/ 882 h 1624"/>
                    <a:gd name="T92" fmla="*/ 1062 w 1610"/>
                    <a:gd name="T93" fmla="*/ 1539 h 1624"/>
                    <a:gd name="T94" fmla="*/ 1249 w 1610"/>
                    <a:gd name="T95" fmla="*/ 1244 h 1624"/>
                    <a:gd name="T96" fmla="*/ 1218 w 1610"/>
                    <a:gd name="T97" fmla="*/ 796 h 1624"/>
                    <a:gd name="T98" fmla="*/ 985 w 1610"/>
                    <a:gd name="T99" fmla="*/ 740 h 1624"/>
                    <a:gd name="T100" fmla="*/ 1112 w 1610"/>
                    <a:gd name="T101" fmla="*/ 723 h 1624"/>
                    <a:gd name="T102" fmla="*/ 1102 w 1610"/>
                    <a:gd name="T103" fmla="*/ 840 h 1624"/>
                    <a:gd name="T104" fmla="*/ 980 w 1610"/>
                    <a:gd name="T105" fmla="*/ 897 h 1624"/>
                    <a:gd name="T106" fmla="*/ 941 w 1610"/>
                    <a:gd name="T107" fmla="*/ 802 h 1624"/>
                    <a:gd name="T108" fmla="*/ 962 w 1610"/>
                    <a:gd name="T109" fmla="*/ 1404 h 1624"/>
                    <a:gd name="T110" fmla="*/ 980 w 1610"/>
                    <a:gd name="T111" fmla="*/ 1261 h 1624"/>
                    <a:gd name="T112" fmla="*/ 1043 w 1610"/>
                    <a:gd name="T113" fmla="*/ 1338 h 1624"/>
                    <a:gd name="T114" fmla="*/ 1087 w 1610"/>
                    <a:gd name="T115" fmla="*/ 1160 h 1624"/>
                    <a:gd name="T116" fmla="*/ 985 w 1610"/>
                    <a:gd name="T117" fmla="*/ 1083 h 1624"/>
                    <a:gd name="T118" fmla="*/ 1075 w 1610"/>
                    <a:gd name="T119" fmla="*/ 1007 h 1624"/>
                    <a:gd name="T120" fmla="*/ 1202 w 1610"/>
                    <a:gd name="T121" fmla="*/ 1053 h 1624"/>
                    <a:gd name="T122" fmla="*/ 1162 w 1610"/>
                    <a:gd name="T123" fmla="*/ 11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0" h="1624">
                      <a:moveTo>
                        <a:pt x="117" y="1475"/>
                      </a:moveTo>
                      <a:lnTo>
                        <a:pt x="117" y="1475"/>
                      </a:lnTo>
                      <a:lnTo>
                        <a:pt x="113" y="1480"/>
                      </a:lnTo>
                      <a:lnTo>
                        <a:pt x="109" y="1485"/>
                      </a:lnTo>
                      <a:lnTo>
                        <a:pt x="104" y="1491"/>
                      </a:lnTo>
                      <a:lnTo>
                        <a:pt x="102" y="1497"/>
                      </a:lnTo>
                      <a:lnTo>
                        <a:pt x="99" y="1504"/>
                      </a:lnTo>
                      <a:lnTo>
                        <a:pt x="98" y="1510"/>
                      </a:lnTo>
                      <a:lnTo>
                        <a:pt x="97" y="1517"/>
                      </a:lnTo>
                      <a:lnTo>
                        <a:pt x="97" y="1523"/>
                      </a:lnTo>
                      <a:lnTo>
                        <a:pt x="97" y="1529"/>
                      </a:lnTo>
                      <a:lnTo>
                        <a:pt x="98" y="1536"/>
                      </a:lnTo>
                      <a:lnTo>
                        <a:pt x="99" y="1542"/>
                      </a:lnTo>
                      <a:lnTo>
                        <a:pt x="102" y="1548"/>
                      </a:lnTo>
                      <a:lnTo>
                        <a:pt x="104" y="1554"/>
                      </a:lnTo>
                      <a:lnTo>
                        <a:pt x="109" y="1560"/>
                      </a:lnTo>
                      <a:lnTo>
                        <a:pt x="113" y="1565"/>
                      </a:lnTo>
                      <a:lnTo>
                        <a:pt x="117" y="1570"/>
                      </a:lnTo>
                      <a:lnTo>
                        <a:pt x="117" y="1570"/>
                      </a:lnTo>
                      <a:lnTo>
                        <a:pt x="122" y="1575"/>
                      </a:lnTo>
                      <a:lnTo>
                        <a:pt x="128" y="1579"/>
                      </a:lnTo>
                      <a:lnTo>
                        <a:pt x="133" y="1582"/>
                      </a:lnTo>
                      <a:lnTo>
                        <a:pt x="139" y="1586"/>
                      </a:lnTo>
                      <a:lnTo>
                        <a:pt x="145" y="1588"/>
                      </a:lnTo>
                      <a:lnTo>
                        <a:pt x="152" y="1589"/>
                      </a:lnTo>
                      <a:lnTo>
                        <a:pt x="158" y="1590"/>
                      </a:lnTo>
                      <a:lnTo>
                        <a:pt x="164" y="1591"/>
                      </a:lnTo>
                      <a:lnTo>
                        <a:pt x="171" y="1590"/>
                      </a:lnTo>
                      <a:lnTo>
                        <a:pt x="178" y="1589"/>
                      </a:lnTo>
                      <a:lnTo>
                        <a:pt x="184" y="1588"/>
                      </a:lnTo>
                      <a:lnTo>
                        <a:pt x="190" y="1586"/>
                      </a:lnTo>
                      <a:lnTo>
                        <a:pt x="196" y="1582"/>
                      </a:lnTo>
                      <a:lnTo>
                        <a:pt x="202" y="1579"/>
                      </a:lnTo>
                      <a:lnTo>
                        <a:pt x="207" y="1575"/>
                      </a:lnTo>
                      <a:lnTo>
                        <a:pt x="212" y="1570"/>
                      </a:lnTo>
                      <a:lnTo>
                        <a:pt x="347" y="1437"/>
                      </a:lnTo>
                      <a:lnTo>
                        <a:pt x="347" y="1437"/>
                      </a:lnTo>
                      <a:lnTo>
                        <a:pt x="330" y="1405"/>
                      </a:lnTo>
                      <a:lnTo>
                        <a:pt x="314" y="1372"/>
                      </a:lnTo>
                      <a:lnTo>
                        <a:pt x="301" y="1338"/>
                      </a:lnTo>
                      <a:lnTo>
                        <a:pt x="289" y="1303"/>
                      </a:lnTo>
                      <a:lnTo>
                        <a:pt x="117" y="1475"/>
                      </a:lnTo>
                      <a:close/>
                      <a:moveTo>
                        <a:pt x="1493" y="673"/>
                      </a:moveTo>
                      <a:lnTo>
                        <a:pt x="1493" y="673"/>
                      </a:lnTo>
                      <a:lnTo>
                        <a:pt x="1497" y="668"/>
                      </a:lnTo>
                      <a:lnTo>
                        <a:pt x="1501" y="662"/>
                      </a:lnTo>
                      <a:lnTo>
                        <a:pt x="1506" y="657"/>
                      </a:lnTo>
                      <a:lnTo>
                        <a:pt x="1508" y="651"/>
                      </a:lnTo>
                      <a:lnTo>
                        <a:pt x="1511" y="645"/>
                      </a:lnTo>
                      <a:lnTo>
                        <a:pt x="1512" y="638"/>
                      </a:lnTo>
                      <a:lnTo>
                        <a:pt x="1513" y="632"/>
                      </a:lnTo>
                      <a:lnTo>
                        <a:pt x="1513" y="626"/>
                      </a:lnTo>
                      <a:lnTo>
                        <a:pt x="1513" y="619"/>
                      </a:lnTo>
                      <a:lnTo>
                        <a:pt x="1512" y="613"/>
                      </a:lnTo>
                      <a:lnTo>
                        <a:pt x="1511" y="606"/>
                      </a:lnTo>
                      <a:lnTo>
                        <a:pt x="1508" y="600"/>
                      </a:lnTo>
                      <a:lnTo>
                        <a:pt x="1506" y="594"/>
                      </a:lnTo>
                      <a:lnTo>
                        <a:pt x="1501" y="588"/>
                      </a:lnTo>
                      <a:lnTo>
                        <a:pt x="1497" y="583"/>
                      </a:lnTo>
                      <a:lnTo>
                        <a:pt x="1493" y="578"/>
                      </a:lnTo>
                      <a:lnTo>
                        <a:pt x="1493" y="578"/>
                      </a:lnTo>
                      <a:lnTo>
                        <a:pt x="1488" y="573"/>
                      </a:lnTo>
                      <a:lnTo>
                        <a:pt x="1482" y="569"/>
                      </a:lnTo>
                      <a:lnTo>
                        <a:pt x="1477" y="566"/>
                      </a:lnTo>
                      <a:lnTo>
                        <a:pt x="1471" y="563"/>
                      </a:lnTo>
                      <a:lnTo>
                        <a:pt x="1465" y="561"/>
                      </a:lnTo>
                      <a:lnTo>
                        <a:pt x="1458" y="559"/>
                      </a:lnTo>
                      <a:lnTo>
                        <a:pt x="1452" y="558"/>
                      </a:lnTo>
                      <a:lnTo>
                        <a:pt x="1446" y="558"/>
                      </a:lnTo>
                      <a:lnTo>
                        <a:pt x="1439" y="558"/>
                      </a:lnTo>
                      <a:lnTo>
                        <a:pt x="1432" y="559"/>
                      </a:lnTo>
                      <a:lnTo>
                        <a:pt x="1426" y="561"/>
                      </a:lnTo>
                      <a:lnTo>
                        <a:pt x="1420" y="563"/>
                      </a:lnTo>
                      <a:lnTo>
                        <a:pt x="1414" y="566"/>
                      </a:lnTo>
                      <a:lnTo>
                        <a:pt x="1408" y="569"/>
                      </a:lnTo>
                      <a:lnTo>
                        <a:pt x="1403" y="573"/>
                      </a:lnTo>
                      <a:lnTo>
                        <a:pt x="1398" y="578"/>
                      </a:lnTo>
                      <a:lnTo>
                        <a:pt x="1278" y="697"/>
                      </a:lnTo>
                      <a:lnTo>
                        <a:pt x="1278" y="697"/>
                      </a:lnTo>
                      <a:lnTo>
                        <a:pt x="1294" y="729"/>
                      </a:lnTo>
                      <a:lnTo>
                        <a:pt x="1310" y="761"/>
                      </a:lnTo>
                      <a:lnTo>
                        <a:pt x="1324" y="795"/>
                      </a:lnTo>
                      <a:lnTo>
                        <a:pt x="1336" y="830"/>
                      </a:lnTo>
                      <a:lnTo>
                        <a:pt x="1493" y="673"/>
                      </a:lnTo>
                      <a:close/>
                      <a:moveTo>
                        <a:pt x="253" y="1067"/>
                      </a:moveTo>
                      <a:lnTo>
                        <a:pt x="253" y="1067"/>
                      </a:lnTo>
                      <a:lnTo>
                        <a:pt x="253" y="1032"/>
                      </a:lnTo>
                      <a:lnTo>
                        <a:pt x="256" y="997"/>
                      </a:lnTo>
                      <a:lnTo>
                        <a:pt x="68" y="997"/>
                      </a:lnTo>
                      <a:lnTo>
                        <a:pt x="68" y="997"/>
                      </a:lnTo>
                      <a:lnTo>
                        <a:pt x="61" y="997"/>
                      </a:lnTo>
                      <a:lnTo>
                        <a:pt x="55" y="998"/>
                      </a:lnTo>
                      <a:lnTo>
                        <a:pt x="48" y="1000"/>
                      </a:lnTo>
                      <a:lnTo>
                        <a:pt x="42" y="1002"/>
                      </a:lnTo>
                      <a:lnTo>
                        <a:pt x="36" y="1005"/>
                      </a:lnTo>
                      <a:lnTo>
                        <a:pt x="30" y="1008"/>
                      </a:lnTo>
                      <a:lnTo>
                        <a:pt x="25" y="1012"/>
                      </a:lnTo>
                      <a:lnTo>
                        <a:pt x="20" y="1017"/>
                      </a:lnTo>
                      <a:lnTo>
                        <a:pt x="16" y="1022"/>
                      </a:lnTo>
                      <a:lnTo>
                        <a:pt x="12" y="1027"/>
                      </a:lnTo>
                      <a:lnTo>
                        <a:pt x="9" y="1033"/>
                      </a:lnTo>
                      <a:lnTo>
                        <a:pt x="6" y="1039"/>
                      </a:lnTo>
                      <a:lnTo>
                        <a:pt x="3" y="1045"/>
                      </a:lnTo>
                      <a:lnTo>
                        <a:pt x="2" y="1051"/>
                      </a:lnTo>
                      <a:lnTo>
                        <a:pt x="1" y="1058"/>
                      </a:lnTo>
                      <a:lnTo>
                        <a:pt x="0" y="1064"/>
                      </a:lnTo>
                      <a:lnTo>
                        <a:pt x="0" y="1064"/>
                      </a:lnTo>
                      <a:lnTo>
                        <a:pt x="1" y="1071"/>
                      </a:lnTo>
                      <a:lnTo>
                        <a:pt x="2" y="1078"/>
                      </a:lnTo>
                      <a:lnTo>
                        <a:pt x="3" y="1084"/>
                      </a:lnTo>
                      <a:lnTo>
                        <a:pt x="6" y="1090"/>
                      </a:lnTo>
                      <a:lnTo>
                        <a:pt x="9" y="1097"/>
                      </a:lnTo>
                      <a:lnTo>
                        <a:pt x="12" y="1103"/>
                      </a:lnTo>
                      <a:lnTo>
                        <a:pt x="16" y="1108"/>
                      </a:lnTo>
                      <a:lnTo>
                        <a:pt x="20" y="1113"/>
                      </a:lnTo>
                      <a:lnTo>
                        <a:pt x="25" y="1117"/>
                      </a:lnTo>
                      <a:lnTo>
                        <a:pt x="30" y="1121"/>
                      </a:lnTo>
                      <a:lnTo>
                        <a:pt x="36" y="1124"/>
                      </a:lnTo>
                      <a:lnTo>
                        <a:pt x="42" y="1127"/>
                      </a:lnTo>
                      <a:lnTo>
                        <a:pt x="48" y="1129"/>
                      </a:lnTo>
                      <a:lnTo>
                        <a:pt x="55" y="1131"/>
                      </a:lnTo>
                      <a:lnTo>
                        <a:pt x="61" y="1132"/>
                      </a:lnTo>
                      <a:lnTo>
                        <a:pt x="68" y="1132"/>
                      </a:lnTo>
                      <a:lnTo>
                        <a:pt x="255" y="1132"/>
                      </a:lnTo>
                      <a:lnTo>
                        <a:pt x="255" y="1132"/>
                      </a:lnTo>
                      <a:lnTo>
                        <a:pt x="253" y="1100"/>
                      </a:lnTo>
                      <a:lnTo>
                        <a:pt x="253" y="1067"/>
                      </a:lnTo>
                      <a:lnTo>
                        <a:pt x="253" y="1067"/>
                      </a:lnTo>
                      <a:close/>
                      <a:moveTo>
                        <a:pt x="285" y="841"/>
                      </a:moveTo>
                      <a:lnTo>
                        <a:pt x="285" y="841"/>
                      </a:lnTo>
                      <a:lnTo>
                        <a:pt x="297" y="806"/>
                      </a:lnTo>
                      <a:lnTo>
                        <a:pt x="310" y="772"/>
                      </a:lnTo>
                      <a:lnTo>
                        <a:pt x="326" y="738"/>
                      </a:lnTo>
                      <a:lnTo>
                        <a:pt x="342" y="707"/>
                      </a:lnTo>
                      <a:lnTo>
                        <a:pt x="213" y="578"/>
                      </a:lnTo>
                      <a:lnTo>
                        <a:pt x="213" y="578"/>
                      </a:lnTo>
                      <a:lnTo>
                        <a:pt x="207" y="573"/>
                      </a:lnTo>
                      <a:lnTo>
                        <a:pt x="202" y="569"/>
                      </a:lnTo>
                      <a:lnTo>
                        <a:pt x="196" y="566"/>
                      </a:lnTo>
                      <a:lnTo>
                        <a:pt x="190" y="563"/>
                      </a:lnTo>
                      <a:lnTo>
                        <a:pt x="184" y="561"/>
                      </a:lnTo>
                      <a:lnTo>
                        <a:pt x="178" y="559"/>
                      </a:lnTo>
                      <a:lnTo>
                        <a:pt x="171" y="558"/>
                      </a:lnTo>
                      <a:lnTo>
                        <a:pt x="164" y="558"/>
                      </a:lnTo>
                      <a:lnTo>
                        <a:pt x="158" y="558"/>
                      </a:lnTo>
                      <a:lnTo>
                        <a:pt x="152" y="559"/>
                      </a:lnTo>
                      <a:lnTo>
                        <a:pt x="145" y="561"/>
                      </a:lnTo>
                      <a:lnTo>
                        <a:pt x="139" y="563"/>
                      </a:lnTo>
                      <a:lnTo>
                        <a:pt x="133" y="566"/>
                      </a:lnTo>
                      <a:lnTo>
                        <a:pt x="128" y="569"/>
                      </a:lnTo>
                      <a:lnTo>
                        <a:pt x="122" y="573"/>
                      </a:lnTo>
                      <a:lnTo>
                        <a:pt x="117" y="578"/>
                      </a:lnTo>
                      <a:lnTo>
                        <a:pt x="117" y="578"/>
                      </a:lnTo>
                      <a:lnTo>
                        <a:pt x="113" y="583"/>
                      </a:lnTo>
                      <a:lnTo>
                        <a:pt x="109" y="588"/>
                      </a:lnTo>
                      <a:lnTo>
                        <a:pt x="104" y="594"/>
                      </a:lnTo>
                      <a:lnTo>
                        <a:pt x="102" y="600"/>
                      </a:lnTo>
                      <a:lnTo>
                        <a:pt x="99" y="606"/>
                      </a:lnTo>
                      <a:lnTo>
                        <a:pt x="98" y="613"/>
                      </a:lnTo>
                      <a:lnTo>
                        <a:pt x="97" y="619"/>
                      </a:lnTo>
                      <a:lnTo>
                        <a:pt x="97" y="626"/>
                      </a:lnTo>
                      <a:lnTo>
                        <a:pt x="97" y="632"/>
                      </a:lnTo>
                      <a:lnTo>
                        <a:pt x="98" y="638"/>
                      </a:lnTo>
                      <a:lnTo>
                        <a:pt x="99" y="645"/>
                      </a:lnTo>
                      <a:lnTo>
                        <a:pt x="102" y="651"/>
                      </a:lnTo>
                      <a:lnTo>
                        <a:pt x="104" y="657"/>
                      </a:lnTo>
                      <a:lnTo>
                        <a:pt x="109" y="662"/>
                      </a:lnTo>
                      <a:lnTo>
                        <a:pt x="113" y="668"/>
                      </a:lnTo>
                      <a:lnTo>
                        <a:pt x="117" y="673"/>
                      </a:lnTo>
                      <a:lnTo>
                        <a:pt x="285" y="841"/>
                      </a:lnTo>
                      <a:close/>
                      <a:moveTo>
                        <a:pt x="1332" y="1314"/>
                      </a:moveTo>
                      <a:lnTo>
                        <a:pt x="1332" y="1314"/>
                      </a:lnTo>
                      <a:lnTo>
                        <a:pt x="1320" y="1349"/>
                      </a:lnTo>
                      <a:lnTo>
                        <a:pt x="1306" y="1382"/>
                      </a:lnTo>
                      <a:lnTo>
                        <a:pt x="1289" y="1414"/>
                      </a:lnTo>
                      <a:lnTo>
                        <a:pt x="1272" y="1446"/>
                      </a:lnTo>
                      <a:lnTo>
                        <a:pt x="1398" y="1570"/>
                      </a:lnTo>
                      <a:lnTo>
                        <a:pt x="1398" y="1570"/>
                      </a:lnTo>
                      <a:lnTo>
                        <a:pt x="1403" y="1575"/>
                      </a:lnTo>
                      <a:lnTo>
                        <a:pt x="1408" y="1579"/>
                      </a:lnTo>
                      <a:lnTo>
                        <a:pt x="1414" y="1582"/>
                      </a:lnTo>
                      <a:lnTo>
                        <a:pt x="1420" y="1586"/>
                      </a:lnTo>
                      <a:lnTo>
                        <a:pt x="1426" y="1588"/>
                      </a:lnTo>
                      <a:lnTo>
                        <a:pt x="1432" y="1589"/>
                      </a:lnTo>
                      <a:lnTo>
                        <a:pt x="1439" y="1590"/>
                      </a:lnTo>
                      <a:lnTo>
                        <a:pt x="1446" y="1591"/>
                      </a:lnTo>
                      <a:lnTo>
                        <a:pt x="1452" y="1590"/>
                      </a:lnTo>
                      <a:lnTo>
                        <a:pt x="1458" y="1589"/>
                      </a:lnTo>
                      <a:lnTo>
                        <a:pt x="1465" y="1588"/>
                      </a:lnTo>
                      <a:lnTo>
                        <a:pt x="1471" y="1586"/>
                      </a:lnTo>
                      <a:lnTo>
                        <a:pt x="1477" y="1582"/>
                      </a:lnTo>
                      <a:lnTo>
                        <a:pt x="1482" y="1579"/>
                      </a:lnTo>
                      <a:lnTo>
                        <a:pt x="1488" y="1575"/>
                      </a:lnTo>
                      <a:lnTo>
                        <a:pt x="1493" y="1570"/>
                      </a:lnTo>
                      <a:lnTo>
                        <a:pt x="1493" y="1570"/>
                      </a:lnTo>
                      <a:lnTo>
                        <a:pt x="1497" y="1565"/>
                      </a:lnTo>
                      <a:lnTo>
                        <a:pt x="1501" y="1560"/>
                      </a:lnTo>
                      <a:lnTo>
                        <a:pt x="1506" y="1554"/>
                      </a:lnTo>
                      <a:lnTo>
                        <a:pt x="1508" y="1548"/>
                      </a:lnTo>
                      <a:lnTo>
                        <a:pt x="1511" y="1542"/>
                      </a:lnTo>
                      <a:lnTo>
                        <a:pt x="1512" y="1536"/>
                      </a:lnTo>
                      <a:lnTo>
                        <a:pt x="1513" y="1529"/>
                      </a:lnTo>
                      <a:lnTo>
                        <a:pt x="1513" y="1523"/>
                      </a:lnTo>
                      <a:lnTo>
                        <a:pt x="1513" y="1517"/>
                      </a:lnTo>
                      <a:lnTo>
                        <a:pt x="1512" y="1510"/>
                      </a:lnTo>
                      <a:lnTo>
                        <a:pt x="1511" y="1504"/>
                      </a:lnTo>
                      <a:lnTo>
                        <a:pt x="1508" y="1497"/>
                      </a:lnTo>
                      <a:lnTo>
                        <a:pt x="1506" y="1491"/>
                      </a:lnTo>
                      <a:lnTo>
                        <a:pt x="1501" y="1485"/>
                      </a:lnTo>
                      <a:lnTo>
                        <a:pt x="1497" y="1480"/>
                      </a:lnTo>
                      <a:lnTo>
                        <a:pt x="1493" y="1475"/>
                      </a:lnTo>
                      <a:lnTo>
                        <a:pt x="1332" y="1314"/>
                      </a:lnTo>
                      <a:close/>
                      <a:moveTo>
                        <a:pt x="1542" y="997"/>
                      </a:moveTo>
                      <a:lnTo>
                        <a:pt x="1370" y="997"/>
                      </a:lnTo>
                      <a:lnTo>
                        <a:pt x="1370" y="997"/>
                      </a:lnTo>
                      <a:lnTo>
                        <a:pt x="1372" y="1032"/>
                      </a:lnTo>
                      <a:lnTo>
                        <a:pt x="1373" y="1067"/>
                      </a:lnTo>
                      <a:lnTo>
                        <a:pt x="1373" y="1067"/>
                      </a:lnTo>
                      <a:lnTo>
                        <a:pt x="1372" y="1100"/>
                      </a:lnTo>
                      <a:lnTo>
                        <a:pt x="1370" y="1132"/>
                      </a:lnTo>
                      <a:lnTo>
                        <a:pt x="1542" y="1132"/>
                      </a:lnTo>
                      <a:lnTo>
                        <a:pt x="1542" y="1132"/>
                      </a:lnTo>
                      <a:lnTo>
                        <a:pt x="1549" y="1132"/>
                      </a:lnTo>
                      <a:lnTo>
                        <a:pt x="1555" y="1131"/>
                      </a:lnTo>
                      <a:lnTo>
                        <a:pt x="1562" y="1129"/>
                      </a:lnTo>
                      <a:lnTo>
                        <a:pt x="1568" y="1127"/>
                      </a:lnTo>
                      <a:lnTo>
                        <a:pt x="1574" y="1124"/>
                      </a:lnTo>
                      <a:lnTo>
                        <a:pt x="1580" y="1121"/>
                      </a:lnTo>
                      <a:lnTo>
                        <a:pt x="1585" y="1117"/>
                      </a:lnTo>
                      <a:lnTo>
                        <a:pt x="1590" y="1113"/>
                      </a:lnTo>
                      <a:lnTo>
                        <a:pt x="1594" y="1108"/>
                      </a:lnTo>
                      <a:lnTo>
                        <a:pt x="1598" y="1103"/>
                      </a:lnTo>
                      <a:lnTo>
                        <a:pt x="1602" y="1097"/>
                      </a:lnTo>
                      <a:lnTo>
                        <a:pt x="1604" y="1090"/>
                      </a:lnTo>
                      <a:lnTo>
                        <a:pt x="1607" y="1084"/>
                      </a:lnTo>
                      <a:lnTo>
                        <a:pt x="1608" y="1078"/>
                      </a:lnTo>
                      <a:lnTo>
                        <a:pt x="1609" y="1071"/>
                      </a:lnTo>
                      <a:lnTo>
                        <a:pt x="1610" y="1064"/>
                      </a:lnTo>
                      <a:lnTo>
                        <a:pt x="1610" y="1064"/>
                      </a:lnTo>
                      <a:lnTo>
                        <a:pt x="1609" y="1058"/>
                      </a:lnTo>
                      <a:lnTo>
                        <a:pt x="1608" y="1051"/>
                      </a:lnTo>
                      <a:lnTo>
                        <a:pt x="1607" y="1045"/>
                      </a:lnTo>
                      <a:lnTo>
                        <a:pt x="1604" y="1039"/>
                      </a:lnTo>
                      <a:lnTo>
                        <a:pt x="1602" y="1033"/>
                      </a:lnTo>
                      <a:lnTo>
                        <a:pt x="1598" y="1027"/>
                      </a:lnTo>
                      <a:lnTo>
                        <a:pt x="1594" y="1022"/>
                      </a:lnTo>
                      <a:lnTo>
                        <a:pt x="1590" y="1017"/>
                      </a:lnTo>
                      <a:lnTo>
                        <a:pt x="1585" y="1012"/>
                      </a:lnTo>
                      <a:lnTo>
                        <a:pt x="1580" y="1008"/>
                      </a:lnTo>
                      <a:lnTo>
                        <a:pt x="1574" y="1005"/>
                      </a:lnTo>
                      <a:lnTo>
                        <a:pt x="1568" y="1002"/>
                      </a:lnTo>
                      <a:lnTo>
                        <a:pt x="1562" y="1000"/>
                      </a:lnTo>
                      <a:lnTo>
                        <a:pt x="1555" y="998"/>
                      </a:lnTo>
                      <a:lnTo>
                        <a:pt x="1549" y="997"/>
                      </a:lnTo>
                      <a:lnTo>
                        <a:pt x="1542" y="997"/>
                      </a:lnTo>
                      <a:lnTo>
                        <a:pt x="1542" y="997"/>
                      </a:lnTo>
                      <a:close/>
                      <a:moveTo>
                        <a:pt x="431" y="59"/>
                      </a:moveTo>
                      <a:lnTo>
                        <a:pt x="431" y="59"/>
                      </a:lnTo>
                      <a:lnTo>
                        <a:pt x="450" y="59"/>
                      </a:lnTo>
                      <a:lnTo>
                        <a:pt x="470" y="61"/>
                      </a:lnTo>
                      <a:lnTo>
                        <a:pt x="487" y="63"/>
                      </a:lnTo>
                      <a:lnTo>
                        <a:pt x="503" y="66"/>
                      </a:lnTo>
                      <a:lnTo>
                        <a:pt x="518" y="70"/>
                      </a:lnTo>
                      <a:lnTo>
                        <a:pt x="532" y="74"/>
                      </a:lnTo>
                      <a:lnTo>
                        <a:pt x="545" y="79"/>
                      </a:lnTo>
                      <a:lnTo>
                        <a:pt x="557" y="85"/>
                      </a:lnTo>
                      <a:lnTo>
                        <a:pt x="567" y="91"/>
                      </a:lnTo>
                      <a:lnTo>
                        <a:pt x="577" y="98"/>
                      </a:lnTo>
                      <a:lnTo>
                        <a:pt x="586" y="105"/>
                      </a:lnTo>
                      <a:lnTo>
                        <a:pt x="594" y="113"/>
                      </a:lnTo>
                      <a:lnTo>
                        <a:pt x="603" y="120"/>
                      </a:lnTo>
                      <a:lnTo>
                        <a:pt x="609" y="129"/>
                      </a:lnTo>
                      <a:lnTo>
                        <a:pt x="621" y="146"/>
                      </a:lnTo>
                      <a:lnTo>
                        <a:pt x="621" y="146"/>
                      </a:lnTo>
                      <a:lnTo>
                        <a:pt x="630" y="161"/>
                      </a:lnTo>
                      <a:lnTo>
                        <a:pt x="636" y="175"/>
                      </a:lnTo>
                      <a:lnTo>
                        <a:pt x="642" y="190"/>
                      </a:lnTo>
                      <a:lnTo>
                        <a:pt x="646" y="206"/>
                      </a:lnTo>
                      <a:lnTo>
                        <a:pt x="649" y="220"/>
                      </a:lnTo>
                      <a:lnTo>
                        <a:pt x="651" y="233"/>
                      </a:lnTo>
                      <a:lnTo>
                        <a:pt x="654" y="255"/>
                      </a:lnTo>
                      <a:lnTo>
                        <a:pt x="654" y="255"/>
                      </a:lnTo>
                      <a:lnTo>
                        <a:pt x="642" y="263"/>
                      </a:lnTo>
                      <a:lnTo>
                        <a:pt x="632" y="272"/>
                      </a:lnTo>
                      <a:lnTo>
                        <a:pt x="621" y="281"/>
                      </a:lnTo>
                      <a:lnTo>
                        <a:pt x="611" y="292"/>
                      </a:lnTo>
                      <a:lnTo>
                        <a:pt x="602" y="302"/>
                      </a:lnTo>
                      <a:lnTo>
                        <a:pt x="592" y="312"/>
                      </a:lnTo>
                      <a:lnTo>
                        <a:pt x="584" y="323"/>
                      </a:lnTo>
                      <a:lnTo>
                        <a:pt x="576" y="335"/>
                      </a:lnTo>
                      <a:lnTo>
                        <a:pt x="568" y="347"/>
                      </a:lnTo>
                      <a:lnTo>
                        <a:pt x="562" y="359"/>
                      </a:lnTo>
                      <a:lnTo>
                        <a:pt x="555" y="372"/>
                      </a:lnTo>
                      <a:lnTo>
                        <a:pt x="550" y="385"/>
                      </a:lnTo>
                      <a:lnTo>
                        <a:pt x="545" y="398"/>
                      </a:lnTo>
                      <a:lnTo>
                        <a:pt x="541" y="412"/>
                      </a:lnTo>
                      <a:lnTo>
                        <a:pt x="537" y="426"/>
                      </a:lnTo>
                      <a:lnTo>
                        <a:pt x="534" y="440"/>
                      </a:lnTo>
                      <a:lnTo>
                        <a:pt x="1097" y="440"/>
                      </a:lnTo>
                      <a:lnTo>
                        <a:pt x="1097" y="440"/>
                      </a:lnTo>
                      <a:lnTo>
                        <a:pt x="1094" y="426"/>
                      </a:lnTo>
                      <a:lnTo>
                        <a:pt x="1090" y="412"/>
                      </a:lnTo>
                      <a:lnTo>
                        <a:pt x="1086" y="398"/>
                      </a:lnTo>
                      <a:lnTo>
                        <a:pt x="1080" y="385"/>
                      </a:lnTo>
                      <a:lnTo>
                        <a:pt x="1075" y="372"/>
                      </a:lnTo>
                      <a:lnTo>
                        <a:pt x="1068" y="359"/>
                      </a:lnTo>
                      <a:lnTo>
                        <a:pt x="1062" y="347"/>
                      </a:lnTo>
                      <a:lnTo>
                        <a:pt x="1054" y="335"/>
                      </a:lnTo>
                      <a:lnTo>
                        <a:pt x="1046" y="323"/>
                      </a:lnTo>
                      <a:lnTo>
                        <a:pt x="1038" y="312"/>
                      </a:lnTo>
                      <a:lnTo>
                        <a:pt x="1029" y="302"/>
                      </a:lnTo>
                      <a:lnTo>
                        <a:pt x="1020" y="292"/>
                      </a:lnTo>
                      <a:lnTo>
                        <a:pt x="1009" y="281"/>
                      </a:lnTo>
                      <a:lnTo>
                        <a:pt x="999" y="272"/>
                      </a:lnTo>
                      <a:lnTo>
                        <a:pt x="988" y="263"/>
                      </a:lnTo>
                      <a:lnTo>
                        <a:pt x="977" y="255"/>
                      </a:lnTo>
                      <a:lnTo>
                        <a:pt x="977" y="255"/>
                      </a:lnTo>
                      <a:lnTo>
                        <a:pt x="979" y="233"/>
                      </a:lnTo>
                      <a:lnTo>
                        <a:pt x="981" y="220"/>
                      </a:lnTo>
                      <a:lnTo>
                        <a:pt x="984" y="206"/>
                      </a:lnTo>
                      <a:lnTo>
                        <a:pt x="988" y="190"/>
                      </a:lnTo>
                      <a:lnTo>
                        <a:pt x="994" y="175"/>
                      </a:lnTo>
                      <a:lnTo>
                        <a:pt x="1001" y="161"/>
                      </a:lnTo>
                      <a:lnTo>
                        <a:pt x="1009" y="146"/>
                      </a:lnTo>
                      <a:lnTo>
                        <a:pt x="1009" y="146"/>
                      </a:lnTo>
                      <a:lnTo>
                        <a:pt x="1022" y="129"/>
                      </a:lnTo>
                      <a:lnTo>
                        <a:pt x="1028" y="120"/>
                      </a:lnTo>
                      <a:lnTo>
                        <a:pt x="1036" y="113"/>
                      </a:lnTo>
                      <a:lnTo>
                        <a:pt x="1044" y="105"/>
                      </a:lnTo>
                      <a:lnTo>
                        <a:pt x="1053" y="98"/>
                      </a:lnTo>
                      <a:lnTo>
                        <a:pt x="1063" y="91"/>
                      </a:lnTo>
                      <a:lnTo>
                        <a:pt x="1073" y="85"/>
                      </a:lnTo>
                      <a:lnTo>
                        <a:pt x="1086" y="79"/>
                      </a:lnTo>
                      <a:lnTo>
                        <a:pt x="1099" y="74"/>
                      </a:lnTo>
                      <a:lnTo>
                        <a:pt x="1112" y="70"/>
                      </a:lnTo>
                      <a:lnTo>
                        <a:pt x="1127" y="66"/>
                      </a:lnTo>
                      <a:lnTo>
                        <a:pt x="1143" y="63"/>
                      </a:lnTo>
                      <a:lnTo>
                        <a:pt x="1161" y="61"/>
                      </a:lnTo>
                      <a:lnTo>
                        <a:pt x="1180" y="59"/>
                      </a:lnTo>
                      <a:lnTo>
                        <a:pt x="1199" y="59"/>
                      </a:lnTo>
                      <a:lnTo>
                        <a:pt x="1199" y="59"/>
                      </a:lnTo>
                      <a:lnTo>
                        <a:pt x="1205" y="58"/>
                      </a:lnTo>
                      <a:lnTo>
                        <a:pt x="1211" y="56"/>
                      </a:lnTo>
                      <a:lnTo>
                        <a:pt x="1216" y="54"/>
                      </a:lnTo>
                      <a:lnTo>
                        <a:pt x="1220" y="50"/>
                      </a:lnTo>
                      <a:lnTo>
                        <a:pt x="1223" y="46"/>
                      </a:lnTo>
                      <a:lnTo>
                        <a:pt x="1227" y="40"/>
                      </a:lnTo>
                      <a:lnTo>
                        <a:pt x="1229" y="34"/>
                      </a:lnTo>
                      <a:lnTo>
                        <a:pt x="1229" y="29"/>
                      </a:lnTo>
                      <a:lnTo>
                        <a:pt x="1229" y="29"/>
                      </a:lnTo>
                      <a:lnTo>
                        <a:pt x="1229" y="23"/>
                      </a:lnTo>
                      <a:lnTo>
                        <a:pt x="1227" y="17"/>
                      </a:lnTo>
                      <a:lnTo>
                        <a:pt x="1223" y="12"/>
                      </a:lnTo>
                      <a:lnTo>
                        <a:pt x="1220" y="8"/>
                      </a:lnTo>
                      <a:lnTo>
                        <a:pt x="1216" y="5"/>
                      </a:lnTo>
                      <a:lnTo>
                        <a:pt x="1211" y="2"/>
                      </a:lnTo>
                      <a:lnTo>
                        <a:pt x="1205" y="0"/>
                      </a:lnTo>
                      <a:lnTo>
                        <a:pt x="1199" y="0"/>
                      </a:lnTo>
                      <a:lnTo>
                        <a:pt x="1199" y="0"/>
                      </a:lnTo>
                      <a:lnTo>
                        <a:pt x="1177" y="0"/>
                      </a:lnTo>
                      <a:lnTo>
                        <a:pt x="1154" y="2"/>
                      </a:lnTo>
                      <a:lnTo>
                        <a:pt x="1133" y="5"/>
                      </a:lnTo>
                      <a:lnTo>
                        <a:pt x="1114" y="9"/>
                      </a:lnTo>
                      <a:lnTo>
                        <a:pt x="1096" y="13"/>
                      </a:lnTo>
                      <a:lnTo>
                        <a:pt x="1077" y="19"/>
                      </a:lnTo>
                      <a:lnTo>
                        <a:pt x="1061" y="26"/>
                      </a:lnTo>
                      <a:lnTo>
                        <a:pt x="1046" y="33"/>
                      </a:lnTo>
                      <a:lnTo>
                        <a:pt x="1032" y="43"/>
                      </a:lnTo>
                      <a:lnTo>
                        <a:pt x="1019" y="51"/>
                      </a:lnTo>
                      <a:lnTo>
                        <a:pt x="1006" y="61"/>
                      </a:lnTo>
                      <a:lnTo>
                        <a:pt x="995" y="71"/>
                      </a:lnTo>
                      <a:lnTo>
                        <a:pt x="984" y="81"/>
                      </a:lnTo>
                      <a:lnTo>
                        <a:pt x="975" y="92"/>
                      </a:lnTo>
                      <a:lnTo>
                        <a:pt x="967" y="103"/>
                      </a:lnTo>
                      <a:lnTo>
                        <a:pt x="960" y="114"/>
                      </a:lnTo>
                      <a:lnTo>
                        <a:pt x="960" y="114"/>
                      </a:lnTo>
                      <a:lnTo>
                        <a:pt x="951" y="130"/>
                      </a:lnTo>
                      <a:lnTo>
                        <a:pt x="943" y="144"/>
                      </a:lnTo>
                      <a:lnTo>
                        <a:pt x="937" y="159"/>
                      </a:lnTo>
                      <a:lnTo>
                        <a:pt x="932" y="173"/>
                      </a:lnTo>
                      <a:lnTo>
                        <a:pt x="928" y="187"/>
                      </a:lnTo>
                      <a:lnTo>
                        <a:pt x="925" y="200"/>
                      </a:lnTo>
                      <a:lnTo>
                        <a:pt x="920" y="226"/>
                      </a:lnTo>
                      <a:lnTo>
                        <a:pt x="920" y="226"/>
                      </a:lnTo>
                      <a:lnTo>
                        <a:pt x="908" y="221"/>
                      </a:lnTo>
                      <a:lnTo>
                        <a:pt x="896" y="217"/>
                      </a:lnTo>
                      <a:lnTo>
                        <a:pt x="883" y="214"/>
                      </a:lnTo>
                      <a:lnTo>
                        <a:pt x="869" y="211"/>
                      </a:lnTo>
                      <a:lnTo>
                        <a:pt x="856" y="209"/>
                      </a:lnTo>
                      <a:lnTo>
                        <a:pt x="843" y="207"/>
                      </a:lnTo>
                      <a:lnTo>
                        <a:pt x="829" y="206"/>
                      </a:lnTo>
                      <a:lnTo>
                        <a:pt x="816" y="206"/>
                      </a:lnTo>
                      <a:lnTo>
                        <a:pt x="816" y="206"/>
                      </a:lnTo>
                      <a:lnTo>
                        <a:pt x="801" y="206"/>
                      </a:lnTo>
                      <a:lnTo>
                        <a:pt x="787" y="207"/>
                      </a:lnTo>
                      <a:lnTo>
                        <a:pt x="774" y="209"/>
                      </a:lnTo>
                      <a:lnTo>
                        <a:pt x="761" y="211"/>
                      </a:lnTo>
                      <a:lnTo>
                        <a:pt x="748" y="214"/>
                      </a:lnTo>
                      <a:lnTo>
                        <a:pt x="734" y="217"/>
                      </a:lnTo>
                      <a:lnTo>
                        <a:pt x="722" y="221"/>
                      </a:lnTo>
                      <a:lnTo>
                        <a:pt x="710" y="226"/>
                      </a:lnTo>
                      <a:lnTo>
                        <a:pt x="710" y="226"/>
                      </a:lnTo>
                      <a:lnTo>
                        <a:pt x="705" y="200"/>
                      </a:lnTo>
                      <a:lnTo>
                        <a:pt x="702" y="187"/>
                      </a:lnTo>
                      <a:lnTo>
                        <a:pt x="698" y="173"/>
                      </a:lnTo>
                      <a:lnTo>
                        <a:pt x="693" y="159"/>
                      </a:lnTo>
                      <a:lnTo>
                        <a:pt x="687" y="144"/>
                      </a:lnTo>
                      <a:lnTo>
                        <a:pt x="680" y="130"/>
                      </a:lnTo>
                      <a:lnTo>
                        <a:pt x="672" y="114"/>
                      </a:lnTo>
                      <a:lnTo>
                        <a:pt x="672" y="114"/>
                      </a:lnTo>
                      <a:lnTo>
                        <a:pt x="663" y="103"/>
                      </a:lnTo>
                      <a:lnTo>
                        <a:pt x="655" y="92"/>
                      </a:lnTo>
                      <a:lnTo>
                        <a:pt x="646" y="81"/>
                      </a:lnTo>
                      <a:lnTo>
                        <a:pt x="635" y="71"/>
                      </a:lnTo>
                      <a:lnTo>
                        <a:pt x="624" y="61"/>
                      </a:lnTo>
                      <a:lnTo>
                        <a:pt x="612" y="51"/>
                      </a:lnTo>
                      <a:lnTo>
                        <a:pt x="599" y="43"/>
                      </a:lnTo>
                      <a:lnTo>
                        <a:pt x="584" y="33"/>
                      </a:lnTo>
                      <a:lnTo>
                        <a:pt x="569" y="26"/>
                      </a:lnTo>
                      <a:lnTo>
                        <a:pt x="553" y="19"/>
                      </a:lnTo>
                      <a:lnTo>
                        <a:pt x="535" y="13"/>
                      </a:lnTo>
                      <a:lnTo>
                        <a:pt x="516" y="9"/>
                      </a:lnTo>
                      <a:lnTo>
                        <a:pt x="497" y="5"/>
                      </a:lnTo>
                      <a:lnTo>
                        <a:pt x="476" y="2"/>
                      </a:lnTo>
                      <a:lnTo>
                        <a:pt x="453" y="0"/>
                      </a:lnTo>
                      <a:lnTo>
                        <a:pt x="431" y="0"/>
                      </a:lnTo>
                      <a:lnTo>
                        <a:pt x="431" y="0"/>
                      </a:lnTo>
                      <a:lnTo>
                        <a:pt x="425" y="0"/>
                      </a:lnTo>
                      <a:lnTo>
                        <a:pt x="419" y="2"/>
                      </a:lnTo>
                      <a:lnTo>
                        <a:pt x="414" y="5"/>
                      </a:lnTo>
                      <a:lnTo>
                        <a:pt x="410" y="8"/>
                      </a:lnTo>
                      <a:lnTo>
                        <a:pt x="407" y="12"/>
                      </a:lnTo>
                      <a:lnTo>
                        <a:pt x="404" y="17"/>
                      </a:lnTo>
                      <a:lnTo>
                        <a:pt x="402" y="23"/>
                      </a:lnTo>
                      <a:lnTo>
                        <a:pt x="402" y="29"/>
                      </a:lnTo>
                      <a:lnTo>
                        <a:pt x="402" y="29"/>
                      </a:lnTo>
                      <a:lnTo>
                        <a:pt x="402" y="34"/>
                      </a:lnTo>
                      <a:lnTo>
                        <a:pt x="404" y="40"/>
                      </a:lnTo>
                      <a:lnTo>
                        <a:pt x="407" y="46"/>
                      </a:lnTo>
                      <a:lnTo>
                        <a:pt x="410" y="50"/>
                      </a:lnTo>
                      <a:lnTo>
                        <a:pt x="414" y="54"/>
                      </a:lnTo>
                      <a:lnTo>
                        <a:pt x="419" y="56"/>
                      </a:lnTo>
                      <a:lnTo>
                        <a:pt x="425" y="58"/>
                      </a:lnTo>
                      <a:lnTo>
                        <a:pt x="431" y="59"/>
                      </a:lnTo>
                      <a:lnTo>
                        <a:pt x="431" y="59"/>
                      </a:lnTo>
                      <a:close/>
                      <a:moveTo>
                        <a:pt x="357" y="1063"/>
                      </a:moveTo>
                      <a:lnTo>
                        <a:pt x="357" y="1063"/>
                      </a:lnTo>
                      <a:lnTo>
                        <a:pt x="357" y="1090"/>
                      </a:lnTo>
                      <a:lnTo>
                        <a:pt x="359" y="1117"/>
                      </a:lnTo>
                      <a:lnTo>
                        <a:pt x="361" y="1143"/>
                      </a:lnTo>
                      <a:lnTo>
                        <a:pt x="365" y="1169"/>
                      </a:lnTo>
                      <a:lnTo>
                        <a:pt x="369" y="1195"/>
                      </a:lnTo>
                      <a:lnTo>
                        <a:pt x="374" y="1220"/>
                      </a:lnTo>
                      <a:lnTo>
                        <a:pt x="381" y="1244"/>
                      </a:lnTo>
                      <a:lnTo>
                        <a:pt x="389" y="1269"/>
                      </a:lnTo>
                      <a:lnTo>
                        <a:pt x="397" y="1293"/>
                      </a:lnTo>
                      <a:lnTo>
                        <a:pt x="405" y="1315"/>
                      </a:lnTo>
                      <a:lnTo>
                        <a:pt x="415" y="1338"/>
                      </a:lnTo>
                      <a:lnTo>
                        <a:pt x="425" y="1360"/>
                      </a:lnTo>
                      <a:lnTo>
                        <a:pt x="436" y="1381"/>
                      </a:lnTo>
                      <a:lnTo>
                        <a:pt x="448" y="1401"/>
                      </a:lnTo>
                      <a:lnTo>
                        <a:pt x="462" y="1422"/>
                      </a:lnTo>
                      <a:lnTo>
                        <a:pt x="475" y="1441"/>
                      </a:lnTo>
                      <a:lnTo>
                        <a:pt x="489" y="1459"/>
                      </a:lnTo>
                      <a:lnTo>
                        <a:pt x="503" y="1477"/>
                      </a:lnTo>
                      <a:lnTo>
                        <a:pt x="518" y="1493"/>
                      </a:lnTo>
                      <a:lnTo>
                        <a:pt x="535" y="1510"/>
                      </a:lnTo>
                      <a:lnTo>
                        <a:pt x="551" y="1525"/>
                      </a:lnTo>
                      <a:lnTo>
                        <a:pt x="568" y="1539"/>
                      </a:lnTo>
                      <a:lnTo>
                        <a:pt x="586" y="1552"/>
                      </a:lnTo>
                      <a:lnTo>
                        <a:pt x="604" y="1564"/>
                      </a:lnTo>
                      <a:lnTo>
                        <a:pt x="623" y="1575"/>
                      </a:lnTo>
                      <a:lnTo>
                        <a:pt x="642" y="1586"/>
                      </a:lnTo>
                      <a:lnTo>
                        <a:pt x="661" y="1595"/>
                      </a:lnTo>
                      <a:lnTo>
                        <a:pt x="681" y="1603"/>
                      </a:lnTo>
                      <a:lnTo>
                        <a:pt x="701" y="1610"/>
                      </a:lnTo>
                      <a:lnTo>
                        <a:pt x="722" y="1616"/>
                      </a:lnTo>
                      <a:lnTo>
                        <a:pt x="743" y="1621"/>
                      </a:lnTo>
                      <a:lnTo>
                        <a:pt x="764" y="1624"/>
                      </a:lnTo>
                      <a:lnTo>
                        <a:pt x="764" y="559"/>
                      </a:lnTo>
                      <a:lnTo>
                        <a:pt x="611" y="559"/>
                      </a:lnTo>
                      <a:lnTo>
                        <a:pt x="611" y="559"/>
                      </a:lnTo>
                      <a:lnTo>
                        <a:pt x="598" y="567"/>
                      </a:lnTo>
                      <a:lnTo>
                        <a:pt x="583" y="577"/>
                      </a:lnTo>
                      <a:lnTo>
                        <a:pt x="570" y="587"/>
                      </a:lnTo>
                      <a:lnTo>
                        <a:pt x="557" y="597"/>
                      </a:lnTo>
                      <a:lnTo>
                        <a:pt x="532" y="621"/>
                      </a:lnTo>
                      <a:lnTo>
                        <a:pt x="508" y="645"/>
                      </a:lnTo>
                      <a:lnTo>
                        <a:pt x="485" y="672"/>
                      </a:lnTo>
                      <a:lnTo>
                        <a:pt x="465" y="701"/>
                      </a:lnTo>
                      <a:lnTo>
                        <a:pt x="445" y="731"/>
                      </a:lnTo>
                      <a:lnTo>
                        <a:pt x="427" y="762"/>
                      </a:lnTo>
                      <a:lnTo>
                        <a:pt x="412" y="796"/>
                      </a:lnTo>
                      <a:lnTo>
                        <a:pt x="398" y="831"/>
                      </a:lnTo>
                      <a:lnTo>
                        <a:pt x="386" y="867"/>
                      </a:lnTo>
                      <a:lnTo>
                        <a:pt x="375" y="904"/>
                      </a:lnTo>
                      <a:lnTo>
                        <a:pt x="367" y="943"/>
                      </a:lnTo>
                      <a:lnTo>
                        <a:pt x="361" y="982"/>
                      </a:lnTo>
                      <a:lnTo>
                        <a:pt x="358" y="1023"/>
                      </a:lnTo>
                      <a:lnTo>
                        <a:pt x="357" y="1063"/>
                      </a:lnTo>
                      <a:lnTo>
                        <a:pt x="357" y="1063"/>
                      </a:lnTo>
                      <a:close/>
                      <a:moveTo>
                        <a:pt x="417" y="1083"/>
                      </a:moveTo>
                      <a:lnTo>
                        <a:pt x="417" y="1083"/>
                      </a:lnTo>
                      <a:lnTo>
                        <a:pt x="417" y="1075"/>
                      </a:lnTo>
                      <a:lnTo>
                        <a:pt x="419" y="1068"/>
                      </a:lnTo>
                      <a:lnTo>
                        <a:pt x="422" y="1060"/>
                      </a:lnTo>
                      <a:lnTo>
                        <a:pt x="426" y="1053"/>
                      </a:lnTo>
                      <a:lnTo>
                        <a:pt x="430" y="1047"/>
                      </a:lnTo>
                      <a:lnTo>
                        <a:pt x="436" y="1040"/>
                      </a:lnTo>
                      <a:lnTo>
                        <a:pt x="442" y="1035"/>
                      </a:lnTo>
                      <a:lnTo>
                        <a:pt x="449" y="1029"/>
                      </a:lnTo>
                      <a:lnTo>
                        <a:pt x="458" y="1024"/>
                      </a:lnTo>
                      <a:lnTo>
                        <a:pt x="467" y="1020"/>
                      </a:lnTo>
                      <a:lnTo>
                        <a:pt x="476" y="1016"/>
                      </a:lnTo>
                      <a:lnTo>
                        <a:pt x="486" y="1012"/>
                      </a:lnTo>
                      <a:lnTo>
                        <a:pt x="496" y="1009"/>
                      </a:lnTo>
                      <a:lnTo>
                        <a:pt x="507" y="1007"/>
                      </a:lnTo>
                      <a:lnTo>
                        <a:pt x="518" y="1006"/>
                      </a:lnTo>
                      <a:lnTo>
                        <a:pt x="530" y="1006"/>
                      </a:lnTo>
                      <a:lnTo>
                        <a:pt x="530" y="1006"/>
                      </a:lnTo>
                      <a:lnTo>
                        <a:pt x="541" y="1006"/>
                      </a:lnTo>
                      <a:lnTo>
                        <a:pt x="553" y="1007"/>
                      </a:lnTo>
                      <a:lnTo>
                        <a:pt x="563" y="1009"/>
                      </a:lnTo>
                      <a:lnTo>
                        <a:pt x="573" y="1012"/>
                      </a:lnTo>
                      <a:lnTo>
                        <a:pt x="583" y="1016"/>
                      </a:lnTo>
                      <a:lnTo>
                        <a:pt x="592" y="1020"/>
                      </a:lnTo>
                      <a:lnTo>
                        <a:pt x="602" y="1024"/>
                      </a:lnTo>
                      <a:lnTo>
                        <a:pt x="610" y="1029"/>
                      </a:lnTo>
                      <a:lnTo>
                        <a:pt x="617" y="1035"/>
                      </a:lnTo>
                      <a:lnTo>
                        <a:pt x="623" y="1040"/>
                      </a:lnTo>
                      <a:lnTo>
                        <a:pt x="629" y="1047"/>
                      </a:lnTo>
                      <a:lnTo>
                        <a:pt x="634" y="1053"/>
                      </a:lnTo>
                      <a:lnTo>
                        <a:pt x="637" y="1060"/>
                      </a:lnTo>
                      <a:lnTo>
                        <a:pt x="640" y="1068"/>
                      </a:lnTo>
                      <a:lnTo>
                        <a:pt x="642" y="1075"/>
                      </a:lnTo>
                      <a:lnTo>
                        <a:pt x="642" y="1083"/>
                      </a:lnTo>
                      <a:lnTo>
                        <a:pt x="642" y="1083"/>
                      </a:lnTo>
                      <a:lnTo>
                        <a:pt x="642" y="1091"/>
                      </a:lnTo>
                      <a:lnTo>
                        <a:pt x="640" y="1100"/>
                      </a:lnTo>
                      <a:lnTo>
                        <a:pt x="637" y="1107"/>
                      </a:lnTo>
                      <a:lnTo>
                        <a:pt x="634" y="1114"/>
                      </a:lnTo>
                      <a:lnTo>
                        <a:pt x="629" y="1121"/>
                      </a:lnTo>
                      <a:lnTo>
                        <a:pt x="623" y="1127"/>
                      </a:lnTo>
                      <a:lnTo>
                        <a:pt x="617" y="1133"/>
                      </a:lnTo>
                      <a:lnTo>
                        <a:pt x="610" y="1138"/>
                      </a:lnTo>
                      <a:lnTo>
                        <a:pt x="602" y="1143"/>
                      </a:lnTo>
                      <a:lnTo>
                        <a:pt x="592" y="1148"/>
                      </a:lnTo>
                      <a:lnTo>
                        <a:pt x="583" y="1151"/>
                      </a:lnTo>
                      <a:lnTo>
                        <a:pt x="573" y="1155"/>
                      </a:lnTo>
                      <a:lnTo>
                        <a:pt x="563" y="1157"/>
                      </a:lnTo>
                      <a:lnTo>
                        <a:pt x="553" y="1159"/>
                      </a:lnTo>
                      <a:lnTo>
                        <a:pt x="541" y="1160"/>
                      </a:lnTo>
                      <a:lnTo>
                        <a:pt x="530" y="1161"/>
                      </a:lnTo>
                      <a:lnTo>
                        <a:pt x="530" y="1161"/>
                      </a:lnTo>
                      <a:lnTo>
                        <a:pt x="518" y="1160"/>
                      </a:lnTo>
                      <a:lnTo>
                        <a:pt x="507" y="1159"/>
                      </a:lnTo>
                      <a:lnTo>
                        <a:pt x="496" y="1157"/>
                      </a:lnTo>
                      <a:lnTo>
                        <a:pt x="486" y="1155"/>
                      </a:lnTo>
                      <a:lnTo>
                        <a:pt x="476" y="1151"/>
                      </a:lnTo>
                      <a:lnTo>
                        <a:pt x="467" y="1148"/>
                      </a:lnTo>
                      <a:lnTo>
                        <a:pt x="458" y="1143"/>
                      </a:lnTo>
                      <a:lnTo>
                        <a:pt x="449" y="1138"/>
                      </a:lnTo>
                      <a:lnTo>
                        <a:pt x="442" y="1133"/>
                      </a:lnTo>
                      <a:lnTo>
                        <a:pt x="436" y="1127"/>
                      </a:lnTo>
                      <a:lnTo>
                        <a:pt x="430" y="1121"/>
                      </a:lnTo>
                      <a:lnTo>
                        <a:pt x="426" y="1114"/>
                      </a:lnTo>
                      <a:lnTo>
                        <a:pt x="422" y="1107"/>
                      </a:lnTo>
                      <a:lnTo>
                        <a:pt x="419" y="1100"/>
                      </a:lnTo>
                      <a:lnTo>
                        <a:pt x="417" y="1091"/>
                      </a:lnTo>
                      <a:lnTo>
                        <a:pt x="417" y="1083"/>
                      </a:lnTo>
                      <a:lnTo>
                        <a:pt x="417" y="1083"/>
                      </a:lnTo>
                      <a:close/>
                      <a:moveTo>
                        <a:pt x="637" y="1418"/>
                      </a:moveTo>
                      <a:lnTo>
                        <a:pt x="637" y="1418"/>
                      </a:lnTo>
                      <a:lnTo>
                        <a:pt x="632" y="1417"/>
                      </a:lnTo>
                      <a:lnTo>
                        <a:pt x="626" y="1416"/>
                      </a:lnTo>
                      <a:lnTo>
                        <a:pt x="622" y="1414"/>
                      </a:lnTo>
                      <a:lnTo>
                        <a:pt x="617" y="1412"/>
                      </a:lnTo>
                      <a:lnTo>
                        <a:pt x="612" y="1408"/>
                      </a:lnTo>
                      <a:lnTo>
                        <a:pt x="608" y="1404"/>
                      </a:lnTo>
                      <a:lnTo>
                        <a:pt x="600" y="1395"/>
                      </a:lnTo>
                      <a:lnTo>
                        <a:pt x="593" y="1383"/>
                      </a:lnTo>
                      <a:lnTo>
                        <a:pt x="588" y="1370"/>
                      </a:lnTo>
                      <a:lnTo>
                        <a:pt x="585" y="1355"/>
                      </a:lnTo>
                      <a:lnTo>
                        <a:pt x="584" y="1338"/>
                      </a:lnTo>
                      <a:lnTo>
                        <a:pt x="584" y="1338"/>
                      </a:lnTo>
                      <a:lnTo>
                        <a:pt x="585" y="1322"/>
                      </a:lnTo>
                      <a:lnTo>
                        <a:pt x="588" y="1308"/>
                      </a:lnTo>
                      <a:lnTo>
                        <a:pt x="593" y="1294"/>
                      </a:lnTo>
                      <a:lnTo>
                        <a:pt x="600" y="1283"/>
                      </a:lnTo>
                      <a:lnTo>
                        <a:pt x="608" y="1273"/>
                      </a:lnTo>
                      <a:lnTo>
                        <a:pt x="612" y="1269"/>
                      </a:lnTo>
                      <a:lnTo>
                        <a:pt x="617" y="1266"/>
                      </a:lnTo>
                      <a:lnTo>
                        <a:pt x="622" y="1263"/>
                      </a:lnTo>
                      <a:lnTo>
                        <a:pt x="626" y="1261"/>
                      </a:lnTo>
                      <a:lnTo>
                        <a:pt x="632" y="1260"/>
                      </a:lnTo>
                      <a:lnTo>
                        <a:pt x="637" y="1260"/>
                      </a:lnTo>
                      <a:lnTo>
                        <a:pt x="637" y="1260"/>
                      </a:lnTo>
                      <a:lnTo>
                        <a:pt x="642" y="1260"/>
                      </a:lnTo>
                      <a:lnTo>
                        <a:pt x="647" y="1261"/>
                      </a:lnTo>
                      <a:lnTo>
                        <a:pt x="652" y="1263"/>
                      </a:lnTo>
                      <a:lnTo>
                        <a:pt x="657" y="1266"/>
                      </a:lnTo>
                      <a:lnTo>
                        <a:pt x="662" y="1269"/>
                      </a:lnTo>
                      <a:lnTo>
                        <a:pt x="667" y="1273"/>
                      </a:lnTo>
                      <a:lnTo>
                        <a:pt x="675" y="1283"/>
                      </a:lnTo>
                      <a:lnTo>
                        <a:pt x="681" y="1294"/>
                      </a:lnTo>
                      <a:lnTo>
                        <a:pt x="686" y="1308"/>
                      </a:lnTo>
                      <a:lnTo>
                        <a:pt x="689" y="1322"/>
                      </a:lnTo>
                      <a:lnTo>
                        <a:pt x="690" y="1338"/>
                      </a:lnTo>
                      <a:lnTo>
                        <a:pt x="690" y="1338"/>
                      </a:lnTo>
                      <a:lnTo>
                        <a:pt x="689" y="1355"/>
                      </a:lnTo>
                      <a:lnTo>
                        <a:pt x="686" y="1370"/>
                      </a:lnTo>
                      <a:lnTo>
                        <a:pt x="681" y="1383"/>
                      </a:lnTo>
                      <a:lnTo>
                        <a:pt x="675" y="1395"/>
                      </a:lnTo>
                      <a:lnTo>
                        <a:pt x="667" y="1404"/>
                      </a:lnTo>
                      <a:lnTo>
                        <a:pt x="662" y="1408"/>
                      </a:lnTo>
                      <a:lnTo>
                        <a:pt x="657" y="1412"/>
                      </a:lnTo>
                      <a:lnTo>
                        <a:pt x="652" y="1414"/>
                      </a:lnTo>
                      <a:lnTo>
                        <a:pt x="647" y="1416"/>
                      </a:lnTo>
                      <a:lnTo>
                        <a:pt x="642" y="1417"/>
                      </a:lnTo>
                      <a:lnTo>
                        <a:pt x="637" y="1418"/>
                      </a:lnTo>
                      <a:lnTo>
                        <a:pt x="637" y="1418"/>
                      </a:lnTo>
                      <a:close/>
                      <a:moveTo>
                        <a:pt x="676" y="882"/>
                      </a:moveTo>
                      <a:lnTo>
                        <a:pt x="676" y="882"/>
                      </a:lnTo>
                      <a:lnTo>
                        <a:pt x="670" y="888"/>
                      </a:lnTo>
                      <a:lnTo>
                        <a:pt x="663" y="892"/>
                      </a:lnTo>
                      <a:lnTo>
                        <a:pt x="655" y="895"/>
                      </a:lnTo>
                      <a:lnTo>
                        <a:pt x="648" y="897"/>
                      </a:lnTo>
                      <a:lnTo>
                        <a:pt x="640" y="899"/>
                      </a:lnTo>
                      <a:lnTo>
                        <a:pt x="631" y="899"/>
                      </a:lnTo>
                      <a:lnTo>
                        <a:pt x="623" y="899"/>
                      </a:lnTo>
                      <a:lnTo>
                        <a:pt x="614" y="898"/>
                      </a:lnTo>
                      <a:lnTo>
                        <a:pt x="605" y="896"/>
                      </a:lnTo>
                      <a:lnTo>
                        <a:pt x="596" y="893"/>
                      </a:lnTo>
                      <a:lnTo>
                        <a:pt x="585" y="889"/>
                      </a:lnTo>
                      <a:lnTo>
                        <a:pt x="576" y="884"/>
                      </a:lnTo>
                      <a:lnTo>
                        <a:pt x="567" y="879"/>
                      </a:lnTo>
                      <a:lnTo>
                        <a:pt x="558" y="873"/>
                      </a:lnTo>
                      <a:lnTo>
                        <a:pt x="550" y="866"/>
                      </a:lnTo>
                      <a:lnTo>
                        <a:pt x="541" y="858"/>
                      </a:lnTo>
                      <a:lnTo>
                        <a:pt x="541" y="858"/>
                      </a:lnTo>
                      <a:lnTo>
                        <a:pt x="534" y="849"/>
                      </a:lnTo>
                      <a:lnTo>
                        <a:pt x="527" y="840"/>
                      </a:lnTo>
                      <a:lnTo>
                        <a:pt x="519" y="831"/>
                      </a:lnTo>
                      <a:lnTo>
                        <a:pt x="514" y="822"/>
                      </a:lnTo>
                      <a:lnTo>
                        <a:pt x="509" y="813"/>
                      </a:lnTo>
                      <a:lnTo>
                        <a:pt x="506" y="804"/>
                      </a:lnTo>
                      <a:lnTo>
                        <a:pt x="503" y="794"/>
                      </a:lnTo>
                      <a:lnTo>
                        <a:pt x="501" y="785"/>
                      </a:lnTo>
                      <a:lnTo>
                        <a:pt x="499" y="776"/>
                      </a:lnTo>
                      <a:lnTo>
                        <a:pt x="499" y="767"/>
                      </a:lnTo>
                      <a:lnTo>
                        <a:pt x="499" y="758"/>
                      </a:lnTo>
                      <a:lnTo>
                        <a:pt x="501" y="750"/>
                      </a:lnTo>
                      <a:lnTo>
                        <a:pt x="503" y="743"/>
                      </a:lnTo>
                      <a:lnTo>
                        <a:pt x="506" y="736"/>
                      </a:lnTo>
                      <a:lnTo>
                        <a:pt x="511" y="729"/>
                      </a:lnTo>
                      <a:lnTo>
                        <a:pt x="516" y="723"/>
                      </a:lnTo>
                      <a:lnTo>
                        <a:pt x="516" y="723"/>
                      </a:lnTo>
                      <a:lnTo>
                        <a:pt x="522" y="718"/>
                      </a:lnTo>
                      <a:lnTo>
                        <a:pt x="529" y="714"/>
                      </a:lnTo>
                      <a:lnTo>
                        <a:pt x="536" y="711"/>
                      </a:lnTo>
                      <a:lnTo>
                        <a:pt x="544" y="708"/>
                      </a:lnTo>
                      <a:lnTo>
                        <a:pt x="552" y="707"/>
                      </a:lnTo>
                      <a:lnTo>
                        <a:pt x="560" y="706"/>
                      </a:lnTo>
                      <a:lnTo>
                        <a:pt x="569" y="707"/>
                      </a:lnTo>
                      <a:lnTo>
                        <a:pt x="578" y="708"/>
                      </a:lnTo>
                      <a:lnTo>
                        <a:pt x="587" y="710"/>
                      </a:lnTo>
                      <a:lnTo>
                        <a:pt x="597" y="713"/>
                      </a:lnTo>
                      <a:lnTo>
                        <a:pt x="606" y="717"/>
                      </a:lnTo>
                      <a:lnTo>
                        <a:pt x="616" y="721"/>
                      </a:lnTo>
                      <a:lnTo>
                        <a:pt x="625" y="727"/>
                      </a:lnTo>
                      <a:lnTo>
                        <a:pt x="633" y="733"/>
                      </a:lnTo>
                      <a:lnTo>
                        <a:pt x="642" y="740"/>
                      </a:lnTo>
                      <a:lnTo>
                        <a:pt x="650" y="748"/>
                      </a:lnTo>
                      <a:lnTo>
                        <a:pt x="650" y="748"/>
                      </a:lnTo>
                      <a:lnTo>
                        <a:pt x="658" y="756"/>
                      </a:lnTo>
                      <a:lnTo>
                        <a:pt x="666" y="765"/>
                      </a:lnTo>
                      <a:lnTo>
                        <a:pt x="672" y="775"/>
                      </a:lnTo>
                      <a:lnTo>
                        <a:pt x="678" y="784"/>
                      </a:lnTo>
                      <a:lnTo>
                        <a:pt x="682" y="793"/>
                      </a:lnTo>
                      <a:lnTo>
                        <a:pt x="686" y="802"/>
                      </a:lnTo>
                      <a:lnTo>
                        <a:pt x="689" y="811"/>
                      </a:lnTo>
                      <a:lnTo>
                        <a:pt x="691" y="820"/>
                      </a:lnTo>
                      <a:lnTo>
                        <a:pt x="692" y="829"/>
                      </a:lnTo>
                      <a:lnTo>
                        <a:pt x="693" y="838"/>
                      </a:lnTo>
                      <a:lnTo>
                        <a:pt x="692" y="846"/>
                      </a:lnTo>
                      <a:lnTo>
                        <a:pt x="691" y="855"/>
                      </a:lnTo>
                      <a:lnTo>
                        <a:pt x="689" y="863"/>
                      </a:lnTo>
                      <a:lnTo>
                        <a:pt x="685" y="870"/>
                      </a:lnTo>
                      <a:lnTo>
                        <a:pt x="681" y="876"/>
                      </a:lnTo>
                      <a:lnTo>
                        <a:pt x="676" y="882"/>
                      </a:lnTo>
                      <a:lnTo>
                        <a:pt x="676" y="882"/>
                      </a:lnTo>
                      <a:close/>
                      <a:moveTo>
                        <a:pt x="1020" y="559"/>
                      </a:moveTo>
                      <a:lnTo>
                        <a:pt x="866" y="559"/>
                      </a:lnTo>
                      <a:lnTo>
                        <a:pt x="866" y="1624"/>
                      </a:lnTo>
                      <a:lnTo>
                        <a:pt x="866" y="1624"/>
                      </a:lnTo>
                      <a:lnTo>
                        <a:pt x="888" y="1621"/>
                      </a:lnTo>
                      <a:lnTo>
                        <a:pt x="908" y="1616"/>
                      </a:lnTo>
                      <a:lnTo>
                        <a:pt x="929" y="1610"/>
                      </a:lnTo>
                      <a:lnTo>
                        <a:pt x="950" y="1603"/>
                      </a:lnTo>
                      <a:lnTo>
                        <a:pt x="969" y="1595"/>
                      </a:lnTo>
                      <a:lnTo>
                        <a:pt x="988" y="1586"/>
                      </a:lnTo>
                      <a:lnTo>
                        <a:pt x="1007" y="1575"/>
                      </a:lnTo>
                      <a:lnTo>
                        <a:pt x="1027" y="1564"/>
                      </a:lnTo>
                      <a:lnTo>
                        <a:pt x="1044" y="1552"/>
                      </a:lnTo>
                      <a:lnTo>
                        <a:pt x="1062" y="1539"/>
                      </a:lnTo>
                      <a:lnTo>
                        <a:pt x="1079" y="1525"/>
                      </a:lnTo>
                      <a:lnTo>
                        <a:pt x="1096" y="1510"/>
                      </a:lnTo>
                      <a:lnTo>
                        <a:pt x="1112" y="1493"/>
                      </a:lnTo>
                      <a:lnTo>
                        <a:pt x="1127" y="1477"/>
                      </a:lnTo>
                      <a:lnTo>
                        <a:pt x="1141" y="1459"/>
                      </a:lnTo>
                      <a:lnTo>
                        <a:pt x="1156" y="1441"/>
                      </a:lnTo>
                      <a:lnTo>
                        <a:pt x="1169" y="1422"/>
                      </a:lnTo>
                      <a:lnTo>
                        <a:pt x="1182" y="1401"/>
                      </a:lnTo>
                      <a:lnTo>
                        <a:pt x="1194" y="1381"/>
                      </a:lnTo>
                      <a:lnTo>
                        <a:pt x="1205" y="1360"/>
                      </a:lnTo>
                      <a:lnTo>
                        <a:pt x="1215" y="1338"/>
                      </a:lnTo>
                      <a:lnTo>
                        <a:pt x="1226" y="1315"/>
                      </a:lnTo>
                      <a:lnTo>
                        <a:pt x="1234" y="1293"/>
                      </a:lnTo>
                      <a:lnTo>
                        <a:pt x="1242" y="1269"/>
                      </a:lnTo>
                      <a:lnTo>
                        <a:pt x="1249" y="1244"/>
                      </a:lnTo>
                      <a:lnTo>
                        <a:pt x="1256" y="1220"/>
                      </a:lnTo>
                      <a:lnTo>
                        <a:pt x="1261" y="1195"/>
                      </a:lnTo>
                      <a:lnTo>
                        <a:pt x="1265" y="1169"/>
                      </a:lnTo>
                      <a:lnTo>
                        <a:pt x="1269" y="1143"/>
                      </a:lnTo>
                      <a:lnTo>
                        <a:pt x="1271" y="1117"/>
                      </a:lnTo>
                      <a:lnTo>
                        <a:pt x="1273" y="1090"/>
                      </a:lnTo>
                      <a:lnTo>
                        <a:pt x="1273" y="1063"/>
                      </a:lnTo>
                      <a:lnTo>
                        <a:pt x="1273" y="1063"/>
                      </a:lnTo>
                      <a:lnTo>
                        <a:pt x="1272" y="1023"/>
                      </a:lnTo>
                      <a:lnTo>
                        <a:pt x="1269" y="982"/>
                      </a:lnTo>
                      <a:lnTo>
                        <a:pt x="1263" y="943"/>
                      </a:lnTo>
                      <a:lnTo>
                        <a:pt x="1255" y="904"/>
                      </a:lnTo>
                      <a:lnTo>
                        <a:pt x="1245" y="867"/>
                      </a:lnTo>
                      <a:lnTo>
                        <a:pt x="1233" y="831"/>
                      </a:lnTo>
                      <a:lnTo>
                        <a:pt x="1218" y="796"/>
                      </a:lnTo>
                      <a:lnTo>
                        <a:pt x="1203" y="762"/>
                      </a:lnTo>
                      <a:lnTo>
                        <a:pt x="1185" y="731"/>
                      </a:lnTo>
                      <a:lnTo>
                        <a:pt x="1166" y="701"/>
                      </a:lnTo>
                      <a:lnTo>
                        <a:pt x="1145" y="672"/>
                      </a:lnTo>
                      <a:lnTo>
                        <a:pt x="1123" y="645"/>
                      </a:lnTo>
                      <a:lnTo>
                        <a:pt x="1099" y="621"/>
                      </a:lnTo>
                      <a:lnTo>
                        <a:pt x="1073" y="597"/>
                      </a:lnTo>
                      <a:lnTo>
                        <a:pt x="1060" y="587"/>
                      </a:lnTo>
                      <a:lnTo>
                        <a:pt x="1047" y="577"/>
                      </a:lnTo>
                      <a:lnTo>
                        <a:pt x="1033" y="567"/>
                      </a:lnTo>
                      <a:lnTo>
                        <a:pt x="1020" y="559"/>
                      </a:lnTo>
                      <a:lnTo>
                        <a:pt x="1020" y="559"/>
                      </a:lnTo>
                      <a:close/>
                      <a:moveTo>
                        <a:pt x="977" y="748"/>
                      </a:moveTo>
                      <a:lnTo>
                        <a:pt x="977" y="748"/>
                      </a:lnTo>
                      <a:lnTo>
                        <a:pt x="985" y="740"/>
                      </a:lnTo>
                      <a:lnTo>
                        <a:pt x="994" y="733"/>
                      </a:lnTo>
                      <a:lnTo>
                        <a:pt x="1003" y="727"/>
                      </a:lnTo>
                      <a:lnTo>
                        <a:pt x="1012" y="721"/>
                      </a:lnTo>
                      <a:lnTo>
                        <a:pt x="1022" y="717"/>
                      </a:lnTo>
                      <a:lnTo>
                        <a:pt x="1031" y="713"/>
                      </a:lnTo>
                      <a:lnTo>
                        <a:pt x="1040" y="710"/>
                      </a:lnTo>
                      <a:lnTo>
                        <a:pt x="1049" y="708"/>
                      </a:lnTo>
                      <a:lnTo>
                        <a:pt x="1058" y="707"/>
                      </a:lnTo>
                      <a:lnTo>
                        <a:pt x="1067" y="706"/>
                      </a:lnTo>
                      <a:lnTo>
                        <a:pt x="1075" y="707"/>
                      </a:lnTo>
                      <a:lnTo>
                        <a:pt x="1084" y="708"/>
                      </a:lnTo>
                      <a:lnTo>
                        <a:pt x="1092" y="711"/>
                      </a:lnTo>
                      <a:lnTo>
                        <a:pt x="1099" y="714"/>
                      </a:lnTo>
                      <a:lnTo>
                        <a:pt x="1106" y="718"/>
                      </a:lnTo>
                      <a:lnTo>
                        <a:pt x="1112" y="723"/>
                      </a:lnTo>
                      <a:lnTo>
                        <a:pt x="1112" y="723"/>
                      </a:lnTo>
                      <a:lnTo>
                        <a:pt x="1117" y="729"/>
                      </a:lnTo>
                      <a:lnTo>
                        <a:pt x="1121" y="736"/>
                      </a:lnTo>
                      <a:lnTo>
                        <a:pt x="1124" y="743"/>
                      </a:lnTo>
                      <a:lnTo>
                        <a:pt x="1127" y="750"/>
                      </a:lnTo>
                      <a:lnTo>
                        <a:pt x="1128" y="758"/>
                      </a:lnTo>
                      <a:lnTo>
                        <a:pt x="1129" y="767"/>
                      </a:lnTo>
                      <a:lnTo>
                        <a:pt x="1128" y="776"/>
                      </a:lnTo>
                      <a:lnTo>
                        <a:pt x="1127" y="785"/>
                      </a:lnTo>
                      <a:lnTo>
                        <a:pt x="1125" y="794"/>
                      </a:lnTo>
                      <a:lnTo>
                        <a:pt x="1122" y="804"/>
                      </a:lnTo>
                      <a:lnTo>
                        <a:pt x="1118" y="813"/>
                      </a:lnTo>
                      <a:lnTo>
                        <a:pt x="1114" y="822"/>
                      </a:lnTo>
                      <a:lnTo>
                        <a:pt x="1108" y="831"/>
                      </a:lnTo>
                      <a:lnTo>
                        <a:pt x="1102" y="840"/>
                      </a:lnTo>
                      <a:lnTo>
                        <a:pt x="1095" y="849"/>
                      </a:lnTo>
                      <a:lnTo>
                        <a:pt x="1087" y="858"/>
                      </a:lnTo>
                      <a:lnTo>
                        <a:pt x="1087" y="858"/>
                      </a:lnTo>
                      <a:lnTo>
                        <a:pt x="1078" y="866"/>
                      </a:lnTo>
                      <a:lnTo>
                        <a:pt x="1069" y="873"/>
                      </a:lnTo>
                      <a:lnTo>
                        <a:pt x="1060" y="879"/>
                      </a:lnTo>
                      <a:lnTo>
                        <a:pt x="1051" y="884"/>
                      </a:lnTo>
                      <a:lnTo>
                        <a:pt x="1042" y="889"/>
                      </a:lnTo>
                      <a:lnTo>
                        <a:pt x="1033" y="893"/>
                      </a:lnTo>
                      <a:lnTo>
                        <a:pt x="1024" y="896"/>
                      </a:lnTo>
                      <a:lnTo>
                        <a:pt x="1014" y="898"/>
                      </a:lnTo>
                      <a:lnTo>
                        <a:pt x="1005" y="899"/>
                      </a:lnTo>
                      <a:lnTo>
                        <a:pt x="996" y="899"/>
                      </a:lnTo>
                      <a:lnTo>
                        <a:pt x="988" y="899"/>
                      </a:lnTo>
                      <a:lnTo>
                        <a:pt x="980" y="897"/>
                      </a:lnTo>
                      <a:lnTo>
                        <a:pt x="972" y="895"/>
                      </a:lnTo>
                      <a:lnTo>
                        <a:pt x="965" y="892"/>
                      </a:lnTo>
                      <a:lnTo>
                        <a:pt x="958" y="888"/>
                      </a:lnTo>
                      <a:lnTo>
                        <a:pt x="952" y="882"/>
                      </a:lnTo>
                      <a:lnTo>
                        <a:pt x="952" y="882"/>
                      </a:lnTo>
                      <a:lnTo>
                        <a:pt x="947" y="876"/>
                      </a:lnTo>
                      <a:lnTo>
                        <a:pt x="942" y="870"/>
                      </a:lnTo>
                      <a:lnTo>
                        <a:pt x="939" y="863"/>
                      </a:lnTo>
                      <a:lnTo>
                        <a:pt x="937" y="855"/>
                      </a:lnTo>
                      <a:lnTo>
                        <a:pt x="935" y="846"/>
                      </a:lnTo>
                      <a:lnTo>
                        <a:pt x="935" y="838"/>
                      </a:lnTo>
                      <a:lnTo>
                        <a:pt x="935" y="829"/>
                      </a:lnTo>
                      <a:lnTo>
                        <a:pt x="936" y="820"/>
                      </a:lnTo>
                      <a:lnTo>
                        <a:pt x="938" y="811"/>
                      </a:lnTo>
                      <a:lnTo>
                        <a:pt x="941" y="802"/>
                      </a:lnTo>
                      <a:lnTo>
                        <a:pt x="946" y="793"/>
                      </a:lnTo>
                      <a:lnTo>
                        <a:pt x="951" y="784"/>
                      </a:lnTo>
                      <a:lnTo>
                        <a:pt x="956" y="775"/>
                      </a:lnTo>
                      <a:lnTo>
                        <a:pt x="962" y="765"/>
                      </a:lnTo>
                      <a:lnTo>
                        <a:pt x="969" y="756"/>
                      </a:lnTo>
                      <a:lnTo>
                        <a:pt x="977" y="748"/>
                      </a:lnTo>
                      <a:lnTo>
                        <a:pt x="977" y="748"/>
                      </a:lnTo>
                      <a:close/>
                      <a:moveTo>
                        <a:pt x="991" y="1418"/>
                      </a:moveTo>
                      <a:lnTo>
                        <a:pt x="991" y="1418"/>
                      </a:lnTo>
                      <a:lnTo>
                        <a:pt x="985" y="1417"/>
                      </a:lnTo>
                      <a:lnTo>
                        <a:pt x="980" y="1416"/>
                      </a:lnTo>
                      <a:lnTo>
                        <a:pt x="975" y="1414"/>
                      </a:lnTo>
                      <a:lnTo>
                        <a:pt x="970" y="1412"/>
                      </a:lnTo>
                      <a:lnTo>
                        <a:pt x="966" y="1408"/>
                      </a:lnTo>
                      <a:lnTo>
                        <a:pt x="962" y="1404"/>
                      </a:lnTo>
                      <a:lnTo>
                        <a:pt x="954" y="1395"/>
                      </a:lnTo>
                      <a:lnTo>
                        <a:pt x="948" y="1383"/>
                      </a:lnTo>
                      <a:lnTo>
                        <a:pt x="942" y="1370"/>
                      </a:lnTo>
                      <a:lnTo>
                        <a:pt x="939" y="1355"/>
                      </a:lnTo>
                      <a:lnTo>
                        <a:pt x="938" y="1338"/>
                      </a:lnTo>
                      <a:lnTo>
                        <a:pt x="938" y="1338"/>
                      </a:lnTo>
                      <a:lnTo>
                        <a:pt x="939" y="1322"/>
                      </a:lnTo>
                      <a:lnTo>
                        <a:pt x="942" y="1308"/>
                      </a:lnTo>
                      <a:lnTo>
                        <a:pt x="948" y="1294"/>
                      </a:lnTo>
                      <a:lnTo>
                        <a:pt x="954" y="1283"/>
                      </a:lnTo>
                      <a:lnTo>
                        <a:pt x="962" y="1273"/>
                      </a:lnTo>
                      <a:lnTo>
                        <a:pt x="966" y="1269"/>
                      </a:lnTo>
                      <a:lnTo>
                        <a:pt x="970" y="1266"/>
                      </a:lnTo>
                      <a:lnTo>
                        <a:pt x="975" y="1263"/>
                      </a:lnTo>
                      <a:lnTo>
                        <a:pt x="980" y="1261"/>
                      </a:lnTo>
                      <a:lnTo>
                        <a:pt x="985" y="1260"/>
                      </a:lnTo>
                      <a:lnTo>
                        <a:pt x="991" y="1260"/>
                      </a:lnTo>
                      <a:lnTo>
                        <a:pt x="991" y="1260"/>
                      </a:lnTo>
                      <a:lnTo>
                        <a:pt x="996" y="1260"/>
                      </a:lnTo>
                      <a:lnTo>
                        <a:pt x="1001" y="1261"/>
                      </a:lnTo>
                      <a:lnTo>
                        <a:pt x="1006" y="1263"/>
                      </a:lnTo>
                      <a:lnTo>
                        <a:pt x="1011" y="1266"/>
                      </a:lnTo>
                      <a:lnTo>
                        <a:pt x="1016" y="1269"/>
                      </a:lnTo>
                      <a:lnTo>
                        <a:pt x="1021" y="1273"/>
                      </a:lnTo>
                      <a:lnTo>
                        <a:pt x="1028" y="1283"/>
                      </a:lnTo>
                      <a:lnTo>
                        <a:pt x="1035" y="1294"/>
                      </a:lnTo>
                      <a:lnTo>
                        <a:pt x="1039" y="1308"/>
                      </a:lnTo>
                      <a:lnTo>
                        <a:pt x="1042" y="1322"/>
                      </a:lnTo>
                      <a:lnTo>
                        <a:pt x="1043" y="1338"/>
                      </a:lnTo>
                      <a:lnTo>
                        <a:pt x="1043" y="1338"/>
                      </a:lnTo>
                      <a:lnTo>
                        <a:pt x="1042" y="1355"/>
                      </a:lnTo>
                      <a:lnTo>
                        <a:pt x="1039" y="1370"/>
                      </a:lnTo>
                      <a:lnTo>
                        <a:pt x="1035" y="1383"/>
                      </a:lnTo>
                      <a:lnTo>
                        <a:pt x="1028" y="1395"/>
                      </a:lnTo>
                      <a:lnTo>
                        <a:pt x="1021" y="1404"/>
                      </a:lnTo>
                      <a:lnTo>
                        <a:pt x="1016" y="1408"/>
                      </a:lnTo>
                      <a:lnTo>
                        <a:pt x="1011" y="1412"/>
                      </a:lnTo>
                      <a:lnTo>
                        <a:pt x="1006" y="1414"/>
                      </a:lnTo>
                      <a:lnTo>
                        <a:pt x="1001" y="1416"/>
                      </a:lnTo>
                      <a:lnTo>
                        <a:pt x="996" y="1417"/>
                      </a:lnTo>
                      <a:lnTo>
                        <a:pt x="991" y="1418"/>
                      </a:lnTo>
                      <a:lnTo>
                        <a:pt x="991" y="1418"/>
                      </a:lnTo>
                      <a:close/>
                      <a:moveTo>
                        <a:pt x="1098" y="1161"/>
                      </a:moveTo>
                      <a:lnTo>
                        <a:pt x="1098" y="1161"/>
                      </a:lnTo>
                      <a:lnTo>
                        <a:pt x="1087" y="1160"/>
                      </a:lnTo>
                      <a:lnTo>
                        <a:pt x="1075" y="1159"/>
                      </a:lnTo>
                      <a:lnTo>
                        <a:pt x="1064" y="1157"/>
                      </a:lnTo>
                      <a:lnTo>
                        <a:pt x="1054" y="1155"/>
                      </a:lnTo>
                      <a:lnTo>
                        <a:pt x="1044" y="1151"/>
                      </a:lnTo>
                      <a:lnTo>
                        <a:pt x="1035" y="1148"/>
                      </a:lnTo>
                      <a:lnTo>
                        <a:pt x="1027" y="1143"/>
                      </a:lnTo>
                      <a:lnTo>
                        <a:pt x="1019" y="1138"/>
                      </a:lnTo>
                      <a:lnTo>
                        <a:pt x="1011" y="1133"/>
                      </a:lnTo>
                      <a:lnTo>
                        <a:pt x="1004" y="1127"/>
                      </a:lnTo>
                      <a:lnTo>
                        <a:pt x="999" y="1121"/>
                      </a:lnTo>
                      <a:lnTo>
                        <a:pt x="994" y="1114"/>
                      </a:lnTo>
                      <a:lnTo>
                        <a:pt x="990" y="1107"/>
                      </a:lnTo>
                      <a:lnTo>
                        <a:pt x="987" y="1100"/>
                      </a:lnTo>
                      <a:lnTo>
                        <a:pt x="986" y="1091"/>
                      </a:lnTo>
                      <a:lnTo>
                        <a:pt x="985" y="1083"/>
                      </a:lnTo>
                      <a:lnTo>
                        <a:pt x="985" y="1083"/>
                      </a:lnTo>
                      <a:lnTo>
                        <a:pt x="986" y="1075"/>
                      </a:lnTo>
                      <a:lnTo>
                        <a:pt x="987" y="1068"/>
                      </a:lnTo>
                      <a:lnTo>
                        <a:pt x="990" y="1060"/>
                      </a:lnTo>
                      <a:lnTo>
                        <a:pt x="994" y="1053"/>
                      </a:lnTo>
                      <a:lnTo>
                        <a:pt x="999" y="1047"/>
                      </a:lnTo>
                      <a:lnTo>
                        <a:pt x="1004" y="1040"/>
                      </a:lnTo>
                      <a:lnTo>
                        <a:pt x="1011" y="1035"/>
                      </a:lnTo>
                      <a:lnTo>
                        <a:pt x="1019" y="1029"/>
                      </a:lnTo>
                      <a:lnTo>
                        <a:pt x="1027" y="1024"/>
                      </a:lnTo>
                      <a:lnTo>
                        <a:pt x="1035" y="1020"/>
                      </a:lnTo>
                      <a:lnTo>
                        <a:pt x="1044" y="1016"/>
                      </a:lnTo>
                      <a:lnTo>
                        <a:pt x="1054" y="1012"/>
                      </a:lnTo>
                      <a:lnTo>
                        <a:pt x="1064" y="1009"/>
                      </a:lnTo>
                      <a:lnTo>
                        <a:pt x="1075" y="1007"/>
                      </a:lnTo>
                      <a:lnTo>
                        <a:pt x="1087" y="1006"/>
                      </a:lnTo>
                      <a:lnTo>
                        <a:pt x="1098" y="1006"/>
                      </a:lnTo>
                      <a:lnTo>
                        <a:pt x="1098" y="1006"/>
                      </a:lnTo>
                      <a:lnTo>
                        <a:pt x="1110" y="1006"/>
                      </a:lnTo>
                      <a:lnTo>
                        <a:pt x="1121" y="1007"/>
                      </a:lnTo>
                      <a:lnTo>
                        <a:pt x="1131" y="1009"/>
                      </a:lnTo>
                      <a:lnTo>
                        <a:pt x="1142" y="1012"/>
                      </a:lnTo>
                      <a:lnTo>
                        <a:pt x="1151" y="1016"/>
                      </a:lnTo>
                      <a:lnTo>
                        <a:pt x="1162" y="1020"/>
                      </a:lnTo>
                      <a:lnTo>
                        <a:pt x="1170" y="1024"/>
                      </a:lnTo>
                      <a:lnTo>
                        <a:pt x="1178" y="1029"/>
                      </a:lnTo>
                      <a:lnTo>
                        <a:pt x="1185" y="1035"/>
                      </a:lnTo>
                      <a:lnTo>
                        <a:pt x="1192" y="1040"/>
                      </a:lnTo>
                      <a:lnTo>
                        <a:pt x="1197" y="1047"/>
                      </a:lnTo>
                      <a:lnTo>
                        <a:pt x="1202" y="1053"/>
                      </a:lnTo>
                      <a:lnTo>
                        <a:pt x="1206" y="1060"/>
                      </a:lnTo>
                      <a:lnTo>
                        <a:pt x="1208" y="1068"/>
                      </a:lnTo>
                      <a:lnTo>
                        <a:pt x="1210" y="1075"/>
                      </a:lnTo>
                      <a:lnTo>
                        <a:pt x="1211" y="1083"/>
                      </a:lnTo>
                      <a:lnTo>
                        <a:pt x="1211" y="1083"/>
                      </a:lnTo>
                      <a:lnTo>
                        <a:pt x="1210" y="1091"/>
                      </a:lnTo>
                      <a:lnTo>
                        <a:pt x="1208" y="1100"/>
                      </a:lnTo>
                      <a:lnTo>
                        <a:pt x="1206" y="1107"/>
                      </a:lnTo>
                      <a:lnTo>
                        <a:pt x="1202" y="1114"/>
                      </a:lnTo>
                      <a:lnTo>
                        <a:pt x="1197" y="1121"/>
                      </a:lnTo>
                      <a:lnTo>
                        <a:pt x="1192" y="1127"/>
                      </a:lnTo>
                      <a:lnTo>
                        <a:pt x="1185" y="1133"/>
                      </a:lnTo>
                      <a:lnTo>
                        <a:pt x="1178" y="1138"/>
                      </a:lnTo>
                      <a:lnTo>
                        <a:pt x="1170" y="1143"/>
                      </a:lnTo>
                      <a:lnTo>
                        <a:pt x="1162" y="1148"/>
                      </a:lnTo>
                      <a:lnTo>
                        <a:pt x="1151" y="1151"/>
                      </a:lnTo>
                      <a:lnTo>
                        <a:pt x="1142" y="1155"/>
                      </a:lnTo>
                      <a:lnTo>
                        <a:pt x="1131" y="1157"/>
                      </a:lnTo>
                      <a:lnTo>
                        <a:pt x="1121" y="1159"/>
                      </a:lnTo>
                      <a:lnTo>
                        <a:pt x="1110" y="1160"/>
                      </a:lnTo>
                      <a:lnTo>
                        <a:pt x="1098" y="1161"/>
                      </a:lnTo>
                      <a:lnTo>
                        <a:pt x="1098" y="1161"/>
                      </a:lnTo>
                      <a:close/>
                    </a:path>
                  </a:pathLst>
                </a:custGeom>
                <a:solidFill>
                  <a:schemeClr val="bg1"/>
                </a:solidFill>
                <a:ln>
                  <a:noFill/>
                </a:ln>
              </p:spPr>
              <p:txBody>
                <a:bodyPr/>
                <a:lstStyle/>
                <a:p>
                  <a:pPr>
                    <a:defRPr/>
                  </a:pPr>
                  <a:endParaRPr lang="en-GB" dirty="0">
                    <a:solidFill>
                      <a:prstClr val="black"/>
                    </a:solidFill>
                    <a:latin typeface="Calibri Light"/>
                  </a:endParaRPr>
                </a:p>
              </p:txBody>
            </p:sp>
          </p:grpSp>
        </p:grpSp>
        <p:grpSp>
          <p:nvGrpSpPr>
            <p:cNvPr id="63" name="Group 60"/>
            <p:cNvGrpSpPr>
              <a:grpSpLocks/>
            </p:cNvGrpSpPr>
            <p:nvPr/>
          </p:nvGrpSpPr>
          <p:grpSpPr bwMode="auto">
            <a:xfrm>
              <a:off x="7900988" y="3643313"/>
              <a:ext cx="503237" cy="503237"/>
              <a:chOff x="644198" y="1131108"/>
              <a:chExt cx="609350" cy="609350"/>
            </a:xfrm>
          </p:grpSpPr>
          <p:sp>
            <p:nvSpPr>
              <p:cNvPr id="62" name="Oval 61"/>
              <p:cNvSpPr/>
              <p:nvPr/>
            </p:nvSpPr>
            <p:spPr>
              <a:xfrm>
                <a:off x="644198" y="1131108"/>
                <a:ext cx="609350" cy="60935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66" name="Group 8"/>
              <p:cNvGrpSpPr>
                <a:grpSpLocks noChangeAspect="1"/>
              </p:cNvGrpSpPr>
              <p:nvPr/>
            </p:nvGrpSpPr>
            <p:grpSpPr bwMode="auto">
              <a:xfrm>
                <a:off x="769938" y="1236663"/>
                <a:ext cx="363537" cy="336550"/>
                <a:chOff x="485" y="779"/>
                <a:chExt cx="229" cy="212"/>
              </a:xfrm>
              <a:solidFill>
                <a:schemeClr val="bg1"/>
              </a:solidFill>
            </p:grpSpPr>
            <p:sp>
              <p:nvSpPr>
                <p:cNvPr id="64" name="Freeform 9"/>
                <p:cNvSpPr>
                  <a:spLocks noEditPoints="1"/>
                </p:cNvSpPr>
                <p:nvPr/>
              </p:nvSpPr>
              <p:spPr bwMode="auto">
                <a:xfrm>
                  <a:off x="495" y="779"/>
                  <a:ext cx="209" cy="175"/>
                </a:xfrm>
                <a:custGeom>
                  <a:avLst/>
                  <a:gdLst>
                    <a:gd name="T0" fmla="*/ 71 w 416"/>
                    <a:gd name="T1" fmla="*/ 349 h 349"/>
                    <a:gd name="T2" fmla="*/ 74 w 416"/>
                    <a:gd name="T3" fmla="*/ 349 h 349"/>
                    <a:gd name="T4" fmla="*/ 162 w 416"/>
                    <a:gd name="T5" fmla="*/ 349 h 349"/>
                    <a:gd name="T6" fmla="*/ 251 w 416"/>
                    <a:gd name="T7" fmla="*/ 349 h 349"/>
                    <a:gd name="T8" fmla="*/ 253 w 416"/>
                    <a:gd name="T9" fmla="*/ 349 h 349"/>
                    <a:gd name="T10" fmla="*/ 342 w 416"/>
                    <a:gd name="T11" fmla="*/ 349 h 349"/>
                    <a:gd name="T12" fmla="*/ 345 w 416"/>
                    <a:gd name="T13" fmla="*/ 349 h 349"/>
                    <a:gd name="T14" fmla="*/ 408 w 416"/>
                    <a:gd name="T15" fmla="*/ 347 h 349"/>
                    <a:gd name="T16" fmla="*/ 416 w 416"/>
                    <a:gd name="T17" fmla="*/ 336 h 349"/>
                    <a:gd name="T18" fmla="*/ 415 w 416"/>
                    <a:gd name="T19" fmla="*/ 317 h 349"/>
                    <a:gd name="T20" fmla="*/ 404 w 416"/>
                    <a:gd name="T21" fmla="*/ 311 h 349"/>
                    <a:gd name="T22" fmla="*/ 378 w 416"/>
                    <a:gd name="T23" fmla="*/ 303 h 349"/>
                    <a:gd name="T24" fmla="*/ 367 w 416"/>
                    <a:gd name="T25" fmla="*/ 285 h 349"/>
                    <a:gd name="T26" fmla="*/ 405 w 416"/>
                    <a:gd name="T27" fmla="*/ 166 h 349"/>
                    <a:gd name="T28" fmla="*/ 415 w 416"/>
                    <a:gd name="T29" fmla="*/ 158 h 349"/>
                    <a:gd name="T30" fmla="*/ 416 w 416"/>
                    <a:gd name="T31" fmla="*/ 135 h 349"/>
                    <a:gd name="T32" fmla="*/ 410 w 416"/>
                    <a:gd name="T33" fmla="*/ 121 h 349"/>
                    <a:gd name="T34" fmla="*/ 218 w 416"/>
                    <a:gd name="T35" fmla="*/ 3 h 349"/>
                    <a:gd name="T36" fmla="*/ 202 w 416"/>
                    <a:gd name="T37" fmla="*/ 2 h 349"/>
                    <a:gd name="T38" fmla="*/ 9 w 416"/>
                    <a:gd name="T39" fmla="*/ 118 h 349"/>
                    <a:gd name="T40" fmla="*/ 0 w 416"/>
                    <a:gd name="T41" fmla="*/ 131 h 349"/>
                    <a:gd name="T42" fmla="*/ 0 w 416"/>
                    <a:gd name="T43" fmla="*/ 155 h 349"/>
                    <a:gd name="T44" fmla="*/ 8 w 416"/>
                    <a:gd name="T45" fmla="*/ 164 h 349"/>
                    <a:gd name="T46" fmla="*/ 49 w 416"/>
                    <a:gd name="T47" fmla="*/ 285 h 349"/>
                    <a:gd name="T48" fmla="*/ 41 w 416"/>
                    <a:gd name="T49" fmla="*/ 296 h 349"/>
                    <a:gd name="T50" fmla="*/ 11 w 416"/>
                    <a:gd name="T51" fmla="*/ 311 h 349"/>
                    <a:gd name="T52" fmla="*/ 3 w 416"/>
                    <a:gd name="T53" fmla="*/ 314 h 349"/>
                    <a:gd name="T54" fmla="*/ 0 w 416"/>
                    <a:gd name="T55" fmla="*/ 336 h 349"/>
                    <a:gd name="T56" fmla="*/ 3 w 416"/>
                    <a:gd name="T57" fmla="*/ 344 h 349"/>
                    <a:gd name="T58" fmla="*/ 11 w 416"/>
                    <a:gd name="T59" fmla="*/ 349 h 349"/>
                    <a:gd name="T60" fmla="*/ 229 w 416"/>
                    <a:gd name="T61" fmla="*/ 285 h 349"/>
                    <a:gd name="T62" fmla="*/ 219 w 416"/>
                    <a:gd name="T63" fmla="*/ 303 h 349"/>
                    <a:gd name="T64" fmla="*/ 197 w 416"/>
                    <a:gd name="T65" fmla="*/ 311 h 349"/>
                    <a:gd name="T66" fmla="*/ 191 w 416"/>
                    <a:gd name="T67" fmla="*/ 290 h 349"/>
                    <a:gd name="T68" fmla="*/ 229 w 416"/>
                    <a:gd name="T69" fmla="*/ 166 h 349"/>
                    <a:gd name="T70" fmla="*/ 316 w 416"/>
                    <a:gd name="T71" fmla="*/ 290 h 349"/>
                    <a:gd name="T72" fmla="*/ 310 w 416"/>
                    <a:gd name="T73" fmla="*/ 311 h 349"/>
                    <a:gd name="T74" fmla="*/ 288 w 416"/>
                    <a:gd name="T75" fmla="*/ 303 h 349"/>
                    <a:gd name="T76" fmla="*/ 276 w 416"/>
                    <a:gd name="T77" fmla="*/ 285 h 349"/>
                    <a:gd name="T78" fmla="*/ 319 w 416"/>
                    <a:gd name="T79" fmla="*/ 285 h 349"/>
                    <a:gd name="T80" fmla="*/ 214 w 416"/>
                    <a:gd name="T81" fmla="*/ 51 h 349"/>
                    <a:gd name="T82" fmla="*/ 233 w 416"/>
                    <a:gd name="T83" fmla="*/ 61 h 349"/>
                    <a:gd name="T84" fmla="*/ 243 w 416"/>
                    <a:gd name="T85" fmla="*/ 78 h 349"/>
                    <a:gd name="T86" fmla="*/ 243 w 416"/>
                    <a:gd name="T87" fmla="*/ 92 h 349"/>
                    <a:gd name="T88" fmla="*/ 233 w 416"/>
                    <a:gd name="T89" fmla="*/ 112 h 349"/>
                    <a:gd name="T90" fmla="*/ 214 w 416"/>
                    <a:gd name="T91" fmla="*/ 121 h 349"/>
                    <a:gd name="T92" fmla="*/ 202 w 416"/>
                    <a:gd name="T93" fmla="*/ 121 h 349"/>
                    <a:gd name="T94" fmla="*/ 183 w 416"/>
                    <a:gd name="T95" fmla="*/ 112 h 349"/>
                    <a:gd name="T96" fmla="*/ 173 w 416"/>
                    <a:gd name="T97" fmla="*/ 92 h 349"/>
                    <a:gd name="T98" fmla="*/ 173 w 416"/>
                    <a:gd name="T99" fmla="*/ 78 h 349"/>
                    <a:gd name="T100" fmla="*/ 183 w 416"/>
                    <a:gd name="T101" fmla="*/ 61 h 349"/>
                    <a:gd name="T102" fmla="*/ 202 w 416"/>
                    <a:gd name="T103" fmla="*/ 51 h 349"/>
                    <a:gd name="T104" fmla="*/ 138 w 416"/>
                    <a:gd name="T105" fmla="*/ 166 h 349"/>
                    <a:gd name="T106" fmla="*/ 135 w 416"/>
                    <a:gd name="T107" fmla="*/ 290 h 349"/>
                    <a:gd name="T108" fmla="*/ 128 w 416"/>
                    <a:gd name="T109" fmla="*/ 311 h 349"/>
                    <a:gd name="T110" fmla="*/ 106 w 416"/>
                    <a:gd name="T111" fmla="*/ 303 h 349"/>
                    <a:gd name="T112" fmla="*/ 97 w 416"/>
                    <a:gd name="T113" fmla="*/ 285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 h="349">
                      <a:moveTo>
                        <a:pt x="11" y="349"/>
                      </a:moveTo>
                      <a:lnTo>
                        <a:pt x="71" y="349"/>
                      </a:lnTo>
                      <a:lnTo>
                        <a:pt x="71" y="349"/>
                      </a:lnTo>
                      <a:lnTo>
                        <a:pt x="73" y="349"/>
                      </a:lnTo>
                      <a:lnTo>
                        <a:pt x="73" y="349"/>
                      </a:lnTo>
                      <a:lnTo>
                        <a:pt x="74" y="349"/>
                      </a:lnTo>
                      <a:lnTo>
                        <a:pt x="160" y="349"/>
                      </a:lnTo>
                      <a:lnTo>
                        <a:pt x="160" y="349"/>
                      </a:lnTo>
                      <a:lnTo>
                        <a:pt x="162" y="349"/>
                      </a:lnTo>
                      <a:lnTo>
                        <a:pt x="162" y="349"/>
                      </a:lnTo>
                      <a:lnTo>
                        <a:pt x="163" y="349"/>
                      </a:lnTo>
                      <a:lnTo>
                        <a:pt x="251" y="349"/>
                      </a:lnTo>
                      <a:lnTo>
                        <a:pt x="251" y="349"/>
                      </a:lnTo>
                      <a:lnTo>
                        <a:pt x="253" y="349"/>
                      </a:lnTo>
                      <a:lnTo>
                        <a:pt x="253" y="349"/>
                      </a:lnTo>
                      <a:lnTo>
                        <a:pt x="254" y="349"/>
                      </a:lnTo>
                      <a:lnTo>
                        <a:pt x="342" y="349"/>
                      </a:lnTo>
                      <a:lnTo>
                        <a:pt x="342" y="349"/>
                      </a:lnTo>
                      <a:lnTo>
                        <a:pt x="343" y="349"/>
                      </a:lnTo>
                      <a:lnTo>
                        <a:pt x="343" y="349"/>
                      </a:lnTo>
                      <a:lnTo>
                        <a:pt x="345" y="349"/>
                      </a:lnTo>
                      <a:lnTo>
                        <a:pt x="404" y="349"/>
                      </a:lnTo>
                      <a:lnTo>
                        <a:pt x="404" y="349"/>
                      </a:lnTo>
                      <a:lnTo>
                        <a:pt x="408" y="347"/>
                      </a:lnTo>
                      <a:lnTo>
                        <a:pt x="413" y="344"/>
                      </a:lnTo>
                      <a:lnTo>
                        <a:pt x="415" y="341"/>
                      </a:lnTo>
                      <a:lnTo>
                        <a:pt x="416" y="336"/>
                      </a:lnTo>
                      <a:lnTo>
                        <a:pt x="416" y="322"/>
                      </a:lnTo>
                      <a:lnTo>
                        <a:pt x="416" y="322"/>
                      </a:lnTo>
                      <a:lnTo>
                        <a:pt x="415" y="317"/>
                      </a:lnTo>
                      <a:lnTo>
                        <a:pt x="413" y="314"/>
                      </a:lnTo>
                      <a:lnTo>
                        <a:pt x="408" y="311"/>
                      </a:lnTo>
                      <a:lnTo>
                        <a:pt x="404" y="311"/>
                      </a:lnTo>
                      <a:lnTo>
                        <a:pt x="378" y="311"/>
                      </a:lnTo>
                      <a:lnTo>
                        <a:pt x="378" y="311"/>
                      </a:lnTo>
                      <a:lnTo>
                        <a:pt x="378" y="303"/>
                      </a:lnTo>
                      <a:lnTo>
                        <a:pt x="375" y="296"/>
                      </a:lnTo>
                      <a:lnTo>
                        <a:pt x="372" y="290"/>
                      </a:lnTo>
                      <a:lnTo>
                        <a:pt x="367" y="285"/>
                      </a:lnTo>
                      <a:lnTo>
                        <a:pt x="367" y="166"/>
                      </a:lnTo>
                      <a:lnTo>
                        <a:pt x="405" y="166"/>
                      </a:lnTo>
                      <a:lnTo>
                        <a:pt x="405" y="166"/>
                      </a:lnTo>
                      <a:lnTo>
                        <a:pt x="410" y="164"/>
                      </a:lnTo>
                      <a:lnTo>
                        <a:pt x="413" y="163"/>
                      </a:lnTo>
                      <a:lnTo>
                        <a:pt x="415" y="158"/>
                      </a:lnTo>
                      <a:lnTo>
                        <a:pt x="416" y="153"/>
                      </a:lnTo>
                      <a:lnTo>
                        <a:pt x="416" y="135"/>
                      </a:lnTo>
                      <a:lnTo>
                        <a:pt x="416" y="135"/>
                      </a:lnTo>
                      <a:lnTo>
                        <a:pt x="415" y="131"/>
                      </a:lnTo>
                      <a:lnTo>
                        <a:pt x="413" y="126"/>
                      </a:lnTo>
                      <a:lnTo>
                        <a:pt x="410" y="121"/>
                      </a:lnTo>
                      <a:lnTo>
                        <a:pt x="407" y="118"/>
                      </a:lnTo>
                      <a:lnTo>
                        <a:pt x="218" y="3"/>
                      </a:lnTo>
                      <a:lnTo>
                        <a:pt x="218" y="3"/>
                      </a:lnTo>
                      <a:lnTo>
                        <a:pt x="213" y="2"/>
                      </a:lnTo>
                      <a:lnTo>
                        <a:pt x="208" y="0"/>
                      </a:lnTo>
                      <a:lnTo>
                        <a:pt x="202" y="2"/>
                      </a:lnTo>
                      <a:lnTo>
                        <a:pt x="198" y="3"/>
                      </a:lnTo>
                      <a:lnTo>
                        <a:pt x="9" y="118"/>
                      </a:lnTo>
                      <a:lnTo>
                        <a:pt x="9" y="118"/>
                      </a:lnTo>
                      <a:lnTo>
                        <a:pt x="6" y="121"/>
                      </a:lnTo>
                      <a:lnTo>
                        <a:pt x="3" y="126"/>
                      </a:lnTo>
                      <a:lnTo>
                        <a:pt x="0" y="131"/>
                      </a:lnTo>
                      <a:lnTo>
                        <a:pt x="0" y="135"/>
                      </a:lnTo>
                      <a:lnTo>
                        <a:pt x="0" y="155"/>
                      </a:lnTo>
                      <a:lnTo>
                        <a:pt x="0" y="155"/>
                      </a:lnTo>
                      <a:lnTo>
                        <a:pt x="1" y="159"/>
                      </a:lnTo>
                      <a:lnTo>
                        <a:pt x="3" y="163"/>
                      </a:lnTo>
                      <a:lnTo>
                        <a:pt x="8" y="164"/>
                      </a:lnTo>
                      <a:lnTo>
                        <a:pt x="11" y="166"/>
                      </a:lnTo>
                      <a:lnTo>
                        <a:pt x="49" y="166"/>
                      </a:lnTo>
                      <a:lnTo>
                        <a:pt x="49" y="285"/>
                      </a:lnTo>
                      <a:lnTo>
                        <a:pt x="49" y="285"/>
                      </a:lnTo>
                      <a:lnTo>
                        <a:pt x="44" y="290"/>
                      </a:lnTo>
                      <a:lnTo>
                        <a:pt x="41" y="296"/>
                      </a:lnTo>
                      <a:lnTo>
                        <a:pt x="39" y="303"/>
                      </a:lnTo>
                      <a:lnTo>
                        <a:pt x="38" y="311"/>
                      </a:lnTo>
                      <a:lnTo>
                        <a:pt x="11" y="311"/>
                      </a:lnTo>
                      <a:lnTo>
                        <a:pt x="11" y="311"/>
                      </a:lnTo>
                      <a:lnTo>
                        <a:pt x="6" y="311"/>
                      </a:lnTo>
                      <a:lnTo>
                        <a:pt x="3" y="314"/>
                      </a:lnTo>
                      <a:lnTo>
                        <a:pt x="0" y="317"/>
                      </a:lnTo>
                      <a:lnTo>
                        <a:pt x="0" y="322"/>
                      </a:lnTo>
                      <a:lnTo>
                        <a:pt x="0" y="336"/>
                      </a:lnTo>
                      <a:lnTo>
                        <a:pt x="0" y="336"/>
                      </a:lnTo>
                      <a:lnTo>
                        <a:pt x="0" y="341"/>
                      </a:lnTo>
                      <a:lnTo>
                        <a:pt x="3" y="344"/>
                      </a:lnTo>
                      <a:lnTo>
                        <a:pt x="6" y="347"/>
                      </a:lnTo>
                      <a:lnTo>
                        <a:pt x="11" y="349"/>
                      </a:lnTo>
                      <a:lnTo>
                        <a:pt x="11" y="349"/>
                      </a:lnTo>
                      <a:close/>
                      <a:moveTo>
                        <a:pt x="229" y="166"/>
                      </a:moveTo>
                      <a:lnTo>
                        <a:pt x="229" y="285"/>
                      </a:lnTo>
                      <a:lnTo>
                        <a:pt x="229" y="285"/>
                      </a:lnTo>
                      <a:lnTo>
                        <a:pt x="225" y="290"/>
                      </a:lnTo>
                      <a:lnTo>
                        <a:pt x="221" y="296"/>
                      </a:lnTo>
                      <a:lnTo>
                        <a:pt x="219" y="303"/>
                      </a:lnTo>
                      <a:lnTo>
                        <a:pt x="219" y="311"/>
                      </a:lnTo>
                      <a:lnTo>
                        <a:pt x="197" y="311"/>
                      </a:lnTo>
                      <a:lnTo>
                        <a:pt x="197" y="311"/>
                      </a:lnTo>
                      <a:lnTo>
                        <a:pt x="197" y="303"/>
                      </a:lnTo>
                      <a:lnTo>
                        <a:pt x="194" y="296"/>
                      </a:lnTo>
                      <a:lnTo>
                        <a:pt x="191" y="290"/>
                      </a:lnTo>
                      <a:lnTo>
                        <a:pt x="186" y="285"/>
                      </a:lnTo>
                      <a:lnTo>
                        <a:pt x="186" y="166"/>
                      </a:lnTo>
                      <a:lnTo>
                        <a:pt x="229" y="166"/>
                      </a:lnTo>
                      <a:close/>
                      <a:moveTo>
                        <a:pt x="319" y="285"/>
                      </a:moveTo>
                      <a:lnTo>
                        <a:pt x="319" y="285"/>
                      </a:lnTo>
                      <a:lnTo>
                        <a:pt x="316" y="290"/>
                      </a:lnTo>
                      <a:lnTo>
                        <a:pt x="311" y="296"/>
                      </a:lnTo>
                      <a:lnTo>
                        <a:pt x="310" y="303"/>
                      </a:lnTo>
                      <a:lnTo>
                        <a:pt x="310" y="311"/>
                      </a:lnTo>
                      <a:lnTo>
                        <a:pt x="288" y="311"/>
                      </a:lnTo>
                      <a:lnTo>
                        <a:pt x="288" y="311"/>
                      </a:lnTo>
                      <a:lnTo>
                        <a:pt x="288" y="303"/>
                      </a:lnTo>
                      <a:lnTo>
                        <a:pt x="284" y="296"/>
                      </a:lnTo>
                      <a:lnTo>
                        <a:pt x="281" y="290"/>
                      </a:lnTo>
                      <a:lnTo>
                        <a:pt x="276" y="285"/>
                      </a:lnTo>
                      <a:lnTo>
                        <a:pt x="276" y="166"/>
                      </a:lnTo>
                      <a:lnTo>
                        <a:pt x="319" y="166"/>
                      </a:lnTo>
                      <a:lnTo>
                        <a:pt x="319" y="285"/>
                      </a:lnTo>
                      <a:close/>
                      <a:moveTo>
                        <a:pt x="208" y="51"/>
                      </a:moveTo>
                      <a:lnTo>
                        <a:pt x="208" y="51"/>
                      </a:lnTo>
                      <a:lnTo>
                        <a:pt x="214" y="51"/>
                      </a:lnTo>
                      <a:lnTo>
                        <a:pt x="222" y="54"/>
                      </a:lnTo>
                      <a:lnTo>
                        <a:pt x="227" y="57"/>
                      </a:lnTo>
                      <a:lnTo>
                        <a:pt x="233" y="61"/>
                      </a:lnTo>
                      <a:lnTo>
                        <a:pt x="237" y="67"/>
                      </a:lnTo>
                      <a:lnTo>
                        <a:pt x="240" y="72"/>
                      </a:lnTo>
                      <a:lnTo>
                        <a:pt x="243" y="78"/>
                      </a:lnTo>
                      <a:lnTo>
                        <a:pt x="243" y="86"/>
                      </a:lnTo>
                      <a:lnTo>
                        <a:pt x="243" y="86"/>
                      </a:lnTo>
                      <a:lnTo>
                        <a:pt x="243" y="92"/>
                      </a:lnTo>
                      <a:lnTo>
                        <a:pt x="240" y="99"/>
                      </a:lnTo>
                      <a:lnTo>
                        <a:pt x="237" y="105"/>
                      </a:lnTo>
                      <a:lnTo>
                        <a:pt x="233" y="112"/>
                      </a:lnTo>
                      <a:lnTo>
                        <a:pt x="227" y="115"/>
                      </a:lnTo>
                      <a:lnTo>
                        <a:pt x="222" y="118"/>
                      </a:lnTo>
                      <a:lnTo>
                        <a:pt x="214" y="121"/>
                      </a:lnTo>
                      <a:lnTo>
                        <a:pt x="208" y="121"/>
                      </a:lnTo>
                      <a:lnTo>
                        <a:pt x="208" y="121"/>
                      </a:lnTo>
                      <a:lnTo>
                        <a:pt x="202" y="121"/>
                      </a:lnTo>
                      <a:lnTo>
                        <a:pt x="194" y="118"/>
                      </a:lnTo>
                      <a:lnTo>
                        <a:pt x="189" y="115"/>
                      </a:lnTo>
                      <a:lnTo>
                        <a:pt x="183" y="112"/>
                      </a:lnTo>
                      <a:lnTo>
                        <a:pt x="179" y="105"/>
                      </a:lnTo>
                      <a:lnTo>
                        <a:pt x="176" y="99"/>
                      </a:lnTo>
                      <a:lnTo>
                        <a:pt x="173" y="92"/>
                      </a:lnTo>
                      <a:lnTo>
                        <a:pt x="173" y="86"/>
                      </a:lnTo>
                      <a:lnTo>
                        <a:pt x="173" y="86"/>
                      </a:lnTo>
                      <a:lnTo>
                        <a:pt x="173" y="78"/>
                      </a:lnTo>
                      <a:lnTo>
                        <a:pt x="176" y="72"/>
                      </a:lnTo>
                      <a:lnTo>
                        <a:pt x="179" y="67"/>
                      </a:lnTo>
                      <a:lnTo>
                        <a:pt x="183" y="61"/>
                      </a:lnTo>
                      <a:lnTo>
                        <a:pt x="189" y="57"/>
                      </a:lnTo>
                      <a:lnTo>
                        <a:pt x="194" y="54"/>
                      </a:lnTo>
                      <a:lnTo>
                        <a:pt x="202" y="51"/>
                      </a:lnTo>
                      <a:lnTo>
                        <a:pt x="208" y="51"/>
                      </a:lnTo>
                      <a:lnTo>
                        <a:pt x="208" y="51"/>
                      </a:lnTo>
                      <a:close/>
                      <a:moveTo>
                        <a:pt x="138" y="166"/>
                      </a:moveTo>
                      <a:lnTo>
                        <a:pt x="138" y="285"/>
                      </a:lnTo>
                      <a:lnTo>
                        <a:pt x="138" y="285"/>
                      </a:lnTo>
                      <a:lnTo>
                        <a:pt x="135" y="290"/>
                      </a:lnTo>
                      <a:lnTo>
                        <a:pt x="132" y="296"/>
                      </a:lnTo>
                      <a:lnTo>
                        <a:pt x="128" y="303"/>
                      </a:lnTo>
                      <a:lnTo>
                        <a:pt x="128" y="311"/>
                      </a:lnTo>
                      <a:lnTo>
                        <a:pt x="108" y="311"/>
                      </a:lnTo>
                      <a:lnTo>
                        <a:pt x="108" y="311"/>
                      </a:lnTo>
                      <a:lnTo>
                        <a:pt x="106" y="303"/>
                      </a:lnTo>
                      <a:lnTo>
                        <a:pt x="105" y="296"/>
                      </a:lnTo>
                      <a:lnTo>
                        <a:pt x="101" y="290"/>
                      </a:lnTo>
                      <a:lnTo>
                        <a:pt x="97" y="285"/>
                      </a:lnTo>
                      <a:lnTo>
                        <a:pt x="97" y="166"/>
                      </a:lnTo>
                      <a:lnTo>
                        <a:pt x="138" y="166"/>
                      </a:lnTo>
                      <a:close/>
                    </a:path>
                  </a:pathLst>
                </a:custGeom>
                <a:grpFill/>
                <a:ln>
                  <a:noFill/>
                </a:ln>
                <a:extLst/>
              </p:spPr>
              <p:txBody>
                <a:bodyPr/>
                <a:lstStyle/>
                <a:p>
                  <a:pPr>
                    <a:defRPr/>
                  </a:pPr>
                  <a:endParaRPr lang="en-GB" dirty="0">
                    <a:solidFill>
                      <a:prstClr val="black"/>
                    </a:solidFill>
                    <a:latin typeface="Calibri Light"/>
                  </a:endParaRPr>
                </a:p>
              </p:txBody>
            </p:sp>
            <p:sp>
              <p:nvSpPr>
                <p:cNvPr id="65" name="Freeform 10"/>
                <p:cNvSpPr>
                  <a:spLocks/>
                </p:cNvSpPr>
                <p:nvPr/>
              </p:nvSpPr>
              <p:spPr bwMode="auto">
                <a:xfrm>
                  <a:off x="485" y="962"/>
                  <a:ext cx="229" cy="29"/>
                </a:xfrm>
                <a:custGeom>
                  <a:avLst/>
                  <a:gdLst>
                    <a:gd name="T0" fmla="*/ 447 w 458"/>
                    <a:gd name="T1" fmla="*/ 0 h 57"/>
                    <a:gd name="T2" fmla="*/ 11 w 458"/>
                    <a:gd name="T3" fmla="*/ 0 h 57"/>
                    <a:gd name="T4" fmla="*/ 11 w 458"/>
                    <a:gd name="T5" fmla="*/ 0 h 57"/>
                    <a:gd name="T6" fmla="*/ 8 w 458"/>
                    <a:gd name="T7" fmla="*/ 1 h 57"/>
                    <a:gd name="T8" fmla="*/ 3 w 458"/>
                    <a:gd name="T9" fmla="*/ 3 h 57"/>
                    <a:gd name="T10" fmla="*/ 2 w 458"/>
                    <a:gd name="T11" fmla="*/ 8 h 57"/>
                    <a:gd name="T12" fmla="*/ 0 w 458"/>
                    <a:gd name="T13" fmla="*/ 11 h 57"/>
                    <a:gd name="T14" fmla="*/ 0 w 458"/>
                    <a:gd name="T15" fmla="*/ 44 h 57"/>
                    <a:gd name="T16" fmla="*/ 0 w 458"/>
                    <a:gd name="T17" fmla="*/ 44 h 57"/>
                    <a:gd name="T18" fmla="*/ 2 w 458"/>
                    <a:gd name="T19" fmla="*/ 49 h 57"/>
                    <a:gd name="T20" fmla="*/ 3 w 458"/>
                    <a:gd name="T21" fmla="*/ 52 h 57"/>
                    <a:gd name="T22" fmla="*/ 8 w 458"/>
                    <a:gd name="T23" fmla="*/ 55 h 57"/>
                    <a:gd name="T24" fmla="*/ 11 w 458"/>
                    <a:gd name="T25" fmla="*/ 57 h 57"/>
                    <a:gd name="T26" fmla="*/ 447 w 458"/>
                    <a:gd name="T27" fmla="*/ 57 h 57"/>
                    <a:gd name="T28" fmla="*/ 447 w 458"/>
                    <a:gd name="T29" fmla="*/ 57 h 57"/>
                    <a:gd name="T30" fmla="*/ 452 w 458"/>
                    <a:gd name="T31" fmla="*/ 55 h 57"/>
                    <a:gd name="T32" fmla="*/ 455 w 458"/>
                    <a:gd name="T33" fmla="*/ 52 h 57"/>
                    <a:gd name="T34" fmla="*/ 458 w 458"/>
                    <a:gd name="T35" fmla="*/ 49 h 57"/>
                    <a:gd name="T36" fmla="*/ 458 w 458"/>
                    <a:gd name="T37" fmla="*/ 44 h 57"/>
                    <a:gd name="T38" fmla="*/ 458 w 458"/>
                    <a:gd name="T39" fmla="*/ 11 h 57"/>
                    <a:gd name="T40" fmla="*/ 458 w 458"/>
                    <a:gd name="T41" fmla="*/ 11 h 57"/>
                    <a:gd name="T42" fmla="*/ 458 w 458"/>
                    <a:gd name="T43" fmla="*/ 8 h 57"/>
                    <a:gd name="T44" fmla="*/ 455 w 458"/>
                    <a:gd name="T45" fmla="*/ 3 h 57"/>
                    <a:gd name="T46" fmla="*/ 452 w 458"/>
                    <a:gd name="T47" fmla="*/ 1 h 57"/>
                    <a:gd name="T48" fmla="*/ 447 w 458"/>
                    <a:gd name="T49" fmla="*/ 0 h 57"/>
                    <a:gd name="T50" fmla="*/ 447 w 458"/>
                    <a:gd name="T5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57">
                      <a:moveTo>
                        <a:pt x="447" y="0"/>
                      </a:moveTo>
                      <a:lnTo>
                        <a:pt x="11" y="0"/>
                      </a:lnTo>
                      <a:lnTo>
                        <a:pt x="11" y="0"/>
                      </a:lnTo>
                      <a:lnTo>
                        <a:pt x="8" y="1"/>
                      </a:lnTo>
                      <a:lnTo>
                        <a:pt x="3" y="3"/>
                      </a:lnTo>
                      <a:lnTo>
                        <a:pt x="2" y="8"/>
                      </a:lnTo>
                      <a:lnTo>
                        <a:pt x="0" y="11"/>
                      </a:lnTo>
                      <a:lnTo>
                        <a:pt x="0" y="44"/>
                      </a:lnTo>
                      <a:lnTo>
                        <a:pt x="0" y="44"/>
                      </a:lnTo>
                      <a:lnTo>
                        <a:pt x="2" y="49"/>
                      </a:lnTo>
                      <a:lnTo>
                        <a:pt x="3" y="52"/>
                      </a:lnTo>
                      <a:lnTo>
                        <a:pt x="8" y="55"/>
                      </a:lnTo>
                      <a:lnTo>
                        <a:pt x="11" y="57"/>
                      </a:lnTo>
                      <a:lnTo>
                        <a:pt x="447" y="57"/>
                      </a:lnTo>
                      <a:lnTo>
                        <a:pt x="447" y="57"/>
                      </a:lnTo>
                      <a:lnTo>
                        <a:pt x="452" y="55"/>
                      </a:lnTo>
                      <a:lnTo>
                        <a:pt x="455" y="52"/>
                      </a:lnTo>
                      <a:lnTo>
                        <a:pt x="458" y="49"/>
                      </a:lnTo>
                      <a:lnTo>
                        <a:pt x="458" y="44"/>
                      </a:lnTo>
                      <a:lnTo>
                        <a:pt x="458" y="11"/>
                      </a:lnTo>
                      <a:lnTo>
                        <a:pt x="458" y="11"/>
                      </a:lnTo>
                      <a:lnTo>
                        <a:pt x="458" y="8"/>
                      </a:lnTo>
                      <a:lnTo>
                        <a:pt x="455" y="3"/>
                      </a:lnTo>
                      <a:lnTo>
                        <a:pt x="452" y="1"/>
                      </a:lnTo>
                      <a:lnTo>
                        <a:pt x="447" y="0"/>
                      </a:lnTo>
                      <a:lnTo>
                        <a:pt x="447" y="0"/>
                      </a:lnTo>
                      <a:close/>
                    </a:path>
                  </a:pathLst>
                </a:custGeom>
                <a:grpFill/>
                <a:ln>
                  <a:noFill/>
                </a:ln>
                <a:extLst/>
              </p:spPr>
              <p:txBody>
                <a:bodyPr/>
                <a:lstStyle/>
                <a:p>
                  <a:pPr>
                    <a:defRPr/>
                  </a:pPr>
                  <a:endParaRPr lang="en-GB" dirty="0">
                    <a:solidFill>
                      <a:prstClr val="black"/>
                    </a:solidFill>
                    <a:latin typeface="Calibri Light"/>
                  </a:endParaRPr>
                </a:p>
              </p:txBody>
            </p:sp>
          </p:grpSp>
        </p:grpSp>
        <p:grpSp>
          <p:nvGrpSpPr>
            <p:cNvPr id="68" name="Group 65"/>
            <p:cNvGrpSpPr>
              <a:grpSpLocks/>
            </p:cNvGrpSpPr>
            <p:nvPr/>
          </p:nvGrpSpPr>
          <p:grpSpPr bwMode="auto">
            <a:xfrm flipH="1">
              <a:off x="2540000" y="2352675"/>
              <a:ext cx="500063" cy="385763"/>
              <a:chOff x="1202471" y="2553561"/>
              <a:chExt cx="499477" cy="385207"/>
            </a:xfrm>
          </p:grpSpPr>
          <p:sp>
            <p:nvSpPr>
              <p:cNvPr id="67" name="Freeform 66"/>
              <p:cNvSpPr/>
              <p:nvPr/>
            </p:nvSpPr>
            <p:spPr>
              <a:xfrm>
                <a:off x="1342007" y="2653430"/>
                <a:ext cx="359941" cy="285338"/>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Lst>
                <a:ahLst/>
                <a:cxnLst>
                  <a:cxn ang="0">
                    <a:pos x="connsiteX0" y="connsiteY0"/>
                  </a:cxn>
                  <a:cxn ang="0">
                    <a:pos x="connsiteX1" y="connsiteY1"/>
                  </a:cxn>
                  <a:cxn ang="0">
                    <a:pos x="connsiteX2" y="connsiteY2"/>
                  </a:cxn>
                  <a:cxn ang="0">
                    <a:pos x="connsiteX3" y="connsiteY3"/>
                  </a:cxn>
                </a:cxnLst>
                <a:rect l="l" t="t" r="r" b="b"/>
                <a:pathLst>
                  <a:path w="359418" h="285420">
                    <a:moveTo>
                      <a:pt x="359418" y="285420"/>
                    </a:moveTo>
                    <a:lnTo>
                      <a:pt x="174424" y="0"/>
                    </a:lnTo>
                    <a:lnTo>
                      <a:pt x="0" y="216708"/>
                    </a:lnTo>
                    <a:lnTo>
                      <a:pt x="359418" y="285420"/>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71" name="Group 92"/>
              <p:cNvGrpSpPr>
                <a:grpSpLocks/>
              </p:cNvGrpSpPr>
              <p:nvPr/>
            </p:nvGrpSpPr>
            <p:grpSpPr bwMode="auto">
              <a:xfrm>
                <a:off x="1202471" y="2553561"/>
                <a:ext cx="318007" cy="318007"/>
                <a:chOff x="3853164" y="3235396"/>
                <a:chExt cx="318007" cy="318007"/>
              </a:xfrm>
            </p:grpSpPr>
            <p:sp>
              <p:nvSpPr>
                <p:cNvPr id="69" name="Oval 68"/>
                <p:cNvSpPr/>
                <p:nvPr/>
              </p:nvSpPr>
              <p:spPr>
                <a:xfrm>
                  <a:off x="3853164" y="3235396"/>
                  <a:ext cx="318714" cy="318628"/>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70" name="Freeform 15"/>
                <p:cNvSpPr>
                  <a:spLocks noEditPoints="1"/>
                </p:cNvSpPr>
                <p:nvPr/>
              </p:nvSpPr>
              <p:spPr bwMode="auto">
                <a:xfrm>
                  <a:off x="3921347" y="3301975"/>
                  <a:ext cx="182348" cy="183885"/>
                </a:xfrm>
                <a:custGeom>
                  <a:avLst/>
                  <a:gdLst>
                    <a:gd name="T0" fmla="*/ 104 w 1610"/>
                    <a:gd name="T1" fmla="*/ 1554 h 1624"/>
                    <a:gd name="T2" fmla="*/ 184 w 1610"/>
                    <a:gd name="T3" fmla="*/ 1588 h 1624"/>
                    <a:gd name="T4" fmla="*/ 1497 w 1610"/>
                    <a:gd name="T5" fmla="*/ 668 h 1624"/>
                    <a:gd name="T6" fmla="*/ 1493 w 1610"/>
                    <a:gd name="T7" fmla="*/ 578 h 1624"/>
                    <a:gd name="T8" fmla="*/ 1408 w 1610"/>
                    <a:gd name="T9" fmla="*/ 569 h 1624"/>
                    <a:gd name="T10" fmla="*/ 68 w 1610"/>
                    <a:gd name="T11" fmla="*/ 997 h 1624"/>
                    <a:gd name="T12" fmla="*/ 1 w 1610"/>
                    <a:gd name="T13" fmla="*/ 1058 h 1624"/>
                    <a:gd name="T14" fmla="*/ 48 w 1610"/>
                    <a:gd name="T15" fmla="*/ 1129 h 1624"/>
                    <a:gd name="T16" fmla="*/ 213 w 1610"/>
                    <a:gd name="T17" fmla="*/ 578 h 1624"/>
                    <a:gd name="T18" fmla="*/ 128 w 1610"/>
                    <a:gd name="T19" fmla="*/ 569 h 1624"/>
                    <a:gd name="T20" fmla="*/ 102 w 1610"/>
                    <a:gd name="T21" fmla="*/ 651 h 1624"/>
                    <a:gd name="T22" fmla="*/ 1408 w 1610"/>
                    <a:gd name="T23" fmla="*/ 1579 h 1624"/>
                    <a:gd name="T24" fmla="*/ 1493 w 1610"/>
                    <a:gd name="T25" fmla="*/ 1570 h 1624"/>
                    <a:gd name="T26" fmla="*/ 1497 w 1610"/>
                    <a:gd name="T27" fmla="*/ 1480 h 1624"/>
                    <a:gd name="T28" fmla="*/ 1562 w 1610"/>
                    <a:gd name="T29" fmla="*/ 1129 h 1624"/>
                    <a:gd name="T30" fmla="*/ 1609 w 1610"/>
                    <a:gd name="T31" fmla="*/ 1058 h 1624"/>
                    <a:gd name="T32" fmla="*/ 1542 w 1610"/>
                    <a:gd name="T33" fmla="*/ 997 h 1624"/>
                    <a:gd name="T34" fmla="*/ 594 w 1610"/>
                    <a:gd name="T35" fmla="*/ 113 h 1624"/>
                    <a:gd name="T36" fmla="*/ 621 w 1610"/>
                    <a:gd name="T37" fmla="*/ 281 h 1624"/>
                    <a:gd name="T38" fmla="*/ 1097 w 1610"/>
                    <a:gd name="T39" fmla="*/ 440 h 1624"/>
                    <a:gd name="T40" fmla="*/ 988 w 1610"/>
                    <a:gd name="T41" fmla="*/ 263 h 1624"/>
                    <a:gd name="T42" fmla="*/ 1053 w 1610"/>
                    <a:gd name="T43" fmla="*/ 98 h 1624"/>
                    <a:gd name="T44" fmla="*/ 1220 w 1610"/>
                    <a:gd name="T45" fmla="*/ 50 h 1624"/>
                    <a:gd name="T46" fmla="*/ 1177 w 1610"/>
                    <a:gd name="T47" fmla="*/ 0 h 1624"/>
                    <a:gd name="T48" fmla="*/ 960 w 1610"/>
                    <a:gd name="T49" fmla="*/ 114 h 1624"/>
                    <a:gd name="T50" fmla="*/ 843 w 1610"/>
                    <a:gd name="T51" fmla="*/ 207 h 1624"/>
                    <a:gd name="T52" fmla="*/ 698 w 1610"/>
                    <a:gd name="T53" fmla="*/ 173 h 1624"/>
                    <a:gd name="T54" fmla="*/ 553 w 1610"/>
                    <a:gd name="T55" fmla="*/ 19 h 1624"/>
                    <a:gd name="T56" fmla="*/ 402 w 1610"/>
                    <a:gd name="T57" fmla="*/ 29 h 1624"/>
                    <a:gd name="T58" fmla="*/ 361 w 1610"/>
                    <a:gd name="T59" fmla="*/ 1143 h 1624"/>
                    <a:gd name="T60" fmla="*/ 503 w 1610"/>
                    <a:gd name="T61" fmla="*/ 1477 h 1624"/>
                    <a:gd name="T62" fmla="*/ 764 w 1610"/>
                    <a:gd name="T63" fmla="*/ 559 h 1624"/>
                    <a:gd name="T64" fmla="*/ 386 w 1610"/>
                    <a:gd name="T65" fmla="*/ 867 h 1624"/>
                    <a:gd name="T66" fmla="*/ 442 w 1610"/>
                    <a:gd name="T67" fmla="*/ 1035 h 1624"/>
                    <a:gd name="T68" fmla="*/ 583 w 1610"/>
                    <a:gd name="T69" fmla="*/ 1016 h 1624"/>
                    <a:gd name="T70" fmla="*/ 637 w 1610"/>
                    <a:gd name="T71" fmla="*/ 1107 h 1624"/>
                    <a:gd name="T72" fmla="*/ 518 w 1610"/>
                    <a:gd name="T73" fmla="*/ 1160 h 1624"/>
                    <a:gd name="T74" fmla="*/ 417 w 1610"/>
                    <a:gd name="T75" fmla="*/ 1083 h 1624"/>
                    <a:gd name="T76" fmla="*/ 584 w 1610"/>
                    <a:gd name="T77" fmla="*/ 1338 h 1624"/>
                    <a:gd name="T78" fmla="*/ 652 w 1610"/>
                    <a:gd name="T79" fmla="*/ 1263 h 1624"/>
                    <a:gd name="T80" fmla="*/ 662 w 1610"/>
                    <a:gd name="T81" fmla="*/ 1408 h 1624"/>
                    <a:gd name="T82" fmla="*/ 623 w 1610"/>
                    <a:gd name="T83" fmla="*/ 899 h 1624"/>
                    <a:gd name="T84" fmla="*/ 509 w 1610"/>
                    <a:gd name="T85" fmla="*/ 813 h 1624"/>
                    <a:gd name="T86" fmla="*/ 536 w 1610"/>
                    <a:gd name="T87" fmla="*/ 711 h 1624"/>
                    <a:gd name="T88" fmla="*/ 658 w 1610"/>
                    <a:gd name="T89" fmla="*/ 756 h 1624"/>
                    <a:gd name="T90" fmla="*/ 676 w 1610"/>
                    <a:gd name="T91" fmla="*/ 882 h 1624"/>
                    <a:gd name="T92" fmla="*/ 1062 w 1610"/>
                    <a:gd name="T93" fmla="*/ 1539 h 1624"/>
                    <a:gd name="T94" fmla="*/ 1249 w 1610"/>
                    <a:gd name="T95" fmla="*/ 1244 h 1624"/>
                    <a:gd name="T96" fmla="*/ 1218 w 1610"/>
                    <a:gd name="T97" fmla="*/ 796 h 1624"/>
                    <a:gd name="T98" fmla="*/ 985 w 1610"/>
                    <a:gd name="T99" fmla="*/ 740 h 1624"/>
                    <a:gd name="T100" fmla="*/ 1112 w 1610"/>
                    <a:gd name="T101" fmla="*/ 723 h 1624"/>
                    <a:gd name="T102" fmla="*/ 1102 w 1610"/>
                    <a:gd name="T103" fmla="*/ 840 h 1624"/>
                    <a:gd name="T104" fmla="*/ 980 w 1610"/>
                    <a:gd name="T105" fmla="*/ 897 h 1624"/>
                    <a:gd name="T106" fmla="*/ 941 w 1610"/>
                    <a:gd name="T107" fmla="*/ 802 h 1624"/>
                    <a:gd name="T108" fmla="*/ 962 w 1610"/>
                    <a:gd name="T109" fmla="*/ 1404 h 1624"/>
                    <a:gd name="T110" fmla="*/ 980 w 1610"/>
                    <a:gd name="T111" fmla="*/ 1261 h 1624"/>
                    <a:gd name="T112" fmla="*/ 1043 w 1610"/>
                    <a:gd name="T113" fmla="*/ 1338 h 1624"/>
                    <a:gd name="T114" fmla="*/ 1087 w 1610"/>
                    <a:gd name="T115" fmla="*/ 1160 h 1624"/>
                    <a:gd name="T116" fmla="*/ 985 w 1610"/>
                    <a:gd name="T117" fmla="*/ 1083 h 1624"/>
                    <a:gd name="T118" fmla="*/ 1075 w 1610"/>
                    <a:gd name="T119" fmla="*/ 1007 h 1624"/>
                    <a:gd name="T120" fmla="*/ 1202 w 1610"/>
                    <a:gd name="T121" fmla="*/ 1053 h 1624"/>
                    <a:gd name="T122" fmla="*/ 1162 w 1610"/>
                    <a:gd name="T123" fmla="*/ 11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0" h="1624">
                      <a:moveTo>
                        <a:pt x="117" y="1475"/>
                      </a:moveTo>
                      <a:lnTo>
                        <a:pt x="117" y="1475"/>
                      </a:lnTo>
                      <a:lnTo>
                        <a:pt x="113" y="1480"/>
                      </a:lnTo>
                      <a:lnTo>
                        <a:pt x="109" y="1485"/>
                      </a:lnTo>
                      <a:lnTo>
                        <a:pt x="104" y="1491"/>
                      </a:lnTo>
                      <a:lnTo>
                        <a:pt x="102" y="1497"/>
                      </a:lnTo>
                      <a:lnTo>
                        <a:pt x="99" y="1504"/>
                      </a:lnTo>
                      <a:lnTo>
                        <a:pt x="98" y="1510"/>
                      </a:lnTo>
                      <a:lnTo>
                        <a:pt x="97" y="1517"/>
                      </a:lnTo>
                      <a:lnTo>
                        <a:pt x="97" y="1523"/>
                      </a:lnTo>
                      <a:lnTo>
                        <a:pt x="97" y="1529"/>
                      </a:lnTo>
                      <a:lnTo>
                        <a:pt x="98" y="1536"/>
                      </a:lnTo>
                      <a:lnTo>
                        <a:pt x="99" y="1542"/>
                      </a:lnTo>
                      <a:lnTo>
                        <a:pt x="102" y="1548"/>
                      </a:lnTo>
                      <a:lnTo>
                        <a:pt x="104" y="1554"/>
                      </a:lnTo>
                      <a:lnTo>
                        <a:pt x="109" y="1560"/>
                      </a:lnTo>
                      <a:lnTo>
                        <a:pt x="113" y="1565"/>
                      </a:lnTo>
                      <a:lnTo>
                        <a:pt x="117" y="1570"/>
                      </a:lnTo>
                      <a:lnTo>
                        <a:pt x="117" y="1570"/>
                      </a:lnTo>
                      <a:lnTo>
                        <a:pt x="122" y="1575"/>
                      </a:lnTo>
                      <a:lnTo>
                        <a:pt x="128" y="1579"/>
                      </a:lnTo>
                      <a:lnTo>
                        <a:pt x="133" y="1582"/>
                      </a:lnTo>
                      <a:lnTo>
                        <a:pt x="139" y="1586"/>
                      </a:lnTo>
                      <a:lnTo>
                        <a:pt x="145" y="1588"/>
                      </a:lnTo>
                      <a:lnTo>
                        <a:pt x="152" y="1589"/>
                      </a:lnTo>
                      <a:lnTo>
                        <a:pt x="158" y="1590"/>
                      </a:lnTo>
                      <a:lnTo>
                        <a:pt x="164" y="1591"/>
                      </a:lnTo>
                      <a:lnTo>
                        <a:pt x="171" y="1590"/>
                      </a:lnTo>
                      <a:lnTo>
                        <a:pt x="178" y="1589"/>
                      </a:lnTo>
                      <a:lnTo>
                        <a:pt x="184" y="1588"/>
                      </a:lnTo>
                      <a:lnTo>
                        <a:pt x="190" y="1586"/>
                      </a:lnTo>
                      <a:lnTo>
                        <a:pt x="196" y="1582"/>
                      </a:lnTo>
                      <a:lnTo>
                        <a:pt x="202" y="1579"/>
                      </a:lnTo>
                      <a:lnTo>
                        <a:pt x="207" y="1575"/>
                      </a:lnTo>
                      <a:lnTo>
                        <a:pt x="212" y="1570"/>
                      </a:lnTo>
                      <a:lnTo>
                        <a:pt x="347" y="1437"/>
                      </a:lnTo>
                      <a:lnTo>
                        <a:pt x="347" y="1437"/>
                      </a:lnTo>
                      <a:lnTo>
                        <a:pt x="330" y="1405"/>
                      </a:lnTo>
                      <a:lnTo>
                        <a:pt x="314" y="1372"/>
                      </a:lnTo>
                      <a:lnTo>
                        <a:pt x="301" y="1338"/>
                      </a:lnTo>
                      <a:lnTo>
                        <a:pt x="289" y="1303"/>
                      </a:lnTo>
                      <a:lnTo>
                        <a:pt x="117" y="1475"/>
                      </a:lnTo>
                      <a:close/>
                      <a:moveTo>
                        <a:pt x="1493" y="673"/>
                      </a:moveTo>
                      <a:lnTo>
                        <a:pt x="1493" y="673"/>
                      </a:lnTo>
                      <a:lnTo>
                        <a:pt x="1497" y="668"/>
                      </a:lnTo>
                      <a:lnTo>
                        <a:pt x="1501" y="662"/>
                      </a:lnTo>
                      <a:lnTo>
                        <a:pt x="1506" y="657"/>
                      </a:lnTo>
                      <a:lnTo>
                        <a:pt x="1508" y="651"/>
                      </a:lnTo>
                      <a:lnTo>
                        <a:pt x="1511" y="645"/>
                      </a:lnTo>
                      <a:lnTo>
                        <a:pt x="1512" y="638"/>
                      </a:lnTo>
                      <a:lnTo>
                        <a:pt x="1513" y="632"/>
                      </a:lnTo>
                      <a:lnTo>
                        <a:pt x="1513" y="626"/>
                      </a:lnTo>
                      <a:lnTo>
                        <a:pt x="1513" y="619"/>
                      </a:lnTo>
                      <a:lnTo>
                        <a:pt x="1512" y="613"/>
                      </a:lnTo>
                      <a:lnTo>
                        <a:pt x="1511" y="606"/>
                      </a:lnTo>
                      <a:lnTo>
                        <a:pt x="1508" y="600"/>
                      </a:lnTo>
                      <a:lnTo>
                        <a:pt x="1506" y="594"/>
                      </a:lnTo>
                      <a:lnTo>
                        <a:pt x="1501" y="588"/>
                      </a:lnTo>
                      <a:lnTo>
                        <a:pt x="1497" y="583"/>
                      </a:lnTo>
                      <a:lnTo>
                        <a:pt x="1493" y="578"/>
                      </a:lnTo>
                      <a:lnTo>
                        <a:pt x="1493" y="578"/>
                      </a:lnTo>
                      <a:lnTo>
                        <a:pt x="1488" y="573"/>
                      </a:lnTo>
                      <a:lnTo>
                        <a:pt x="1482" y="569"/>
                      </a:lnTo>
                      <a:lnTo>
                        <a:pt x="1477" y="566"/>
                      </a:lnTo>
                      <a:lnTo>
                        <a:pt x="1471" y="563"/>
                      </a:lnTo>
                      <a:lnTo>
                        <a:pt x="1465" y="561"/>
                      </a:lnTo>
                      <a:lnTo>
                        <a:pt x="1458" y="559"/>
                      </a:lnTo>
                      <a:lnTo>
                        <a:pt x="1452" y="558"/>
                      </a:lnTo>
                      <a:lnTo>
                        <a:pt x="1446" y="558"/>
                      </a:lnTo>
                      <a:lnTo>
                        <a:pt x="1439" y="558"/>
                      </a:lnTo>
                      <a:lnTo>
                        <a:pt x="1432" y="559"/>
                      </a:lnTo>
                      <a:lnTo>
                        <a:pt x="1426" y="561"/>
                      </a:lnTo>
                      <a:lnTo>
                        <a:pt x="1420" y="563"/>
                      </a:lnTo>
                      <a:lnTo>
                        <a:pt x="1414" y="566"/>
                      </a:lnTo>
                      <a:lnTo>
                        <a:pt x="1408" y="569"/>
                      </a:lnTo>
                      <a:lnTo>
                        <a:pt x="1403" y="573"/>
                      </a:lnTo>
                      <a:lnTo>
                        <a:pt x="1398" y="578"/>
                      </a:lnTo>
                      <a:lnTo>
                        <a:pt x="1278" y="697"/>
                      </a:lnTo>
                      <a:lnTo>
                        <a:pt x="1278" y="697"/>
                      </a:lnTo>
                      <a:lnTo>
                        <a:pt x="1294" y="729"/>
                      </a:lnTo>
                      <a:lnTo>
                        <a:pt x="1310" y="761"/>
                      </a:lnTo>
                      <a:lnTo>
                        <a:pt x="1324" y="795"/>
                      </a:lnTo>
                      <a:lnTo>
                        <a:pt x="1336" y="830"/>
                      </a:lnTo>
                      <a:lnTo>
                        <a:pt x="1493" y="673"/>
                      </a:lnTo>
                      <a:close/>
                      <a:moveTo>
                        <a:pt x="253" y="1067"/>
                      </a:moveTo>
                      <a:lnTo>
                        <a:pt x="253" y="1067"/>
                      </a:lnTo>
                      <a:lnTo>
                        <a:pt x="253" y="1032"/>
                      </a:lnTo>
                      <a:lnTo>
                        <a:pt x="256" y="997"/>
                      </a:lnTo>
                      <a:lnTo>
                        <a:pt x="68" y="997"/>
                      </a:lnTo>
                      <a:lnTo>
                        <a:pt x="68" y="997"/>
                      </a:lnTo>
                      <a:lnTo>
                        <a:pt x="61" y="997"/>
                      </a:lnTo>
                      <a:lnTo>
                        <a:pt x="55" y="998"/>
                      </a:lnTo>
                      <a:lnTo>
                        <a:pt x="48" y="1000"/>
                      </a:lnTo>
                      <a:lnTo>
                        <a:pt x="42" y="1002"/>
                      </a:lnTo>
                      <a:lnTo>
                        <a:pt x="36" y="1005"/>
                      </a:lnTo>
                      <a:lnTo>
                        <a:pt x="30" y="1008"/>
                      </a:lnTo>
                      <a:lnTo>
                        <a:pt x="25" y="1012"/>
                      </a:lnTo>
                      <a:lnTo>
                        <a:pt x="20" y="1017"/>
                      </a:lnTo>
                      <a:lnTo>
                        <a:pt x="16" y="1022"/>
                      </a:lnTo>
                      <a:lnTo>
                        <a:pt x="12" y="1027"/>
                      </a:lnTo>
                      <a:lnTo>
                        <a:pt x="9" y="1033"/>
                      </a:lnTo>
                      <a:lnTo>
                        <a:pt x="6" y="1039"/>
                      </a:lnTo>
                      <a:lnTo>
                        <a:pt x="3" y="1045"/>
                      </a:lnTo>
                      <a:lnTo>
                        <a:pt x="2" y="1051"/>
                      </a:lnTo>
                      <a:lnTo>
                        <a:pt x="1" y="1058"/>
                      </a:lnTo>
                      <a:lnTo>
                        <a:pt x="0" y="1064"/>
                      </a:lnTo>
                      <a:lnTo>
                        <a:pt x="0" y="1064"/>
                      </a:lnTo>
                      <a:lnTo>
                        <a:pt x="1" y="1071"/>
                      </a:lnTo>
                      <a:lnTo>
                        <a:pt x="2" y="1078"/>
                      </a:lnTo>
                      <a:lnTo>
                        <a:pt x="3" y="1084"/>
                      </a:lnTo>
                      <a:lnTo>
                        <a:pt x="6" y="1090"/>
                      </a:lnTo>
                      <a:lnTo>
                        <a:pt x="9" y="1097"/>
                      </a:lnTo>
                      <a:lnTo>
                        <a:pt x="12" y="1103"/>
                      </a:lnTo>
                      <a:lnTo>
                        <a:pt x="16" y="1108"/>
                      </a:lnTo>
                      <a:lnTo>
                        <a:pt x="20" y="1113"/>
                      </a:lnTo>
                      <a:lnTo>
                        <a:pt x="25" y="1117"/>
                      </a:lnTo>
                      <a:lnTo>
                        <a:pt x="30" y="1121"/>
                      </a:lnTo>
                      <a:lnTo>
                        <a:pt x="36" y="1124"/>
                      </a:lnTo>
                      <a:lnTo>
                        <a:pt x="42" y="1127"/>
                      </a:lnTo>
                      <a:lnTo>
                        <a:pt x="48" y="1129"/>
                      </a:lnTo>
                      <a:lnTo>
                        <a:pt x="55" y="1131"/>
                      </a:lnTo>
                      <a:lnTo>
                        <a:pt x="61" y="1132"/>
                      </a:lnTo>
                      <a:lnTo>
                        <a:pt x="68" y="1132"/>
                      </a:lnTo>
                      <a:lnTo>
                        <a:pt x="255" y="1132"/>
                      </a:lnTo>
                      <a:lnTo>
                        <a:pt x="255" y="1132"/>
                      </a:lnTo>
                      <a:lnTo>
                        <a:pt x="253" y="1100"/>
                      </a:lnTo>
                      <a:lnTo>
                        <a:pt x="253" y="1067"/>
                      </a:lnTo>
                      <a:lnTo>
                        <a:pt x="253" y="1067"/>
                      </a:lnTo>
                      <a:close/>
                      <a:moveTo>
                        <a:pt x="285" y="841"/>
                      </a:moveTo>
                      <a:lnTo>
                        <a:pt x="285" y="841"/>
                      </a:lnTo>
                      <a:lnTo>
                        <a:pt x="297" y="806"/>
                      </a:lnTo>
                      <a:lnTo>
                        <a:pt x="310" y="772"/>
                      </a:lnTo>
                      <a:lnTo>
                        <a:pt x="326" y="738"/>
                      </a:lnTo>
                      <a:lnTo>
                        <a:pt x="342" y="707"/>
                      </a:lnTo>
                      <a:lnTo>
                        <a:pt x="213" y="578"/>
                      </a:lnTo>
                      <a:lnTo>
                        <a:pt x="213" y="578"/>
                      </a:lnTo>
                      <a:lnTo>
                        <a:pt x="207" y="573"/>
                      </a:lnTo>
                      <a:lnTo>
                        <a:pt x="202" y="569"/>
                      </a:lnTo>
                      <a:lnTo>
                        <a:pt x="196" y="566"/>
                      </a:lnTo>
                      <a:lnTo>
                        <a:pt x="190" y="563"/>
                      </a:lnTo>
                      <a:lnTo>
                        <a:pt x="184" y="561"/>
                      </a:lnTo>
                      <a:lnTo>
                        <a:pt x="178" y="559"/>
                      </a:lnTo>
                      <a:lnTo>
                        <a:pt x="171" y="558"/>
                      </a:lnTo>
                      <a:lnTo>
                        <a:pt x="164" y="558"/>
                      </a:lnTo>
                      <a:lnTo>
                        <a:pt x="158" y="558"/>
                      </a:lnTo>
                      <a:lnTo>
                        <a:pt x="152" y="559"/>
                      </a:lnTo>
                      <a:lnTo>
                        <a:pt x="145" y="561"/>
                      </a:lnTo>
                      <a:lnTo>
                        <a:pt x="139" y="563"/>
                      </a:lnTo>
                      <a:lnTo>
                        <a:pt x="133" y="566"/>
                      </a:lnTo>
                      <a:lnTo>
                        <a:pt x="128" y="569"/>
                      </a:lnTo>
                      <a:lnTo>
                        <a:pt x="122" y="573"/>
                      </a:lnTo>
                      <a:lnTo>
                        <a:pt x="117" y="578"/>
                      </a:lnTo>
                      <a:lnTo>
                        <a:pt x="117" y="578"/>
                      </a:lnTo>
                      <a:lnTo>
                        <a:pt x="113" y="583"/>
                      </a:lnTo>
                      <a:lnTo>
                        <a:pt x="109" y="588"/>
                      </a:lnTo>
                      <a:lnTo>
                        <a:pt x="104" y="594"/>
                      </a:lnTo>
                      <a:lnTo>
                        <a:pt x="102" y="600"/>
                      </a:lnTo>
                      <a:lnTo>
                        <a:pt x="99" y="606"/>
                      </a:lnTo>
                      <a:lnTo>
                        <a:pt x="98" y="613"/>
                      </a:lnTo>
                      <a:lnTo>
                        <a:pt x="97" y="619"/>
                      </a:lnTo>
                      <a:lnTo>
                        <a:pt x="97" y="626"/>
                      </a:lnTo>
                      <a:lnTo>
                        <a:pt x="97" y="632"/>
                      </a:lnTo>
                      <a:lnTo>
                        <a:pt x="98" y="638"/>
                      </a:lnTo>
                      <a:lnTo>
                        <a:pt x="99" y="645"/>
                      </a:lnTo>
                      <a:lnTo>
                        <a:pt x="102" y="651"/>
                      </a:lnTo>
                      <a:lnTo>
                        <a:pt x="104" y="657"/>
                      </a:lnTo>
                      <a:lnTo>
                        <a:pt x="109" y="662"/>
                      </a:lnTo>
                      <a:lnTo>
                        <a:pt x="113" y="668"/>
                      </a:lnTo>
                      <a:lnTo>
                        <a:pt x="117" y="673"/>
                      </a:lnTo>
                      <a:lnTo>
                        <a:pt x="285" y="841"/>
                      </a:lnTo>
                      <a:close/>
                      <a:moveTo>
                        <a:pt x="1332" y="1314"/>
                      </a:moveTo>
                      <a:lnTo>
                        <a:pt x="1332" y="1314"/>
                      </a:lnTo>
                      <a:lnTo>
                        <a:pt x="1320" y="1349"/>
                      </a:lnTo>
                      <a:lnTo>
                        <a:pt x="1306" y="1382"/>
                      </a:lnTo>
                      <a:lnTo>
                        <a:pt x="1289" y="1414"/>
                      </a:lnTo>
                      <a:lnTo>
                        <a:pt x="1272" y="1446"/>
                      </a:lnTo>
                      <a:lnTo>
                        <a:pt x="1398" y="1570"/>
                      </a:lnTo>
                      <a:lnTo>
                        <a:pt x="1398" y="1570"/>
                      </a:lnTo>
                      <a:lnTo>
                        <a:pt x="1403" y="1575"/>
                      </a:lnTo>
                      <a:lnTo>
                        <a:pt x="1408" y="1579"/>
                      </a:lnTo>
                      <a:lnTo>
                        <a:pt x="1414" y="1582"/>
                      </a:lnTo>
                      <a:lnTo>
                        <a:pt x="1420" y="1586"/>
                      </a:lnTo>
                      <a:lnTo>
                        <a:pt x="1426" y="1588"/>
                      </a:lnTo>
                      <a:lnTo>
                        <a:pt x="1432" y="1589"/>
                      </a:lnTo>
                      <a:lnTo>
                        <a:pt x="1439" y="1590"/>
                      </a:lnTo>
                      <a:lnTo>
                        <a:pt x="1446" y="1591"/>
                      </a:lnTo>
                      <a:lnTo>
                        <a:pt x="1452" y="1590"/>
                      </a:lnTo>
                      <a:lnTo>
                        <a:pt x="1458" y="1589"/>
                      </a:lnTo>
                      <a:lnTo>
                        <a:pt x="1465" y="1588"/>
                      </a:lnTo>
                      <a:lnTo>
                        <a:pt x="1471" y="1586"/>
                      </a:lnTo>
                      <a:lnTo>
                        <a:pt x="1477" y="1582"/>
                      </a:lnTo>
                      <a:lnTo>
                        <a:pt x="1482" y="1579"/>
                      </a:lnTo>
                      <a:lnTo>
                        <a:pt x="1488" y="1575"/>
                      </a:lnTo>
                      <a:lnTo>
                        <a:pt x="1493" y="1570"/>
                      </a:lnTo>
                      <a:lnTo>
                        <a:pt x="1493" y="1570"/>
                      </a:lnTo>
                      <a:lnTo>
                        <a:pt x="1497" y="1565"/>
                      </a:lnTo>
                      <a:lnTo>
                        <a:pt x="1501" y="1560"/>
                      </a:lnTo>
                      <a:lnTo>
                        <a:pt x="1506" y="1554"/>
                      </a:lnTo>
                      <a:lnTo>
                        <a:pt x="1508" y="1548"/>
                      </a:lnTo>
                      <a:lnTo>
                        <a:pt x="1511" y="1542"/>
                      </a:lnTo>
                      <a:lnTo>
                        <a:pt x="1512" y="1536"/>
                      </a:lnTo>
                      <a:lnTo>
                        <a:pt x="1513" y="1529"/>
                      </a:lnTo>
                      <a:lnTo>
                        <a:pt x="1513" y="1523"/>
                      </a:lnTo>
                      <a:lnTo>
                        <a:pt x="1513" y="1517"/>
                      </a:lnTo>
                      <a:lnTo>
                        <a:pt x="1512" y="1510"/>
                      </a:lnTo>
                      <a:lnTo>
                        <a:pt x="1511" y="1504"/>
                      </a:lnTo>
                      <a:lnTo>
                        <a:pt x="1508" y="1497"/>
                      </a:lnTo>
                      <a:lnTo>
                        <a:pt x="1506" y="1491"/>
                      </a:lnTo>
                      <a:lnTo>
                        <a:pt x="1501" y="1485"/>
                      </a:lnTo>
                      <a:lnTo>
                        <a:pt x="1497" y="1480"/>
                      </a:lnTo>
                      <a:lnTo>
                        <a:pt x="1493" y="1475"/>
                      </a:lnTo>
                      <a:lnTo>
                        <a:pt x="1332" y="1314"/>
                      </a:lnTo>
                      <a:close/>
                      <a:moveTo>
                        <a:pt x="1542" y="997"/>
                      </a:moveTo>
                      <a:lnTo>
                        <a:pt x="1370" y="997"/>
                      </a:lnTo>
                      <a:lnTo>
                        <a:pt x="1370" y="997"/>
                      </a:lnTo>
                      <a:lnTo>
                        <a:pt x="1372" y="1032"/>
                      </a:lnTo>
                      <a:lnTo>
                        <a:pt x="1373" y="1067"/>
                      </a:lnTo>
                      <a:lnTo>
                        <a:pt x="1373" y="1067"/>
                      </a:lnTo>
                      <a:lnTo>
                        <a:pt x="1372" y="1100"/>
                      </a:lnTo>
                      <a:lnTo>
                        <a:pt x="1370" y="1132"/>
                      </a:lnTo>
                      <a:lnTo>
                        <a:pt x="1542" y="1132"/>
                      </a:lnTo>
                      <a:lnTo>
                        <a:pt x="1542" y="1132"/>
                      </a:lnTo>
                      <a:lnTo>
                        <a:pt x="1549" y="1132"/>
                      </a:lnTo>
                      <a:lnTo>
                        <a:pt x="1555" y="1131"/>
                      </a:lnTo>
                      <a:lnTo>
                        <a:pt x="1562" y="1129"/>
                      </a:lnTo>
                      <a:lnTo>
                        <a:pt x="1568" y="1127"/>
                      </a:lnTo>
                      <a:lnTo>
                        <a:pt x="1574" y="1124"/>
                      </a:lnTo>
                      <a:lnTo>
                        <a:pt x="1580" y="1121"/>
                      </a:lnTo>
                      <a:lnTo>
                        <a:pt x="1585" y="1117"/>
                      </a:lnTo>
                      <a:lnTo>
                        <a:pt x="1590" y="1113"/>
                      </a:lnTo>
                      <a:lnTo>
                        <a:pt x="1594" y="1108"/>
                      </a:lnTo>
                      <a:lnTo>
                        <a:pt x="1598" y="1103"/>
                      </a:lnTo>
                      <a:lnTo>
                        <a:pt x="1602" y="1097"/>
                      </a:lnTo>
                      <a:lnTo>
                        <a:pt x="1604" y="1090"/>
                      </a:lnTo>
                      <a:lnTo>
                        <a:pt x="1607" y="1084"/>
                      </a:lnTo>
                      <a:lnTo>
                        <a:pt x="1608" y="1078"/>
                      </a:lnTo>
                      <a:lnTo>
                        <a:pt x="1609" y="1071"/>
                      </a:lnTo>
                      <a:lnTo>
                        <a:pt x="1610" y="1064"/>
                      </a:lnTo>
                      <a:lnTo>
                        <a:pt x="1610" y="1064"/>
                      </a:lnTo>
                      <a:lnTo>
                        <a:pt x="1609" y="1058"/>
                      </a:lnTo>
                      <a:lnTo>
                        <a:pt x="1608" y="1051"/>
                      </a:lnTo>
                      <a:lnTo>
                        <a:pt x="1607" y="1045"/>
                      </a:lnTo>
                      <a:lnTo>
                        <a:pt x="1604" y="1039"/>
                      </a:lnTo>
                      <a:lnTo>
                        <a:pt x="1602" y="1033"/>
                      </a:lnTo>
                      <a:lnTo>
                        <a:pt x="1598" y="1027"/>
                      </a:lnTo>
                      <a:lnTo>
                        <a:pt x="1594" y="1022"/>
                      </a:lnTo>
                      <a:lnTo>
                        <a:pt x="1590" y="1017"/>
                      </a:lnTo>
                      <a:lnTo>
                        <a:pt x="1585" y="1012"/>
                      </a:lnTo>
                      <a:lnTo>
                        <a:pt x="1580" y="1008"/>
                      </a:lnTo>
                      <a:lnTo>
                        <a:pt x="1574" y="1005"/>
                      </a:lnTo>
                      <a:lnTo>
                        <a:pt x="1568" y="1002"/>
                      </a:lnTo>
                      <a:lnTo>
                        <a:pt x="1562" y="1000"/>
                      </a:lnTo>
                      <a:lnTo>
                        <a:pt x="1555" y="998"/>
                      </a:lnTo>
                      <a:lnTo>
                        <a:pt x="1549" y="997"/>
                      </a:lnTo>
                      <a:lnTo>
                        <a:pt x="1542" y="997"/>
                      </a:lnTo>
                      <a:lnTo>
                        <a:pt x="1542" y="997"/>
                      </a:lnTo>
                      <a:close/>
                      <a:moveTo>
                        <a:pt x="431" y="59"/>
                      </a:moveTo>
                      <a:lnTo>
                        <a:pt x="431" y="59"/>
                      </a:lnTo>
                      <a:lnTo>
                        <a:pt x="450" y="59"/>
                      </a:lnTo>
                      <a:lnTo>
                        <a:pt x="470" y="61"/>
                      </a:lnTo>
                      <a:lnTo>
                        <a:pt x="487" y="63"/>
                      </a:lnTo>
                      <a:lnTo>
                        <a:pt x="503" y="66"/>
                      </a:lnTo>
                      <a:lnTo>
                        <a:pt x="518" y="70"/>
                      </a:lnTo>
                      <a:lnTo>
                        <a:pt x="532" y="74"/>
                      </a:lnTo>
                      <a:lnTo>
                        <a:pt x="545" y="79"/>
                      </a:lnTo>
                      <a:lnTo>
                        <a:pt x="557" y="85"/>
                      </a:lnTo>
                      <a:lnTo>
                        <a:pt x="567" y="91"/>
                      </a:lnTo>
                      <a:lnTo>
                        <a:pt x="577" y="98"/>
                      </a:lnTo>
                      <a:lnTo>
                        <a:pt x="586" y="105"/>
                      </a:lnTo>
                      <a:lnTo>
                        <a:pt x="594" y="113"/>
                      </a:lnTo>
                      <a:lnTo>
                        <a:pt x="603" y="120"/>
                      </a:lnTo>
                      <a:lnTo>
                        <a:pt x="609" y="129"/>
                      </a:lnTo>
                      <a:lnTo>
                        <a:pt x="621" y="146"/>
                      </a:lnTo>
                      <a:lnTo>
                        <a:pt x="621" y="146"/>
                      </a:lnTo>
                      <a:lnTo>
                        <a:pt x="630" y="161"/>
                      </a:lnTo>
                      <a:lnTo>
                        <a:pt x="636" y="175"/>
                      </a:lnTo>
                      <a:lnTo>
                        <a:pt x="642" y="190"/>
                      </a:lnTo>
                      <a:lnTo>
                        <a:pt x="646" y="206"/>
                      </a:lnTo>
                      <a:lnTo>
                        <a:pt x="649" y="220"/>
                      </a:lnTo>
                      <a:lnTo>
                        <a:pt x="651" y="233"/>
                      </a:lnTo>
                      <a:lnTo>
                        <a:pt x="654" y="255"/>
                      </a:lnTo>
                      <a:lnTo>
                        <a:pt x="654" y="255"/>
                      </a:lnTo>
                      <a:lnTo>
                        <a:pt x="642" y="263"/>
                      </a:lnTo>
                      <a:lnTo>
                        <a:pt x="632" y="272"/>
                      </a:lnTo>
                      <a:lnTo>
                        <a:pt x="621" y="281"/>
                      </a:lnTo>
                      <a:lnTo>
                        <a:pt x="611" y="292"/>
                      </a:lnTo>
                      <a:lnTo>
                        <a:pt x="602" y="302"/>
                      </a:lnTo>
                      <a:lnTo>
                        <a:pt x="592" y="312"/>
                      </a:lnTo>
                      <a:lnTo>
                        <a:pt x="584" y="323"/>
                      </a:lnTo>
                      <a:lnTo>
                        <a:pt x="576" y="335"/>
                      </a:lnTo>
                      <a:lnTo>
                        <a:pt x="568" y="347"/>
                      </a:lnTo>
                      <a:lnTo>
                        <a:pt x="562" y="359"/>
                      </a:lnTo>
                      <a:lnTo>
                        <a:pt x="555" y="372"/>
                      </a:lnTo>
                      <a:lnTo>
                        <a:pt x="550" y="385"/>
                      </a:lnTo>
                      <a:lnTo>
                        <a:pt x="545" y="398"/>
                      </a:lnTo>
                      <a:lnTo>
                        <a:pt x="541" y="412"/>
                      </a:lnTo>
                      <a:lnTo>
                        <a:pt x="537" y="426"/>
                      </a:lnTo>
                      <a:lnTo>
                        <a:pt x="534" y="440"/>
                      </a:lnTo>
                      <a:lnTo>
                        <a:pt x="1097" y="440"/>
                      </a:lnTo>
                      <a:lnTo>
                        <a:pt x="1097" y="440"/>
                      </a:lnTo>
                      <a:lnTo>
                        <a:pt x="1094" y="426"/>
                      </a:lnTo>
                      <a:lnTo>
                        <a:pt x="1090" y="412"/>
                      </a:lnTo>
                      <a:lnTo>
                        <a:pt x="1086" y="398"/>
                      </a:lnTo>
                      <a:lnTo>
                        <a:pt x="1080" y="385"/>
                      </a:lnTo>
                      <a:lnTo>
                        <a:pt x="1075" y="372"/>
                      </a:lnTo>
                      <a:lnTo>
                        <a:pt x="1068" y="359"/>
                      </a:lnTo>
                      <a:lnTo>
                        <a:pt x="1062" y="347"/>
                      </a:lnTo>
                      <a:lnTo>
                        <a:pt x="1054" y="335"/>
                      </a:lnTo>
                      <a:lnTo>
                        <a:pt x="1046" y="323"/>
                      </a:lnTo>
                      <a:lnTo>
                        <a:pt x="1038" y="312"/>
                      </a:lnTo>
                      <a:lnTo>
                        <a:pt x="1029" y="302"/>
                      </a:lnTo>
                      <a:lnTo>
                        <a:pt x="1020" y="292"/>
                      </a:lnTo>
                      <a:lnTo>
                        <a:pt x="1009" y="281"/>
                      </a:lnTo>
                      <a:lnTo>
                        <a:pt x="999" y="272"/>
                      </a:lnTo>
                      <a:lnTo>
                        <a:pt x="988" y="263"/>
                      </a:lnTo>
                      <a:lnTo>
                        <a:pt x="977" y="255"/>
                      </a:lnTo>
                      <a:lnTo>
                        <a:pt x="977" y="255"/>
                      </a:lnTo>
                      <a:lnTo>
                        <a:pt x="979" y="233"/>
                      </a:lnTo>
                      <a:lnTo>
                        <a:pt x="981" y="220"/>
                      </a:lnTo>
                      <a:lnTo>
                        <a:pt x="984" y="206"/>
                      </a:lnTo>
                      <a:lnTo>
                        <a:pt x="988" y="190"/>
                      </a:lnTo>
                      <a:lnTo>
                        <a:pt x="994" y="175"/>
                      </a:lnTo>
                      <a:lnTo>
                        <a:pt x="1001" y="161"/>
                      </a:lnTo>
                      <a:lnTo>
                        <a:pt x="1009" y="146"/>
                      </a:lnTo>
                      <a:lnTo>
                        <a:pt x="1009" y="146"/>
                      </a:lnTo>
                      <a:lnTo>
                        <a:pt x="1022" y="129"/>
                      </a:lnTo>
                      <a:lnTo>
                        <a:pt x="1028" y="120"/>
                      </a:lnTo>
                      <a:lnTo>
                        <a:pt x="1036" y="113"/>
                      </a:lnTo>
                      <a:lnTo>
                        <a:pt x="1044" y="105"/>
                      </a:lnTo>
                      <a:lnTo>
                        <a:pt x="1053" y="98"/>
                      </a:lnTo>
                      <a:lnTo>
                        <a:pt x="1063" y="91"/>
                      </a:lnTo>
                      <a:lnTo>
                        <a:pt x="1073" y="85"/>
                      </a:lnTo>
                      <a:lnTo>
                        <a:pt x="1086" y="79"/>
                      </a:lnTo>
                      <a:lnTo>
                        <a:pt x="1099" y="74"/>
                      </a:lnTo>
                      <a:lnTo>
                        <a:pt x="1112" y="70"/>
                      </a:lnTo>
                      <a:lnTo>
                        <a:pt x="1127" y="66"/>
                      </a:lnTo>
                      <a:lnTo>
                        <a:pt x="1143" y="63"/>
                      </a:lnTo>
                      <a:lnTo>
                        <a:pt x="1161" y="61"/>
                      </a:lnTo>
                      <a:lnTo>
                        <a:pt x="1180" y="59"/>
                      </a:lnTo>
                      <a:lnTo>
                        <a:pt x="1199" y="59"/>
                      </a:lnTo>
                      <a:lnTo>
                        <a:pt x="1199" y="59"/>
                      </a:lnTo>
                      <a:lnTo>
                        <a:pt x="1205" y="58"/>
                      </a:lnTo>
                      <a:lnTo>
                        <a:pt x="1211" y="56"/>
                      </a:lnTo>
                      <a:lnTo>
                        <a:pt x="1216" y="54"/>
                      </a:lnTo>
                      <a:lnTo>
                        <a:pt x="1220" y="50"/>
                      </a:lnTo>
                      <a:lnTo>
                        <a:pt x="1223" y="46"/>
                      </a:lnTo>
                      <a:lnTo>
                        <a:pt x="1227" y="40"/>
                      </a:lnTo>
                      <a:lnTo>
                        <a:pt x="1229" y="34"/>
                      </a:lnTo>
                      <a:lnTo>
                        <a:pt x="1229" y="29"/>
                      </a:lnTo>
                      <a:lnTo>
                        <a:pt x="1229" y="29"/>
                      </a:lnTo>
                      <a:lnTo>
                        <a:pt x="1229" y="23"/>
                      </a:lnTo>
                      <a:lnTo>
                        <a:pt x="1227" y="17"/>
                      </a:lnTo>
                      <a:lnTo>
                        <a:pt x="1223" y="12"/>
                      </a:lnTo>
                      <a:lnTo>
                        <a:pt x="1220" y="8"/>
                      </a:lnTo>
                      <a:lnTo>
                        <a:pt x="1216" y="5"/>
                      </a:lnTo>
                      <a:lnTo>
                        <a:pt x="1211" y="2"/>
                      </a:lnTo>
                      <a:lnTo>
                        <a:pt x="1205" y="0"/>
                      </a:lnTo>
                      <a:lnTo>
                        <a:pt x="1199" y="0"/>
                      </a:lnTo>
                      <a:lnTo>
                        <a:pt x="1199" y="0"/>
                      </a:lnTo>
                      <a:lnTo>
                        <a:pt x="1177" y="0"/>
                      </a:lnTo>
                      <a:lnTo>
                        <a:pt x="1154" y="2"/>
                      </a:lnTo>
                      <a:lnTo>
                        <a:pt x="1133" y="5"/>
                      </a:lnTo>
                      <a:lnTo>
                        <a:pt x="1114" y="9"/>
                      </a:lnTo>
                      <a:lnTo>
                        <a:pt x="1096" y="13"/>
                      </a:lnTo>
                      <a:lnTo>
                        <a:pt x="1077" y="19"/>
                      </a:lnTo>
                      <a:lnTo>
                        <a:pt x="1061" y="26"/>
                      </a:lnTo>
                      <a:lnTo>
                        <a:pt x="1046" y="33"/>
                      </a:lnTo>
                      <a:lnTo>
                        <a:pt x="1032" y="43"/>
                      </a:lnTo>
                      <a:lnTo>
                        <a:pt x="1019" y="51"/>
                      </a:lnTo>
                      <a:lnTo>
                        <a:pt x="1006" y="61"/>
                      </a:lnTo>
                      <a:lnTo>
                        <a:pt x="995" y="71"/>
                      </a:lnTo>
                      <a:lnTo>
                        <a:pt x="984" y="81"/>
                      </a:lnTo>
                      <a:lnTo>
                        <a:pt x="975" y="92"/>
                      </a:lnTo>
                      <a:lnTo>
                        <a:pt x="967" y="103"/>
                      </a:lnTo>
                      <a:lnTo>
                        <a:pt x="960" y="114"/>
                      </a:lnTo>
                      <a:lnTo>
                        <a:pt x="960" y="114"/>
                      </a:lnTo>
                      <a:lnTo>
                        <a:pt x="951" y="130"/>
                      </a:lnTo>
                      <a:lnTo>
                        <a:pt x="943" y="144"/>
                      </a:lnTo>
                      <a:lnTo>
                        <a:pt x="937" y="159"/>
                      </a:lnTo>
                      <a:lnTo>
                        <a:pt x="932" y="173"/>
                      </a:lnTo>
                      <a:lnTo>
                        <a:pt x="928" y="187"/>
                      </a:lnTo>
                      <a:lnTo>
                        <a:pt x="925" y="200"/>
                      </a:lnTo>
                      <a:lnTo>
                        <a:pt x="920" y="226"/>
                      </a:lnTo>
                      <a:lnTo>
                        <a:pt x="920" y="226"/>
                      </a:lnTo>
                      <a:lnTo>
                        <a:pt x="908" y="221"/>
                      </a:lnTo>
                      <a:lnTo>
                        <a:pt x="896" y="217"/>
                      </a:lnTo>
                      <a:lnTo>
                        <a:pt x="883" y="214"/>
                      </a:lnTo>
                      <a:lnTo>
                        <a:pt x="869" y="211"/>
                      </a:lnTo>
                      <a:lnTo>
                        <a:pt x="856" y="209"/>
                      </a:lnTo>
                      <a:lnTo>
                        <a:pt x="843" y="207"/>
                      </a:lnTo>
                      <a:lnTo>
                        <a:pt x="829" y="206"/>
                      </a:lnTo>
                      <a:lnTo>
                        <a:pt x="816" y="206"/>
                      </a:lnTo>
                      <a:lnTo>
                        <a:pt x="816" y="206"/>
                      </a:lnTo>
                      <a:lnTo>
                        <a:pt x="801" y="206"/>
                      </a:lnTo>
                      <a:lnTo>
                        <a:pt x="787" y="207"/>
                      </a:lnTo>
                      <a:lnTo>
                        <a:pt x="774" y="209"/>
                      </a:lnTo>
                      <a:lnTo>
                        <a:pt x="761" y="211"/>
                      </a:lnTo>
                      <a:lnTo>
                        <a:pt x="748" y="214"/>
                      </a:lnTo>
                      <a:lnTo>
                        <a:pt x="734" y="217"/>
                      </a:lnTo>
                      <a:lnTo>
                        <a:pt x="722" y="221"/>
                      </a:lnTo>
                      <a:lnTo>
                        <a:pt x="710" y="226"/>
                      </a:lnTo>
                      <a:lnTo>
                        <a:pt x="710" y="226"/>
                      </a:lnTo>
                      <a:lnTo>
                        <a:pt x="705" y="200"/>
                      </a:lnTo>
                      <a:lnTo>
                        <a:pt x="702" y="187"/>
                      </a:lnTo>
                      <a:lnTo>
                        <a:pt x="698" y="173"/>
                      </a:lnTo>
                      <a:lnTo>
                        <a:pt x="693" y="159"/>
                      </a:lnTo>
                      <a:lnTo>
                        <a:pt x="687" y="144"/>
                      </a:lnTo>
                      <a:lnTo>
                        <a:pt x="680" y="130"/>
                      </a:lnTo>
                      <a:lnTo>
                        <a:pt x="672" y="114"/>
                      </a:lnTo>
                      <a:lnTo>
                        <a:pt x="672" y="114"/>
                      </a:lnTo>
                      <a:lnTo>
                        <a:pt x="663" y="103"/>
                      </a:lnTo>
                      <a:lnTo>
                        <a:pt x="655" y="92"/>
                      </a:lnTo>
                      <a:lnTo>
                        <a:pt x="646" y="81"/>
                      </a:lnTo>
                      <a:lnTo>
                        <a:pt x="635" y="71"/>
                      </a:lnTo>
                      <a:lnTo>
                        <a:pt x="624" y="61"/>
                      </a:lnTo>
                      <a:lnTo>
                        <a:pt x="612" y="51"/>
                      </a:lnTo>
                      <a:lnTo>
                        <a:pt x="599" y="43"/>
                      </a:lnTo>
                      <a:lnTo>
                        <a:pt x="584" y="33"/>
                      </a:lnTo>
                      <a:lnTo>
                        <a:pt x="569" y="26"/>
                      </a:lnTo>
                      <a:lnTo>
                        <a:pt x="553" y="19"/>
                      </a:lnTo>
                      <a:lnTo>
                        <a:pt x="535" y="13"/>
                      </a:lnTo>
                      <a:lnTo>
                        <a:pt x="516" y="9"/>
                      </a:lnTo>
                      <a:lnTo>
                        <a:pt x="497" y="5"/>
                      </a:lnTo>
                      <a:lnTo>
                        <a:pt x="476" y="2"/>
                      </a:lnTo>
                      <a:lnTo>
                        <a:pt x="453" y="0"/>
                      </a:lnTo>
                      <a:lnTo>
                        <a:pt x="431" y="0"/>
                      </a:lnTo>
                      <a:lnTo>
                        <a:pt x="431" y="0"/>
                      </a:lnTo>
                      <a:lnTo>
                        <a:pt x="425" y="0"/>
                      </a:lnTo>
                      <a:lnTo>
                        <a:pt x="419" y="2"/>
                      </a:lnTo>
                      <a:lnTo>
                        <a:pt x="414" y="5"/>
                      </a:lnTo>
                      <a:lnTo>
                        <a:pt x="410" y="8"/>
                      </a:lnTo>
                      <a:lnTo>
                        <a:pt x="407" y="12"/>
                      </a:lnTo>
                      <a:lnTo>
                        <a:pt x="404" y="17"/>
                      </a:lnTo>
                      <a:lnTo>
                        <a:pt x="402" y="23"/>
                      </a:lnTo>
                      <a:lnTo>
                        <a:pt x="402" y="29"/>
                      </a:lnTo>
                      <a:lnTo>
                        <a:pt x="402" y="29"/>
                      </a:lnTo>
                      <a:lnTo>
                        <a:pt x="402" y="34"/>
                      </a:lnTo>
                      <a:lnTo>
                        <a:pt x="404" y="40"/>
                      </a:lnTo>
                      <a:lnTo>
                        <a:pt x="407" y="46"/>
                      </a:lnTo>
                      <a:lnTo>
                        <a:pt x="410" y="50"/>
                      </a:lnTo>
                      <a:lnTo>
                        <a:pt x="414" y="54"/>
                      </a:lnTo>
                      <a:lnTo>
                        <a:pt x="419" y="56"/>
                      </a:lnTo>
                      <a:lnTo>
                        <a:pt x="425" y="58"/>
                      </a:lnTo>
                      <a:lnTo>
                        <a:pt x="431" y="59"/>
                      </a:lnTo>
                      <a:lnTo>
                        <a:pt x="431" y="59"/>
                      </a:lnTo>
                      <a:close/>
                      <a:moveTo>
                        <a:pt x="357" y="1063"/>
                      </a:moveTo>
                      <a:lnTo>
                        <a:pt x="357" y="1063"/>
                      </a:lnTo>
                      <a:lnTo>
                        <a:pt x="357" y="1090"/>
                      </a:lnTo>
                      <a:lnTo>
                        <a:pt x="359" y="1117"/>
                      </a:lnTo>
                      <a:lnTo>
                        <a:pt x="361" y="1143"/>
                      </a:lnTo>
                      <a:lnTo>
                        <a:pt x="365" y="1169"/>
                      </a:lnTo>
                      <a:lnTo>
                        <a:pt x="369" y="1195"/>
                      </a:lnTo>
                      <a:lnTo>
                        <a:pt x="374" y="1220"/>
                      </a:lnTo>
                      <a:lnTo>
                        <a:pt x="381" y="1244"/>
                      </a:lnTo>
                      <a:lnTo>
                        <a:pt x="389" y="1269"/>
                      </a:lnTo>
                      <a:lnTo>
                        <a:pt x="397" y="1293"/>
                      </a:lnTo>
                      <a:lnTo>
                        <a:pt x="405" y="1315"/>
                      </a:lnTo>
                      <a:lnTo>
                        <a:pt x="415" y="1338"/>
                      </a:lnTo>
                      <a:lnTo>
                        <a:pt x="425" y="1360"/>
                      </a:lnTo>
                      <a:lnTo>
                        <a:pt x="436" y="1381"/>
                      </a:lnTo>
                      <a:lnTo>
                        <a:pt x="448" y="1401"/>
                      </a:lnTo>
                      <a:lnTo>
                        <a:pt x="462" y="1422"/>
                      </a:lnTo>
                      <a:lnTo>
                        <a:pt x="475" y="1441"/>
                      </a:lnTo>
                      <a:lnTo>
                        <a:pt x="489" y="1459"/>
                      </a:lnTo>
                      <a:lnTo>
                        <a:pt x="503" y="1477"/>
                      </a:lnTo>
                      <a:lnTo>
                        <a:pt x="518" y="1493"/>
                      </a:lnTo>
                      <a:lnTo>
                        <a:pt x="535" y="1510"/>
                      </a:lnTo>
                      <a:lnTo>
                        <a:pt x="551" y="1525"/>
                      </a:lnTo>
                      <a:lnTo>
                        <a:pt x="568" y="1539"/>
                      </a:lnTo>
                      <a:lnTo>
                        <a:pt x="586" y="1552"/>
                      </a:lnTo>
                      <a:lnTo>
                        <a:pt x="604" y="1564"/>
                      </a:lnTo>
                      <a:lnTo>
                        <a:pt x="623" y="1575"/>
                      </a:lnTo>
                      <a:lnTo>
                        <a:pt x="642" y="1586"/>
                      </a:lnTo>
                      <a:lnTo>
                        <a:pt x="661" y="1595"/>
                      </a:lnTo>
                      <a:lnTo>
                        <a:pt x="681" y="1603"/>
                      </a:lnTo>
                      <a:lnTo>
                        <a:pt x="701" y="1610"/>
                      </a:lnTo>
                      <a:lnTo>
                        <a:pt x="722" y="1616"/>
                      </a:lnTo>
                      <a:lnTo>
                        <a:pt x="743" y="1621"/>
                      </a:lnTo>
                      <a:lnTo>
                        <a:pt x="764" y="1624"/>
                      </a:lnTo>
                      <a:lnTo>
                        <a:pt x="764" y="559"/>
                      </a:lnTo>
                      <a:lnTo>
                        <a:pt x="611" y="559"/>
                      </a:lnTo>
                      <a:lnTo>
                        <a:pt x="611" y="559"/>
                      </a:lnTo>
                      <a:lnTo>
                        <a:pt x="598" y="567"/>
                      </a:lnTo>
                      <a:lnTo>
                        <a:pt x="583" y="577"/>
                      </a:lnTo>
                      <a:lnTo>
                        <a:pt x="570" y="587"/>
                      </a:lnTo>
                      <a:lnTo>
                        <a:pt x="557" y="597"/>
                      </a:lnTo>
                      <a:lnTo>
                        <a:pt x="532" y="621"/>
                      </a:lnTo>
                      <a:lnTo>
                        <a:pt x="508" y="645"/>
                      </a:lnTo>
                      <a:lnTo>
                        <a:pt x="485" y="672"/>
                      </a:lnTo>
                      <a:lnTo>
                        <a:pt x="465" y="701"/>
                      </a:lnTo>
                      <a:lnTo>
                        <a:pt x="445" y="731"/>
                      </a:lnTo>
                      <a:lnTo>
                        <a:pt x="427" y="762"/>
                      </a:lnTo>
                      <a:lnTo>
                        <a:pt x="412" y="796"/>
                      </a:lnTo>
                      <a:lnTo>
                        <a:pt x="398" y="831"/>
                      </a:lnTo>
                      <a:lnTo>
                        <a:pt x="386" y="867"/>
                      </a:lnTo>
                      <a:lnTo>
                        <a:pt x="375" y="904"/>
                      </a:lnTo>
                      <a:lnTo>
                        <a:pt x="367" y="943"/>
                      </a:lnTo>
                      <a:lnTo>
                        <a:pt x="361" y="982"/>
                      </a:lnTo>
                      <a:lnTo>
                        <a:pt x="358" y="1023"/>
                      </a:lnTo>
                      <a:lnTo>
                        <a:pt x="357" y="1063"/>
                      </a:lnTo>
                      <a:lnTo>
                        <a:pt x="357" y="1063"/>
                      </a:lnTo>
                      <a:close/>
                      <a:moveTo>
                        <a:pt x="417" y="1083"/>
                      </a:moveTo>
                      <a:lnTo>
                        <a:pt x="417" y="1083"/>
                      </a:lnTo>
                      <a:lnTo>
                        <a:pt x="417" y="1075"/>
                      </a:lnTo>
                      <a:lnTo>
                        <a:pt x="419" y="1068"/>
                      </a:lnTo>
                      <a:lnTo>
                        <a:pt x="422" y="1060"/>
                      </a:lnTo>
                      <a:lnTo>
                        <a:pt x="426" y="1053"/>
                      </a:lnTo>
                      <a:lnTo>
                        <a:pt x="430" y="1047"/>
                      </a:lnTo>
                      <a:lnTo>
                        <a:pt x="436" y="1040"/>
                      </a:lnTo>
                      <a:lnTo>
                        <a:pt x="442" y="1035"/>
                      </a:lnTo>
                      <a:lnTo>
                        <a:pt x="449" y="1029"/>
                      </a:lnTo>
                      <a:lnTo>
                        <a:pt x="458" y="1024"/>
                      </a:lnTo>
                      <a:lnTo>
                        <a:pt x="467" y="1020"/>
                      </a:lnTo>
                      <a:lnTo>
                        <a:pt x="476" y="1016"/>
                      </a:lnTo>
                      <a:lnTo>
                        <a:pt x="486" y="1012"/>
                      </a:lnTo>
                      <a:lnTo>
                        <a:pt x="496" y="1009"/>
                      </a:lnTo>
                      <a:lnTo>
                        <a:pt x="507" y="1007"/>
                      </a:lnTo>
                      <a:lnTo>
                        <a:pt x="518" y="1006"/>
                      </a:lnTo>
                      <a:lnTo>
                        <a:pt x="530" y="1006"/>
                      </a:lnTo>
                      <a:lnTo>
                        <a:pt x="530" y="1006"/>
                      </a:lnTo>
                      <a:lnTo>
                        <a:pt x="541" y="1006"/>
                      </a:lnTo>
                      <a:lnTo>
                        <a:pt x="553" y="1007"/>
                      </a:lnTo>
                      <a:lnTo>
                        <a:pt x="563" y="1009"/>
                      </a:lnTo>
                      <a:lnTo>
                        <a:pt x="573" y="1012"/>
                      </a:lnTo>
                      <a:lnTo>
                        <a:pt x="583" y="1016"/>
                      </a:lnTo>
                      <a:lnTo>
                        <a:pt x="592" y="1020"/>
                      </a:lnTo>
                      <a:lnTo>
                        <a:pt x="602" y="1024"/>
                      </a:lnTo>
                      <a:lnTo>
                        <a:pt x="610" y="1029"/>
                      </a:lnTo>
                      <a:lnTo>
                        <a:pt x="617" y="1035"/>
                      </a:lnTo>
                      <a:lnTo>
                        <a:pt x="623" y="1040"/>
                      </a:lnTo>
                      <a:lnTo>
                        <a:pt x="629" y="1047"/>
                      </a:lnTo>
                      <a:lnTo>
                        <a:pt x="634" y="1053"/>
                      </a:lnTo>
                      <a:lnTo>
                        <a:pt x="637" y="1060"/>
                      </a:lnTo>
                      <a:lnTo>
                        <a:pt x="640" y="1068"/>
                      </a:lnTo>
                      <a:lnTo>
                        <a:pt x="642" y="1075"/>
                      </a:lnTo>
                      <a:lnTo>
                        <a:pt x="642" y="1083"/>
                      </a:lnTo>
                      <a:lnTo>
                        <a:pt x="642" y="1083"/>
                      </a:lnTo>
                      <a:lnTo>
                        <a:pt x="642" y="1091"/>
                      </a:lnTo>
                      <a:lnTo>
                        <a:pt x="640" y="1100"/>
                      </a:lnTo>
                      <a:lnTo>
                        <a:pt x="637" y="1107"/>
                      </a:lnTo>
                      <a:lnTo>
                        <a:pt x="634" y="1114"/>
                      </a:lnTo>
                      <a:lnTo>
                        <a:pt x="629" y="1121"/>
                      </a:lnTo>
                      <a:lnTo>
                        <a:pt x="623" y="1127"/>
                      </a:lnTo>
                      <a:lnTo>
                        <a:pt x="617" y="1133"/>
                      </a:lnTo>
                      <a:lnTo>
                        <a:pt x="610" y="1138"/>
                      </a:lnTo>
                      <a:lnTo>
                        <a:pt x="602" y="1143"/>
                      </a:lnTo>
                      <a:lnTo>
                        <a:pt x="592" y="1148"/>
                      </a:lnTo>
                      <a:lnTo>
                        <a:pt x="583" y="1151"/>
                      </a:lnTo>
                      <a:lnTo>
                        <a:pt x="573" y="1155"/>
                      </a:lnTo>
                      <a:lnTo>
                        <a:pt x="563" y="1157"/>
                      </a:lnTo>
                      <a:lnTo>
                        <a:pt x="553" y="1159"/>
                      </a:lnTo>
                      <a:lnTo>
                        <a:pt x="541" y="1160"/>
                      </a:lnTo>
                      <a:lnTo>
                        <a:pt x="530" y="1161"/>
                      </a:lnTo>
                      <a:lnTo>
                        <a:pt x="530" y="1161"/>
                      </a:lnTo>
                      <a:lnTo>
                        <a:pt x="518" y="1160"/>
                      </a:lnTo>
                      <a:lnTo>
                        <a:pt x="507" y="1159"/>
                      </a:lnTo>
                      <a:lnTo>
                        <a:pt x="496" y="1157"/>
                      </a:lnTo>
                      <a:lnTo>
                        <a:pt x="486" y="1155"/>
                      </a:lnTo>
                      <a:lnTo>
                        <a:pt x="476" y="1151"/>
                      </a:lnTo>
                      <a:lnTo>
                        <a:pt x="467" y="1148"/>
                      </a:lnTo>
                      <a:lnTo>
                        <a:pt x="458" y="1143"/>
                      </a:lnTo>
                      <a:lnTo>
                        <a:pt x="449" y="1138"/>
                      </a:lnTo>
                      <a:lnTo>
                        <a:pt x="442" y="1133"/>
                      </a:lnTo>
                      <a:lnTo>
                        <a:pt x="436" y="1127"/>
                      </a:lnTo>
                      <a:lnTo>
                        <a:pt x="430" y="1121"/>
                      </a:lnTo>
                      <a:lnTo>
                        <a:pt x="426" y="1114"/>
                      </a:lnTo>
                      <a:lnTo>
                        <a:pt x="422" y="1107"/>
                      </a:lnTo>
                      <a:lnTo>
                        <a:pt x="419" y="1100"/>
                      </a:lnTo>
                      <a:lnTo>
                        <a:pt x="417" y="1091"/>
                      </a:lnTo>
                      <a:lnTo>
                        <a:pt x="417" y="1083"/>
                      </a:lnTo>
                      <a:lnTo>
                        <a:pt x="417" y="1083"/>
                      </a:lnTo>
                      <a:close/>
                      <a:moveTo>
                        <a:pt x="637" y="1418"/>
                      </a:moveTo>
                      <a:lnTo>
                        <a:pt x="637" y="1418"/>
                      </a:lnTo>
                      <a:lnTo>
                        <a:pt x="632" y="1417"/>
                      </a:lnTo>
                      <a:lnTo>
                        <a:pt x="626" y="1416"/>
                      </a:lnTo>
                      <a:lnTo>
                        <a:pt x="622" y="1414"/>
                      </a:lnTo>
                      <a:lnTo>
                        <a:pt x="617" y="1412"/>
                      </a:lnTo>
                      <a:lnTo>
                        <a:pt x="612" y="1408"/>
                      </a:lnTo>
                      <a:lnTo>
                        <a:pt x="608" y="1404"/>
                      </a:lnTo>
                      <a:lnTo>
                        <a:pt x="600" y="1395"/>
                      </a:lnTo>
                      <a:lnTo>
                        <a:pt x="593" y="1383"/>
                      </a:lnTo>
                      <a:lnTo>
                        <a:pt x="588" y="1370"/>
                      </a:lnTo>
                      <a:lnTo>
                        <a:pt x="585" y="1355"/>
                      </a:lnTo>
                      <a:lnTo>
                        <a:pt x="584" y="1338"/>
                      </a:lnTo>
                      <a:lnTo>
                        <a:pt x="584" y="1338"/>
                      </a:lnTo>
                      <a:lnTo>
                        <a:pt x="585" y="1322"/>
                      </a:lnTo>
                      <a:lnTo>
                        <a:pt x="588" y="1308"/>
                      </a:lnTo>
                      <a:lnTo>
                        <a:pt x="593" y="1294"/>
                      </a:lnTo>
                      <a:lnTo>
                        <a:pt x="600" y="1283"/>
                      </a:lnTo>
                      <a:lnTo>
                        <a:pt x="608" y="1273"/>
                      </a:lnTo>
                      <a:lnTo>
                        <a:pt x="612" y="1269"/>
                      </a:lnTo>
                      <a:lnTo>
                        <a:pt x="617" y="1266"/>
                      </a:lnTo>
                      <a:lnTo>
                        <a:pt x="622" y="1263"/>
                      </a:lnTo>
                      <a:lnTo>
                        <a:pt x="626" y="1261"/>
                      </a:lnTo>
                      <a:lnTo>
                        <a:pt x="632" y="1260"/>
                      </a:lnTo>
                      <a:lnTo>
                        <a:pt x="637" y="1260"/>
                      </a:lnTo>
                      <a:lnTo>
                        <a:pt x="637" y="1260"/>
                      </a:lnTo>
                      <a:lnTo>
                        <a:pt x="642" y="1260"/>
                      </a:lnTo>
                      <a:lnTo>
                        <a:pt x="647" y="1261"/>
                      </a:lnTo>
                      <a:lnTo>
                        <a:pt x="652" y="1263"/>
                      </a:lnTo>
                      <a:lnTo>
                        <a:pt x="657" y="1266"/>
                      </a:lnTo>
                      <a:lnTo>
                        <a:pt x="662" y="1269"/>
                      </a:lnTo>
                      <a:lnTo>
                        <a:pt x="667" y="1273"/>
                      </a:lnTo>
                      <a:lnTo>
                        <a:pt x="675" y="1283"/>
                      </a:lnTo>
                      <a:lnTo>
                        <a:pt x="681" y="1294"/>
                      </a:lnTo>
                      <a:lnTo>
                        <a:pt x="686" y="1308"/>
                      </a:lnTo>
                      <a:lnTo>
                        <a:pt x="689" y="1322"/>
                      </a:lnTo>
                      <a:lnTo>
                        <a:pt x="690" y="1338"/>
                      </a:lnTo>
                      <a:lnTo>
                        <a:pt x="690" y="1338"/>
                      </a:lnTo>
                      <a:lnTo>
                        <a:pt x="689" y="1355"/>
                      </a:lnTo>
                      <a:lnTo>
                        <a:pt x="686" y="1370"/>
                      </a:lnTo>
                      <a:lnTo>
                        <a:pt x="681" y="1383"/>
                      </a:lnTo>
                      <a:lnTo>
                        <a:pt x="675" y="1395"/>
                      </a:lnTo>
                      <a:lnTo>
                        <a:pt x="667" y="1404"/>
                      </a:lnTo>
                      <a:lnTo>
                        <a:pt x="662" y="1408"/>
                      </a:lnTo>
                      <a:lnTo>
                        <a:pt x="657" y="1412"/>
                      </a:lnTo>
                      <a:lnTo>
                        <a:pt x="652" y="1414"/>
                      </a:lnTo>
                      <a:lnTo>
                        <a:pt x="647" y="1416"/>
                      </a:lnTo>
                      <a:lnTo>
                        <a:pt x="642" y="1417"/>
                      </a:lnTo>
                      <a:lnTo>
                        <a:pt x="637" y="1418"/>
                      </a:lnTo>
                      <a:lnTo>
                        <a:pt x="637" y="1418"/>
                      </a:lnTo>
                      <a:close/>
                      <a:moveTo>
                        <a:pt x="676" y="882"/>
                      </a:moveTo>
                      <a:lnTo>
                        <a:pt x="676" y="882"/>
                      </a:lnTo>
                      <a:lnTo>
                        <a:pt x="670" y="888"/>
                      </a:lnTo>
                      <a:lnTo>
                        <a:pt x="663" y="892"/>
                      </a:lnTo>
                      <a:lnTo>
                        <a:pt x="655" y="895"/>
                      </a:lnTo>
                      <a:lnTo>
                        <a:pt x="648" y="897"/>
                      </a:lnTo>
                      <a:lnTo>
                        <a:pt x="640" y="899"/>
                      </a:lnTo>
                      <a:lnTo>
                        <a:pt x="631" y="899"/>
                      </a:lnTo>
                      <a:lnTo>
                        <a:pt x="623" y="899"/>
                      </a:lnTo>
                      <a:lnTo>
                        <a:pt x="614" y="898"/>
                      </a:lnTo>
                      <a:lnTo>
                        <a:pt x="605" y="896"/>
                      </a:lnTo>
                      <a:lnTo>
                        <a:pt x="596" y="893"/>
                      </a:lnTo>
                      <a:lnTo>
                        <a:pt x="585" y="889"/>
                      </a:lnTo>
                      <a:lnTo>
                        <a:pt x="576" y="884"/>
                      </a:lnTo>
                      <a:lnTo>
                        <a:pt x="567" y="879"/>
                      </a:lnTo>
                      <a:lnTo>
                        <a:pt x="558" y="873"/>
                      </a:lnTo>
                      <a:lnTo>
                        <a:pt x="550" y="866"/>
                      </a:lnTo>
                      <a:lnTo>
                        <a:pt x="541" y="858"/>
                      </a:lnTo>
                      <a:lnTo>
                        <a:pt x="541" y="858"/>
                      </a:lnTo>
                      <a:lnTo>
                        <a:pt x="534" y="849"/>
                      </a:lnTo>
                      <a:lnTo>
                        <a:pt x="527" y="840"/>
                      </a:lnTo>
                      <a:lnTo>
                        <a:pt x="519" y="831"/>
                      </a:lnTo>
                      <a:lnTo>
                        <a:pt x="514" y="822"/>
                      </a:lnTo>
                      <a:lnTo>
                        <a:pt x="509" y="813"/>
                      </a:lnTo>
                      <a:lnTo>
                        <a:pt x="506" y="804"/>
                      </a:lnTo>
                      <a:lnTo>
                        <a:pt x="503" y="794"/>
                      </a:lnTo>
                      <a:lnTo>
                        <a:pt x="501" y="785"/>
                      </a:lnTo>
                      <a:lnTo>
                        <a:pt x="499" y="776"/>
                      </a:lnTo>
                      <a:lnTo>
                        <a:pt x="499" y="767"/>
                      </a:lnTo>
                      <a:lnTo>
                        <a:pt x="499" y="758"/>
                      </a:lnTo>
                      <a:lnTo>
                        <a:pt x="501" y="750"/>
                      </a:lnTo>
                      <a:lnTo>
                        <a:pt x="503" y="743"/>
                      </a:lnTo>
                      <a:lnTo>
                        <a:pt x="506" y="736"/>
                      </a:lnTo>
                      <a:lnTo>
                        <a:pt x="511" y="729"/>
                      </a:lnTo>
                      <a:lnTo>
                        <a:pt x="516" y="723"/>
                      </a:lnTo>
                      <a:lnTo>
                        <a:pt x="516" y="723"/>
                      </a:lnTo>
                      <a:lnTo>
                        <a:pt x="522" y="718"/>
                      </a:lnTo>
                      <a:lnTo>
                        <a:pt x="529" y="714"/>
                      </a:lnTo>
                      <a:lnTo>
                        <a:pt x="536" y="711"/>
                      </a:lnTo>
                      <a:lnTo>
                        <a:pt x="544" y="708"/>
                      </a:lnTo>
                      <a:lnTo>
                        <a:pt x="552" y="707"/>
                      </a:lnTo>
                      <a:lnTo>
                        <a:pt x="560" y="706"/>
                      </a:lnTo>
                      <a:lnTo>
                        <a:pt x="569" y="707"/>
                      </a:lnTo>
                      <a:lnTo>
                        <a:pt x="578" y="708"/>
                      </a:lnTo>
                      <a:lnTo>
                        <a:pt x="587" y="710"/>
                      </a:lnTo>
                      <a:lnTo>
                        <a:pt x="597" y="713"/>
                      </a:lnTo>
                      <a:lnTo>
                        <a:pt x="606" y="717"/>
                      </a:lnTo>
                      <a:lnTo>
                        <a:pt x="616" y="721"/>
                      </a:lnTo>
                      <a:lnTo>
                        <a:pt x="625" y="727"/>
                      </a:lnTo>
                      <a:lnTo>
                        <a:pt x="633" y="733"/>
                      </a:lnTo>
                      <a:lnTo>
                        <a:pt x="642" y="740"/>
                      </a:lnTo>
                      <a:lnTo>
                        <a:pt x="650" y="748"/>
                      </a:lnTo>
                      <a:lnTo>
                        <a:pt x="650" y="748"/>
                      </a:lnTo>
                      <a:lnTo>
                        <a:pt x="658" y="756"/>
                      </a:lnTo>
                      <a:lnTo>
                        <a:pt x="666" y="765"/>
                      </a:lnTo>
                      <a:lnTo>
                        <a:pt x="672" y="775"/>
                      </a:lnTo>
                      <a:lnTo>
                        <a:pt x="678" y="784"/>
                      </a:lnTo>
                      <a:lnTo>
                        <a:pt x="682" y="793"/>
                      </a:lnTo>
                      <a:lnTo>
                        <a:pt x="686" y="802"/>
                      </a:lnTo>
                      <a:lnTo>
                        <a:pt x="689" y="811"/>
                      </a:lnTo>
                      <a:lnTo>
                        <a:pt x="691" y="820"/>
                      </a:lnTo>
                      <a:lnTo>
                        <a:pt x="692" y="829"/>
                      </a:lnTo>
                      <a:lnTo>
                        <a:pt x="693" y="838"/>
                      </a:lnTo>
                      <a:lnTo>
                        <a:pt x="692" y="846"/>
                      </a:lnTo>
                      <a:lnTo>
                        <a:pt x="691" y="855"/>
                      </a:lnTo>
                      <a:lnTo>
                        <a:pt x="689" y="863"/>
                      </a:lnTo>
                      <a:lnTo>
                        <a:pt x="685" y="870"/>
                      </a:lnTo>
                      <a:lnTo>
                        <a:pt x="681" y="876"/>
                      </a:lnTo>
                      <a:lnTo>
                        <a:pt x="676" y="882"/>
                      </a:lnTo>
                      <a:lnTo>
                        <a:pt x="676" y="882"/>
                      </a:lnTo>
                      <a:close/>
                      <a:moveTo>
                        <a:pt x="1020" y="559"/>
                      </a:moveTo>
                      <a:lnTo>
                        <a:pt x="866" y="559"/>
                      </a:lnTo>
                      <a:lnTo>
                        <a:pt x="866" y="1624"/>
                      </a:lnTo>
                      <a:lnTo>
                        <a:pt x="866" y="1624"/>
                      </a:lnTo>
                      <a:lnTo>
                        <a:pt x="888" y="1621"/>
                      </a:lnTo>
                      <a:lnTo>
                        <a:pt x="908" y="1616"/>
                      </a:lnTo>
                      <a:lnTo>
                        <a:pt x="929" y="1610"/>
                      </a:lnTo>
                      <a:lnTo>
                        <a:pt x="950" y="1603"/>
                      </a:lnTo>
                      <a:lnTo>
                        <a:pt x="969" y="1595"/>
                      </a:lnTo>
                      <a:lnTo>
                        <a:pt x="988" y="1586"/>
                      </a:lnTo>
                      <a:lnTo>
                        <a:pt x="1007" y="1575"/>
                      </a:lnTo>
                      <a:lnTo>
                        <a:pt x="1027" y="1564"/>
                      </a:lnTo>
                      <a:lnTo>
                        <a:pt x="1044" y="1552"/>
                      </a:lnTo>
                      <a:lnTo>
                        <a:pt x="1062" y="1539"/>
                      </a:lnTo>
                      <a:lnTo>
                        <a:pt x="1079" y="1525"/>
                      </a:lnTo>
                      <a:lnTo>
                        <a:pt x="1096" y="1510"/>
                      </a:lnTo>
                      <a:lnTo>
                        <a:pt x="1112" y="1493"/>
                      </a:lnTo>
                      <a:lnTo>
                        <a:pt x="1127" y="1477"/>
                      </a:lnTo>
                      <a:lnTo>
                        <a:pt x="1141" y="1459"/>
                      </a:lnTo>
                      <a:lnTo>
                        <a:pt x="1156" y="1441"/>
                      </a:lnTo>
                      <a:lnTo>
                        <a:pt x="1169" y="1422"/>
                      </a:lnTo>
                      <a:lnTo>
                        <a:pt x="1182" y="1401"/>
                      </a:lnTo>
                      <a:lnTo>
                        <a:pt x="1194" y="1381"/>
                      </a:lnTo>
                      <a:lnTo>
                        <a:pt x="1205" y="1360"/>
                      </a:lnTo>
                      <a:lnTo>
                        <a:pt x="1215" y="1338"/>
                      </a:lnTo>
                      <a:lnTo>
                        <a:pt x="1226" y="1315"/>
                      </a:lnTo>
                      <a:lnTo>
                        <a:pt x="1234" y="1293"/>
                      </a:lnTo>
                      <a:lnTo>
                        <a:pt x="1242" y="1269"/>
                      </a:lnTo>
                      <a:lnTo>
                        <a:pt x="1249" y="1244"/>
                      </a:lnTo>
                      <a:lnTo>
                        <a:pt x="1256" y="1220"/>
                      </a:lnTo>
                      <a:lnTo>
                        <a:pt x="1261" y="1195"/>
                      </a:lnTo>
                      <a:lnTo>
                        <a:pt x="1265" y="1169"/>
                      </a:lnTo>
                      <a:lnTo>
                        <a:pt x="1269" y="1143"/>
                      </a:lnTo>
                      <a:lnTo>
                        <a:pt x="1271" y="1117"/>
                      </a:lnTo>
                      <a:lnTo>
                        <a:pt x="1273" y="1090"/>
                      </a:lnTo>
                      <a:lnTo>
                        <a:pt x="1273" y="1063"/>
                      </a:lnTo>
                      <a:lnTo>
                        <a:pt x="1273" y="1063"/>
                      </a:lnTo>
                      <a:lnTo>
                        <a:pt x="1272" y="1023"/>
                      </a:lnTo>
                      <a:lnTo>
                        <a:pt x="1269" y="982"/>
                      </a:lnTo>
                      <a:lnTo>
                        <a:pt x="1263" y="943"/>
                      </a:lnTo>
                      <a:lnTo>
                        <a:pt x="1255" y="904"/>
                      </a:lnTo>
                      <a:lnTo>
                        <a:pt x="1245" y="867"/>
                      </a:lnTo>
                      <a:lnTo>
                        <a:pt x="1233" y="831"/>
                      </a:lnTo>
                      <a:lnTo>
                        <a:pt x="1218" y="796"/>
                      </a:lnTo>
                      <a:lnTo>
                        <a:pt x="1203" y="762"/>
                      </a:lnTo>
                      <a:lnTo>
                        <a:pt x="1185" y="731"/>
                      </a:lnTo>
                      <a:lnTo>
                        <a:pt x="1166" y="701"/>
                      </a:lnTo>
                      <a:lnTo>
                        <a:pt x="1145" y="672"/>
                      </a:lnTo>
                      <a:lnTo>
                        <a:pt x="1123" y="645"/>
                      </a:lnTo>
                      <a:lnTo>
                        <a:pt x="1099" y="621"/>
                      </a:lnTo>
                      <a:lnTo>
                        <a:pt x="1073" y="597"/>
                      </a:lnTo>
                      <a:lnTo>
                        <a:pt x="1060" y="587"/>
                      </a:lnTo>
                      <a:lnTo>
                        <a:pt x="1047" y="577"/>
                      </a:lnTo>
                      <a:lnTo>
                        <a:pt x="1033" y="567"/>
                      </a:lnTo>
                      <a:lnTo>
                        <a:pt x="1020" y="559"/>
                      </a:lnTo>
                      <a:lnTo>
                        <a:pt x="1020" y="559"/>
                      </a:lnTo>
                      <a:close/>
                      <a:moveTo>
                        <a:pt x="977" y="748"/>
                      </a:moveTo>
                      <a:lnTo>
                        <a:pt x="977" y="748"/>
                      </a:lnTo>
                      <a:lnTo>
                        <a:pt x="985" y="740"/>
                      </a:lnTo>
                      <a:lnTo>
                        <a:pt x="994" y="733"/>
                      </a:lnTo>
                      <a:lnTo>
                        <a:pt x="1003" y="727"/>
                      </a:lnTo>
                      <a:lnTo>
                        <a:pt x="1012" y="721"/>
                      </a:lnTo>
                      <a:lnTo>
                        <a:pt x="1022" y="717"/>
                      </a:lnTo>
                      <a:lnTo>
                        <a:pt x="1031" y="713"/>
                      </a:lnTo>
                      <a:lnTo>
                        <a:pt x="1040" y="710"/>
                      </a:lnTo>
                      <a:lnTo>
                        <a:pt x="1049" y="708"/>
                      </a:lnTo>
                      <a:lnTo>
                        <a:pt x="1058" y="707"/>
                      </a:lnTo>
                      <a:lnTo>
                        <a:pt x="1067" y="706"/>
                      </a:lnTo>
                      <a:lnTo>
                        <a:pt x="1075" y="707"/>
                      </a:lnTo>
                      <a:lnTo>
                        <a:pt x="1084" y="708"/>
                      </a:lnTo>
                      <a:lnTo>
                        <a:pt x="1092" y="711"/>
                      </a:lnTo>
                      <a:lnTo>
                        <a:pt x="1099" y="714"/>
                      </a:lnTo>
                      <a:lnTo>
                        <a:pt x="1106" y="718"/>
                      </a:lnTo>
                      <a:lnTo>
                        <a:pt x="1112" y="723"/>
                      </a:lnTo>
                      <a:lnTo>
                        <a:pt x="1112" y="723"/>
                      </a:lnTo>
                      <a:lnTo>
                        <a:pt x="1117" y="729"/>
                      </a:lnTo>
                      <a:lnTo>
                        <a:pt x="1121" y="736"/>
                      </a:lnTo>
                      <a:lnTo>
                        <a:pt x="1124" y="743"/>
                      </a:lnTo>
                      <a:lnTo>
                        <a:pt x="1127" y="750"/>
                      </a:lnTo>
                      <a:lnTo>
                        <a:pt x="1128" y="758"/>
                      </a:lnTo>
                      <a:lnTo>
                        <a:pt x="1129" y="767"/>
                      </a:lnTo>
                      <a:lnTo>
                        <a:pt x="1128" y="776"/>
                      </a:lnTo>
                      <a:lnTo>
                        <a:pt x="1127" y="785"/>
                      </a:lnTo>
                      <a:lnTo>
                        <a:pt x="1125" y="794"/>
                      </a:lnTo>
                      <a:lnTo>
                        <a:pt x="1122" y="804"/>
                      </a:lnTo>
                      <a:lnTo>
                        <a:pt x="1118" y="813"/>
                      </a:lnTo>
                      <a:lnTo>
                        <a:pt x="1114" y="822"/>
                      </a:lnTo>
                      <a:lnTo>
                        <a:pt x="1108" y="831"/>
                      </a:lnTo>
                      <a:lnTo>
                        <a:pt x="1102" y="840"/>
                      </a:lnTo>
                      <a:lnTo>
                        <a:pt x="1095" y="849"/>
                      </a:lnTo>
                      <a:lnTo>
                        <a:pt x="1087" y="858"/>
                      </a:lnTo>
                      <a:lnTo>
                        <a:pt x="1087" y="858"/>
                      </a:lnTo>
                      <a:lnTo>
                        <a:pt x="1078" y="866"/>
                      </a:lnTo>
                      <a:lnTo>
                        <a:pt x="1069" y="873"/>
                      </a:lnTo>
                      <a:lnTo>
                        <a:pt x="1060" y="879"/>
                      </a:lnTo>
                      <a:lnTo>
                        <a:pt x="1051" y="884"/>
                      </a:lnTo>
                      <a:lnTo>
                        <a:pt x="1042" y="889"/>
                      </a:lnTo>
                      <a:lnTo>
                        <a:pt x="1033" y="893"/>
                      </a:lnTo>
                      <a:lnTo>
                        <a:pt x="1024" y="896"/>
                      </a:lnTo>
                      <a:lnTo>
                        <a:pt x="1014" y="898"/>
                      </a:lnTo>
                      <a:lnTo>
                        <a:pt x="1005" y="899"/>
                      </a:lnTo>
                      <a:lnTo>
                        <a:pt x="996" y="899"/>
                      </a:lnTo>
                      <a:lnTo>
                        <a:pt x="988" y="899"/>
                      </a:lnTo>
                      <a:lnTo>
                        <a:pt x="980" y="897"/>
                      </a:lnTo>
                      <a:lnTo>
                        <a:pt x="972" y="895"/>
                      </a:lnTo>
                      <a:lnTo>
                        <a:pt x="965" y="892"/>
                      </a:lnTo>
                      <a:lnTo>
                        <a:pt x="958" y="888"/>
                      </a:lnTo>
                      <a:lnTo>
                        <a:pt x="952" y="882"/>
                      </a:lnTo>
                      <a:lnTo>
                        <a:pt x="952" y="882"/>
                      </a:lnTo>
                      <a:lnTo>
                        <a:pt x="947" y="876"/>
                      </a:lnTo>
                      <a:lnTo>
                        <a:pt x="942" y="870"/>
                      </a:lnTo>
                      <a:lnTo>
                        <a:pt x="939" y="863"/>
                      </a:lnTo>
                      <a:lnTo>
                        <a:pt x="937" y="855"/>
                      </a:lnTo>
                      <a:lnTo>
                        <a:pt x="935" y="846"/>
                      </a:lnTo>
                      <a:lnTo>
                        <a:pt x="935" y="838"/>
                      </a:lnTo>
                      <a:lnTo>
                        <a:pt x="935" y="829"/>
                      </a:lnTo>
                      <a:lnTo>
                        <a:pt x="936" y="820"/>
                      </a:lnTo>
                      <a:lnTo>
                        <a:pt x="938" y="811"/>
                      </a:lnTo>
                      <a:lnTo>
                        <a:pt x="941" y="802"/>
                      </a:lnTo>
                      <a:lnTo>
                        <a:pt x="946" y="793"/>
                      </a:lnTo>
                      <a:lnTo>
                        <a:pt x="951" y="784"/>
                      </a:lnTo>
                      <a:lnTo>
                        <a:pt x="956" y="775"/>
                      </a:lnTo>
                      <a:lnTo>
                        <a:pt x="962" y="765"/>
                      </a:lnTo>
                      <a:lnTo>
                        <a:pt x="969" y="756"/>
                      </a:lnTo>
                      <a:lnTo>
                        <a:pt x="977" y="748"/>
                      </a:lnTo>
                      <a:lnTo>
                        <a:pt x="977" y="748"/>
                      </a:lnTo>
                      <a:close/>
                      <a:moveTo>
                        <a:pt x="991" y="1418"/>
                      </a:moveTo>
                      <a:lnTo>
                        <a:pt x="991" y="1418"/>
                      </a:lnTo>
                      <a:lnTo>
                        <a:pt x="985" y="1417"/>
                      </a:lnTo>
                      <a:lnTo>
                        <a:pt x="980" y="1416"/>
                      </a:lnTo>
                      <a:lnTo>
                        <a:pt x="975" y="1414"/>
                      </a:lnTo>
                      <a:lnTo>
                        <a:pt x="970" y="1412"/>
                      </a:lnTo>
                      <a:lnTo>
                        <a:pt x="966" y="1408"/>
                      </a:lnTo>
                      <a:lnTo>
                        <a:pt x="962" y="1404"/>
                      </a:lnTo>
                      <a:lnTo>
                        <a:pt x="954" y="1395"/>
                      </a:lnTo>
                      <a:lnTo>
                        <a:pt x="948" y="1383"/>
                      </a:lnTo>
                      <a:lnTo>
                        <a:pt x="942" y="1370"/>
                      </a:lnTo>
                      <a:lnTo>
                        <a:pt x="939" y="1355"/>
                      </a:lnTo>
                      <a:lnTo>
                        <a:pt x="938" y="1338"/>
                      </a:lnTo>
                      <a:lnTo>
                        <a:pt x="938" y="1338"/>
                      </a:lnTo>
                      <a:lnTo>
                        <a:pt x="939" y="1322"/>
                      </a:lnTo>
                      <a:lnTo>
                        <a:pt x="942" y="1308"/>
                      </a:lnTo>
                      <a:lnTo>
                        <a:pt x="948" y="1294"/>
                      </a:lnTo>
                      <a:lnTo>
                        <a:pt x="954" y="1283"/>
                      </a:lnTo>
                      <a:lnTo>
                        <a:pt x="962" y="1273"/>
                      </a:lnTo>
                      <a:lnTo>
                        <a:pt x="966" y="1269"/>
                      </a:lnTo>
                      <a:lnTo>
                        <a:pt x="970" y="1266"/>
                      </a:lnTo>
                      <a:lnTo>
                        <a:pt x="975" y="1263"/>
                      </a:lnTo>
                      <a:lnTo>
                        <a:pt x="980" y="1261"/>
                      </a:lnTo>
                      <a:lnTo>
                        <a:pt x="985" y="1260"/>
                      </a:lnTo>
                      <a:lnTo>
                        <a:pt x="991" y="1260"/>
                      </a:lnTo>
                      <a:lnTo>
                        <a:pt x="991" y="1260"/>
                      </a:lnTo>
                      <a:lnTo>
                        <a:pt x="996" y="1260"/>
                      </a:lnTo>
                      <a:lnTo>
                        <a:pt x="1001" y="1261"/>
                      </a:lnTo>
                      <a:lnTo>
                        <a:pt x="1006" y="1263"/>
                      </a:lnTo>
                      <a:lnTo>
                        <a:pt x="1011" y="1266"/>
                      </a:lnTo>
                      <a:lnTo>
                        <a:pt x="1016" y="1269"/>
                      </a:lnTo>
                      <a:lnTo>
                        <a:pt x="1021" y="1273"/>
                      </a:lnTo>
                      <a:lnTo>
                        <a:pt x="1028" y="1283"/>
                      </a:lnTo>
                      <a:lnTo>
                        <a:pt x="1035" y="1294"/>
                      </a:lnTo>
                      <a:lnTo>
                        <a:pt x="1039" y="1308"/>
                      </a:lnTo>
                      <a:lnTo>
                        <a:pt x="1042" y="1322"/>
                      </a:lnTo>
                      <a:lnTo>
                        <a:pt x="1043" y="1338"/>
                      </a:lnTo>
                      <a:lnTo>
                        <a:pt x="1043" y="1338"/>
                      </a:lnTo>
                      <a:lnTo>
                        <a:pt x="1042" y="1355"/>
                      </a:lnTo>
                      <a:lnTo>
                        <a:pt x="1039" y="1370"/>
                      </a:lnTo>
                      <a:lnTo>
                        <a:pt x="1035" y="1383"/>
                      </a:lnTo>
                      <a:lnTo>
                        <a:pt x="1028" y="1395"/>
                      </a:lnTo>
                      <a:lnTo>
                        <a:pt x="1021" y="1404"/>
                      </a:lnTo>
                      <a:lnTo>
                        <a:pt x="1016" y="1408"/>
                      </a:lnTo>
                      <a:lnTo>
                        <a:pt x="1011" y="1412"/>
                      </a:lnTo>
                      <a:lnTo>
                        <a:pt x="1006" y="1414"/>
                      </a:lnTo>
                      <a:lnTo>
                        <a:pt x="1001" y="1416"/>
                      </a:lnTo>
                      <a:lnTo>
                        <a:pt x="996" y="1417"/>
                      </a:lnTo>
                      <a:lnTo>
                        <a:pt x="991" y="1418"/>
                      </a:lnTo>
                      <a:lnTo>
                        <a:pt x="991" y="1418"/>
                      </a:lnTo>
                      <a:close/>
                      <a:moveTo>
                        <a:pt x="1098" y="1161"/>
                      </a:moveTo>
                      <a:lnTo>
                        <a:pt x="1098" y="1161"/>
                      </a:lnTo>
                      <a:lnTo>
                        <a:pt x="1087" y="1160"/>
                      </a:lnTo>
                      <a:lnTo>
                        <a:pt x="1075" y="1159"/>
                      </a:lnTo>
                      <a:lnTo>
                        <a:pt x="1064" y="1157"/>
                      </a:lnTo>
                      <a:lnTo>
                        <a:pt x="1054" y="1155"/>
                      </a:lnTo>
                      <a:lnTo>
                        <a:pt x="1044" y="1151"/>
                      </a:lnTo>
                      <a:lnTo>
                        <a:pt x="1035" y="1148"/>
                      </a:lnTo>
                      <a:lnTo>
                        <a:pt x="1027" y="1143"/>
                      </a:lnTo>
                      <a:lnTo>
                        <a:pt x="1019" y="1138"/>
                      </a:lnTo>
                      <a:lnTo>
                        <a:pt x="1011" y="1133"/>
                      </a:lnTo>
                      <a:lnTo>
                        <a:pt x="1004" y="1127"/>
                      </a:lnTo>
                      <a:lnTo>
                        <a:pt x="999" y="1121"/>
                      </a:lnTo>
                      <a:lnTo>
                        <a:pt x="994" y="1114"/>
                      </a:lnTo>
                      <a:lnTo>
                        <a:pt x="990" y="1107"/>
                      </a:lnTo>
                      <a:lnTo>
                        <a:pt x="987" y="1100"/>
                      </a:lnTo>
                      <a:lnTo>
                        <a:pt x="986" y="1091"/>
                      </a:lnTo>
                      <a:lnTo>
                        <a:pt x="985" y="1083"/>
                      </a:lnTo>
                      <a:lnTo>
                        <a:pt x="985" y="1083"/>
                      </a:lnTo>
                      <a:lnTo>
                        <a:pt x="986" y="1075"/>
                      </a:lnTo>
                      <a:lnTo>
                        <a:pt x="987" y="1068"/>
                      </a:lnTo>
                      <a:lnTo>
                        <a:pt x="990" y="1060"/>
                      </a:lnTo>
                      <a:lnTo>
                        <a:pt x="994" y="1053"/>
                      </a:lnTo>
                      <a:lnTo>
                        <a:pt x="999" y="1047"/>
                      </a:lnTo>
                      <a:lnTo>
                        <a:pt x="1004" y="1040"/>
                      </a:lnTo>
                      <a:lnTo>
                        <a:pt x="1011" y="1035"/>
                      </a:lnTo>
                      <a:lnTo>
                        <a:pt x="1019" y="1029"/>
                      </a:lnTo>
                      <a:lnTo>
                        <a:pt x="1027" y="1024"/>
                      </a:lnTo>
                      <a:lnTo>
                        <a:pt x="1035" y="1020"/>
                      </a:lnTo>
                      <a:lnTo>
                        <a:pt x="1044" y="1016"/>
                      </a:lnTo>
                      <a:lnTo>
                        <a:pt x="1054" y="1012"/>
                      </a:lnTo>
                      <a:lnTo>
                        <a:pt x="1064" y="1009"/>
                      </a:lnTo>
                      <a:lnTo>
                        <a:pt x="1075" y="1007"/>
                      </a:lnTo>
                      <a:lnTo>
                        <a:pt x="1087" y="1006"/>
                      </a:lnTo>
                      <a:lnTo>
                        <a:pt x="1098" y="1006"/>
                      </a:lnTo>
                      <a:lnTo>
                        <a:pt x="1098" y="1006"/>
                      </a:lnTo>
                      <a:lnTo>
                        <a:pt x="1110" y="1006"/>
                      </a:lnTo>
                      <a:lnTo>
                        <a:pt x="1121" y="1007"/>
                      </a:lnTo>
                      <a:lnTo>
                        <a:pt x="1131" y="1009"/>
                      </a:lnTo>
                      <a:lnTo>
                        <a:pt x="1142" y="1012"/>
                      </a:lnTo>
                      <a:lnTo>
                        <a:pt x="1151" y="1016"/>
                      </a:lnTo>
                      <a:lnTo>
                        <a:pt x="1162" y="1020"/>
                      </a:lnTo>
                      <a:lnTo>
                        <a:pt x="1170" y="1024"/>
                      </a:lnTo>
                      <a:lnTo>
                        <a:pt x="1178" y="1029"/>
                      </a:lnTo>
                      <a:lnTo>
                        <a:pt x="1185" y="1035"/>
                      </a:lnTo>
                      <a:lnTo>
                        <a:pt x="1192" y="1040"/>
                      </a:lnTo>
                      <a:lnTo>
                        <a:pt x="1197" y="1047"/>
                      </a:lnTo>
                      <a:lnTo>
                        <a:pt x="1202" y="1053"/>
                      </a:lnTo>
                      <a:lnTo>
                        <a:pt x="1206" y="1060"/>
                      </a:lnTo>
                      <a:lnTo>
                        <a:pt x="1208" y="1068"/>
                      </a:lnTo>
                      <a:lnTo>
                        <a:pt x="1210" y="1075"/>
                      </a:lnTo>
                      <a:lnTo>
                        <a:pt x="1211" y="1083"/>
                      </a:lnTo>
                      <a:lnTo>
                        <a:pt x="1211" y="1083"/>
                      </a:lnTo>
                      <a:lnTo>
                        <a:pt x="1210" y="1091"/>
                      </a:lnTo>
                      <a:lnTo>
                        <a:pt x="1208" y="1100"/>
                      </a:lnTo>
                      <a:lnTo>
                        <a:pt x="1206" y="1107"/>
                      </a:lnTo>
                      <a:lnTo>
                        <a:pt x="1202" y="1114"/>
                      </a:lnTo>
                      <a:lnTo>
                        <a:pt x="1197" y="1121"/>
                      </a:lnTo>
                      <a:lnTo>
                        <a:pt x="1192" y="1127"/>
                      </a:lnTo>
                      <a:lnTo>
                        <a:pt x="1185" y="1133"/>
                      </a:lnTo>
                      <a:lnTo>
                        <a:pt x="1178" y="1138"/>
                      </a:lnTo>
                      <a:lnTo>
                        <a:pt x="1170" y="1143"/>
                      </a:lnTo>
                      <a:lnTo>
                        <a:pt x="1162" y="1148"/>
                      </a:lnTo>
                      <a:lnTo>
                        <a:pt x="1151" y="1151"/>
                      </a:lnTo>
                      <a:lnTo>
                        <a:pt x="1142" y="1155"/>
                      </a:lnTo>
                      <a:lnTo>
                        <a:pt x="1131" y="1157"/>
                      </a:lnTo>
                      <a:lnTo>
                        <a:pt x="1121" y="1159"/>
                      </a:lnTo>
                      <a:lnTo>
                        <a:pt x="1110" y="1160"/>
                      </a:lnTo>
                      <a:lnTo>
                        <a:pt x="1098" y="1161"/>
                      </a:lnTo>
                      <a:lnTo>
                        <a:pt x="1098" y="1161"/>
                      </a:lnTo>
                      <a:close/>
                    </a:path>
                  </a:pathLst>
                </a:custGeom>
                <a:solidFill>
                  <a:schemeClr val="bg1"/>
                </a:solidFill>
                <a:ln>
                  <a:noFill/>
                </a:ln>
              </p:spPr>
              <p:txBody>
                <a:bodyPr/>
                <a:lstStyle/>
                <a:p>
                  <a:pPr>
                    <a:defRPr/>
                  </a:pPr>
                  <a:endParaRPr lang="en-GB" dirty="0">
                    <a:solidFill>
                      <a:prstClr val="black"/>
                    </a:solidFill>
                    <a:latin typeface="Calibri Light"/>
                  </a:endParaRPr>
                </a:p>
              </p:txBody>
            </p:sp>
          </p:grpSp>
        </p:grpSp>
        <p:grpSp>
          <p:nvGrpSpPr>
            <p:cNvPr id="74" name="Group 70"/>
            <p:cNvGrpSpPr>
              <a:grpSpLocks/>
            </p:cNvGrpSpPr>
            <p:nvPr/>
          </p:nvGrpSpPr>
          <p:grpSpPr bwMode="auto">
            <a:xfrm>
              <a:off x="414338" y="1825625"/>
              <a:ext cx="1677987" cy="433388"/>
              <a:chOff x="414569" y="2027262"/>
              <a:chExt cx="1678503" cy="432456"/>
            </a:xfrm>
          </p:grpSpPr>
          <p:sp>
            <p:nvSpPr>
              <p:cNvPr id="72" name="Freeform 71"/>
              <p:cNvSpPr>
                <a:spLocks/>
              </p:cNvSpPr>
              <p:nvPr/>
            </p:nvSpPr>
            <p:spPr bwMode="auto">
              <a:xfrm>
                <a:off x="414569" y="2027262"/>
                <a:ext cx="1678503" cy="419783"/>
              </a:xfrm>
              <a:custGeom>
                <a:avLst/>
                <a:gdLst>
                  <a:gd name="T0" fmla="*/ 0 w 1678503"/>
                  <a:gd name="T1" fmla="*/ 0 h 419037"/>
                  <a:gd name="T2" fmla="*/ 1480598 w 1678503"/>
                  <a:gd name="T3" fmla="*/ 0 h 419037"/>
                  <a:gd name="T4" fmla="*/ 1480598 w 1678503"/>
                  <a:gd name="T5" fmla="*/ 143588 h 419037"/>
                  <a:gd name="T6" fmla="*/ 1678503 w 1678503"/>
                  <a:gd name="T7" fmla="*/ 346566 h 419037"/>
                  <a:gd name="T8" fmla="*/ 1480598 w 1678503"/>
                  <a:gd name="T9" fmla="*/ 275759 h 419037"/>
                  <a:gd name="T10" fmla="*/ 1480598 w 1678503"/>
                  <a:gd name="T11" fmla="*/ 419783 h 419037"/>
                  <a:gd name="T12" fmla="*/ 0 w 1678503"/>
                  <a:gd name="T13" fmla="*/ 419783 h 419037"/>
                  <a:gd name="T14" fmla="*/ 0 w 1678503"/>
                  <a:gd name="T15" fmla="*/ 0 h 4190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78503" h="419037">
                    <a:moveTo>
                      <a:pt x="0" y="0"/>
                    </a:moveTo>
                    <a:lnTo>
                      <a:pt x="1480598" y="0"/>
                    </a:lnTo>
                    <a:lnTo>
                      <a:pt x="1480598" y="143333"/>
                    </a:lnTo>
                    <a:lnTo>
                      <a:pt x="1678503" y="345950"/>
                    </a:lnTo>
                    <a:lnTo>
                      <a:pt x="1480598" y="275269"/>
                    </a:lnTo>
                    <a:lnTo>
                      <a:pt x="1480598" y="419037"/>
                    </a:lnTo>
                    <a:lnTo>
                      <a:pt x="0" y="419037"/>
                    </a:lnTo>
                    <a:lnTo>
                      <a:pt x="0" y="0"/>
                    </a:lnTo>
                    <a:close/>
                  </a:path>
                </a:pathLst>
              </a:custGeom>
              <a:solidFill>
                <a:srgbClr val="F2F2F2"/>
              </a:solidFill>
              <a:ln w="25400" cap="flat" cmpd="sng">
                <a:solidFill>
                  <a:schemeClr val="bg1"/>
                </a:solidFill>
                <a:prstDash val="solid"/>
                <a:round/>
                <a:headEnd/>
                <a:tailEnd/>
              </a:ln>
              <a:effectLst>
                <a:outerShdw blurRad="88900" dist="12700" dir="2700000" algn="tl" rotWithShape="0">
                  <a:srgbClr val="000000">
                    <a:alpha val="39998"/>
                  </a:srgbClr>
                </a:outerShdw>
              </a:effectLst>
            </p:spPr>
            <p:txBody>
              <a:bodyPr anchor="ctr"/>
              <a:lstStyle/>
              <a:p>
                <a:endParaRPr lang="en-US">
                  <a:solidFill>
                    <a:prstClr val="black"/>
                  </a:solidFill>
                  <a:latin typeface="Calibri"/>
                </a:endParaRPr>
              </a:p>
            </p:txBody>
          </p:sp>
          <p:sp>
            <p:nvSpPr>
              <p:cNvPr id="73" name="Rectangle 72">
                <a:hlinkClick r:id="" action="ppaction://noaction"/>
              </p:cNvPr>
              <p:cNvSpPr/>
              <p:nvPr/>
            </p:nvSpPr>
            <p:spPr>
              <a:xfrm>
                <a:off x="419332" y="2035183"/>
                <a:ext cx="1481593" cy="424535"/>
              </a:xfrm>
              <a:prstGeom prst="rect">
                <a:avLst/>
              </a:prstGeom>
              <a:noFill/>
              <a:ln w="19050">
                <a:noFill/>
              </a:ln>
              <a:effectLst/>
            </p:spPr>
            <p:txBody>
              <a:bodyPr>
                <a:spAutoFit/>
              </a:bodyPr>
              <a:lstStyle/>
              <a:p>
                <a:pPr>
                  <a:lnSpc>
                    <a:spcPct val="90000"/>
                  </a:lnSpc>
                  <a:defRPr/>
                </a:pPr>
                <a:r>
                  <a:rPr lang="en-US" sz="1200" b="1" dirty="0">
                    <a:solidFill>
                      <a:srgbClr val="C00000"/>
                    </a:solidFill>
                    <a:latin typeface="Calibri Light"/>
                  </a:rPr>
                  <a:t>Phishing  and Malware Fraud</a:t>
                </a:r>
              </a:p>
            </p:txBody>
          </p:sp>
        </p:grpSp>
        <p:grpSp>
          <p:nvGrpSpPr>
            <p:cNvPr id="77" name="Group 73"/>
            <p:cNvGrpSpPr>
              <a:grpSpLocks/>
            </p:cNvGrpSpPr>
            <p:nvPr/>
          </p:nvGrpSpPr>
          <p:grpSpPr bwMode="auto">
            <a:xfrm>
              <a:off x="414338" y="4945065"/>
              <a:ext cx="1677987" cy="598868"/>
              <a:chOff x="414569" y="5087392"/>
              <a:chExt cx="1678503" cy="599779"/>
            </a:xfrm>
          </p:grpSpPr>
          <p:sp>
            <p:nvSpPr>
              <p:cNvPr id="75" name="Freeform 74">
                <a:hlinkClick r:id="" action="ppaction://noaction"/>
              </p:cNvPr>
              <p:cNvSpPr>
                <a:spLocks/>
              </p:cNvSpPr>
              <p:nvPr/>
            </p:nvSpPr>
            <p:spPr bwMode="auto">
              <a:xfrm flipV="1">
                <a:off x="414569" y="5087392"/>
                <a:ext cx="1678503" cy="419738"/>
              </a:xfrm>
              <a:custGeom>
                <a:avLst/>
                <a:gdLst>
                  <a:gd name="T0" fmla="*/ 0 w 1678503"/>
                  <a:gd name="T1" fmla="*/ 419738 h 419037"/>
                  <a:gd name="T2" fmla="*/ 1480598 w 1678503"/>
                  <a:gd name="T3" fmla="*/ 419738 h 419037"/>
                  <a:gd name="T4" fmla="*/ 1480598 w 1678503"/>
                  <a:gd name="T5" fmla="*/ 230069 h 419037"/>
                  <a:gd name="T6" fmla="*/ 1678503 w 1678503"/>
                  <a:gd name="T7" fmla="*/ 300868 h 419037"/>
                  <a:gd name="T8" fmla="*/ 1480598 w 1678503"/>
                  <a:gd name="T9" fmla="*/ 97913 h 419037"/>
                  <a:gd name="T10" fmla="*/ 1480598 w 1678503"/>
                  <a:gd name="T11" fmla="*/ 0 h 419037"/>
                  <a:gd name="T12" fmla="*/ 0 w 1678503"/>
                  <a:gd name="T13" fmla="*/ 0 h 419037"/>
                  <a:gd name="T14" fmla="*/ 0 w 1678503"/>
                  <a:gd name="T15" fmla="*/ 419738 h 4190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78503" h="419037">
                    <a:moveTo>
                      <a:pt x="0" y="419037"/>
                    </a:moveTo>
                    <a:lnTo>
                      <a:pt x="1480598" y="419037"/>
                    </a:lnTo>
                    <a:lnTo>
                      <a:pt x="1480598" y="229685"/>
                    </a:lnTo>
                    <a:lnTo>
                      <a:pt x="1678503" y="300366"/>
                    </a:lnTo>
                    <a:lnTo>
                      <a:pt x="1480598" y="97749"/>
                    </a:lnTo>
                    <a:lnTo>
                      <a:pt x="1480598" y="0"/>
                    </a:lnTo>
                    <a:lnTo>
                      <a:pt x="0" y="0"/>
                    </a:lnTo>
                    <a:lnTo>
                      <a:pt x="0" y="419037"/>
                    </a:lnTo>
                    <a:close/>
                  </a:path>
                </a:pathLst>
              </a:custGeom>
              <a:solidFill>
                <a:srgbClr val="F2F2F2"/>
              </a:solidFill>
              <a:ln w="25400" cap="flat" cmpd="sng">
                <a:solidFill>
                  <a:schemeClr val="bg1"/>
                </a:solidFill>
                <a:prstDash val="solid"/>
                <a:round/>
                <a:headEnd/>
                <a:tailEnd/>
              </a:ln>
              <a:effectLst>
                <a:outerShdw blurRad="88900" dist="12700" dir="2700000" algn="tl" rotWithShape="0">
                  <a:srgbClr val="000000">
                    <a:alpha val="39998"/>
                  </a:srgbClr>
                </a:outerShdw>
              </a:effectLst>
            </p:spPr>
            <p:txBody>
              <a:bodyPr anchor="ctr"/>
              <a:lstStyle/>
              <a:p>
                <a:endParaRPr lang="en-US">
                  <a:solidFill>
                    <a:prstClr val="black"/>
                  </a:solidFill>
                  <a:latin typeface="Calibri"/>
                </a:endParaRPr>
              </a:p>
            </p:txBody>
          </p:sp>
          <p:sp>
            <p:nvSpPr>
              <p:cNvPr id="76" name="Rectangle 75"/>
              <p:cNvSpPr/>
              <p:nvPr/>
            </p:nvSpPr>
            <p:spPr>
              <a:xfrm>
                <a:off x="419333" y="5095341"/>
                <a:ext cx="1481593" cy="591830"/>
              </a:xfrm>
              <a:prstGeom prst="rect">
                <a:avLst/>
              </a:prstGeom>
              <a:noFill/>
              <a:ln w="19050">
                <a:noFill/>
              </a:ln>
              <a:effectLst/>
            </p:spPr>
            <p:txBody>
              <a:bodyPr>
                <a:spAutoFit/>
              </a:bodyPr>
              <a:lstStyle/>
              <a:p>
                <a:pPr>
                  <a:lnSpc>
                    <a:spcPct val="90000"/>
                  </a:lnSpc>
                  <a:defRPr/>
                </a:pPr>
                <a:r>
                  <a:rPr lang="en-US" sz="1200" b="1" dirty="0">
                    <a:solidFill>
                      <a:srgbClr val="C00000"/>
                    </a:solidFill>
                    <a:latin typeface="Calibri Light"/>
                  </a:rPr>
                  <a:t>Advanced Threats (Employees)</a:t>
                </a:r>
              </a:p>
            </p:txBody>
          </p:sp>
        </p:grpSp>
        <p:grpSp>
          <p:nvGrpSpPr>
            <p:cNvPr id="79" name="Group 76"/>
            <p:cNvGrpSpPr>
              <a:grpSpLocks/>
            </p:cNvGrpSpPr>
            <p:nvPr/>
          </p:nvGrpSpPr>
          <p:grpSpPr bwMode="auto">
            <a:xfrm>
              <a:off x="4449763" y="3013075"/>
              <a:ext cx="319087" cy="319088"/>
              <a:chOff x="4450434" y="3214252"/>
              <a:chExt cx="318007" cy="318007"/>
            </a:xfrm>
          </p:grpSpPr>
          <p:sp>
            <p:nvSpPr>
              <p:cNvPr id="78" name="Oval 77"/>
              <p:cNvSpPr/>
              <p:nvPr/>
            </p:nvSpPr>
            <p:spPr>
              <a:xfrm>
                <a:off x="4450434" y="3214252"/>
                <a:ext cx="318007" cy="31800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88" name="Group 17"/>
              <p:cNvGrpSpPr>
                <a:grpSpLocks noChangeAspect="1"/>
              </p:cNvGrpSpPr>
              <p:nvPr/>
            </p:nvGrpSpPr>
            <p:grpSpPr bwMode="auto">
              <a:xfrm>
                <a:off x="4495800" y="3310378"/>
                <a:ext cx="227806" cy="146989"/>
                <a:chOff x="3360" y="2470"/>
                <a:chExt cx="420" cy="271"/>
              </a:xfrm>
              <a:solidFill>
                <a:schemeClr val="bg1"/>
              </a:solidFill>
            </p:grpSpPr>
            <p:sp>
              <p:nvSpPr>
                <p:cNvPr id="80" name="Freeform 18"/>
                <p:cNvSpPr>
                  <a:spLocks/>
                </p:cNvSpPr>
                <p:nvPr/>
              </p:nvSpPr>
              <p:spPr bwMode="auto">
                <a:xfrm>
                  <a:off x="3360" y="2505"/>
                  <a:ext cx="420" cy="35"/>
                </a:xfrm>
                <a:custGeom>
                  <a:avLst/>
                  <a:gdLst>
                    <a:gd name="T0" fmla="*/ 1235 w 1260"/>
                    <a:gd name="T1" fmla="*/ 7 h 106"/>
                    <a:gd name="T2" fmla="*/ 1169 w 1260"/>
                    <a:gd name="T3" fmla="*/ 57 h 106"/>
                    <a:gd name="T4" fmla="*/ 1137 w 1260"/>
                    <a:gd name="T5" fmla="*/ 67 h 106"/>
                    <a:gd name="T6" fmla="*/ 1088 w 1260"/>
                    <a:gd name="T7" fmla="*/ 46 h 106"/>
                    <a:gd name="T8" fmla="*/ 1028 w 1260"/>
                    <a:gd name="T9" fmla="*/ 3 h 106"/>
                    <a:gd name="T10" fmla="*/ 993 w 1260"/>
                    <a:gd name="T11" fmla="*/ 3 h 106"/>
                    <a:gd name="T12" fmla="*/ 932 w 1260"/>
                    <a:gd name="T13" fmla="*/ 46 h 106"/>
                    <a:gd name="T14" fmla="*/ 885 w 1260"/>
                    <a:gd name="T15" fmla="*/ 67 h 106"/>
                    <a:gd name="T16" fmla="*/ 850 w 1260"/>
                    <a:gd name="T17" fmla="*/ 57 h 106"/>
                    <a:gd name="T18" fmla="*/ 784 w 1260"/>
                    <a:gd name="T19" fmla="*/ 6 h 106"/>
                    <a:gd name="T20" fmla="*/ 749 w 1260"/>
                    <a:gd name="T21" fmla="*/ 0 h 106"/>
                    <a:gd name="T22" fmla="*/ 696 w 1260"/>
                    <a:gd name="T23" fmla="*/ 34 h 106"/>
                    <a:gd name="T24" fmla="*/ 641 w 1260"/>
                    <a:gd name="T25" fmla="*/ 67 h 106"/>
                    <a:gd name="T26" fmla="*/ 606 w 1260"/>
                    <a:gd name="T27" fmla="*/ 62 h 106"/>
                    <a:gd name="T28" fmla="*/ 540 w 1260"/>
                    <a:gd name="T29" fmla="*/ 10 h 106"/>
                    <a:gd name="T30" fmla="*/ 507 w 1260"/>
                    <a:gd name="T31" fmla="*/ 0 h 106"/>
                    <a:gd name="T32" fmla="*/ 458 w 1260"/>
                    <a:gd name="T33" fmla="*/ 21 h 106"/>
                    <a:gd name="T34" fmla="*/ 398 w 1260"/>
                    <a:gd name="T35" fmla="*/ 64 h 106"/>
                    <a:gd name="T36" fmla="*/ 363 w 1260"/>
                    <a:gd name="T37" fmla="*/ 64 h 106"/>
                    <a:gd name="T38" fmla="*/ 304 w 1260"/>
                    <a:gd name="T39" fmla="*/ 21 h 106"/>
                    <a:gd name="T40" fmla="*/ 255 w 1260"/>
                    <a:gd name="T41" fmla="*/ 0 h 106"/>
                    <a:gd name="T42" fmla="*/ 221 w 1260"/>
                    <a:gd name="T43" fmla="*/ 10 h 106"/>
                    <a:gd name="T44" fmla="*/ 154 w 1260"/>
                    <a:gd name="T45" fmla="*/ 62 h 106"/>
                    <a:gd name="T46" fmla="*/ 119 w 1260"/>
                    <a:gd name="T47" fmla="*/ 67 h 106"/>
                    <a:gd name="T48" fmla="*/ 66 w 1260"/>
                    <a:gd name="T49" fmla="*/ 34 h 106"/>
                    <a:gd name="T50" fmla="*/ 11 w 1260"/>
                    <a:gd name="T51" fmla="*/ 0 h 106"/>
                    <a:gd name="T52" fmla="*/ 0 w 1260"/>
                    <a:gd name="T53" fmla="*/ 39 h 106"/>
                    <a:gd name="T54" fmla="*/ 28 w 1260"/>
                    <a:gd name="T55" fmla="*/ 45 h 106"/>
                    <a:gd name="T56" fmla="*/ 95 w 1260"/>
                    <a:gd name="T57" fmla="*/ 97 h 106"/>
                    <a:gd name="T58" fmla="*/ 129 w 1260"/>
                    <a:gd name="T59" fmla="*/ 106 h 106"/>
                    <a:gd name="T60" fmla="*/ 178 w 1260"/>
                    <a:gd name="T61" fmla="*/ 85 h 106"/>
                    <a:gd name="T62" fmla="*/ 237 w 1260"/>
                    <a:gd name="T63" fmla="*/ 42 h 106"/>
                    <a:gd name="T64" fmla="*/ 273 w 1260"/>
                    <a:gd name="T65" fmla="*/ 42 h 106"/>
                    <a:gd name="T66" fmla="*/ 332 w 1260"/>
                    <a:gd name="T67" fmla="*/ 85 h 106"/>
                    <a:gd name="T68" fmla="*/ 381 w 1260"/>
                    <a:gd name="T69" fmla="*/ 106 h 106"/>
                    <a:gd name="T70" fmla="*/ 414 w 1260"/>
                    <a:gd name="T71" fmla="*/ 97 h 106"/>
                    <a:gd name="T72" fmla="*/ 480 w 1260"/>
                    <a:gd name="T73" fmla="*/ 45 h 106"/>
                    <a:gd name="T74" fmla="*/ 515 w 1260"/>
                    <a:gd name="T75" fmla="*/ 41 h 106"/>
                    <a:gd name="T76" fmla="*/ 570 w 1260"/>
                    <a:gd name="T77" fmla="*/ 73 h 106"/>
                    <a:gd name="T78" fmla="*/ 623 w 1260"/>
                    <a:gd name="T79" fmla="*/ 106 h 106"/>
                    <a:gd name="T80" fmla="*/ 658 w 1260"/>
                    <a:gd name="T81" fmla="*/ 101 h 106"/>
                    <a:gd name="T82" fmla="*/ 724 w 1260"/>
                    <a:gd name="T83" fmla="*/ 50 h 106"/>
                    <a:gd name="T84" fmla="*/ 759 w 1260"/>
                    <a:gd name="T85" fmla="*/ 39 h 106"/>
                    <a:gd name="T86" fmla="*/ 806 w 1260"/>
                    <a:gd name="T87" fmla="*/ 60 h 106"/>
                    <a:gd name="T88" fmla="*/ 867 w 1260"/>
                    <a:gd name="T89" fmla="*/ 103 h 106"/>
                    <a:gd name="T90" fmla="*/ 902 w 1260"/>
                    <a:gd name="T91" fmla="*/ 103 h 106"/>
                    <a:gd name="T92" fmla="*/ 962 w 1260"/>
                    <a:gd name="T93" fmla="*/ 60 h 106"/>
                    <a:gd name="T94" fmla="*/ 1011 w 1260"/>
                    <a:gd name="T95" fmla="*/ 39 h 106"/>
                    <a:gd name="T96" fmla="*/ 1044 w 1260"/>
                    <a:gd name="T97" fmla="*/ 50 h 106"/>
                    <a:gd name="T98" fmla="*/ 1110 w 1260"/>
                    <a:gd name="T99" fmla="*/ 101 h 106"/>
                    <a:gd name="T100" fmla="*/ 1145 w 1260"/>
                    <a:gd name="T101" fmla="*/ 106 h 106"/>
                    <a:gd name="T102" fmla="*/ 1198 w 1260"/>
                    <a:gd name="T103" fmla="*/ 74 h 106"/>
                    <a:gd name="T104" fmla="*/ 1252 w 1260"/>
                    <a:gd name="T10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0" h="106">
                      <a:moveTo>
                        <a:pt x="1260" y="0"/>
                      </a:moveTo>
                      <a:lnTo>
                        <a:pt x="1260" y="0"/>
                      </a:lnTo>
                      <a:lnTo>
                        <a:pt x="1252" y="1"/>
                      </a:lnTo>
                      <a:lnTo>
                        <a:pt x="1243" y="3"/>
                      </a:lnTo>
                      <a:lnTo>
                        <a:pt x="1235" y="7"/>
                      </a:lnTo>
                      <a:lnTo>
                        <a:pt x="1226" y="11"/>
                      </a:lnTo>
                      <a:lnTo>
                        <a:pt x="1212" y="22"/>
                      </a:lnTo>
                      <a:lnTo>
                        <a:pt x="1198" y="34"/>
                      </a:lnTo>
                      <a:lnTo>
                        <a:pt x="1184" y="46"/>
                      </a:lnTo>
                      <a:lnTo>
                        <a:pt x="1169" y="57"/>
                      </a:lnTo>
                      <a:lnTo>
                        <a:pt x="1162" y="62"/>
                      </a:lnTo>
                      <a:lnTo>
                        <a:pt x="1154" y="64"/>
                      </a:lnTo>
                      <a:lnTo>
                        <a:pt x="1145" y="67"/>
                      </a:lnTo>
                      <a:lnTo>
                        <a:pt x="1137" y="67"/>
                      </a:lnTo>
                      <a:lnTo>
                        <a:pt x="1137" y="67"/>
                      </a:lnTo>
                      <a:lnTo>
                        <a:pt x="1127" y="67"/>
                      </a:lnTo>
                      <a:lnTo>
                        <a:pt x="1119" y="64"/>
                      </a:lnTo>
                      <a:lnTo>
                        <a:pt x="1110" y="62"/>
                      </a:lnTo>
                      <a:lnTo>
                        <a:pt x="1102" y="57"/>
                      </a:lnTo>
                      <a:lnTo>
                        <a:pt x="1088" y="46"/>
                      </a:lnTo>
                      <a:lnTo>
                        <a:pt x="1074" y="34"/>
                      </a:lnTo>
                      <a:lnTo>
                        <a:pt x="1058" y="21"/>
                      </a:lnTo>
                      <a:lnTo>
                        <a:pt x="1044" y="10"/>
                      </a:lnTo>
                      <a:lnTo>
                        <a:pt x="1036" y="6"/>
                      </a:lnTo>
                      <a:lnTo>
                        <a:pt x="1028" y="3"/>
                      </a:lnTo>
                      <a:lnTo>
                        <a:pt x="1019" y="0"/>
                      </a:lnTo>
                      <a:lnTo>
                        <a:pt x="1011" y="0"/>
                      </a:lnTo>
                      <a:lnTo>
                        <a:pt x="1011" y="0"/>
                      </a:lnTo>
                      <a:lnTo>
                        <a:pt x="1001" y="0"/>
                      </a:lnTo>
                      <a:lnTo>
                        <a:pt x="993" y="3"/>
                      </a:lnTo>
                      <a:lnTo>
                        <a:pt x="984" y="6"/>
                      </a:lnTo>
                      <a:lnTo>
                        <a:pt x="976" y="10"/>
                      </a:lnTo>
                      <a:lnTo>
                        <a:pt x="962" y="21"/>
                      </a:lnTo>
                      <a:lnTo>
                        <a:pt x="948" y="34"/>
                      </a:lnTo>
                      <a:lnTo>
                        <a:pt x="932" y="46"/>
                      </a:lnTo>
                      <a:lnTo>
                        <a:pt x="918" y="57"/>
                      </a:lnTo>
                      <a:lnTo>
                        <a:pt x="910" y="62"/>
                      </a:lnTo>
                      <a:lnTo>
                        <a:pt x="902" y="64"/>
                      </a:lnTo>
                      <a:lnTo>
                        <a:pt x="893" y="67"/>
                      </a:lnTo>
                      <a:lnTo>
                        <a:pt x="885" y="67"/>
                      </a:lnTo>
                      <a:lnTo>
                        <a:pt x="885" y="67"/>
                      </a:lnTo>
                      <a:lnTo>
                        <a:pt x="875" y="67"/>
                      </a:lnTo>
                      <a:lnTo>
                        <a:pt x="867" y="64"/>
                      </a:lnTo>
                      <a:lnTo>
                        <a:pt x="858" y="62"/>
                      </a:lnTo>
                      <a:lnTo>
                        <a:pt x="850" y="57"/>
                      </a:lnTo>
                      <a:lnTo>
                        <a:pt x="836" y="46"/>
                      </a:lnTo>
                      <a:lnTo>
                        <a:pt x="822" y="34"/>
                      </a:lnTo>
                      <a:lnTo>
                        <a:pt x="806" y="21"/>
                      </a:lnTo>
                      <a:lnTo>
                        <a:pt x="792" y="10"/>
                      </a:lnTo>
                      <a:lnTo>
                        <a:pt x="784" y="6"/>
                      </a:lnTo>
                      <a:lnTo>
                        <a:pt x="776" y="3"/>
                      </a:lnTo>
                      <a:lnTo>
                        <a:pt x="767" y="0"/>
                      </a:lnTo>
                      <a:lnTo>
                        <a:pt x="759" y="0"/>
                      </a:lnTo>
                      <a:lnTo>
                        <a:pt x="759" y="0"/>
                      </a:lnTo>
                      <a:lnTo>
                        <a:pt x="749" y="0"/>
                      </a:lnTo>
                      <a:lnTo>
                        <a:pt x="741" y="3"/>
                      </a:lnTo>
                      <a:lnTo>
                        <a:pt x="732" y="6"/>
                      </a:lnTo>
                      <a:lnTo>
                        <a:pt x="724" y="10"/>
                      </a:lnTo>
                      <a:lnTo>
                        <a:pt x="710" y="21"/>
                      </a:lnTo>
                      <a:lnTo>
                        <a:pt x="696" y="34"/>
                      </a:lnTo>
                      <a:lnTo>
                        <a:pt x="680" y="46"/>
                      </a:lnTo>
                      <a:lnTo>
                        <a:pt x="666" y="57"/>
                      </a:lnTo>
                      <a:lnTo>
                        <a:pt x="658" y="62"/>
                      </a:lnTo>
                      <a:lnTo>
                        <a:pt x="650" y="64"/>
                      </a:lnTo>
                      <a:lnTo>
                        <a:pt x="641" y="67"/>
                      </a:lnTo>
                      <a:lnTo>
                        <a:pt x="633" y="67"/>
                      </a:lnTo>
                      <a:lnTo>
                        <a:pt x="633" y="67"/>
                      </a:lnTo>
                      <a:lnTo>
                        <a:pt x="623" y="67"/>
                      </a:lnTo>
                      <a:lnTo>
                        <a:pt x="615" y="64"/>
                      </a:lnTo>
                      <a:lnTo>
                        <a:pt x="606" y="62"/>
                      </a:lnTo>
                      <a:lnTo>
                        <a:pt x="598" y="57"/>
                      </a:lnTo>
                      <a:lnTo>
                        <a:pt x="584" y="46"/>
                      </a:lnTo>
                      <a:lnTo>
                        <a:pt x="570" y="34"/>
                      </a:lnTo>
                      <a:lnTo>
                        <a:pt x="556" y="21"/>
                      </a:lnTo>
                      <a:lnTo>
                        <a:pt x="540" y="10"/>
                      </a:lnTo>
                      <a:lnTo>
                        <a:pt x="532" y="6"/>
                      </a:lnTo>
                      <a:lnTo>
                        <a:pt x="524" y="3"/>
                      </a:lnTo>
                      <a:lnTo>
                        <a:pt x="515" y="0"/>
                      </a:lnTo>
                      <a:lnTo>
                        <a:pt x="507" y="0"/>
                      </a:lnTo>
                      <a:lnTo>
                        <a:pt x="507" y="0"/>
                      </a:lnTo>
                      <a:lnTo>
                        <a:pt x="497" y="0"/>
                      </a:lnTo>
                      <a:lnTo>
                        <a:pt x="489" y="3"/>
                      </a:lnTo>
                      <a:lnTo>
                        <a:pt x="480" y="6"/>
                      </a:lnTo>
                      <a:lnTo>
                        <a:pt x="472" y="10"/>
                      </a:lnTo>
                      <a:lnTo>
                        <a:pt x="458" y="21"/>
                      </a:lnTo>
                      <a:lnTo>
                        <a:pt x="444" y="34"/>
                      </a:lnTo>
                      <a:lnTo>
                        <a:pt x="430" y="46"/>
                      </a:lnTo>
                      <a:lnTo>
                        <a:pt x="414" y="57"/>
                      </a:lnTo>
                      <a:lnTo>
                        <a:pt x="406" y="62"/>
                      </a:lnTo>
                      <a:lnTo>
                        <a:pt x="398" y="64"/>
                      </a:lnTo>
                      <a:lnTo>
                        <a:pt x="389" y="67"/>
                      </a:lnTo>
                      <a:lnTo>
                        <a:pt x="381" y="67"/>
                      </a:lnTo>
                      <a:lnTo>
                        <a:pt x="381" y="67"/>
                      </a:lnTo>
                      <a:lnTo>
                        <a:pt x="371" y="67"/>
                      </a:lnTo>
                      <a:lnTo>
                        <a:pt x="363" y="64"/>
                      </a:lnTo>
                      <a:lnTo>
                        <a:pt x="354" y="62"/>
                      </a:lnTo>
                      <a:lnTo>
                        <a:pt x="347" y="57"/>
                      </a:lnTo>
                      <a:lnTo>
                        <a:pt x="332" y="46"/>
                      </a:lnTo>
                      <a:lnTo>
                        <a:pt x="318" y="34"/>
                      </a:lnTo>
                      <a:lnTo>
                        <a:pt x="304" y="21"/>
                      </a:lnTo>
                      <a:lnTo>
                        <a:pt x="288" y="10"/>
                      </a:lnTo>
                      <a:lnTo>
                        <a:pt x="280" y="6"/>
                      </a:lnTo>
                      <a:lnTo>
                        <a:pt x="273" y="3"/>
                      </a:lnTo>
                      <a:lnTo>
                        <a:pt x="263" y="0"/>
                      </a:lnTo>
                      <a:lnTo>
                        <a:pt x="255" y="0"/>
                      </a:lnTo>
                      <a:lnTo>
                        <a:pt x="255" y="0"/>
                      </a:lnTo>
                      <a:lnTo>
                        <a:pt x="245" y="0"/>
                      </a:lnTo>
                      <a:lnTo>
                        <a:pt x="237" y="3"/>
                      </a:lnTo>
                      <a:lnTo>
                        <a:pt x="228" y="6"/>
                      </a:lnTo>
                      <a:lnTo>
                        <a:pt x="221" y="10"/>
                      </a:lnTo>
                      <a:lnTo>
                        <a:pt x="206" y="21"/>
                      </a:lnTo>
                      <a:lnTo>
                        <a:pt x="192" y="34"/>
                      </a:lnTo>
                      <a:lnTo>
                        <a:pt x="178" y="46"/>
                      </a:lnTo>
                      <a:lnTo>
                        <a:pt x="162" y="57"/>
                      </a:lnTo>
                      <a:lnTo>
                        <a:pt x="154" y="62"/>
                      </a:lnTo>
                      <a:lnTo>
                        <a:pt x="147" y="64"/>
                      </a:lnTo>
                      <a:lnTo>
                        <a:pt x="137" y="67"/>
                      </a:lnTo>
                      <a:lnTo>
                        <a:pt x="129" y="67"/>
                      </a:lnTo>
                      <a:lnTo>
                        <a:pt x="129" y="67"/>
                      </a:lnTo>
                      <a:lnTo>
                        <a:pt x="119" y="67"/>
                      </a:lnTo>
                      <a:lnTo>
                        <a:pt x="111" y="64"/>
                      </a:lnTo>
                      <a:lnTo>
                        <a:pt x="102" y="62"/>
                      </a:lnTo>
                      <a:lnTo>
                        <a:pt x="95" y="57"/>
                      </a:lnTo>
                      <a:lnTo>
                        <a:pt x="80" y="46"/>
                      </a:lnTo>
                      <a:lnTo>
                        <a:pt x="66" y="34"/>
                      </a:lnTo>
                      <a:lnTo>
                        <a:pt x="52" y="21"/>
                      </a:lnTo>
                      <a:lnTo>
                        <a:pt x="36" y="10"/>
                      </a:lnTo>
                      <a:lnTo>
                        <a:pt x="28" y="6"/>
                      </a:lnTo>
                      <a:lnTo>
                        <a:pt x="21" y="3"/>
                      </a:lnTo>
                      <a:lnTo>
                        <a:pt x="11" y="0"/>
                      </a:lnTo>
                      <a:lnTo>
                        <a:pt x="3" y="0"/>
                      </a:lnTo>
                      <a:lnTo>
                        <a:pt x="3" y="0"/>
                      </a:lnTo>
                      <a:lnTo>
                        <a:pt x="0" y="0"/>
                      </a:lnTo>
                      <a:lnTo>
                        <a:pt x="0" y="39"/>
                      </a:lnTo>
                      <a:lnTo>
                        <a:pt x="0" y="39"/>
                      </a:lnTo>
                      <a:lnTo>
                        <a:pt x="3" y="39"/>
                      </a:lnTo>
                      <a:lnTo>
                        <a:pt x="3" y="39"/>
                      </a:lnTo>
                      <a:lnTo>
                        <a:pt x="11" y="41"/>
                      </a:lnTo>
                      <a:lnTo>
                        <a:pt x="21" y="42"/>
                      </a:lnTo>
                      <a:lnTo>
                        <a:pt x="28" y="45"/>
                      </a:lnTo>
                      <a:lnTo>
                        <a:pt x="36" y="50"/>
                      </a:lnTo>
                      <a:lnTo>
                        <a:pt x="52" y="60"/>
                      </a:lnTo>
                      <a:lnTo>
                        <a:pt x="66" y="73"/>
                      </a:lnTo>
                      <a:lnTo>
                        <a:pt x="80" y="85"/>
                      </a:lnTo>
                      <a:lnTo>
                        <a:pt x="95" y="97"/>
                      </a:lnTo>
                      <a:lnTo>
                        <a:pt x="102" y="101"/>
                      </a:lnTo>
                      <a:lnTo>
                        <a:pt x="111" y="103"/>
                      </a:lnTo>
                      <a:lnTo>
                        <a:pt x="119" y="106"/>
                      </a:lnTo>
                      <a:lnTo>
                        <a:pt x="129" y="106"/>
                      </a:lnTo>
                      <a:lnTo>
                        <a:pt x="129" y="106"/>
                      </a:lnTo>
                      <a:lnTo>
                        <a:pt x="137" y="106"/>
                      </a:lnTo>
                      <a:lnTo>
                        <a:pt x="147" y="103"/>
                      </a:lnTo>
                      <a:lnTo>
                        <a:pt x="154" y="101"/>
                      </a:lnTo>
                      <a:lnTo>
                        <a:pt x="162" y="97"/>
                      </a:lnTo>
                      <a:lnTo>
                        <a:pt x="178" y="85"/>
                      </a:lnTo>
                      <a:lnTo>
                        <a:pt x="192" y="73"/>
                      </a:lnTo>
                      <a:lnTo>
                        <a:pt x="206" y="60"/>
                      </a:lnTo>
                      <a:lnTo>
                        <a:pt x="221" y="50"/>
                      </a:lnTo>
                      <a:lnTo>
                        <a:pt x="228" y="45"/>
                      </a:lnTo>
                      <a:lnTo>
                        <a:pt x="237" y="42"/>
                      </a:lnTo>
                      <a:lnTo>
                        <a:pt x="245" y="41"/>
                      </a:lnTo>
                      <a:lnTo>
                        <a:pt x="255" y="39"/>
                      </a:lnTo>
                      <a:lnTo>
                        <a:pt x="255" y="39"/>
                      </a:lnTo>
                      <a:lnTo>
                        <a:pt x="263" y="41"/>
                      </a:lnTo>
                      <a:lnTo>
                        <a:pt x="273" y="42"/>
                      </a:lnTo>
                      <a:lnTo>
                        <a:pt x="280" y="45"/>
                      </a:lnTo>
                      <a:lnTo>
                        <a:pt x="288" y="50"/>
                      </a:lnTo>
                      <a:lnTo>
                        <a:pt x="304" y="60"/>
                      </a:lnTo>
                      <a:lnTo>
                        <a:pt x="318" y="73"/>
                      </a:lnTo>
                      <a:lnTo>
                        <a:pt x="332" y="85"/>
                      </a:lnTo>
                      <a:lnTo>
                        <a:pt x="347" y="97"/>
                      </a:lnTo>
                      <a:lnTo>
                        <a:pt x="354" y="101"/>
                      </a:lnTo>
                      <a:lnTo>
                        <a:pt x="363" y="103"/>
                      </a:lnTo>
                      <a:lnTo>
                        <a:pt x="371" y="106"/>
                      </a:lnTo>
                      <a:lnTo>
                        <a:pt x="381" y="106"/>
                      </a:lnTo>
                      <a:lnTo>
                        <a:pt x="381" y="106"/>
                      </a:lnTo>
                      <a:lnTo>
                        <a:pt x="389" y="106"/>
                      </a:lnTo>
                      <a:lnTo>
                        <a:pt x="398" y="103"/>
                      </a:lnTo>
                      <a:lnTo>
                        <a:pt x="406" y="101"/>
                      </a:lnTo>
                      <a:lnTo>
                        <a:pt x="414" y="97"/>
                      </a:lnTo>
                      <a:lnTo>
                        <a:pt x="430" y="85"/>
                      </a:lnTo>
                      <a:lnTo>
                        <a:pt x="444" y="73"/>
                      </a:lnTo>
                      <a:lnTo>
                        <a:pt x="458" y="60"/>
                      </a:lnTo>
                      <a:lnTo>
                        <a:pt x="472" y="50"/>
                      </a:lnTo>
                      <a:lnTo>
                        <a:pt x="480" y="45"/>
                      </a:lnTo>
                      <a:lnTo>
                        <a:pt x="489" y="42"/>
                      </a:lnTo>
                      <a:lnTo>
                        <a:pt x="497" y="41"/>
                      </a:lnTo>
                      <a:lnTo>
                        <a:pt x="507" y="39"/>
                      </a:lnTo>
                      <a:lnTo>
                        <a:pt x="507" y="39"/>
                      </a:lnTo>
                      <a:lnTo>
                        <a:pt x="515" y="41"/>
                      </a:lnTo>
                      <a:lnTo>
                        <a:pt x="524" y="42"/>
                      </a:lnTo>
                      <a:lnTo>
                        <a:pt x="532" y="45"/>
                      </a:lnTo>
                      <a:lnTo>
                        <a:pt x="540" y="50"/>
                      </a:lnTo>
                      <a:lnTo>
                        <a:pt x="556" y="60"/>
                      </a:lnTo>
                      <a:lnTo>
                        <a:pt x="570" y="73"/>
                      </a:lnTo>
                      <a:lnTo>
                        <a:pt x="584" y="85"/>
                      </a:lnTo>
                      <a:lnTo>
                        <a:pt x="598" y="97"/>
                      </a:lnTo>
                      <a:lnTo>
                        <a:pt x="606" y="101"/>
                      </a:lnTo>
                      <a:lnTo>
                        <a:pt x="615" y="103"/>
                      </a:lnTo>
                      <a:lnTo>
                        <a:pt x="623" y="106"/>
                      </a:lnTo>
                      <a:lnTo>
                        <a:pt x="633" y="106"/>
                      </a:lnTo>
                      <a:lnTo>
                        <a:pt x="633" y="106"/>
                      </a:lnTo>
                      <a:lnTo>
                        <a:pt x="641" y="106"/>
                      </a:lnTo>
                      <a:lnTo>
                        <a:pt x="650" y="103"/>
                      </a:lnTo>
                      <a:lnTo>
                        <a:pt x="658" y="101"/>
                      </a:lnTo>
                      <a:lnTo>
                        <a:pt x="666" y="97"/>
                      </a:lnTo>
                      <a:lnTo>
                        <a:pt x="680" y="85"/>
                      </a:lnTo>
                      <a:lnTo>
                        <a:pt x="696" y="73"/>
                      </a:lnTo>
                      <a:lnTo>
                        <a:pt x="710" y="60"/>
                      </a:lnTo>
                      <a:lnTo>
                        <a:pt x="724" y="50"/>
                      </a:lnTo>
                      <a:lnTo>
                        <a:pt x="732" y="45"/>
                      </a:lnTo>
                      <a:lnTo>
                        <a:pt x="741" y="42"/>
                      </a:lnTo>
                      <a:lnTo>
                        <a:pt x="749" y="41"/>
                      </a:lnTo>
                      <a:lnTo>
                        <a:pt x="759" y="39"/>
                      </a:lnTo>
                      <a:lnTo>
                        <a:pt x="759" y="39"/>
                      </a:lnTo>
                      <a:lnTo>
                        <a:pt x="767" y="41"/>
                      </a:lnTo>
                      <a:lnTo>
                        <a:pt x="776" y="42"/>
                      </a:lnTo>
                      <a:lnTo>
                        <a:pt x="784" y="45"/>
                      </a:lnTo>
                      <a:lnTo>
                        <a:pt x="792" y="50"/>
                      </a:lnTo>
                      <a:lnTo>
                        <a:pt x="806" y="60"/>
                      </a:lnTo>
                      <a:lnTo>
                        <a:pt x="822" y="73"/>
                      </a:lnTo>
                      <a:lnTo>
                        <a:pt x="836" y="85"/>
                      </a:lnTo>
                      <a:lnTo>
                        <a:pt x="850" y="97"/>
                      </a:lnTo>
                      <a:lnTo>
                        <a:pt x="858" y="101"/>
                      </a:lnTo>
                      <a:lnTo>
                        <a:pt x="867" y="103"/>
                      </a:lnTo>
                      <a:lnTo>
                        <a:pt x="875" y="106"/>
                      </a:lnTo>
                      <a:lnTo>
                        <a:pt x="885" y="106"/>
                      </a:lnTo>
                      <a:lnTo>
                        <a:pt x="885" y="106"/>
                      </a:lnTo>
                      <a:lnTo>
                        <a:pt x="893" y="106"/>
                      </a:lnTo>
                      <a:lnTo>
                        <a:pt x="902" y="103"/>
                      </a:lnTo>
                      <a:lnTo>
                        <a:pt x="910" y="101"/>
                      </a:lnTo>
                      <a:lnTo>
                        <a:pt x="918" y="97"/>
                      </a:lnTo>
                      <a:lnTo>
                        <a:pt x="932" y="85"/>
                      </a:lnTo>
                      <a:lnTo>
                        <a:pt x="948" y="73"/>
                      </a:lnTo>
                      <a:lnTo>
                        <a:pt x="962" y="60"/>
                      </a:lnTo>
                      <a:lnTo>
                        <a:pt x="976" y="50"/>
                      </a:lnTo>
                      <a:lnTo>
                        <a:pt x="984" y="45"/>
                      </a:lnTo>
                      <a:lnTo>
                        <a:pt x="993" y="42"/>
                      </a:lnTo>
                      <a:lnTo>
                        <a:pt x="1001" y="41"/>
                      </a:lnTo>
                      <a:lnTo>
                        <a:pt x="1011" y="39"/>
                      </a:lnTo>
                      <a:lnTo>
                        <a:pt x="1011" y="39"/>
                      </a:lnTo>
                      <a:lnTo>
                        <a:pt x="1019" y="41"/>
                      </a:lnTo>
                      <a:lnTo>
                        <a:pt x="1028" y="42"/>
                      </a:lnTo>
                      <a:lnTo>
                        <a:pt x="1036" y="45"/>
                      </a:lnTo>
                      <a:lnTo>
                        <a:pt x="1044" y="50"/>
                      </a:lnTo>
                      <a:lnTo>
                        <a:pt x="1058" y="60"/>
                      </a:lnTo>
                      <a:lnTo>
                        <a:pt x="1074" y="73"/>
                      </a:lnTo>
                      <a:lnTo>
                        <a:pt x="1088" y="85"/>
                      </a:lnTo>
                      <a:lnTo>
                        <a:pt x="1102" y="97"/>
                      </a:lnTo>
                      <a:lnTo>
                        <a:pt x="1110" y="101"/>
                      </a:lnTo>
                      <a:lnTo>
                        <a:pt x="1119" y="103"/>
                      </a:lnTo>
                      <a:lnTo>
                        <a:pt x="1127" y="106"/>
                      </a:lnTo>
                      <a:lnTo>
                        <a:pt x="1137" y="106"/>
                      </a:lnTo>
                      <a:lnTo>
                        <a:pt x="1137" y="106"/>
                      </a:lnTo>
                      <a:lnTo>
                        <a:pt x="1145" y="106"/>
                      </a:lnTo>
                      <a:lnTo>
                        <a:pt x="1154" y="103"/>
                      </a:lnTo>
                      <a:lnTo>
                        <a:pt x="1162" y="101"/>
                      </a:lnTo>
                      <a:lnTo>
                        <a:pt x="1169" y="97"/>
                      </a:lnTo>
                      <a:lnTo>
                        <a:pt x="1184" y="85"/>
                      </a:lnTo>
                      <a:lnTo>
                        <a:pt x="1198" y="74"/>
                      </a:lnTo>
                      <a:lnTo>
                        <a:pt x="1212" y="62"/>
                      </a:lnTo>
                      <a:lnTo>
                        <a:pt x="1226" y="50"/>
                      </a:lnTo>
                      <a:lnTo>
                        <a:pt x="1235" y="46"/>
                      </a:lnTo>
                      <a:lnTo>
                        <a:pt x="1243" y="42"/>
                      </a:lnTo>
                      <a:lnTo>
                        <a:pt x="1252" y="41"/>
                      </a:lnTo>
                      <a:lnTo>
                        <a:pt x="1260" y="39"/>
                      </a:lnTo>
                      <a:lnTo>
                        <a:pt x="1260" y="0"/>
                      </a:lnTo>
                      <a:close/>
                    </a:path>
                  </a:pathLst>
                </a:custGeom>
                <a:grpFill/>
                <a:ln>
                  <a:noFill/>
                </a:ln>
                <a:extLst/>
              </p:spPr>
              <p:txBody>
                <a:bodyPr/>
                <a:lstStyle/>
                <a:p>
                  <a:pPr>
                    <a:defRPr/>
                  </a:pPr>
                  <a:endParaRPr lang="en-US" dirty="0">
                    <a:solidFill>
                      <a:prstClr val="black"/>
                    </a:solidFill>
                    <a:latin typeface="Calibri Light"/>
                  </a:endParaRPr>
                </a:p>
              </p:txBody>
            </p:sp>
            <p:sp>
              <p:nvSpPr>
                <p:cNvPr id="81" name="Freeform 19"/>
                <p:cNvSpPr>
                  <a:spLocks/>
                </p:cNvSpPr>
                <p:nvPr/>
              </p:nvSpPr>
              <p:spPr bwMode="auto">
                <a:xfrm>
                  <a:off x="3360" y="2531"/>
                  <a:ext cx="420" cy="36"/>
                </a:xfrm>
                <a:custGeom>
                  <a:avLst/>
                  <a:gdLst>
                    <a:gd name="T0" fmla="*/ 1235 w 1260"/>
                    <a:gd name="T1" fmla="*/ 7 h 107"/>
                    <a:gd name="T2" fmla="*/ 1169 w 1260"/>
                    <a:gd name="T3" fmla="*/ 58 h 107"/>
                    <a:gd name="T4" fmla="*/ 1137 w 1260"/>
                    <a:gd name="T5" fmla="*/ 67 h 107"/>
                    <a:gd name="T6" fmla="*/ 1088 w 1260"/>
                    <a:gd name="T7" fmla="*/ 46 h 107"/>
                    <a:gd name="T8" fmla="*/ 1028 w 1260"/>
                    <a:gd name="T9" fmla="*/ 3 h 107"/>
                    <a:gd name="T10" fmla="*/ 993 w 1260"/>
                    <a:gd name="T11" fmla="*/ 3 h 107"/>
                    <a:gd name="T12" fmla="*/ 932 w 1260"/>
                    <a:gd name="T13" fmla="*/ 46 h 107"/>
                    <a:gd name="T14" fmla="*/ 885 w 1260"/>
                    <a:gd name="T15" fmla="*/ 67 h 107"/>
                    <a:gd name="T16" fmla="*/ 850 w 1260"/>
                    <a:gd name="T17" fmla="*/ 58 h 107"/>
                    <a:gd name="T18" fmla="*/ 784 w 1260"/>
                    <a:gd name="T19" fmla="*/ 7 h 107"/>
                    <a:gd name="T20" fmla="*/ 749 w 1260"/>
                    <a:gd name="T21" fmla="*/ 2 h 107"/>
                    <a:gd name="T22" fmla="*/ 696 w 1260"/>
                    <a:gd name="T23" fmla="*/ 34 h 107"/>
                    <a:gd name="T24" fmla="*/ 641 w 1260"/>
                    <a:gd name="T25" fmla="*/ 67 h 107"/>
                    <a:gd name="T26" fmla="*/ 606 w 1260"/>
                    <a:gd name="T27" fmla="*/ 62 h 107"/>
                    <a:gd name="T28" fmla="*/ 540 w 1260"/>
                    <a:gd name="T29" fmla="*/ 12 h 107"/>
                    <a:gd name="T30" fmla="*/ 507 w 1260"/>
                    <a:gd name="T31" fmla="*/ 0 h 107"/>
                    <a:gd name="T32" fmla="*/ 458 w 1260"/>
                    <a:gd name="T33" fmla="*/ 21 h 107"/>
                    <a:gd name="T34" fmla="*/ 398 w 1260"/>
                    <a:gd name="T35" fmla="*/ 65 h 107"/>
                    <a:gd name="T36" fmla="*/ 363 w 1260"/>
                    <a:gd name="T37" fmla="*/ 65 h 107"/>
                    <a:gd name="T38" fmla="*/ 304 w 1260"/>
                    <a:gd name="T39" fmla="*/ 21 h 107"/>
                    <a:gd name="T40" fmla="*/ 255 w 1260"/>
                    <a:gd name="T41" fmla="*/ 0 h 107"/>
                    <a:gd name="T42" fmla="*/ 221 w 1260"/>
                    <a:gd name="T43" fmla="*/ 12 h 107"/>
                    <a:gd name="T44" fmla="*/ 154 w 1260"/>
                    <a:gd name="T45" fmla="*/ 62 h 107"/>
                    <a:gd name="T46" fmla="*/ 119 w 1260"/>
                    <a:gd name="T47" fmla="*/ 67 h 107"/>
                    <a:gd name="T48" fmla="*/ 66 w 1260"/>
                    <a:gd name="T49" fmla="*/ 34 h 107"/>
                    <a:gd name="T50" fmla="*/ 11 w 1260"/>
                    <a:gd name="T51" fmla="*/ 2 h 107"/>
                    <a:gd name="T52" fmla="*/ 0 w 1260"/>
                    <a:gd name="T53" fmla="*/ 39 h 107"/>
                    <a:gd name="T54" fmla="*/ 28 w 1260"/>
                    <a:gd name="T55" fmla="*/ 46 h 107"/>
                    <a:gd name="T56" fmla="*/ 95 w 1260"/>
                    <a:gd name="T57" fmla="*/ 97 h 107"/>
                    <a:gd name="T58" fmla="*/ 129 w 1260"/>
                    <a:gd name="T59" fmla="*/ 107 h 107"/>
                    <a:gd name="T60" fmla="*/ 178 w 1260"/>
                    <a:gd name="T61" fmla="*/ 86 h 107"/>
                    <a:gd name="T62" fmla="*/ 237 w 1260"/>
                    <a:gd name="T63" fmla="*/ 42 h 107"/>
                    <a:gd name="T64" fmla="*/ 273 w 1260"/>
                    <a:gd name="T65" fmla="*/ 42 h 107"/>
                    <a:gd name="T66" fmla="*/ 332 w 1260"/>
                    <a:gd name="T67" fmla="*/ 86 h 107"/>
                    <a:gd name="T68" fmla="*/ 381 w 1260"/>
                    <a:gd name="T69" fmla="*/ 107 h 107"/>
                    <a:gd name="T70" fmla="*/ 414 w 1260"/>
                    <a:gd name="T71" fmla="*/ 97 h 107"/>
                    <a:gd name="T72" fmla="*/ 480 w 1260"/>
                    <a:gd name="T73" fmla="*/ 46 h 107"/>
                    <a:gd name="T74" fmla="*/ 515 w 1260"/>
                    <a:gd name="T75" fmla="*/ 41 h 107"/>
                    <a:gd name="T76" fmla="*/ 570 w 1260"/>
                    <a:gd name="T77" fmla="*/ 73 h 107"/>
                    <a:gd name="T78" fmla="*/ 623 w 1260"/>
                    <a:gd name="T79" fmla="*/ 107 h 107"/>
                    <a:gd name="T80" fmla="*/ 658 w 1260"/>
                    <a:gd name="T81" fmla="*/ 101 h 107"/>
                    <a:gd name="T82" fmla="*/ 724 w 1260"/>
                    <a:gd name="T83" fmla="*/ 51 h 107"/>
                    <a:gd name="T84" fmla="*/ 759 w 1260"/>
                    <a:gd name="T85" fmla="*/ 39 h 107"/>
                    <a:gd name="T86" fmla="*/ 806 w 1260"/>
                    <a:gd name="T87" fmla="*/ 60 h 107"/>
                    <a:gd name="T88" fmla="*/ 867 w 1260"/>
                    <a:gd name="T89" fmla="*/ 104 h 107"/>
                    <a:gd name="T90" fmla="*/ 902 w 1260"/>
                    <a:gd name="T91" fmla="*/ 104 h 107"/>
                    <a:gd name="T92" fmla="*/ 962 w 1260"/>
                    <a:gd name="T93" fmla="*/ 60 h 107"/>
                    <a:gd name="T94" fmla="*/ 1011 w 1260"/>
                    <a:gd name="T95" fmla="*/ 39 h 107"/>
                    <a:gd name="T96" fmla="*/ 1044 w 1260"/>
                    <a:gd name="T97" fmla="*/ 51 h 107"/>
                    <a:gd name="T98" fmla="*/ 1110 w 1260"/>
                    <a:gd name="T99" fmla="*/ 101 h 107"/>
                    <a:gd name="T100" fmla="*/ 1145 w 1260"/>
                    <a:gd name="T101" fmla="*/ 107 h 107"/>
                    <a:gd name="T102" fmla="*/ 1198 w 1260"/>
                    <a:gd name="T103" fmla="*/ 74 h 107"/>
                    <a:gd name="T104" fmla="*/ 1252 w 1260"/>
                    <a:gd name="T105"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0" h="107">
                      <a:moveTo>
                        <a:pt x="1260" y="0"/>
                      </a:moveTo>
                      <a:lnTo>
                        <a:pt x="1260" y="0"/>
                      </a:lnTo>
                      <a:lnTo>
                        <a:pt x="1252" y="2"/>
                      </a:lnTo>
                      <a:lnTo>
                        <a:pt x="1243" y="5"/>
                      </a:lnTo>
                      <a:lnTo>
                        <a:pt x="1235" y="7"/>
                      </a:lnTo>
                      <a:lnTo>
                        <a:pt x="1226" y="12"/>
                      </a:lnTo>
                      <a:lnTo>
                        <a:pt x="1212" y="23"/>
                      </a:lnTo>
                      <a:lnTo>
                        <a:pt x="1198" y="35"/>
                      </a:lnTo>
                      <a:lnTo>
                        <a:pt x="1184" y="46"/>
                      </a:lnTo>
                      <a:lnTo>
                        <a:pt x="1169" y="58"/>
                      </a:lnTo>
                      <a:lnTo>
                        <a:pt x="1162" y="62"/>
                      </a:lnTo>
                      <a:lnTo>
                        <a:pt x="1154" y="65"/>
                      </a:lnTo>
                      <a:lnTo>
                        <a:pt x="1145" y="67"/>
                      </a:lnTo>
                      <a:lnTo>
                        <a:pt x="1137" y="67"/>
                      </a:lnTo>
                      <a:lnTo>
                        <a:pt x="1137" y="67"/>
                      </a:lnTo>
                      <a:lnTo>
                        <a:pt x="1127" y="67"/>
                      </a:lnTo>
                      <a:lnTo>
                        <a:pt x="1119" y="65"/>
                      </a:lnTo>
                      <a:lnTo>
                        <a:pt x="1110" y="62"/>
                      </a:lnTo>
                      <a:lnTo>
                        <a:pt x="1102" y="58"/>
                      </a:lnTo>
                      <a:lnTo>
                        <a:pt x="1088" y="46"/>
                      </a:lnTo>
                      <a:lnTo>
                        <a:pt x="1074" y="34"/>
                      </a:lnTo>
                      <a:lnTo>
                        <a:pt x="1058" y="21"/>
                      </a:lnTo>
                      <a:lnTo>
                        <a:pt x="1044" y="12"/>
                      </a:lnTo>
                      <a:lnTo>
                        <a:pt x="1036" y="7"/>
                      </a:lnTo>
                      <a:lnTo>
                        <a:pt x="1028" y="3"/>
                      </a:lnTo>
                      <a:lnTo>
                        <a:pt x="1019" y="2"/>
                      </a:lnTo>
                      <a:lnTo>
                        <a:pt x="1011" y="0"/>
                      </a:lnTo>
                      <a:lnTo>
                        <a:pt x="1011" y="0"/>
                      </a:lnTo>
                      <a:lnTo>
                        <a:pt x="1001" y="2"/>
                      </a:lnTo>
                      <a:lnTo>
                        <a:pt x="993" y="3"/>
                      </a:lnTo>
                      <a:lnTo>
                        <a:pt x="984" y="7"/>
                      </a:lnTo>
                      <a:lnTo>
                        <a:pt x="976" y="12"/>
                      </a:lnTo>
                      <a:lnTo>
                        <a:pt x="962" y="21"/>
                      </a:lnTo>
                      <a:lnTo>
                        <a:pt x="948" y="34"/>
                      </a:lnTo>
                      <a:lnTo>
                        <a:pt x="932" y="46"/>
                      </a:lnTo>
                      <a:lnTo>
                        <a:pt x="918" y="58"/>
                      </a:lnTo>
                      <a:lnTo>
                        <a:pt x="910" y="62"/>
                      </a:lnTo>
                      <a:lnTo>
                        <a:pt x="902" y="65"/>
                      </a:lnTo>
                      <a:lnTo>
                        <a:pt x="893" y="67"/>
                      </a:lnTo>
                      <a:lnTo>
                        <a:pt x="885" y="67"/>
                      </a:lnTo>
                      <a:lnTo>
                        <a:pt x="885" y="67"/>
                      </a:lnTo>
                      <a:lnTo>
                        <a:pt x="875" y="67"/>
                      </a:lnTo>
                      <a:lnTo>
                        <a:pt x="867" y="65"/>
                      </a:lnTo>
                      <a:lnTo>
                        <a:pt x="858" y="62"/>
                      </a:lnTo>
                      <a:lnTo>
                        <a:pt x="850" y="58"/>
                      </a:lnTo>
                      <a:lnTo>
                        <a:pt x="836" y="46"/>
                      </a:lnTo>
                      <a:lnTo>
                        <a:pt x="822" y="34"/>
                      </a:lnTo>
                      <a:lnTo>
                        <a:pt x="806" y="21"/>
                      </a:lnTo>
                      <a:lnTo>
                        <a:pt x="792" y="12"/>
                      </a:lnTo>
                      <a:lnTo>
                        <a:pt x="784" y="7"/>
                      </a:lnTo>
                      <a:lnTo>
                        <a:pt x="776" y="3"/>
                      </a:lnTo>
                      <a:lnTo>
                        <a:pt x="767" y="2"/>
                      </a:lnTo>
                      <a:lnTo>
                        <a:pt x="759" y="0"/>
                      </a:lnTo>
                      <a:lnTo>
                        <a:pt x="759" y="0"/>
                      </a:lnTo>
                      <a:lnTo>
                        <a:pt x="749" y="2"/>
                      </a:lnTo>
                      <a:lnTo>
                        <a:pt x="741" y="3"/>
                      </a:lnTo>
                      <a:lnTo>
                        <a:pt x="732" y="7"/>
                      </a:lnTo>
                      <a:lnTo>
                        <a:pt x="724" y="12"/>
                      </a:lnTo>
                      <a:lnTo>
                        <a:pt x="710" y="21"/>
                      </a:lnTo>
                      <a:lnTo>
                        <a:pt x="696" y="34"/>
                      </a:lnTo>
                      <a:lnTo>
                        <a:pt x="680" y="46"/>
                      </a:lnTo>
                      <a:lnTo>
                        <a:pt x="666" y="58"/>
                      </a:lnTo>
                      <a:lnTo>
                        <a:pt x="658" y="62"/>
                      </a:lnTo>
                      <a:lnTo>
                        <a:pt x="650" y="65"/>
                      </a:lnTo>
                      <a:lnTo>
                        <a:pt x="641" y="67"/>
                      </a:lnTo>
                      <a:lnTo>
                        <a:pt x="633" y="67"/>
                      </a:lnTo>
                      <a:lnTo>
                        <a:pt x="633" y="67"/>
                      </a:lnTo>
                      <a:lnTo>
                        <a:pt x="623" y="67"/>
                      </a:lnTo>
                      <a:lnTo>
                        <a:pt x="615" y="65"/>
                      </a:lnTo>
                      <a:lnTo>
                        <a:pt x="606" y="62"/>
                      </a:lnTo>
                      <a:lnTo>
                        <a:pt x="598" y="58"/>
                      </a:lnTo>
                      <a:lnTo>
                        <a:pt x="584" y="46"/>
                      </a:lnTo>
                      <a:lnTo>
                        <a:pt x="570" y="34"/>
                      </a:lnTo>
                      <a:lnTo>
                        <a:pt x="556" y="21"/>
                      </a:lnTo>
                      <a:lnTo>
                        <a:pt x="540" y="12"/>
                      </a:lnTo>
                      <a:lnTo>
                        <a:pt x="532" y="7"/>
                      </a:lnTo>
                      <a:lnTo>
                        <a:pt x="524" y="3"/>
                      </a:lnTo>
                      <a:lnTo>
                        <a:pt x="515" y="2"/>
                      </a:lnTo>
                      <a:lnTo>
                        <a:pt x="507" y="0"/>
                      </a:lnTo>
                      <a:lnTo>
                        <a:pt x="507" y="0"/>
                      </a:lnTo>
                      <a:lnTo>
                        <a:pt x="497" y="2"/>
                      </a:lnTo>
                      <a:lnTo>
                        <a:pt x="489" y="3"/>
                      </a:lnTo>
                      <a:lnTo>
                        <a:pt x="480" y="7"/>
                      </a:lnTo>
                      <a:lnTo>
                        <a:pt x="472" y="12"/>
                      </a:lnTo>
                      <a:lnTo>
                        <a:pt x="458" y="21"/>
                      </a:lnTo>
                      <a:lnTo>
                        <a:pt x="444" y="34"/>
                      </a:lnTo>
                      <a:lnTo>
                        <a:pt x="430" y="46"/>
                      </a:lnTo>
                      <a:lnTo>
                        <a:pt x="414" y="58"/>
                      </a:lnTo>
                      <a:lnTo>
                        <a:pt x="406" y="62"/>
                      </a:lnTo>
                      <a:lnTo>
                        <a:pt x="398" y="65"/>
                      </a:lnTo>
                      <a:lnTo>
                        <a:pt x="389" y="67"/>
                      </a:lnTo>
                      <a:lnTo>
                        <a:pt x="381" y="67"/>
                      </a:lnTo>
                      <a:lnTo>
                        <a:pt x="381" y="67"/>
                      </a:lnTo>
                      <a:lnTo>
                        <a:pt x="371" y="67"/>
                      </a:lnTo>
                      <a:lnTo>
                        <a:pt x="363" y="65"/>
                      </a:lnTo>
                      <a:lnTo>
                        <a:pt x="354" y="62"/>
                      </a:lnTo>
                      <a:lnTo>
                        <a:pt x="347" y="58"/>
                      </a:lnTo>
                      <a:lnTo>
                        <a:pt x="332" y="46"/>
                      </a:lnTo>
                      <a:lnTo>
                        <a:pt x="318" y="34"/>
                      </a:lnTo>
                      <a:lnTo>
                        <a:pt x="304" y="21"/>
                      </a:lnTo>
                      <a:lnTo>
                        <a:pt x="288" y="12"/>
                      </a:lnTo>
                      <a:lnTo>
                        <a:pt x="280" y="7"/>
                      </a:lnTo>
                      <a:lnTo>
                        <a:pt x="273" y="3"/>
                      </a:lnTo>
                      <a:lnTo>
                        <a:pt x="263" y="2"/>
                      </a:lnTo>
                      <a:lnTo>
                        <a:pt x="255" y="0"/>
                      </a:lnTo>
                      <a:lnTo>
                        <a:pt x="255" y="0"/>
                      </a:lnTo>
                      <a:lnTo>
                        <a:pt x="245" y="2"/>
                      </a:lnTo>
                      <a:lnTo>
                        <a:pt x="237" y="3"/>
                      </a:lnTo>
                      <a:lnTo>
                        <a:pt x="228" y="7"/>
                      </a:lnTo>
                      <a:lnTo>
                        <a:pt x="221" y="12"/>
                      </a:lnTo>
                      <a:lnTo>
                        <a:pt x="206" y="21"/>
                      </a:lnTo>
                      <a:lnTo>
                        <a:pt x="192" y="34"/>
                      </a:lnTo>
                      <a:lnTo>
                        <a:pt x="178" y="46"/>
                      </a:lnTo>
                      <a:lnTo>
                        <a:pt x="162" y="58"/>
                      </a:lnTo>
                      <a:lnTo>
                        <a:pt x="154" y="62"/>
                      </a:lnTo>
                      <a:lnTo>
                        <a:pt x="147" y="65"/>
                      </a:lnTo>
                      <a:lnTo>
                        <a:pt x="137" y="67"/>
                      </a:lnTo>
                      <a:lnTo>
                        <a:pt x="129" y="67"/>
                      </a:lnTo>
                      <a:lnTo>
                        <a:pt x="129" y="67"/>
                      </a:lnTo>
                      <a:lnTo>
                        <a:pt x="119" y="67"/>
                      </a:lnTo>
                      <a:lnTo>
                        <a:pt x="111" y="65"/>
                      </a:lnTo>
                      <a:lnTo>
                        <a:pt x="102" y="62"/>
                      </a:lnTo>
                      <a:lnTo>
                        <a:pt x="95" y="58"/>
                      </a:lnTo>
                      <a:lnTo>
                        <a:pt x="80" y="46"/>
                      </a:lnTo>
                      <a:lnTo>
                        <a:pt x="66" y="34"/>
                      </a:lnTo>
                      <a:lnTo>
                        <a:pt x="52" y="21"/>
                      </a:lnTo>
                      <a:lnTo>
                        <a:pt x="36" y="12"/>
                      </a:lnTo>
                      <a:lnTo>
                        <a:pt x="28" y="7"/>
                      </a:lnTo>
                      <a:lnTo>
                        <a:pt x="21" y="3"/>
                      </a:lnTo>
                      <a:lnTo>
                        <a:pt x="11" y="2"/>
                      </a:lnTo>
                      <a:lnTo>
                        <a:pt x="3" y="0"/>
                      </a:lnTo>
                      <a:lnTo>
                        <a:pt x="3" y="0"/>
                      </a:lnTo>
                      <a:lnTo>
                        <a:pt x="0" y="0"/>
                      </a:lnTo>
                      <a:lnTo>
                        <a:pt x="0" y="39"/>
                      </a:lnTo>
                      <a:lnTo>
                        <a:pt x="0" y="39"/>
                      </a:lnTo>
                      <a:lnTo>
                        <a:pt x="3" y="39"/>
                      </a:lnTo>
                      <a:lnTo>
                        <a:pt x="3" y="39"/>
                      </a:lnTo>
                      <a:lnTo>
                        <a:pt x="11" y="41"/>
                      </a:lnTo>
                      <a:lnTo>
                        <a:pt x="21" y="42"/>
                      </a:lnTo>
                      <a:lnTo>
                        <a:pt x="28" y="46"/>
                      </a:lnTo>
                      <a:lnTo>
                        <a:pt x="36" y="51"/>
                      </a:lnTo>
                      <a:lnTo>
                        <a:pt x="52" y="60"/>
                      </a:lnTo>
                      <a:lnTo>
                        <a:pt x="66" y="73"/>
                      </a:lnTo>
                      <a:lnTo>
                        <a:pt x="80" y="86"/>
                      </a:lnTo>
                      <a:lnTo>
                        <a:pt x="95" y="97"/>
                      </a:lnTo>
                      <a:lnTo>
                        <a:pt x="102" y="101"/>
                      </a:lnTo>
                      <a:lnTo>
                        <a:pt x="111" y="104"/>
                      </a:lnTo>
                      <a:lnTo>
                        <a:pt x="119" y="107"/>
                      </a:lnTo>
                      <a:lnTo>
                        <a:pt x="129" y="107"/>
                      </a:lnTo>
                      <a:lnTo>
                        <a:pt x="129" y="107"/>
                      </a:lnTo>
                      <a:lnTo>
                        <a:pt x="137" y="107"/>
                      </a:lnTo>
                      <a:lnTo>
                        <a:pt x="147" y="104"/>
                      </a:lnTo>
                      <a:lnTo>
                        <a:pt x="154" y="101"/>
                      </a:lnTo>
                      <a:lnTo>
                        <a:pt x="162" y="97"/>
                      </a:lnTo>
                      <a:lnTo>
                        <a:pt x="178" y="86"/>
                      </a:lnTo>
                      <a:lnTo>
                        <a:pt x="192" y="73"/>
                      </a:lnTo>
                      <a:lnTo>
                        <a:pt x="206" y="60"/>
                      </a:lnTo>
                      <a:lnTo>
                        <a:pt x="221" y="51"/>
                      </a:lnTo>
                      <a:lnTo>
                        <a:pt x="228" y="46"/>
                      </a:lnTo>
                      <a:lnTo>
                        <a:pt x="237" y="42"/>
                      </a:lnTo>
                      <a:lnTo>
                        <a:pt x="245" y="41"/>
                      </a:lnTo>
                      <a:lnTo>
                        <a:pt x="255" y="39"/>
                      </a:lnTo>
                      <a:lnTo>
                        <a:pt x="255" y="39"/>
                      </a:lnTo>
                      <a:lnTo>
                        <a:pt x="263" y="41"/>
                      </a:lnTo>
                      <a:lnTo>
                        <a:pt x="273" y="42"/>
                      </a:lnTo>
                      <a:lnTo>
                        <a:pt x="280" y="46"/>
                      </a:lnTo>
                      <a:lnTo>
                        <a:pt x="288" y="51"/>
                      </a:lnTo>
                      <a:lnTo>
                        <a:pt x="304" y="60"/>
                      </a:lnTo>
                      <a:lnTo>
                        <a:pt x="318" y="73"/>
                      </a:lnTo>
                      <a:lnTo>
                        <a:pt x="332" y="86"/>
                      </a:lnTo>
                      <a:lnTo>
                        <a:pt x="347" y="97"/>
                      </a:lnTo>
                      <a:lnTo>
                        <a:pt x="354" y="101"/>
                      </a:lnTo>
                      <a:lnTo>
                        <a:pt x="363" y="104"/>
                      </a:lnTo>
                      <a:lnTo>
                        <a:pt x="371" y="107"/>
                      </a:lnTo>
                      <a:lnTo>
                        <a:pt x="381" y="107"/>
                      </a:lnTo>
                      <a:lnTo>
                        <a:pt x="381" y="107"/>
                      </a:lnTo>
                      <a:lnTo>
                        <a:pt x="389" y="107"/>
                      </a:lnTo>
                      <a:lnTo>
                        <a:pt x="398" y="104"/>
                      </a:lnTo>
                      <a:lnTo>
                        <a:pt x="406" y="101"/>
                      </a:lnTo>
                      <a:lnTo>
                        <a:pt x="414" y="97"/>
                      </a:lnTo>
                      <a:lnTo>
                        <a:pt x="430" y="86"/>
                      </a:lnTo>
                      <a:lnTo>
                        <a:pt x="444" y="73"/>
                      </a:lnTo>
                      <a:lnTo>
                        <a:pt x="458" y="60"/>
                      </a:lnTo>
                      <a:lnTo>
                        <a:pt x="472" y="51"/>
                      </a:lnTo>
                      <a:lnTo>
                        <a:pt x="480" y="46"/>
                      </a:lnTo>
                      <a:lnTo>
                        <a:pt x="489" y="42"/>
                      </a:lnTo>
                      <a:lnTo>
                        <a:pt x="497" y="41"/>
                      </a:lnTo>
                      <a:lnTo>
                        <a:pt x="507" y="39"/>
                      </a:lnTo>
                      <a:lnTo>
                        <a:pt x="507" y="39"/>
                      </a:lnTo>
                      <a:lnTo>
                        <a:pt x="515" y="41"/>
                      </a:lnTo>
                      <a:lnTo>
                        <a:pt x="524" y="42"/>
                      </a:lnTo>
                      <a:lnTo>
                        <a:pt x="532" y="46"/>
                      </a:lnTo>
                      <a:lnTo>
                        <a:pt x="540" y="51"/>
                      </a:lnTo>
                      <a:lnTo>
                        <a:pt x="556" y="60"/>
                      </a:lnTo>
                      <a:lnTo>
                        <a:pt x="570" y="73"/>
                      </a:lnTo>
                      <a:lnTo>
                        <a:pt x="584" y="86"/>
                      </a:lnTo>
                      <a:lnTo>
                        <a:pt x="598" y="97"/>
                      </a:lnTo>
                      <a:lnTo>
                        <a:pt x="606" y="101"/>
                      </a:lnTo>
                      <a:lnTo>
                        <a:pt x="615" y="104"/>
                      </a:lnTo>
                      <a:lnTo>
                        <a:pt x="623" y="107"/>
                      </a:lnTo>
                      <a:lnTo>
                        <a:pt x="633" y="107"/>
                      </a:lnTo>
                      <a:lnTo>
                        <a:pt x="633" y="107"/>
                      </a:lnTo>
                      <a:lnTo>
                        <a:pt x="641" y="107"/>
                      </a:lnTo>
                      <a:lnTo>
                        <a:pt x="650" y="104"/>
                      </a:lnTo>
                      <a:lnTo>
                        <a:pt x="658" y="101"/>
                      </a:lnTo>
                      <a:lnTo>
                        <a:pt x="666" y="97"/>
                      </a:lnTo>
                      <a:lnTo>
                        <a:pt x="680" y="86"/>
                      </a:lnTo>
                      <a:lnTo>
                        <a:pt x="696" y="73"/>
                      </a:lnTo>
                      <a:lnTo>
                        <a:pt x="710" y="60"/>
                      </a:lnTo>
                      <a:lnTo>
                        <a:pt x="724" y="51"/>
                      </a:lnTo>
                      <a:lnTo>
                        <a:pt x="732" y="46"/>
                      </a:lnTo>
                      <a:lnTo>
                        <a:pt x="741" y="42"/>
                      </a:lnTo>
                      <a:lnTo>
                        <a:pt x="749" y="41"/>
                      </a:lnTo>
                      <a:lnTo>
                        <a:pt x="759" y="39"/>
                      </a:lnTo>
                      <a:lnTo>
                        <a:pt x="759" y="39"/>
                      </a:lnTo>
                      <a:lnTo>
                        <a:pt x="767" y="41"/>
                      </a:lnTo>
                      <a:lnTo>
                        <a:pt x="776" y="42"/>
                      </a:lnTo>
                      <a:lnTo>
                        <a:pt x="784" y="46"/>
                      </a:lnTo>
                      <a:lnTo>
                        <a:pt x="792" y="51"/>
                      </a:lnTo>
                      <a:lnTo>
                        <a:pt x="806" y="60"/>
                      </a:lnTo>
                      <a:lnTo>
                        <a:pt x="822" y="73"/>
                      </a:lnTo>
                      <a:lnTo>
                        <a:pt x="836" y="86"/>
                      </a:lnTo>
                      <a:lnTo>
                        <a:pt x="850" y="97"/>
                      </a:lnTo>
                      <a:lnTo>
                        <a:pt x="858" y="101"/>
                      </a:lnTo>
                      <a:lnTo>
                        <a:pt x="867" y="104"/>
                      </a:lnTo>
                      <a:lnTo>
                        <a:pt x="875" y="107"/>
                      </a:lnTo>
                      <a:lnTo>
                        <a:pt x="885" y="107"/>
                      </a:lnTo>
                      <a:lnTo>
                        <a:pt x="885" y="107"/>
                      </a:lnTo>
                      <a:lnTo>
                        <a:pt x="893" y="107"/>
                      </a:lnTo>
                      <a:lnTo>
                        <a:pt x="902" y="104"/>
                      </a:lnTo>
                      <a:lnTo>
                        <a:pt x="910" y="101"/>
                      </a:lnTo>
                      <a:lnTo>
                        <a:pt x="918" y="97"/>
                      </a:lnTo>
                      <a:lnTo>
                        <a:pt x="932" y="86"/>
                      </a:lnTo>
                      <a:lnTo>
                        <a:pt x="948" y="73"/>
                      </a:lnTo>
                      <a:lnTo>
                        <a:pt x="962" y="60"/>
                      </a:lnTo>
                      <a:lnTo>
                        <a:pt x="976" y="51"/>
                      </a:lnTo>
                      <a:lnTo>
                        <a:pt x="984" y="46"/>
                      </a:lnTo>
                      <a:lnTo>
                        <a:pt x="993" y="42"/>
                      </a:lnTo>
                      <a:lnTo>
                        <a:pt x="1001" y="41"/>
                      </a:lnTo>
                      <a:lnTo>
                        <a:pt x="1011" y="39"/>
                      </a:lnTo>
                      <a:lnTo>
                        <a:pt x="1011" y="39"/>
                      </a:lnTo>
                      <a:lnTo>
                        <a:pt x="1019" y="41"/>
                      </a:lnTo>
                      <a:lnTo>
                        <a:pt x="1028" y="42"/>
                      </a:lnTo>
                      <a:lnTo>
                        <a:pt x="1036" y="46"/>
                      </a:lnTo>
                      <a:lnTo>
                        <a:pt x="1044" y="51"/>
                      </a:lnTo>
                      <a:lnTo>
                        <a:pt x="1058" y="60"/>
                      </a:lnTo>
                      <a:lnTo>
                        <a:pt x="1074" y="73"/>
                      </a:lnTo>
                      <a:lnTo>
                        <a:pt x="1088" y="86"/>
                      </a:lnTo>
                      <a:lnTo>
                        <a:pt x="1102" y="97"/>
                      </a:lnTo>
                      <a:lnTo>
                        <a:pt x="1110" y="101"/>
                      </a:lnTo>
                      <a:lnTo>
                        <a:pt x="1119" y="104"/>
                      </a:lnTo>
                      <a:lnTo>
                        <a:pt x="1127" y="107"/>
                      </a:lnTo>
                      <a:lnTo>
                        <a:pt x="1137" y="107"/>
                      </a:lnTo>
                      <a:lnTo>
                        <a:pt x="1137" y="107"/>
                      </a:lnTo>
                      <a:lnTo>
                        <a:pt x="1145" y="107"/>
                      </a:lnTo>
                      <a:lnTo>
                        <a:pt x="1154" y="104"/>
                      </a:lnTo>
                      <a:lnTo>
                        <a:pt x="1162" y="101"/>
                      </a:lnTo>
                      <a:lnTo>
                        <a:pt x="1169" y="97"/>
                      </a:lnTo>
                      <a:lnTo>
                        <a:pt x="1184" y="86"/>
                      </a:lnTo>
                      <a:lnTo>
                        <a:pt x="1198" y="74"/>
                      </a:lnTo>
                      <a:lnTo>
                        <a:pt x="1212" y="62"/>
                      </a:lnTo>
                      <a:lnTo>
                        <a:pt x="1226" y="51"/>
                      </a:lnTo>
                      <a:lnTo>
                        <a:pt x="1235" y="46"/>
                      </a:lnTo>
                      <a:lnTo>
                        <a:pt x="1243" y="44"/>
                      </a:lnTo>
                      <a:lnTo>
                        <a:pt x="1252" y="41"/>
                      </a:lnTo>
                      <a:lnTo>
                        <a:pt x="1260" y="39"/>
                      </a:lnTo>
                      <a:lnTo>
                        <a:pt x="1260" y="0"/>
                      </a:lnTo>
                      <a:close/>
                    </a:path>
                  </a:pathLst>
                </a:custGeom>
                <a:grpFill/>
                <a:ln>
                  <a:noFill/>
                </a:ln>
                <a:extLst/>
              </p:spPr>
              <p:txBody>
                <a:bodyPr/>
                <a:lstStyle/>
                <a:p>
                  <a:pPr>
                    <a:defRPr/>
                  </a:pPr>
                  <a:endParaRPr lang="en-US" dirty="0">
                    <a:solidFill>
                      <a:prstClr val="black"/>
                    </a:solidFill>
                    <a:latin typeface="Calibri Light"/>
                  </a:endParaRPr>
                </a:p>
              </p:txBody>
            </p:sp>
            <p:sp>
              <p:nvSpPr>
                <p:cNvPr id="82" name="Rectangle 20"/>
                <p:cNvSpPr>
                  <a:spLocks noChangeArrowheads="1"/>
                </p:cNvSpPr>
                <p:nvPr/>
              </p:nvSpPr>
              <p:spPr bwMode="auto">
                <a:xfrm>
                  <a:off x="3438" y="2557"/>
                  <a:ext cx="12" cy="28"/>
                </a:xfrm>
                <a:prstGeom prst="rect">
                  <a:avLst/>
                </a:prstGeom>
                <a:grpFill/>
                <a:ln>
                  <a:noFill/>
                </a:ln>
                <a:extLst/>
              </p:spPr>
              <p:txBody>
                <a:bodyPr/>
                <a:lstStyle/>
                <a:p>
                  <a:pPr>
                    <a:defRPr/>
                  </a:pPr>
                  <a:endParaRPr lang="en-US" dirty="0">
                    <a:solidFill>
                      <a:prstClr val="black"/>
                    </a:solidFill>
                    <a:latin typeface="Calibri Light"/>
                  </a:endParaRPr>
                </a:p>
              </p:txBody>
            </p:sp>
            <p:sp>
              <p:nvSpPr>
                <p:cNvPr id="83" name="Rectangle 21"/>
                <p:cNvSpPr>
                  <a:spLocks noChangeArrowheads="1"/>
                </p:cNvSpPr>
                <p:nvPr/>
              </p:nvSpPr>
              <p:spPr bwMode="auto">
                <a:xfrm>
                  <a:off x="3438" y="2470"/>
                  <a:ext cx="12" cy="27"/>
                </a:xfrm>
                <a:prstGeom prst="rect">
                  <a:avLst/>
                </a:prstGeom>
                <a:grpFill/>
                <a:ln>
                  <a:noFill/>
                </a:ln>
                <a:extLst/>
              </p:spPr>
              <p:txBody>
                <a:bodyPr/>
                <a:lstStyle/>
                <a:p>
                  <a:pPr>
                    <a:defRPr/>
                  </a:pPr>
                  <a:endParaRPr lang="en-US" dirty="0">
                    <a:solidFill>
                      <a:prstClr val="black"/>
                    </a:solidFill>
                    <a:latin typeface="Calibri Light"/>
                  </a:endParaRPr>
                </a:p>
              </p:txBody>
            </p:sp>
            <p:sp>
              <p:nvSpPr>
                <p:cNvPr id="84" name="Freeform 22"/>
                <p:cNvSpPr>
                  <a:spLocks noEditPoints="1"/>
                </p:cNvSpPr>
                <p:nvPr/>
              </p:nvSpPr>
              <p:spPr bwMode="auto">
                <a:xfrm>
                  <a:off x="3428" y="2580"/>
                  <a:ext cx="32" cy="31"/>
                </a:xfrm>
                <a:custGeom>
                  <a:avLst/>
                  <a:gdLst>
                    <a:gd name="T0" fmla="*/ 48 w 96"/>
                    <a:gd name="T1" fmla="*/ 0 h 94"/>
                    <a:gd name="T2" fmla="*/ 48 w 96"/>
                    <a:gd name="T3" fmla="*/ 0 h 94"/>
                    <a:gd name="T4" fmla="*/ 38 w 96"/>
                    <a:gd name="T5" fmla="*/ 0 h 94"/>
                    <a:gd name="T6" fmla="*/ 30 w 96"/>
                    <a:gd name="T7" fmla="*/ 3 h 94"/>
                    <a:gd name="T8" fmla="*/ 21 w 96"/>
                    <a:gd name="T9" fmla="*/ 8 h 94"/>
                    <a:gd name="T10" fmla="*/ 14 w 96"/>
                    <a:gd name="T11" fmla="*/ 14 h 94"/>
                    <a:gd name="T12" fmla="*/ 9 w 96"/>
                    <a:gd name="T13" fmla="*/ 21 h 94"/>
                    <a:gd name="T14" fmla="*/ 5 w 96"/>
                    <a:gd name="T15" fmla="*/ 28 h 94"/>
                    <a:gd name="T16" fmla="*/ 2 w 96"/>
                    <a:gd name="T17" fmla="*/ 38 h 94"/>
                    <a:gd name="T18" fmla="*/ 0 w 96"/>
                    <a:gd name="T19" fmla="*/ 46 h 94"/>
                    <a:gd name="T20" fmla="*/ 0 w 96"/>
                    <a:gd name="T21" fmla="*/ 46 h 94"/>
                    <a:gd name="T22" fmla="*/ 2 w 96"/>
                    <a:gd name="T23" fmla="*/ 56 h 94"/>
                    <a:gd name="T24" fmla="*/ 5 w 96"/>
                    <a:gd name="T25" fmla="*/ 66 h 94"/>
                    <a:gd name="T26" fmla="*/ 9 w 96"/>
                    <a:gd name="T27" fmla="*/ 73 h 94"/>
                    <a:gd name="T28" fmla="*/ 14 w 96"/>
                    <a:gd name="T29" fmla="*/ 80 h 94"/>
                    <a:gd name="T30" fmla="*/ 21 w 96"/>
                    <a:gd name="T31" fmla="*/ 85 h 94"/>
                    <a:gd name="T32" fmla="*/ 30 w 96"/>
                    <a:gd name="T33" fmla="*/ 91 h 94"/>
                    <a:gd name="T34" fmla="*/ 38 w 96"/>
                    <a:gd name="T35" fmla="*/ 92 h 94"/>
                    <a:gd name="T36" fmla="*/ 48 w 96"/>
                    <a:gd name="T37" fmla="*/ 94 h 94"/>
                    <a:gd name="T38" fmla="*/ 48 w 96"/>
                    <a:gd name="T39" fmla="*/ 94 h 94"/>
                    <a:gd name="T40" fmla="*/ 58 w 96"/>
                    <a:gd name="T41" fmla="*/ 92 h 94"/>
                    <a:gd name="T42" fmla="*/ 66 w 96"/>
                    <a:gd name="T43" fmla="*/ 91 h 94"/>
                    <a:gd name="T44" fmla="*/ 75 w 96"/>
                    <a:gd name="T45" fmla="*/ 85 h 94"/>
                    <a:gd name="T46" fmla="*/ 82 w 96"/>
                    <a:gd name="T47" fmla="*/ 80 h 94"/>
                    <a:gd name="T48" fmla="*/ 87 w 96"/>
                    <a:gd name="T49" fmla="*/ 73 h 94"/>
                    <a:gd name="T50" fmla="*/ 91 w 96"/>
                    <a:gd name="T51" fmla="*/ 66 h 94"/>
                    <a:gd name="T52" fmla="*/ 94 w 96"/>
                    <a:gd name="T53" fmla="*/ 56 h 94"/>
                    <a:gd name="T54" fmla="*/ 96 w 96"/>
                    <a:gd name="T55" fmla="*/ 46 h 94"/>
                    <a:gd name="T56" fmla="*/ 96 w 96"/>
                    <a:gd name="T57" fmla="*/ 46 h 94"/>
                    <a:gd name="T58" fmla="*/ 94 w 96"/>
                    <a:gd name="T59" fmla="*/ 38 h 94"/>
                    <a:gd name="T60" fmla="*/ 91 w 96"/>
                    <a:gd name="T61" fmla="*/ 28 h 94"/>
                    <a:gd name="T62" fmla="*/ 87 w 96"/>
                    <a:gd name="T63" fmla="*/ 21 h 94"/>
                    <a:gd name="T64" fmla="*/ 82 w 96"/>
                    <a:gd name="T65" fmla="*/ 14 h 94"/>
                    <a:gd name="T66" fmla="*/ 75 w 96"/>
                    <a:gd name="T67" fmla="*/ 8 h 94"/>
                    <a:gd name="T68" fmla="*/ 66 w 96"/>
                    <a:gd name="T69" fmla="*/ 3 h 94"/>
                    <a:gd name="T70" fmla="*/ 58 w 96"/>
                    <a:gd name="T71" fmla="*/ 0 h 94"/>
                    <a:gd name="T72" fmla="*/ 48 w 96"/>
                    <a:gd name="T73" fmla="*/ 0 h 94"/>
                    <a:gd name="T74" fmla="*/ 48 w 96"/>
                    <a:gd name="T75" fmla="*/ 0 h 94"/>
                    <a:gd name="T76" fmla="*/ 48 w 96"/>
                    <a:gd name="T77" fmla="*/ 38 h 94"/>
                    <a:gd name="T78" fmla="*/ 48 w 96"/>
                    <a:gd name="T79" fmla="*/ 38 h 94"/>
                    <a:gd name="T80" fmla="*/ 52 w 96"/>
                    <a:gd name="T81" fmla="*/ 38 h 94"/>
                    <a:gd name="T82" fmla="*/ 55 w 96"/>
                    <a:gd name="T83" fmla="*/ 40 h 94"/>
                    <a:gd name="T84" fmla="*/ 56 w 96"/>
                    <a:gd name="T85" fmla="*/ 43 h 94"/>
                    <a:gd name="T86" fmla="*/ 58 w 96"/>
                    <a:gd name="T87" fmla="*/ 46 h 94"/>
                    <a:gd name="T88" fmla="*/ 58 w 96"/>
                    <a:gd name="T89" fmla="*/ 46 h 94"/>
                    <a:gd name="T90" fmla="*/ 56 w 96"/>
                    <a:gd name="T91" fmla="*/ 50 h 94"/>
                    <a:gd name="T92" fmla="*/ 55 w 96"/>
                    <a:gd name="T93" fmla="*/ 53 h 94"/>
                    <a:gd name="T94" fmla="*/ 52 w 96"/>
                    <a:gd name="T95" fmla="*/ 54 h 94"/>
                    <a:gd name="T96" fmla="*/ 48 w 96"/>
                    <a:gd name="T97" fmla="*/ 56 h 94"/>
                    <a:gd name="T98" fmla="*/ 48 w 96"/>
                    <a:gd name="T99" fmla="*/ 56 h 94"/>
                    <a:gd name="T100" fmla="*/ 45 w 96"/>
                    <a:gd name="T101" fmla="*/ 54 h 94"/>
                    <a:gd name="T102" fmla="*/ 41 w 96"/>
                    <a:gd name="T103" fmla="*/ 53 h 94"/>
                    <a:gd name="T104" fmla="*/ 40 w 96"/>
                    <a:gd name="T105" fmla="*/ 50 h 94"/>
                    <a:gd name="T106" fmla="*/ 40 w 96"/>
                    <a:gd name="T107" fmla="*/ 46 h 94"/>
                    <a:gd name="T108" fmla="*/ 40 w 96"/>
                    <a:gd name="T109" fmla="*/ 46 h 94"/>
                    <a:gd name="T110" fmla="*/ 40 w 96"/>
                    <a:gd name="T111" fmla="*/ 43 h 94"/>
                    <a:gd name="T112" fmla="*/ 41 w 96"/>
                    <a:gd name="T113" fmla="*/ 40 h 94"/>
                    <a:gd name="T114" fmla="*/ 45 w 96"/>
                    <a:gd name="T115" fmla="*/ 38 h 94"/>
                    <a:gd name="T116" fmla="*/ 48 w 96"/>
                    <a:gd name="T117" fmla="*/ 38 h 94"/>
                    <a:gd name="T118" fmla="*/ 48 w 96"/>
                    <a:gd name="T119" fmla="*/ 3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4">
                      <a:moveTo>
                        <a:pt x="48" y="0"/>
                      </a:moveTo>
                      <a:lnTo>
                        <a:pt x="48" y="0"/>
                      </a:lnTo>
                      <a:lnTo>
                        <a:pt x="38" y="0"/>
                      </a:lnTo>
                      <a:lnTo>
                        <a:pt x="30" y="3"/>
                      </a:lnTo>
                      <a:lnTo>
                        <a:pt x="21" y="8"/>
                      </a:lnTo>
                      <a:lnTo>
                        <a:pt x="14" y="14"/>
                      </a:lnTo>
                      <a:lnTo>
                        <a:pt x="9" y="21"/>
                      </a:lnTo>
                      <a:lnTo>
                        <a:pt x="5" y="28"/>
                      </a:lnTo>
                      <a:lnTo>
                        <a:pt x="2" y="38"/>
                      </a:lnTo>
                      <a:lnTo>
                        <a:pt x="0" y="46"/>
                      </a:lnTo>
                      <a:lnTo>
                        <a:pt x="0" y="46"/>
                      </a:lnTo>
                      <a:lnTo>
                        <a:pt x="2" y="56"/>
                      </a:lnTo>
                      <a:lnTo>
                        <a:pt x="5" y="66"/>
                      </a:lnTo>
                      <a:lnTo>
                        <a:pt x="9" y="73"/>
                      </a:lnTo>
                      <a:lnTo>
                        <a:pt x="14" y="80"/>
                      </a:lnTo>
                      <a:lnTo>
                        <a:pt x="21" y="85"/>
                      </a:lnTo>
                      <a:lnTo>
                        <a:pt x="30" y="91"/>
                      </a:lnTo>
                      <a:lnTo>
                        <a:pt x="38" y="92"/>
                      </a:lnTo>
                      <a:lnTo>
                        <a:pt x="48" y="94"/>
                      </a:lnTo>
                      <a:lnTo>
                        <a:pt x="48" y="94"/>
                      </a:lnTo>
                      <a:lnTo>
                        <a:pt x="58" y="92"/>
                      </a:lnTo>
                      <a:lnTo>
                        <a:pt x="66" y="91"/>
                      </a:lnTo>
                      <a:lnTo>
                        <a:pt x="75" y="85"/>
                      </a:lnTo>
                      <a:lnTo>
                        <a:pt x="82" y="80"/>
                      </a:lnTo>
                      <a:lnTo>
                        <a:pt x="87" y="73"/>
                      </a:lnTo>
                      <a:lnTo>
                        <a:pt x="91" y="66"/>
                      </a:lnTo>
                      <a:lnTo>
                        <a:pt x="94" y="56"/>
                      </a:lnTo>
                      <a:lnTo>
                        <a:pt x="96" y="46"/>
                      </a:lnTo>
                      <a:lnTo>
                        <a:pt x="96" y="46"/>
                      </a:lnTo>
                      <a:lnTo>
                        <a:pt x="94" y="38"/>
                      </a:lnTo>
                      <a:lnTo>
                        <a:pt x="91" y="28"/>
                      </a:lnTo>
                      <a:lnTo>
                        <a:pt x="87" y="21"/>
                      </a:lnTo>
                      <a:lnTo>
                        <a:pt x="82" y="14"/>
                      </a:lnTo>
                      <a:lnTo>
                        <a:pt x="75" y="8"/>
                      </a:lnTo>
                      <a:lnTo>
                        <a:pt x="66" y="3"/>
                      </a:lnTo>
                      <a:lnTo>
                        <a:pt x="58" y="0"/>
                      </a:lnTo>
                      <a:lnTo>
                        <a:pt x="48" y="0"/>
                      </a:lnTo>
                      <a:lnTo>
                        <a:pt x="48" y="0"/>
                      </a:lnTo>
                      <a:close/>
                      <a:moveTo>
                        <a:pt x="48" y="38"/>
                      </a:moveTo>
                      <a:lnTo>
                        <a:pt x="48" y="38"/>
                      </a:lnTo>
                      <a:lnTo>
                        <a:pt x="52" y="38"/>
                      </a:lnTo>
                      <a:lnTo>
                        <a:pt x="55" y="40"/>
                      </a:lnTo>
                      <a:lnTo>
                        <a:pt x="56" y="43"/>
                      </a:lnTo>
                      <a:lnTo>
                        <a:pt x="58" y="46"/>
                      </a:lnTo>
                      <a:lnTo>
                        <a:pt x="58" y="46"/>
                      </a:lnTo>
                      <a:lnTo>
                        <a:pt x="56" y="50"/>
                      </a:lnTo>
                      <a:lnTo>
                        <a:pt x="55" y="53"/>
                      </a:lnTo>
                      <a:lnTo>
                        <a:pt x="52" y="54"/>
                      </a:lnTo>
                      <a:lnTo>
                        <a:pt x="48" y="56"/>
                      </a:lnTo>
                      <a:lnTo>
                        <a:pt x="48" y="56"/>
                      </a:lnTo>
                      <a:lnTo>
                        <a:pt x="45" y="54"/>
                      </a:lnTo>
                      <a:lnTo>
                        <a:pt x="41" y="53"/>
                      </a:lnTo>
                      <a:lnTo>
                        <a:pt x="40" y="50"/>
                      </a:lnTo>
                      <a:lnTo>
                        <a:pt x="40" y="46"/>
                      </a:lnTo>
                      <a:lnTo>
                        <a:pt x="40" y="46"/>
                      </a:lnTo>
                      <a:lnTo>
                        <a:pt x="40" y="43"/>
                      </a:lnTo>
                      <a:lnTo>
                        <a:pt x="41" y="40"/>
                      </a:lnTo>
                      <a:lnTo>
                        <a:pt x="45" y="38"/>
                      </a:lnTo>
                      <a:lnTo>
                        <a:pt x="48" y="38"/>
                      </a:lnTo>
                      <a:lnTo>
                        <a:pt x="48" y="38"/>
                      </a:lnTo>
                      <a:close/>
                    </a:path>
                  </a:pathLst>
                </a:custGeom>
                <a:grpFill/>
                <a:ln>
                  <a:noFill/>
                </a:ln>
                <a:extLst/>
              </p:spPr>
              <p:txBody>
                <a:bodyPr/>
                <a:lstStyle/>
                <a:p>
                  <a:pPr>
                    <a:defRPr/>
                  </a:pPr>
                  <a:endParaRPr lang="en-US" dirty="0">
                    <a:solidFill>
                      <a:prstClr val="black"/>
                    </a:solidFill>
                    <a:latin typeface="Calibri Light"/>
                  </a:endParaRPr>
                </a:p>
              </p:txBody>
            </p:sp>
            <p:sp>
              <p:nvSpPr>
                <p:cNvPr id="85" name="Freeform 23"/>
                <p:cNvSpPr>
                  <a:spLocks/>
                </p:cNvSpPr>
                <p:nvPr/>
              </p:nvSpPr>
              <p:spPr bwMode="auto">
                <a:xfrm>
                  <a:off x="3422" y="2600"/>
                  <a:ext cx="87" cy="141"/>
                </a:xfrm>
                <a:custGeom>
                  <a:avLst/>
                  <a:gdLst>
                    <a:gd name="T0" fmla="*/ 262 w 262"/>
                    <a:gd name="T1" fmla="*/ 78 h 424"/>
                    <a:gd name="T2" fmla="*/ 205 w 262"/>
                    <a:gd name="T3" fmla="*/ 137 h 424"/>
                    <a:gd name="T4" fmla="*/ 182 w 262"/>
                    <a:gd name="T5" fmla="*/ 165 h 424"/>
                    <a:gd name="T6" fmla="*/ 164 w 262"/>
                    <a:gd name="T7" fmla="*/ 195 h 424"/>
                    <a:gd name="T8" fmla="*/ 154 w 262"/>
                    <a:gd name="T9" fmla="*/ 228 h 424"/>
                    <a:gd name="T10" fmla="*/ 153 w 262"/>
                    <a:gd name="T11" fmla="*/ 245 h 424"/>
                    <a:gd name="T12" fmla="*/ 179 w 262"/>
                    <a:gd name="T13" fmla="*/ 250 h 424"/>
                    <a:gd name="T14" fmla="*/ 181 w 262"/>
                    <a:gd name="T15" fmla="*/ 249 h 424"/>
                    <a:gd name="T16" fmla="*/ 185 w 262"/>
                    <a:gd name="T17" fmla="*/ 262 h 424"/>
                    <a:gd name="T18" fmla="*/ 191 w 262"/>
                    <a:gd name="T19" fmla="*/ 274 h 424"/>
                    <a:gd name="T20" fmla="*/ 202 w 262"/>
                    <a:gd name="T21" fmla="*/ 306 h 424"/>
                    <a:gd name="T22" fmla="*/ 203 w 262"/>
                    <a:gd name="T23" fmla="*/ 316 h 424"/>
                    <a:gd name="T24" fmla="*/ 199 w 262"/>
                    <a:gd name="T25" fmla="*/ 337 h 424"/>
                    <a:gd name="T26" fmla="*/ 186 w 262"/>
                    <a:gd name="T27" fmla="*/ 355 h 424"/>
                    <a:gd name="T28" fmla="*/ 178 w 262"/>
                    <a:gd name="T29" fmla="*/ 362 h 424"/>
                    <a:gd name="T30" fmla="*/ 158 w 262"/>
                    <a:gd name="T31" fmla="*/ 375 h 424"/>
                    <a:gd name="T32" fmla="*/ 147 w 262"/>
                    <a:gd name="T33" fmla="*/ 379 h 424"/>
                    <a:gd name="T34" fmla="*/ 122 w 262"/>
                    <a:gd name="T35" fmla="*/ 382 h 424"/>
                    <a:gd name="T36" fmla="*/ 98 w 262"/>
                    <a:gd name="T37" fmla="*/ 381 h 424"/>
                    <a:gd name="T38" fmla="*/ 88 w 262"/>
                    <a:gd name="T39" fmla="*/ 376 h 424"/>
                    <a:gd name="T40" fmla="*/ 66 w 262"/>
                    <a:gd name="T41" fmla="*/ 362 h 424"/>
                    <a:gd name="T42" fmla="*/ 56 w 262"/>
                    <a:gd name="T43" fmla="*/ 351 h 424"/>
                    <a:gd name="T44" fmla="*/ 51 w 262"/>
                    <a:gd name="T45" fmla="*/ 339 h 424"/>
                    <a:gd name="T46" fmla="*/ 44 w 262"/>
                    <a:gd name="T47" fmla="*/ 305 h 424"/>
                    <a:gd name="T48" fmla="*/ 42 w 262"/>
                    <a:gd name="T49" fmla="*/ 284 h 424"/>
                    <a:gd name="T50" fmla="*/ 46 w 262"/>
                    <a:gd name="T51" fmla="*/ 243 h 424"/>
                    <a:gd name="T52" fmla="*/ 52 w 262"/>
                    <a:gd name="T53" fmla="*/ 206 h 424"/>
                    <a:gd name="T54" fmla="*/ 65 w 262"/>
                    <a:gd name="T55" fmla="*/ 151 h 424"/>
                    <a:gd name="T56" fmla="*/ 81 w 262"/>
                    <a:gd name="T57" fmla="*/ 78 h 424"/>
                    <a:gd name="T58" fmla="*/ 87 w 262"/>
                    <a:gd name="T59" fmla="*/ 28 h 424"/>
                    <a:gd name="T60" fmla="*/ 86 w 262"/>
                    <a:gd name="T61" fmla="*/ 0 h 424"/>
                    <a:gd name="T62" fmla="*/ 44 w 262"/>
                    <a:gd name="T63" fmla="*/ 17 h 424"/>
                    <a:gd name="T64" fmla="*/ 45 w 262"/>
                    <a:gd name="T65" fmla="*/ 29 h 424"/>
                    <a:gd name="T66" fmla="*/ 39 w 262"/>
                    <a:gd name="T67" fmla="*/ 74 h 424"/>
                    <a:gd name="T68" fmla="*/ 24 w 262"/>
                    <a:gd name="T69" fmla="*/ 141 h 424"/>
                    <a:gd name="T70" fmla="*/ 11 w 262"/>
                    <a:gd name="T71" fmla="*/ 197 h 424"/>
                    <a:gd name="T72" fmla="*/ 4 w 262"/>
                    <a:gd name="T73" fmla="*/ 239 h 424"/>
                    <a:gd name="T74" fmla="*/ 0 w 262"/>
                    <a:gd name="T75" fmla="*/ 283 h 424"/>
                    <a:gd name="T76" fmla="*/ 2 w 262"/>
                    <a:gd name="T77" fmla="*/ 311 h 424"/>
                    <a:gd name="T78" fmla="*/ 9 w 262"/>
                    <a:gd name="T79" fmla="*/ 346 h 424"/>
                    <a:gd name="T80" fmla="*/ 17 w 262"/>
                    <a:gd name="T81" fmla="*/ 365 h 424"/>
                    <a:gd name="T82" fmla="*/ 21 w 262"/>
                    <a:gd name="T83" fmla="*/ 374 h 424"/>
                    <a:gd name="T84" fmla="*/ 35 w 262"/>
                    <a:gd name="T85" fmla="*/ 390 h 424"/>
                    <a:gd name="T86" fmla="*/ 51 w 262"/>
                    <a:gd name="T87" fmla="*/ 404 h 424"/>
                    <a:gd name="T88" fmla="*/ 69 w 262"/>
                    <a:gd name="T89" fmla="*/ 414 h 424"/>
                    <a:gd name="T90" fmla="*/ 88 w 262"/>
                    <a:gd name="T91" fmla="*/ 421 h 424"/>
                    <a:gd name="T92" fmla="*/ 104 w 262"/>
                    <a:gd name="T93" fmla="*/ 424 h 424"/>
                    <a:gd name="T94" fmla="*/ 119 w 262"/>
                    <a:gd name="T95" fmla="*/ 424 h 424"/>
                    <a:gd name="T96" fmla="*/ 158 w 262"/>
                    <a:gd name="T97" fmla="*/ 420 h 424"/>
                    <a:gd name="T98" fmla="*/ 175 w 262"/>
                    <a:gd name="T99" fmla="*/ 413 h 424"/>
                    <a:gd name="T100" fmla="*/ 205 w 262"/>
                    <a:gd name="T101" fmla="*/ 396 h 424"/>
                    <a:gd name="T102" fmla="*/ 217 w 262"/>
                    <a:gd name="T103" fmla="*/ 385 h 424"/>
                    <a:gd name="T104" fmla="*/ 228 w 262"/>
                    <a:gd name="T105" fmla="*/ 369 h 424"/>
                    <a:gd name="T106" fmla="*/ 238 w 262"/>
                    <a:gd name="T107" fmla="*/ 353 h 424"/>
                    <a:gd name="T108" fmla="*/ 242 w 262"/>
                    <a:gd name="T109" fmla="*/ 336 h 424"/>
                    <a:gd name="T110" fmla="*/ 245 w 262"/>
                    <a:gd name="T111" fmla="*/ 316 h 424"/>
                    <a:gd name="T112" fmla="*/ 244 w 262"/>
                    <a:gd name="T113" fmla="*/ 301 h 424"/>
                    <a:gd name="T114" fmla="*/ 235 w 262"/>
                    <a:gd name="T115" fmla="*/ 271 h 424"/>
                    <a:gd name="T116" fmla="*/ 230 w 262"/>
                    <a:gd name="T117" fmla="*/ 259 h 424"/>
                    <a:gd name="T118" fmla="*/ 221 w 262"/>
                    <a:gd name="T119" fmla="*/ 231 h 424"/>
                    <a:gd name="T120" fmla="*/ 217 w 262"/>
                    <a:gd name="T121" fmla="*/ 204 h 424"/>
                    <a:gd name="T122" fmla="*/ 220 w 262"/>
                    <a:gd name="T123" fmla="*/ 178 h 424"/>
                    <a:gd name="T124" fmla="*/ 227 w 262"/>
                    <a:gd name="T125" fmla="*/ 15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424">
                      <a:moveTo>
                        <a:pt x="227" y="154"/>
                      </a:moveTo>
                      <a:lnTo>
                        <a:pt x="262" y="78"/>
                      </a:lnTo>
                      <a:lnTo>
                        <a:pt x="205" y="137"/>
                      </a:lnTo>
                      <a:lnTo>
                        <a:pt x="205" y="137"/>
                      </a:lnTo>
                      <a:lnTo>
                        <a:pt x="191" y="154"/>
                      </a:lnTo>
                      <a:lnTo>
                        <a:pt x="182" y="165"/>
                      </a:lnTo>
                      <a:lnTo>
                        <a:pt x="172" y="179"/>
                      </a:lnTo>
                      <a:lnTo>
                        <a:pt x="164" y="195"/>
                      </a:lnTo>
                      <a:lnTo>
                        <a:pt x="158" y="211"/>
                      </a:lnTo>
                      <a:lnTo>
                        <a:pt x="154" y="228"/>
                      </a:lnTo>
                      <a:lnTo>
                        <a:pt x="153" y="236"/>
                      </a:lnTo>
                      <a:lnTo>
                        <a:pt x="153" y="245"/>
                      </a:lnTo>
                      <a:lnTo>
                        <a:pt x="157" y="294"/>
                      </a:lnTo>
                      <a:lnTo>
                        <a:pt x="179" y="250"/>
                      </a:lnTo>
                      <a:lnTo>
                        <a:pt x="179" y="250"/>
                      </a:lnTo>
                      <a:lnTo>
                        <a:pt x="181" y="249"/>
                      </a:lnTo>
                      <a:lnTo>
                        <a:pt x="181" y="249"/>
                      </a:lnTo>
                      <a:lnTo>
                        <a:pt x="185" y="262"/>
                      </a:lnTo>
                      <a:lnTo>
                        <a:pt x="191" y="274"/>
                      </a:lnTo>
                      <a:lnTo>
                        <a:pt x="191" y="274"/>
                      </a:lnTo>
                      <a:lnTo>
                        <a:pt x="199" y="295"/>
                      </a:lnTo>
                      <a:lnTo>
                        <a:pt x="202" y="306"/>
                      </a:lnTo>
                      <a:lnTo>
                        <a:pt x="203" y="316"/>
                      </a:lnTo>
                      <a:lnTo>
                        <a:pt x="203" y="316"/>
                      </a:lnTo>
                      <a:lnTo>
                        <a:pt x="202" y="327"/>
                      </a:lnTo>
                      <a:lnTo>
                        <a:pt x="199" y="337"/>
                      </a:lnTo>
                      <a:lnTo>
                        <a:pt x="193" y="347"/>
                      </a:lnTo>
                      <a:lnTo>
                        <a:pt x="186" y="355"/>
                      </a:lnTo>
                      <a:lnTo>
                        <a:pt x="186" y="355"/>
                      </a:lnTo>
                      <a:lnTo>
                        <a:pt x="178" y="362"/>
                      </a:lnTo>
                      <a:lnTo>
                        <a:pt x="170" y="369"/>
                      </a:lnTo>
                      <a:lnTo>
                        <a:pt x="158" y="375"/>
                      </a:lnTo>
                      <a:lnTo>
                        <a:pt x="147" y="379"/>
                      </a:lnTo>
                      <a:lnTo>
                        <a:pt x="147" y="379"/>
                      </a:lnTo>
                      <a:lnTo>
                        <a:pt x="135" y="382"/>
                      </a:lnTo>
                      <a:lnTo>
                        <a:pt x="122" y="382"/>
                      </a:lnTo>
                      <a:lnTo>
                        <a:pt x="111" y="382"/>
                      </a:lnTo>
                      <a:lnTo>
                        <a:pt x="98" y="381"/>
                      </a:lnTo>
                      <a:lnTo>
                        <a:pt x="98" y="381"/>
                      </a:lnTo>
                      <a:lnTo>
                        <a:pt x="88" y="376"/>
                      </a:lnTo>
                      <a:lnTo>
                        <a:pt x="77" y="371"/>
                      </a:lnTo>
                      <a:lnTo>
                        <a:pt x="66" y="362"/>
                      </a:lnTo>
                      <a:lnTo>
                        <a:pt x="62" y="358"/>
                      </a:lnTo>
                      <a:lnTo>
                        <a:pt x="56" y="351"/>
                      </a:lnTo>
                      <a:lnTo>
                        <a:pt x="56" y="351"/>
                      </a:lnTo>
                      <a:lnTo>
                        <a:pt x="51" y="339"/>
                      </a:lnTo>
                      <a:lnTo>
                        <a:pt x="45" y="323"/>
                      </a:lnTo>
                      <a:lnTo>
                        <a:pt x="44" y="305"/>
                      </a:lnTo>
                      <a:lnTo>
                        <a:pt x="42" y="284"/>
                      </a:lnTo>
                      <a:lnTo>
                        <a:pt x="42" y="284"/>
                      </a:lnTo>
                      <a:lnTo>
                        <a:pt x="44" y="264"/>
                      </a:lnTo>
                      <a:lnTo>
                        <a:pt x="46" y="243"/>
                      </a:lnTo>
                      <a:lnTo>
                        <a:pt x="52" y="206"/>
                      </a:lnTo>
                      <a:lnTo>
                        <a:pt x="52" y="206"/>
                      </a:lnTo>
                      <a:lnTo>
                        <a:pt x="65" y="151"/>
                      </a:lnTo>
                      <a:lnTo>
                        <a:pt x="65" y="151"/>
                      </a:lnTo>
                      <a:lnTo>
                        <a:pt x="73" y="115"/>
                      </a:lnTo>
                      <a:lnTo>
                        <a:pt x="81" y="78"/>
                      </a:lnTo>
                      <a:lnTo>
                        <a:pt x="86" y="43"/>
                      </a:lnTo>
                      <a:lnTo>
                        <a:pt x="87" y="28"/>
                      </a:lnTo>
                      <a:lnTo>
                        <a:pt x="86" y="14"/>
                      </a:lnTo>
                      <a:lnTo>
                        <a:pt x="86" y="0"/>
                      </a:lnTo>
                      <a:lnTo>
                        <a:pt x="44" y="3"/>
                      </a:lnTo>
                      <a:lnTo>
                        <a:pt x="44" y="17"/>
                      </a:lnTo>
                      <a:lnTo>
                        <a:pt x="44" y="17"/>
                      </a:lnTo>
                      <a:lnTo>
                        <a:pt x="45" y="29"/>
                      </a:lnTo>
                      <a:lnTo>
                        <a:pt x="44" y="43"/>
                      </a:lnTo>
                      <a:lnTo>
                        <a:pt x="39" y="74"/>
                      </a:lnTo>
                      <a:lnTo>
                        <a:pt x="32" y="106"/>
                      </a:lnTo>
                      <a:lnTo>
                        <a:pt x="24" y="141"/>
                      </a:lnTo>
                      <a:lnTo>
                        <a:pt x="24" y="141"/>
                      </a:lnTo>
                      <a:lnTo>
                        <a:pt x="11" y="197"/>
                      </a:lnTo>
                      <a:lnTo>
                        <a:pt x="11" y="197"/>
                      </a:lnTo>
                      <a:lnTo>
                        <a:pt x="4" y="239"/>
                      </a:lnTo>
                      <a:lnTo>
                        <a:pt x="2" y="260"/>
                      </a:lnTo>
                      <a:lnTo>
                        <a:pt x="0" y="283"/>
                      </a:lnTo>
                      <a:lnTo>
                        <a:pt x="0" y="283"/>
                      </a:lnTo>
                      <a:lnTo>
                        <a:pt x="2" y="311"/>
                      </a:lnTo>
                      <a:lnTo>
                        <a:pt x="6" y="334"/>
                      </a:lnTo>
                      <a:lnTo>
                        <a:pt x="9" y="346"/>
                      </a:lnTo>
                      <a:lnTo>
                        <a:pt x="11" y="355"/>
                      </a:lnTo>
                      <a:lnTo>
                        <a:pt x="17" y="365"/>
                      </a:lnTo>
                      <a:lnTo>
                        <a:pt x="21" y="374"/>
                      </a:lnTo>
                      <a:lnTo>
                        <a:pt x="21" y="374"/>
                      </a:lnTo>
                      <a:lnTo>
                        <a:pt x="28" y="382"/>
                      </a:lnTo>
                      <a:lnTo>
                        <a:pt x="35" y="390"/>
                      </a:lnTo>
                      <a:lnTo>
                        <a:pt x="42" y="397"/>
                      </a:lnTo>
                      <a:lnTo>
                        <a:pt x="51" y="404"/>
                      </a:lnTo>
                      <a:lnTo>
                        <a:pt x="59" y="409"/>
                      </a:lnTo>
                      <a:lnTo>
                        <a:pt x="69" y="414"/>
                      </a:lnTo>
                      <a:lnTo>
                        <a:pt x="79" y="418"/>
                      </a:lnTo>
                      <a:lnTo>
                        <a:pt x="88" y="421"/>
                      </a:lnTo>
                      <a:lnTo>
                        <a:pt x="88" y="421"/>
                      </a:lnTo>
                      <a:lnTo>
                        <a:pt x="104" y="424"/>
                      </a:lnTo>
                      <a:lnTo>
                        <a:pt x="119" y="424"/>
                      </a:lnTo>
                      <a:lnTo>
                        <a:pt x="119" y="424"/>
                      </a:lnTo>
                      <a:lnTo>
                        <a:pt x="139" y="423"/>
                      </a:lnTo>
                      <a:lnTo>
                        <a:pt x="158" y="420"/>
                      </a:lnTo>
                      <a:lnTo>
                        <a:pt x="158" y="420"/>
                      </a:lnTo>
                      <a:lnTo>
                        <a:pt x="175" y="413"/>
                      </a:lnTo>
                      <a:lnTo>
                        <a:pt x="191" y="406"/>
                      </a:lnTo>
                      <a:lnTo>
                        <a:pt x="205" y="396"/>
                      </a:lnTo>
                      <a:lnTo>
                        <a:pt x="217" y="385"/>
                      </a:lnTo>
                      <a:lnTo>
                        <a:pt x="217" y="385"/>
                      </a:lnTo>
                      <a:lnTo>
                        <a:pt x="224" y="378"/>
                      </a:lnTo>
                      <a:lnTo>
                        <a:pt x="228" y="369"/>
                      </a:lnTo>
                      <a:lnTo>
                        <a:pt x="234" y="361"/>
                      </a:lnTo>
                      <a:lnTo>
                        <a:pt x="238" y="353"/>
                      </a:lnTo>
                      <a:lnTo>
                        <a:pt x="241" y="344"/>
                      </a:lnTo>
                      <a:lnTo>
                        <a:pt x="242" y="336"/>
                      </a:lnTo>
                      <a:lnTo>
                        <a:pt x="244" y="326"/>
                      </a:lnTo>
                      <a:lnTo>
                        <a:pt x="245" y="316"/>
                      </a:lnTo>
                      <a:lnTo>
                        <a:pt x="245" y="316"/>
                      </a:lnTo>
                      <a:lnTo>
                        <a:pt x="244" y="301"/>
                      </a:lnTo>
                      <a:lnTo>
                        <a:pt x="240" y="285"/>
                      </a:lnTo>
                      <a:lnTo>
                        <a:pt x="235" y="271"/>
                      </a:lnTo>
                      <a:lnTo>
                        <a:pt x="230" y="259"/>
                      </a:lnTo>
                      <a:lnTo>
                        <a:pt x="230" y="259"/>
                      </a:lnTo>
                      <a:lnTo>
                        <a:pt x="224" y="245"/>
                      </a:lnTo>
                      <a:lnTo>
                        <a:pt x="221" y="231"/>
                      </a:lnTo>
                      <a:lnTo>
                        <a:pt x="219" y="218"/>
                      </a:lnTo>
                      <a:lnTo>
                        <a:pt x="217" y="204"/>
                      </a:lnTo>
                      <a:lnTo>
                        <a:pt x="217" y="190"/>
                      </a:lnTo>
                      <a:lnTo>
                        <a:pt x="220" y="178"/>
                      </a:lnTo>
                      <a:lnTo>
                        <a:pt x="223" y="165"/>
                      </a:lnTo>
                      <a:lnTo>
                        <a:pt x="227" y="154"/>
                      </a:lnTo>
                      <a:lnTo>
                        <a:pt x="227" y="154"/>
                      </a:lnTo>
                      <a:close/>
                    </a:path>
                  </a:pathLst>
                </a:custGeom>
                <a:grpFill/>
                <a:ln>
                  <a:noFill/>
                </a:ln>
                <a:extLst/>
              </p:spPr>
              <p:txBody>
                <a:bodyPr/>
                <a:lstStyle/>
                <a:p>
                  <a:pPr>
                    <a:defRPr/>
                  </a:pPr>
                  <a:endParaRPr lang="en-US" dirty="0">
                    <a:solidFill>
                      <a:prstClr val="black"/>
                    </a:solidFill>
                    <a:latin typeface="Calibri Light"/>
                  </a:endParaRPr>
                </a:p>
              </p:txBody>
            </p:sp>
            <p:sp>
              <p:nvSpPr>
                <p:cNvPr id="86" name="Freeform 24"/>
                <p:cNvSpPr>
                  <a:spLocks/>
                </p:cNvSpPr>
                <p:nvPr/>
              </p:nvSpPr>
              <p:spPr bwMode="auto">
                <a:xfrm>
                  <a:off x="3549" y="2623"/>
                  <a:ext cx="187" cy="118"/>
                </a:xfrm>
                <a:custGeom>
                  <a:avLst/>
                  <a:gdLst>
                    <a:gd name="T0" fmla="*/ 559 w 560"/>
                    <a:gd name="T1" fmla="*/ 0 h 354"/>
                    <a:gd name="T2" fmla="*/ 386 w 560"/>
                    <a:gd name="T3" fmla="*/ 147 h 354"/>
                    <a:gd name="T4" fmla="*/ 280 w 560"/>
                    <a:gd name="T5" fmla="*/ 233 h 354"/>
                    <a:gd name="T6" fmla="*/ 174 w 560"/>
                    <a:gd name="T7" fmla="*/ 147 h 354"/>
                    <a:gd name="T8" fmla="*/ 1 w 560"/>
                    <a:gd name="T9" fmla="*/ 0 h 354"/>
                    <a:gd name="T10" fmla="*/ 1 w 560"/>
                    <a:gd name="T11" fmla="*/ 0 h 354"/>
                    <a:gd name="T12" fmla="*/ 0 w 560"/>
                    <a:gd name="T13" fmla="*/ 4 h 354"/>
                    <a:gd name="T14" fmla="*/ 0 w 560"/>
                    <a:gd name="T15" fmla="*/ 9 h 354"/>
                    <a:gd name="T16" fmla="*/ 0 w 560"/>
                    <a:gd name="T17" fmla="*/ 320 h 354"/>
                    <a:gd name="T18" fmla="*/ 0 w 560"/>
                    <a:gd name="T19" fmla="*/ 320 h 354"/>
                    <a:gd name="T20" fmla="*/ 0 w 560"/>
                    <a:gd name="T21" fmla="*/ 327 h 354"/>
                    <a:gd name="T22" fmla="*/ 0 w 560"/>
                    <a:gd name="T23" fmla="*/ 327 h 354"/>
                    <a:gd name="T24" fmla="*/ 1 w 560"/>
                    <a:gd name="T25" fmla="*/ 333 h 354"/>
                    <a:gd name="T26" fmla="*/ 4 w 560"/>
                    <a:gd name="T27" fmla="*/ 337 h 354"/>
                    <a:gd name="T28" fmla="*/ 7 w 560"/>
                    <a:gd name="T29" fmla="*/ 342 h 354"/>
                    <a:gd name="T30" fmla="*/ 11 w 560"/>
                    <a:gd name="T31" fmla="*/ 347 h 354"/>
                    <a:gd name="T32" fmla="*/ 17 w 560"/>
                    <a:gd name="T33" fmla="*/ 349 h 354"/>
                    <a:gd name="T34" fmla="*/ 21 w 560"/>
                    <a:gd name="T35" fmla="*/ 352 h 354"/>
                    <a:gd name="T36" fmla="*/ 27 w 560"/>
                    <a:gd name="T37" fmla="*/ 354 h 354"/>
                    <a:gd name="T38" fmla="*/ 34 w 560"/>
                    <a:gd name="T39" fmla="*/ 354 h 354"/>
                    <a:gd name="T40" fmla="*/ 526 w 560"/>
                    <a:gd name="T41" fmla="*/ 354 h 354"/>
                    <a:gd name="T42" fmla="*/ 526 w 560"/>
                    <a:gd name="T43" fmla="*/ 354 h 354"/>
                    <a:gd name="T44" fmla="*/ 532 w 560"/>
                    <a:gd name="T45" fmla="*/ 354 h 354"/>
                    <a:gd name="T46" fmla="*/ 538 w 560"/>
                    <a:gd name="T47" fmla="*/ 352 h 354"/>
                    <a:gd name="T48" fmla="*/ 546 w 560"/>
                    <a:gd name="T49" fmla="*/ 348 h 354"/>
                    <a:gd name="T50" fmla="*/ 553 w 560"/>
                    <a:gd name="T51" fmla="*/ 340 h 354"/>
                    <a:gd name="T52" fmla="*/ 559 w 560"/>
                    <a:gd name="T53" fmla="*/ 331 h 354"/>
                    <a:gd name="T54" fmla="*/ 559 w 560"/>
                    <a:gd name="T55" fmla="*/ 331 h 354"/>
                    <a:gd name="T56" fmla="*/ 559 w 560"/>
                    <a:gd name="T57" fmla="*/ 331 h 354"/>
                    <a:gd name="T58" fmla="*/ 560 w 560"/>
                    <a:gd name="T59" fmla="*/ 326 h 354"/>
                    <a:gd name="T60" fmla="*/ 560 w 560"/>
                    <a:gd name="T61" fmla="*/ 320 h 354"/>
                    <a:gd name="T62" fmla="*/ 560 w 560"/>
                    <a:gd name="T63" fmla="*/ 9 h 354"/>
                    <a:gd name="T64" fmla="*/ 560 w 560"/>
                    <a:gd name="T65" fmla="*/ 9 h 354"/>
                    <a:gd name="T66" fmla="*/ 560 w 560"/>
                    <a:gd name="T67" fmla="*/ 4 h 354"/>
                    <a:gd name="T68" fmla="*/ 559 w 560"/>
                    <a:gd name="T69" fmla="*/ 0 h 354"/>
                    <a:gd name="T70" fmla="*/ 559 w 560"/>
                    <a:gd name="T7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0" h="354">
                      <a:moveTo>
                        <a:pt x="559" y="0"/>
                      </a:moveTo>
                      <a:lnTo>
                        <a:pt x="386" y="147"/>
                      </a:lnTo>
                      <a:lnTo>
                        <a:pt x="280" y="233"/>
                      </a:lnTo>
                      <a:lnTo>
                        <a:pt x="174" y="147"/>
                      </a:lnTo>
                      <a:lnTo>
                        <a:pt x="1" y="0"/>
                      </a:lnTo>
                      <a:lnTo>
                        <a:pt x="1" y="0"/>
                      </a:lnTo>
                      <a:lnTo>
                        <a:pt x="0" y="4"/>
                      </a:lnTo>
                      <a:lnTo>
                        <a:pt x="0" y="9"/>
                      </a:lnTo>
                      <a:lnTo>
                        <a:pt x="0" y="320"/>
                      </a:lnTo>
                      <a:lnTo>
                        <a:pt x="0" y="320"/>
                      </a:lnTo>
                      <a:lnTo>
                        <a:pt x="0" y="327"/>
                      </a:lnTo>
                      <a:lnTo>
                        <a:pt x="0" y="327"/>
                      </a:lnTo>
                      <a:lnTo>
                        <a:pt x="1" y="333"/>
                      </a:lnTo>
                      <a:lnTo>
                        <a:pt x="4" y="337"/>
                      </a:lnTo>
                      <a:lnTo>
                        <a:pt x="7" y="342"/>
                      </a:lnTo>
                      <a:lnTo>
                        <a:pt x="11" y="347"/>
                      </a:lnTo>
                      <a:lnTo>
                        <a:pt x="17" y="349"/>
                      </a:lnTo>
                      <a:lnTo>
                        <a:pt x="21" y="352"/>
                      </a:lnTo>
                      <a:lnTo>
                        <a:pt x="27" y="354"/>
                      </a:lnTo>
                      <a:lnTo>
                        <a:pt x="34" y="354"/>
                      </a:lnTo>
                      <a:lnTo>
                        <a:pt x="526" y="354"/>
                      </a:lnTo>
                      <a:lnTo>
                        <a:pt x="526" y="354"/>
                      </a:lnTo>
                      <a:lnTo>
                        <a:pt x="532" y="354"/>
                      </a:lnTo>
                      <a:lnTo>
                        <a:pt x="538" y="352"/>
                      </a:lnTo>
                      <a:lnTo>
                        <a:pt x="546" y="348"/>
                      </a:lnTo>
                      <a:lnTo>
                        <a:pt x="553" y="340"/>
                      </a:lnTo>
                      <a:lnTo>
                        <a:pt x="559" y="331"/>
                      </a:lnTo>
                      <a:lnTo>
                        <a:pt x="559" y="331"/>
                      </a:lnTo>
                      <a:lnTo>
                        <a:pt x="559" y="331"/>
                      </a:lnTo>
                      <a:lnTo>
                        <a:pt x="560" y="326"/>
                      </a:lnTo>
                      <a:lnTo>
                        <a:pt x="560" y="320"/>
                      </a:lnTo>
                      <a:lnTo>
                        <a:pt x="560" y="9"/>
                      </a:lnTo>
                      <a:lnTo>
                        <a:pt x="560" y="9"/>
                      </a:lnTo>
                      <a:lnTo>
                        <a:pt x="560" y="4"/>
                      </a:lnTo>
                      <a:lnTo>
                        <a:pt x="559" y="0"/>
                      </a:lnTo>
                      <a:lnTo>
                        <a:pt x="559" y="0"/>
                      </a:lnTo>
                      <a:close/>
                    </a:path>
                  </a:pathLst>
                </a:custGeom>
                <a:grpFill/>
                <a:ln>
                  <a:noFill/>
                </a:ln>
                <a:extLst/>
              </p:spPr>
              <p:txBody>
                <a:bodyPr/>
                <a:lstStyle/>
                <a:p>
                  <a:pPr>
                    <a:defRPr/>
                  </a:pPr>
                  <a:endParaRPr lang="en-US" dirty="0">
                    <a:solidFill>
                      <a:prstClr val="black"/>
                    </a:solidFill>
                    <a:latin typeface="Calibri Light"/>
                  </a:endParaRPr>
                </a:p>
              </p:txBody>
            </p:sp>
            <p:sp>
              <p:nvSpPr>
                <p:cNvPr id="87" name="Freeform 25"/>
                <p:cNvSpPr>
                  <a:spLocks/>
                </p:cNvSpPr>
                <p:nvPr/>
              </p:nvSpPr>
              <p:spPr bwMode="auto">
                <a:xfrm>
                  <a:off x="3557" y="2615"/>
                  <a:ext cx="171" cy="72"/>
                </a:xfrm>
                <a:custGeom>
                  <a:avLst/>
                  <a:gdLst>
                    <a:gd name="T0" fmla="*/ 208 w 512"/>
                    <a:gd name="T1" fmla="*/ 179 h 218"/>
                    <a:gd name="T2" fmla="*/ 256 w 512"/>
                    <a:gd name="T3" fmla="*/ 218 h 218"/>
                    <a:gd name="T4" fmla="*/ 304 w 512"/>
                    <a:gd name="T5" fmla="*/ 179 h 218"/>
                    <a:gd name="T6" fmla="*/ 329 w 512"/>
                    <a:gd name="T7" fmla="*/ 158 h 218"/>
                    <a:gd name="T8" fmla="*/ 512 w 512"/>
                    <a:gd name="T9" fmla="*/ 1 h 218"/>
                    <a:gd name="T10" fmla="*/ 512 w 512"/>
                    <a:gd name="T11" fmla="*/ 1 h 218"/>
                    <a:gd name="T12" fmla="*/ 502 w 512"/>
                    <a:gd name="T13" fmla="*/ 0 h 218"/>
                    <a:gd name="T14" fmla="*/ 10 w 512"/>
                    <a:gd name="T15" fmla="*/ 0 h 218"/>
                    <a:gd name="T16" fmla="*/ 10 w 512"/>
                    <a:gd name="T17" fmla="*/ 0 h 218"/>
                    <a:gd name="T18" fmla="*/ 0 w 512"/>
                    <a:gd name="T19" fmla="*/ 1 h 218"/>
                    <a:gd name="T20" fmla="*/ 183 w 512"/>
                    <a:gd name="T21" fmla="*/ 158 h 218"/>
                    <a:gd name="T22" fmla="*/ 208 w 512"/>
                    <a:gd name="T23" fmla="*/ 17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2" h="218">
                      <a:moveTo>
                        <a:pt x="208" y="179"/>
                      </a:moveTo>
                      <a:lnTo>
                        <a:pt x="256" y="218"/>
                      </a:lnTo>
                      <a:lnTo>
                        <a:pt x="304" y="179"/>
                      </a:lnTo>
                      <a:lnTo>
                        <a:pt x="329" y="158"/>
                      </a:lnTo>
                      <a:lnTo>
                        <a:pt x="512" y="1"/>
                      </a:lnTo>
                      <a:lnTo>
                        <a:pt x="512" y="1"/>
                      </a:lnTo>
                      <a:lnTo>
                        <a:pt x="502" y="0"/>
                      </a:lnTo>
                      <a:lnTo>
                        <a:pt x="10" y="0"/>
                      </a:lnTo>
                      <a:lnTo>
                        <a:pt x="10" y="0"/>
                      </a:lnTo>
                      <a:lnTo>
                        <a:pt x="0" y="1"/>
                      </a:lnTo>
                      <a:lnTo>
                        <a:pt x="183" y="158"/>
                      </a:lnTo>
                      <a:lnTo>
                        <a:pt x="208" y="179"/>
                      </a:lnTo>
                      <a:close/>
                    </a:path>
                  </a:pathLst>
                </a:custGeom>
                <a:grpFill/>
                <a:ln>
                  <a:noFill/>
                </a:ln>
                <a:extLst/>
              </p:spPr>
              <p:txBody>
                <a:bodyPr/>
                <a:lstStyle/>
                <a:p>
                  <a:pPr>
                    <a:defRPr/>
                  </a:pPr>
                  <a:endParaRPr lang="en-US" dirty="0">
                    <a:solidFill>
                      <a:prstClr val="black"/>
                    </a:solidFill>
                    <a:latin typeface="Calibri Light"/>
                  </a:endParaRPr>
                </a:p>
              </p:txBody>
            </p:sp>
          </p:grpSp>
        </p:grpSp>
        <p:grpSp>
          <p:nvGrpSpPr>
            <p:cNvPr id="90" name="Group 87"/>
            <p:cNvGrpSpPr>
              <a:grpSpLocks/>
            </p:cNvGrpSpPr>
            <p:nvPr/>
          </p:nvGrpSpPr>
          <p:grpSpPr bwMode="auto">
            <a:xfrm>
              <a:off x="1201738" y="2641600"/>
              <a:ext cx="433387" cy="373063"/>
              <a:chOff x="1202471" y="2842477"/>
              <a:chExt cx="432597" cy="372652"/>
            </a:xfrm>
          </p:grpSpPr>
          <p:sp>
            <p:nvSpPr>
              <p:cNvPr id="89" name="Freeform 88"/>
              <p:cNvSpPr/>
              <p:nvPr/>
            </p:nvSpPr>
            <p:spPr>
              <a:xfrm rot="18605896">
                <a:off x="1341009" y="2863984"/>
                <a:ext cx="315565" cy="272552"/>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 name="connsiteX0" fmla="*/ 359418 w 359418"/>
                  <a:gd name="connsiteY0" fmla="*/ 272013 h 272013"/>
                  <a:gd name="connsiteX1" fmla="*/ 199532 w 359418"/>
                  <a:gd name="connsiteY1" fmla="*/ 0 h 272013"/>
                  <a:gd name="connsiteX2" fmla="*/ 0 w 359418"/>
                  <a:gd name="connsiteY2" fmla="*/ 203301 h 272013"/>
                  <a:gd name="connsiteX3" fmla="*/ 359418 w 359418"/>
                  <a:gd name="connsiteY3" fmla="*/ 272013 h 272013"/>
                  <a:gd name="connsiteX0" fmla="*/ 316010 w 316010"/>
                  <a:gd name="connsiteY0" fmla="*/ 272013 h 272013"/>
                  <a:gd name="connsiteX1" fmla="*/ 156124 w 316010"/>
                  <a:gd name="connsiteY1" fmla="*/ 0 h 272013"/>
                  <a:gd name="connsiteX2" fmla="*/ 0 w 316010"/>
                  <a:gd name="connsiteY2" fmla="*/ 222029 h 272013"/>
                  <a:gd name="connsiteX3" fmla="*/ 316010 w 316010"/>
                  <a:gd name="connsiteY3" fmla="*/ 272013 h 272013"/>
                </a:gdLst>
                <a:ahLst/>
                <a:cxnLst>
                  <a:cxn ang="0">
                    <a:pos x="connsiteX0" y="connsiteY0"/>
                  </a:cxn>
                  <a:cxn ang="0">
                    <a:pos x="connsiteX1" y="connsiteY1"/>
                  </a:cxn>
                  <a:cxn ang="0">
                    <a:pos x="connsiteX2" y="connsiteY2"/>
                  </a:cxn>
                  <a:cxn ang="0">
                    <a:pos x="connsiteX3" y="connsiteY3"/>
                  </a:cxn>
                </a:cxnLst>
                <a:rect l="l" t="t" r="r" b="b"/>
                <a:pathLst>
                  <a:path w="316010" h="272013">
                    <a:moveTo>
                      <a:pt x="316010" y="272013"/>
                    </a:moveTo>
                    <a:lnTo>
                      <a:pt x="156124" y="0"/>
                    </a:lnTo>
                    <a:lnTo>
                      <a:pt x="0" y="222029"/>
                    </a:lnTo>
                    <a:lnTo>
                      <a:pt x="316010" y="272013"/>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92" name="Group 1045"/>
              <p:cNvGrpSpPr>
                <a:grpSpLocks/>
              </p:cNvGrpSpPr>
              <p:nvPr/>
            </p:nvGrpSpPr>
            <p:grpSpPr bwMode="auto">
              <a:xfrm>
                <a:off x="1202471" y="2897122"/>
                <a:ext cx="318007" cy="318007"/>
                <a:chOff x="1202471" y="2897122"/>
                <a:chExt cx="318007" cy="318007"/>
              </a:xfrm>
            </p:grpSpPr>
            <p:sp>
              <p:nvSpPr>
                <p:cNvPr id="91" name="Oval 90"/>
                <p:cNvSpPr/>
                <p:nvPr/>
              </p:nvSpPr>
              <p:spPr>
                <a:xfrm>
                  <a:off x="1202471" y="2896393"/>
                  <a:ext cx="318505" cy="318736"/>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01" name="Group 17"/>
                <p:cNvGrpSpPr>
                  <a:grpSpLocks noChangeAspect="1"/>
                </p:cNvGrpSpPr>
                <p:nvPr/>
              </p:nvGrpSpPr>
              <p:grpSpPr bwMode="auto">
                <a:xfrm>
                  <a:off x="1253820" y="2989281"/>
                  <a:ext cx="227806" cy="146989"/>
                  <a:chOff x="3360" y="2470"/>
                  <a:chExt cx="420" cy="271"/>
                </a:xfrm>
                <a:solidFill>
                  <a:schemeClr val="bg1"/>
                </a:solidFill>
              </p:grpSpPr>
              <p:sp>
                <p:nvSpPr>
                  <p:cNvPr id="93" name="Freeform 18"/>
                  <p:cNvSpPr>
                    <a:spLocks/>
                  </p:cNvSpPr>
                  <p:nvPr/>
                </p:nvSpPr>
                <p:spPr bwMode="auto">
                  <a:xfrm>
                    <a:off x="3360" y="2505"/>
                    <a:ext cx="420" cy="35"/>
                  </a:xfrm>
                  <a:custGeom>
                    <a:avLst/>
                    <a:gdLst>
                      <a:gd name="T0" fmla="*/ 1235 w 1260"/>
                      <a:gd name="T1" fmla="*/ 7 h 106"/>
                      <a:gd name="T2" fmla="*/ 1169 w 1260"/>
                      <a:gd name="T3" fmla="*/ 57 h 106"/>
                      <a:gd name="T4" fmla="*/ 1137 w 1260"/>
                      <a:gd name="T5" fmla="*/ 67 h 106"/>
                      <a:gd name="T6" fmla="*/ 1088 w 1260"/>
                      <a:gd name="T7" fmla="*/ 46 h 106"/>
                      <a:gd name="T8" fmla="*/ 1028 w 1260"/>
                      <a:gd name="T9" fmla="*/ 3 h 106"/>
                      <a:gd name="T10" fmla="*/ 993 w 1260"/>
                      <a:gd name="T11" fmla="*/ 3 h 106"/>
                      <a:gd name="T12" fmla="*/ 932 w 1260"/>
                      <a:gd name="T13" fmla="*/ 46 h 106"/>
                      <a:gd name="T14" fmla="*/ 885 w 1260"/>
                      <a:gd name="T15" fmla="*/ 67 h 106"/>
                      <a:gd name="T16" fmla="*/ 850 w 1260"/>
                      <a:gd name="T17" fmla="*/ 57 h 106"/>
                      <a:gd name="T18" fmla="*/ 784 w 1260"/>
                      <a:gd name="T19" fmla="*/ 6 h 106"/>
                      <a:gd name="T20" fmla="*/ 749 w 1260"/>
                      <a:gd name="T21" fmla="*/ 0 h 106"/>
                      <a:gd name="T22" fmla="*/ 696 w 1260"/>
                      <a:gd name="T23" fmla="*/ 34 h 106"/>
                      <a:gd name="T24" fmla="*/ 641 w 1260"/>
                      <a:gd name="T25" fmla="*/ 67 h 106"/>
                      <a:gd name="T26" fmla="*/ 606 w 1260"/>
                      <a:gd name="T27" fmla="*/ 62 h 106"/>
                      <a:gd name="T28" fmla="*/ 540 w 1260"/>
                      <a:gd name="T29" fmla="*/ 10 h 106"/>
                      <a:gd name="T30" fmla="*/ 507 w 1260"/>
                      <a:gd name="T31" fmla="*/ 0 h 106"/>
                      <a:gd name="T32" fmla="*/ 458 w 1260"/>
                      <a:gd name="T33" fmla="*/ 21 h 106"/>
                      <a:gd name="T34" fmla="*/ 398 w 1260"/>
                      <a:gd name="T35" fmla="*/ 64 h 106"/>
                      <a:gd name="T36" fmla="*/ 363 w 1260"/>
                      <a:gd name="T37" fmla="*/ 64 h 106"/>
                      <a:gd name="T38" fmla="*/ 304 w 1260"/>
                      <a:gd name="T39" fmla="*/ 21 h 106"/>
                      <a:gd name="T40" fmla="*/ 255 w 1260"/>
                      <a:gd name="T41" fmla="*/ 0 h 106"/>
                      <a:gd name="T42" fmla="*/ 221 w 1260"/>
                      <a:gd name="T43" fmla="*/ 10 h 106"/>
                      <a:gd name="T44" fmla="*/ 154 w 1260"/>
                      <a:gd name="T45" fmla="*/ 62 h 106"/>
                      <a:gd name="T46" fmla="*/ 119 w 1260"/>
                      <a:gd name="T47" fmla="*/ 67 h 106"/>
                      <a:gd name="T48" fmla="*/ 66 w 1260"/>
                      <a:gd name="T49" fmla="*/ 34 h 106"/>
                      <a:gd name="T50" fmla="*/ 11 w 1260"/>
                      <a:gd name="T51" fmla="*/ 0 h 106"/>
                      <a:gd name="T52" fmla="*/ 0 w 1260"/>
                      <a:gd name="T53" fmla="*/ 39 h 106"/>
                      <a:gd name="T54" fmla="*/ 28 w 1260"/>
                      <a:gd name="T55" fmla="*/ 45 h 106"/>
                      <a:gd name="T56" fmla="*/ 95 w 1260"/>
                      <a:gd name="T57" fmla="*/ 97 h 106"/>
                      <a:gd name="T58" fmla="*/ 129 w 1260"/>
                      <a:gd name="T59" fmla="*/ 106 h 106"/>
                      <a:gd name="T60" fmla="*/ 178 w 1260"/>
                      <a:gd name="T61" fmla="*/ 85 h 106"/>
                      <a:gd name="T62" fmla="*/ 237 w 1260"/>
                      <a:gd name="T63" fmla="*/ 42 h 106"/>
                      <a:gd name="T64" fmla="*/ 273 w 1260"/>
                      <a:gd name="T65" fmla="*/ 42 h 106"/>
                      <a:gd name="T66" fmla="*/ 332 w 1260"/>
                      <a:gd name="T67" fmla="*/ 85 h 106"/>
                      <a:gd name="T68" fmla="*/ 381 w 1260"/>
                      <a:gd name="T69" fmla="*/ 106 h 106"/>
                      <a:gd name="T70" fmla="*/ 414 w 1260"/>
                      <a:gd name="T71" fmla="*/ 97 h 106"/>
                      <a:gd name="T72" fmla="*/ 480 w 1260"/>
                      <a:gd name="T73" fmla="*/ 45 h 106"/>
                      <a:gd name="T74" fmla="*/ 515 w 1260"/>
                      <a:gd name="T75" fmla="*/ 41 h 106"/>
                      <a:gd name="T76" fmla="*/ 570 w 1260"/>
                      <a:gd name="T77" fmla="*/ 73 h 106"/>
                      <a:gd name="T78" fmla="*/ 623 w 1260"/>
                      <a:gd name="T79" fmla="*/ 106 h 106"/>
                      <a:gd name="T80" fmla="*/ 658 w 1260"/>
                      <a:gd name="T81" fmla="*/ 101 h 106"/>
                      <a:gd name="T82" fmla="*/ 724 w 1260"/>
                      <a:gd name="T83" fmla="*/ 50 h 106"/>
                      <a:gd name="T84" fmla="*/ 759 w 1260"/>
                      <a:gd name="T85" fmla="*/ 39 h 106"/>
                      <a:gd name="T86" fmla="*/ 806 w 1260"/>
                      <a:gd name="T87" fmla="*/ 60 h 106"/>
                      <a:gd name="T88" fmla="*/ 867 w 1260"/>
                      <a:gd name="T89" fmla="*/ 103 h 106"/>
                      <a:gd name="T90" fmla="*/ 902 w 1260"/>
                      <a:gd name="T91" fmla="*/ 103 h 106"/>
                      <a:gd name="T92" fmla="*/ 962 w 1260"/>
                      <a:gd name="T93" fmla="*/ 60 h 106"/>
                      <a:gd name="T94" fmla="*/ 1011 w 1260"/>
                      <a:gd name="T95" fmla="*/ 39 h 106"/>
                      <a:gd name="T96" fmla="*/ 1044 w 1260"/>
                      <a:gd name="T97" fmla="*/ 50 h 106"/>
                      <a:gd name="T98" fmla="*/ 1110 w 1260"/>
                      <a:gd name="T99" fmla="*/ 101 h 106"/>
                      <a:gd name="T100" fmla="*/ 1145 w 1260"/>
                      <a:gd name="T101" fmla="*/ 106 h 106"/>
                      <a:gd name="T102" fmla="*/ 1198 w 1260"/>
                      <a:gd name="T103" fmla="*/ 74 h 106"/>
                      <a:gd name="T104" fmla="*/ 1252 w 1260"/>
                      <a:gd name="T10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0" h="106">
                        <a:moveTo>
                          <a:pt x="1260" y="0"/>
                        </a:moveTo>
                        <a:lnTo>
                          <a:pt x="1260" y="0"/>
                        </a:lnTo>
                        <a:lnTo>
                          <a:pt x="1252" y="1"/>
                        </a:lnTo>
                        <a:lnTo>
                          <a:pt x="1243" y="3"/>
                        </a:lnTo>
                        <a:lnTo>
                          <a:pt x="1235" y="7"/>
                        </a:lnTo>
                        <a:lnTo>
                          <a:pt x="1226" y="11"/>
                        </a:lnTo>
                        <a:lnTo>
                          <a:pt x="1212" y="22"/>
                        </a:lnTo>
                        <a:lnTo>
                          <a:pt x="1198" y="34"/>
                        </a:lnTo>
                        <a:lnTo>
                          <a:pt x="1184" y="46"/>
                        </a:lnTo>
                        <a:lnTo>
                          <a:pt x="1169" y="57"/>
                        </a:lnTo>
                        <a:lnTo>
                          <a:pt x="1162" y="62"/>
                        </a:lnTo>
                        <a:lnTo>
                          <a:pt x="1154" y="64"/>
                        </a:lnTo>
                        <a:lnTo>
                          <a:pt x="1145" y="67"/>
                        </a:lnTo>
                        <a:lnTo>
                          <a:pt x="1137" y="67"/>
                        </a:lnTo>
                        <a:lnTo>
                          <a:pt x="1137" y="67"/>
                        </a:lnTo>
                        <a:lnTo>
                          <a:pt x="1127" y="67"/>
                        </a:lnTo>
                        <a:lnTo>
                          <a:pt x="1119" y="64"/>
                        </a:lnTo>
                        <a:lnTo>
                          <a:pt x="1110" y="62"/>
                        </a:lnTo>
                        <a:lnTo>
                          <a:pt x="1102" y="57"/>
                        </a:lnTo>
                        <a:lnTo>
                          <a:pt x="1088" y="46"/>
                        </a:lnTo>
                        <a:lnTo>
                          <a:pt x="1074" y="34"/>
                        </a:lnTo>
                        <a:lnTo>
                          <a:pt x="1058" y="21"/>
                        </a:lnTo>
                        <a:lnTo>
                          <a:pt x="1044" y="10"/>
                        </a:lnTo>
                        <a:lnTo>
                          <a:pt x="1036" y="6"/>
                        </a:lnTo>
                        <a:lnTo>
                          <a:pt x="1028" y="3"/>
                        </a:lnTo>
                        <a:lnTo>
                          <a:pt x="1019" y="0"/>
                        </a:lnTo>
                        <a:lnTo>
                          <a:pt x="1011" y="0"/>
                        </a:lnTo>
                        <a:lnTo>
                          <a:pt x="1011" y="0"/>
                        </a:lnTo>
                        <a:lnTo>
                          <a:pt x="1001" y="0"/>
                        </a:lnTo>
                        <a:lnTo>
                          <a:pt x="993" y="3"/>
                        </a:lnTo>
                        <a:lnTo>
                          <a:pt x="984" y="6"/>
                        </a:lnTo>
                        <a:lnTo>
                          <a:pt x="976" y="10"/>
                        </a:lnTo>
                        <a:lnTo>
                          <a:pt x="962" y="21"/>
                        </a:lnTo>
                        <a:lnTo>
                          <a:pt x="948" y="34"/>
                        </a:lnTo>
                        <a:lnTo>
                          <a:pt x="932" y="46"/>
                        </a:lnTo>
                        <a:lnTo>
                          <a:pt x="918" y="57"/>
                        </a:lnTo>
                        <a:lnTo>
                          <a:pt x="910" y="62"/>
                        </a:lnTo>
                        <a:lnTo>
                          <a:pt x="902" y="64"/>
                        </a:lnTo>
                        <a:lnTo>
                          <a:pt x="893" y="67"/>
                        </a:lnTo>
                        <a:lnTo>
                          <a:pt x="885" y="67"/>
                        </a:lnTo>
                        <a:lnTo>
                          <a:pt x="885" y="67"/>
                        </a:lnTo>
                        <a:lnTo>
                          <a:pt x="875" y="67"/>
                        </a:lnTo>
                        <a:lnTo>
                          <a:pt x="867" y="64"/>
                        </a:lnTo>
                        <a:lnTo>
                          <a:pt x="858" y="62"/>
                        </a:lnTo>
                        <a:lnTo>
                          <a:pt x="850" y="57"/>
                        </a:lnTo>
                        <a:lnTo>
                          <a:pt x="836" y="46"/>
                        </a:lnTo>
                        <a:lnTo>
                          <a:pt x="822" y="34"/>
                        </a:lnTo>
                        <a:lnTo>
                          <a:pt x="806" y="21"/>
                        </a:lnTo>
                        <a:lnTo>
                          <a:pt x="792" y="10"/>
                        </a:lnTo>
                        <a:lnTo>
                          <a:pt x="784" y="6"/>
                        </a:lnTo>
                        <a:lnTo>
                          <a:pt x="776" y="3"/>
                        </a:lnTo>
                        <a:lnTo>
                          <a:pt x="767" y="0"/>
                        </a:lnTo>
                        <a:lnTo>
                          <a:pt x="759" y="0"/>
                        </a:lnTo>
                        <a:lnTo>
                          <a:pt x="759" y="0"/>
                        </a:lnTo>
                        <a:lnTo>
                          <a:pt x="749" y="0"/>
                        </a:lnTo>
                        <a:lnTo>
                          <a:pt x="741" y="3"/>
                        </a:lnTo>
                        <a:lnTo>
                          <a:pt x="732" y="6"/>
                        </a:lnTo>
                        <a:lnTo>
                          <a:pt x="724" y="10"/>
                        </a:lnTo>
                        <a:lnTo>
                          <a:pt x="710" y="21"/>
                        </a:lnTo>
                        <a:lnTo>
                          <a:pt x="696" y="34"/>
                        </a:lnTo>
                        <a:lnTo>
                          <a:pt x="680" y="46"/>
                        </a:lnTo>
                        <a:lnTo>
                          <a:pt x="666" y="57"/>
                        </a:lnTo>
                        <a:lnTo>
                          <a:pt x="658" y="62"/>
                        </a:lnTo>
                        <a:lnTo>
                          <a:pt x="650" y="64"/>
                        </a:lnTo>
                        <a:lnTo>
                          <a:pt x="641" y="67"/>
                        </a:lnTo>
                        <a:lnTo>
                          <a:pt x="633" y="67"/>
                        </a:lnTo>
                        <a:lnTo>
                          <a:pt x="633" y="67"/>
                        </a:lnTo>
                        <a:lnTo>
                          <a:pt x="623" y="67"/>
                        </a:lnTo>
                        <a:lnTo>
                          <a:pt x="615" y="64"/>
                        </a:lnTo>
                        <a:lnTo>
                          <a:pt x="606" y="62"/>
                        </a:lnTo>
                        <a:lnTo>
                          <a:pt x="598" y="57"/>
                        </a:lnTo>
                        <a:lnTo>
                          <a:pt x="584" y="46"/>
                        </a:lnTo>
                        <a:lnTo>
                          <a:pt x="570" y="34"/>
                        </a:lnTo>
                        <a:lnTo>
                          <a:pt x="556" y="21"/>
                        </a:lnTo>
                        <a:lnTo>
                          <a:pt x="540" y="10"/>
                        </a:lnTo>
                        <a:lnTo>
                          <a:pt x="532" y="6"/>
                        </a:lnTo>
                        <a:lnTo>
                          <a:pt x="524" y="3"/>
                        </a:lnTo>
                        <a:lnTo>
                          <a:pt x="515" y="0"/>
                        </a:lnTo>
                        <a:lnTo>
                          <a:pt x="507" y="0"/>
                        </a:lnTo>
                        <a:lnTo>
                          <a:pt x="507" y="0"/>
                        </a:lnTo>
                        <a:lnTo>
                          <a:pt x="497" y="0"/>
                        </a:lnTo>
                        <a:lnTo>
                          <a:pt x="489" y="3"/>
                        </a:lnTo>
                        <a:lnTo>
                          <a:pt x="480" y="6"/>
                        </a:lnTo>
                        <a:lnTo>
                          <a:pt x="472" y="10"/>
                        </a:lnTo>
                        <a:lnTo>
                          <a:pt x="458" y="21"/>
                        </a:lnTo>
                        <a:lnTo>
                          <a:pt x="444" y="34"/>
                        </a:lnTo>
                        <a:lnTo>
                          <a:pt x="430" y="46"/>
                        </a:lnTo>
                        <a:lnTo>
                          <a:pt x="414" y="57"/>
                        </a:lnTo>
                        <a:lnTo>
                          <a:pt x="406" y="62"/>
                        </a:lnTo>
                        <a:lnTo>
                          <a:pt x="398" y="64"/>
                        </a:lnTo>
                        <a:lnTo>
                          <a:pt x="389" y="67"/>
                        </a:lnTo>
                        <a:lnTo>
                          <a:pt x="381" y="67"/>
                        </a:lnTo>
                        <a:lnTo>
                          <a:pt x="381" y="67"/>
                        </a:lnTo>
                        <a:lnTo>
                          <a:pt x="371" y="67"/>
                        </a:lnTo>
                        <a:lnTo>
                          <a:pt x="363" y="64"/>
                        </a:lnTo>
                        <a:lnTo>
                          <a:pt x="354" y="62"/>
                        </a:lnTo>
                        <a:lnTo>
                          <a:pt x="347" y="57"/>
                        </a:lnTo>
                        <a:lnTo>
                          <a:pt x="332" y="46"/>
                        </a:lnTo>
                        <a:lnTo>
                          <a:pt x="318" y="34"/>
                        </a:lnTo>
                        <a:lnTo>
                          <a:pt x="304" y="21"/>
                        </a:lnTo>
                        <a:lnTo>
                          <a:pt x="288" y="10"/>
                        </a:lnTo>
                        <a:lnTo>
                          <a:pt x="280" y="6"/>
                        </a:lnTo>
                        <a:lnTo>
                          <a:pt x="273" y="3"/>
                        </a:lnTo>
                        <a:lnTo>
                          <a:pt x="263" y="0"/>
                        </a:lnTo>
                        <a:lnTo>
                          <a:pt x="255" y="0"/>
                        </a:lnTo>
                        <a:lnTo>
                          <a:pt x="255" y="0"/>
                        </a:lnTo>
                        <a:lnTo>
                          <a:pt x="245" y="0"/>
                        </a:lnTo>
                        <a:lnTo>
                          <a:pt x="237" y="3"/>
                        </a:lnTo>
                        <a:lnTo>
                          <a:pt x="228" y="6"/>
                        </a:lnTo>
                        <a:lnTo>
                          <a:pt x="221" y="10"/>
                        </a:lnTo>
                        <a:lnTo>
                          <a:pt x="206" y="21"/>
                        </a:lnTo>
                        <a:lnTo>
                          <a:pt x="192" y="34"/>
                        </a:lnTo>
                        <a:lnTo>
                          <a:pt x="178" y="46"/>
                        </a:lnTo>
                        <a:lnTo>
                          <a:pt x="162" y="57"/>
                        </a:lnTo>
                        <a:lnTo>
                          <a:pt x="154" y="62"/>
                        </a:lnTo>
                        <a:lnTo>
                          <a:pt x="147" y="64"/>
                        </a:lnTo>
                        <a:lnTo>
                          <a:pt x="137" y="67"/>
                        </a:lnTo>
                        <a:lnTo>
                          <a:pt x="129" y="67"/>
                        </a:lnTo>
                        <a:lnTo>
                          <a:pt x="129" y="67"/>
                        </a:lnTo>
                        <a:lnTo>
                          <a:pt x="119" y="67"/>
                        </a:lnTo>
                        <a:lnTo>
                          <a:pt x="111" y="64"/>
                        </a:lnTo>
                        <a:lnTo>
                          <a:pt x="102" y="62"/>
                        </a:lnTo>
                        <a:lnTo>
                          <a:pt x="95" y="57"/>
                        </a:lnTo>
                        <a:lnTo>
                          <a:pt x="80" y="46"/>
                        </a:lnTo>
                        <a:lnTo>
                          <a:pt x="66" y="34"/>
                        </a:lnTo>
                        <a:lnTo>
                          <a:pt x="52" y="21"/>
                        </a:lnTo>
                        <a:lnTo>
                          <a:pt x="36" y="10"/>
                        </a:lnTo>
                        <a:lnTo>
                          <a:pt x="28" y="6"/>
                        </a:lnTo>
                        <a:lnTo>
                          <a:pt x="21" y="3"/>
                        </a:lnTo>
                        <a:lnTo>
                          <a:pt x="11" y="0"/>
                        </a:lnTo>
                        <a:lnTo>
                          <a:pt x="3" y="0"/>
                        </a:lnTo>
                        <a:lnTo>
                          <a:pt x="3" y="0"/>
                        </a:lnTo>
                        <a:lnTo>
                          <a:pt x="0" y="0"/>
                        </a:lnTo>
                        <a:lnTo>
                          <a:pt x="0" y="39"/>
                        </a:lnTo>
                        <a:lnTo>
                          <a:pt x="0" y="39"/>
                        </a:lnTo>
                        <a:lnTo>
                          <a:pt x="3" y="39"/>
                        </a:lnTo>
                        <a:lnTo>
                          <a:pt x="3" y="39"/>
                        </a:lnTo>
                        <a:lnTo>
                          <a:pt x="11" y="41"/>
                        </a:lnTo>
                        <a:lnTo>
                          <a:pt x="21" y="42"/>
                        </a:lnTo>
                        <a:lnTo>
                          <a:pt x="28" y="45"/>
                        </a:lnTo>
                        <a:lnTo>
                          <a:pt x="36" y="50"/>
                        </a:lnTo>
                        <a:lnTo>
                          <a:pt x="52" y="60"/>
                        </a:lnTo>
                        <a:lnTo>
                          <a:pt x="66" y="73"/>
                        </a:lnTo>
                        <a:lnTo>
                          <a:pt x="80" y="85"/>
                        </a:lnTo>
                        <a:lnTo>
                          <a:pt x="95" y="97"/>
                        </a:lnTo>
                        <a:lnTo>
                          <a:pt x="102" y="101"/>
                        </a:lnTo>
                        <a:lnTo>
                          <a:pt x="111" y="103"/>
                        </a:lnTo>
                        <a:lnTo>
                          <a:pt x="119" y="106"/>
                        </a:lnTo>
                        <a:lnTo>
                          <a:pt x="129" y="106"/>
                        </a:lnTo>
                        <a:lnTo>
                          <a:pt x="129" y="106"/>
                        </a:lnTo>
                        <a:lnTo>
                          <a:pt x="137" y="106"/>
                        </a:lnTo>
                        <a:lnTo>
                          <a:pt x="147" y="103"/>
                        </a:lnTo>
                        <a:lnTo>
                          <a:pt x="154" y="101"/>
                        </a:lnTo>
                        <a:lnTo>
                          <a:pt x="162" y="97"/>
                        </a:lnTo>
                        <a:lnTo>
                          <a:pt x="178" y="85"/>
                        </a:lnTo>
                        <a:lnTo>
                          <a:pt x="192" y="73"/>
                        </a:lnTo>
                        <a:lnTo>
                          <a:pt x="206" y="60"/>
                        </a:lnTo>
                        <a:lnTo>
                          <a:pt x="221" y="50"/>
                        </a:lnTo>
                        <a:lnTo>
                          <a:pt x="228" y="45"/>
                        </a:lnTo>
                        <a:lnTo>
                          <a:pt x="237" y="42"/>
                        </a:lnTo>
                        <a:lnTo>
                          <a:pt x="245" y="41"/>
                        </a:lnTo>
                        <a:lnTo>
                          <a:pt x="255" y="39"/>
                        </a:lnTo>
                        <a:lnTo>
                          <a:pt x="255" y="39"/>
                        </a:lnTo>
                        <a:lnTo>
                          <a:pt x="263" y="41"/>
                        </a:lnTo>
                        <a:lnTo>
                          <a:pt x="273" y="42"/>
                        </a:lnTo>
                        <a:lnTo>
                          <a:pt x="280" y="45"/>
                        </a:lnTo>
                        <a:lnTo>
                          <a:pt x="288" y="50"/>
                        </a:lnTo>
                        <a:lnTo>
                          <a:pt x="304" y="60"/>
                        </a:lnTo>
                        <a:lnTo>
                          <a:pt x="318" y="73"/>
                        </a:lnTo>
                        <a:lnTo>
                          <a:pt x="332" y="85"/>
                        </a:lnTo>
                        <a:lnTo>
                          <a:pt x="347" y="97"/>
                        </a:lnTo>
                        <a:lnTo>
                          <a:pt x="354" y="101"/>
                        </a:lnTo>
                        <a:lnTo>
                          <a:pt x="363" y="103"/>
                        </a:lnTo>
                        <a:lnTo>
                          <a:pt x="371" y="106"/>
                        </a:lnTo>
                        <a:lnTo>
                          <a:pt x="381" y="106"/>
                        </a:lnTo>
                        <a:lnTo>
                          <a:pt x="381" y="106"/>
                        </a:lnTo>
                        <a:lnTo>
                          <a:pt x="389" y="106"/>
                        </a:lnTo>
                        <a:lnTo>
                          <a:pt x="398" y="103"/>
                        </a:lnTo>
                        <a:lnTo>
                          <a:pt x="406" y="101"/>
                        </a:lnTo>
                        <a:lnTo>
                          <a:pt x="414" y="97"/>
                        </a:lnTo>
                        <a:lnTo>
                          <a:pt x="430" y="85"/>
                        </a:lnTo>
                        <a:lnTo>
                          <a:pt x="444" y="73"/>
                        </a:lnTo>
                        <a:lnTo>
                          <a:pt x="458" y="60"/>
                        </a:lnTo>
                        <a:lnTo>
                          <a:pt x="472" y="50"/>
                        </a:lnTo>
                        <a:lnTo>
                          <a:pt x="480" y="45"/>
                        </a:lnTo>
                        <a:lnTo>
                          <a:pt x="489" y="42"/>
                        </a:lnTo>
                        <a:lnTo>
                          <a:pt x="497" y="41"/>
                        </a:lnTo>
                        <a:lnTo>
                          <a:pt x="507" y="39"/>
                        </a:lnTo>
                        <a:lnTo>
                          <a:pt x="507" y="39"/>
                        </a:lnTo>
                        <a:lnTo>
                          <a:pt x="515" y="41"/>
                        </a:lnTo>
                        <a:lnTo>
                          <a:pt x="524" y="42"/>
                        </a:lnTo>
                        <a:lnTo>
                          <a:pt x="532" y="45"/>
                        </a:lnTo>
                        <a:lnTo>
                          <a:pt x="540" y="50"/>
                        </a:lnTo>
                        <a:lnTo>
                          <a:pt x="556" y="60"/>
                        </a:lnTo>
                        <a:lnTo>
                          <a:pt x="570" y="73"/>
                        </a:lnTo>
                        <a:lnTo>
                          <a:pt x="584" y="85"/>
                        </a:lnTo>
                        <a:lnTo>
                          <a:pt x="598" y="97"/>
                        </a:lnTo>
                        <a:lnTo>
                          <a:pt x="606" y="101"/>
                        </a:lnTo>
                        <a:lnTo>
                          <a:pt x="615" y="103"/>
                        </a:lnTo>
                        <a:lnTo>
                          <a:pt x="623" y="106"/>
                        </a:lnTo>
                        <a:lnTo>
                          <a:pt x="633" y="106"/>
                        </a:lnTo>
                        <a:lnTo>
                          <a:pt x="633" y="106"/>
                        </a:lnTo>
                        <a:lnTo>
                          <a:pt x="641" y="106"/>
                        </a:lnTo>
                        <a:lnTo>
                          <a:pt x="650" y="103"/>
                        </a:lnTo>
                        <a:lnTo>
                          <a:pt x="658" y="101"/>
                        </a:lnTo>
                        <a:lnTo>
                          <a:pt x="666" y="97"/>
                        </a:lnTo>
                        <a:lnTo>
                          <a:pt x="680" y="85"/>
                        </a:lnTo>
                        <a:lnTo>
                          <a:pt x="696" y="73"/>
                        </a:lnTo>
                        <a:lnTo>
                          <a:pt x="710" y="60"/>
                        </a:lnTo>
                        <a:lnTo>
                          <a:pt x="724" y="50"/>
                        </a:lnTo>
                        <a:lnTo>
                          <a:pt x="732" y="45"/>
                        </a:lnTo>
                        <a:lnTo>
                          <a:pt x="741" y="42"/>
                        </a:lnTo>
                        <a:lnTo>
                          <a:pt x="749" y="41"/>
                        </a:lnTo>
                        <a:lnTo>
                          <a:pt x="759" y="39"/>
                        </a:lnTo>
                        <a:lnTo>
                          <a:pt x="759" y="39"/>
                        </a:lnTo>
                        <a:lnTo>
                          <a:pt x="767" y="41"/>
                        </a:lnTo>
                        <a:lnTo>
                          <a:pt x="776" y="42"/>
                        </a:lnTo>
                        <a:lnTo>
                          <a:pt x="784" y="45"/>
                        </a:lnTo>
                        <a:lnTo>
                          <a:pt x="792" y="50"/>
                        </a:lnTo>
                        <a:lnTo>
                          <a:pt x="806" y="60"/>
                        </a:lnTo>
                        <a:lnTo>
                          <a:pt x="822" y="73"/>
                        </a:lnTo>
                        <a:lnTo>
                          <a:pt x="836" y="85"/>
                        </a:lnTo>
                        <a:lnTo>
                          <a:pt x="850" y="97"/>
                        </a:lnTo>
                        <a:lnTo>
                          <a:pt x="858" y="101"/>
                        </a:lnTo>
                        <a:lnTo>
                          <a:pt x="867" y="103"/>
                        </a:lnTo>
                        <a:lnTo>
                          <a:pt x="875" y="106"/>
                        </a:lnTo>
                        <a:lnTo>
                          <a:pt x="885" y="106"/>
                        </a:lnTo>
                        <a:lnTo>
                          <a:pt x="885" y="106"/>
                        </a:lnTo>
                        <a:lnTo>
                          <a:pt x="893" y="106"/>
                        </a:lnTo>
                        <a:lnTo>
                          <a:pt x="902" y="103"/>
                        </a:lnTo>
                        <a:lnTo>
                          <a:pt x="910" y="101"/>
                        </a:lnTo>
                        <a:lnTo>
                          <a:pt x="918" y="97"/>
                        </a:lnTo>
                        <a:lnTo>
                          <a:pt x="932" y="85"/>
                        </a:lnTo>
                        <a:lnTo>
                          <a:pt x="948" y="73"/>
                        </a:lnTo>
                        <a:lnTo>
                          <a:pt x="962" y="60"/>
                        </a:lnTo>
                        <a:lnTo>
                          <a:pt x="976" y="50"/>
                        </a:lnTo>
                        <a:lnTo>
                          <a:pt x="984" y="45"/>
                        </a:lnTo>
                        <a:lnTo>
                          <a:pt x="993" y="42"/>
                        </a:lnTo>
                        <a:lnTo>
                          <a:pt x="1001" y="41"/>
                        </a:lnTo>
                        <a:lnTo>
                          <a:pt x="1011" y="39"/>
                        </a:lnTo>
                        <a:lnTo>
                          <a:pt x="1011" y="39"/>
                        </a:lnTo>
                        <a:lnTo>
                          <a:pt x="1019" y="41"/>
                        </a:lnTo>
                        <a:lnTo>
                          <a:pt x="1028" y="42"/>
                        </a:lnTo>
                        <a:lnTo>
                          <a:pt x="1036" y="45"/>
                        </a:lnTo>
                        <a:lnTo>
                          <a:pt x="1044" y="50"/>
                        </a:lnTo>
                        <a:lnTo>
                          <a:pt x="1058" y="60"/>
                        </a:lnTo>
                        <a:lnTo>
                          <a:pt x="1074" y="73"/>
                        </a:lnTo>
                        <a:lnTo>
                          <a:pt x="1088" y="85"/>
                        </a:lnTo>
                        <a:lnTo>
                          <a:pt x="1102" y="97"/>
                        </a:lnTo>
                        <a:lnTo>
                          <a:pt x="1110" y="101"/>
                        </a:lnTo>
                        <a:lnTo>
                          <a:pt x="1119" y="103"/>
                        </a:lnTo>
                        <a:lnTo>
                          <a:pt x="1127" y="106"/>
                        </a:lnTo>
                        <a:lnTo>
                          <a:pt x="1137" y="106"/>
                        </a:lnTo>
                        <a:lnTo>
                          <a:pt x="1137" y="106"/>
                        </a:lnTo>
                        <a:lnTo>
                          <a:pt x="1145" y="106"/>
                        </a:lnTo>
                        <a:lnTo>
                          <a:pt x="1154" y="103"/>
                        </a:lnTo>
                        <a:lnTo>
                          <a:pt x="1162" y="101"/>
                        </a:lnTo>
                        <a:lnTo>
                          <a:pt x="1169" y="97"/>
                        </a:lnTo>
                        <a:lnTo>
                          <a:pt x="1184" y="85"/>
                        </a:lnTo>
                        <a:lnTo>
                          <a:pt x="1198" y="74"/>
                        </a:lnTo>
                        <a:lnTo>
                          <a:pt x="1212" y="62"/>
                        </a:lnTo>
                        <a:lnTo>
                          <a:pt x="1226" y="50"/>
                        </a:lnTo>
                        <a:lnTo>
                          <a:pt x="1235" y="46"/>
                        </a:lnTo>
                        <a:lnTo>
                          <a:pt x="1243" y="42"/>
                        </a:lnTo>
                        <a:lnTo>
                          <a:pt x="1252" y="41"/>
                        </a:lnTo>
                        <a:lnTo>
                          <a:pt x="1260" y="39"/>
                        </a:lnTo>
                        <a:lnTo>
                          <a:pt x="1260" y="0"/>
                        </a:lnTo>
                        <a:close/>
                      </a:path>
                    </a:pathLst>
                  </a:custGeom>
                  <a:grpFill/>
                  <a:ln>
                    <a:noFill/>
                  </a:ln>
                  <a:extLst/>
                </p:spPr>
                <p:txBody>
                  <a:bodyPr/>
                  <a:lstStyle/>
                  <a:p>
                    <a:pPr>
                      <a:defRPr/>
                    </a:pPr>
                    <a:endParaRPr lang="en-US" dirty="0">
                      <a:solidFill>
                        <a:prstClr val="black"/>
                      </a:solidFill>
                      <a:latin typeface="Calibri Light"/>
                    </a:endParaRPr>
                  </a:p>
                </p:txBody>
              </p:sp>
              <p:sp>
                <p:nvSpPr>
                  <p:cNvPr id="94" name="Freeform 19"/>
                  <p:cNvSpPr>
                    <a:spLocks/>
                  </p:cNvSpPr>
                  <p:nvPr/>
                </p:nvSpPr>
                <p:spPr bwMode="auto">
                  <a:xfrm>
                    <a:off x="3360" y="2531"/>
                    <a:ext cx="420" cy="36"/>
                  </a:xfrm>
                  <a:custGeom>
                    <a:avLst/>
                    <a:gdLst>
                      <a:gd name="T0" fmla="*/ 1235 w 1260"/>
                      <a:gd name="T1" fmla="*/ 7 h 107"/>
                      <a:gd name="T2" fmla="*/ 1169 w 1260"/>
                      <a:gd name="T3" fmla="*/ 58 h 107"/>
                      <a:gd name="T4" fmla="*/ 1137 w 1260"/>
                      <a:gd name="T5" fmla="*/ 67 h 107"/>
                      <a:gd name="T6" fmla="*/ 1088 w 1260"/>
                      <a:gd name="T7" fmla="*/ 46 h 107"/>
                      <a:gd name="T8" fmla="*/ 1028 w 1260"/>
                      <a:gd name="T9" fmla="*/ 3 h 107"/>
                      <a:gd name="T10" fmla="*/ 993 w 1260"/>
                      <a:gd name="T11" fmla="*/ 3 h 107"/>
                      <a:gd name="T12" fmla="*/ 932 w 1260"/>
                      <a:gd name="T13" fmla="*/ 46 h 107"/>
                      <a:gd name="T14" fmla="*/ 885 w 1260"/>
                      <a:gd name="T15" fmla="*/ 67 h 107"/>
                      <a:gd name="T16" fmla="*/ 850 w 1260"/>
                      <a:gd name="T17" fmla="*/ 58 h 107"/>
                      <a:gd name="T18" fmla="*/ 784 w 1260"/>
                      <a:gd name="T19" fmla="*/ 7 h 107"/>
                      <a:gd name="T20" fmla="*/ 749 w 1260"/>
                      <a:gd name="T21" fmla="*/ 2 h 107"/>
                      <a:gd name="T22" fmla="*/ 696 w 1260"/>
                      <a:gd name="T23" fmla="*/ 34 h 107"/>
                      <a:gd name="T24" fmla="*/ 641 w 1260"/>
                      <a:gd name="T25" fmla="*/ 67 h 107"/>
                      <a:gd name="T26" fmla="*/ 606 w 1260"/>
                      <a:gd name="T27" fmla="*/ 62 h 107"/>
                      <a:gd name="T28" fmla="*/ 540 w 1260"/>
                      <a:gd name="T29" fmla="*/ 12 h 107"/>
                      <a:gd name="T30" fmla="*/ 507 w 1260"/>
                      <a:gd name="T31" fmla="*/ 0 h 107"/>
                      <a:gd name="T32" fmla="*/ 458 w 1260"/>
                      <a:gd name="T33" fmla="*/ 21 h 107"/>
                      <a:gd name="T34" fmla="*/ 398 w 1260"/>
                      <a:gd name="T35" fmla="*/ 65 h 107"/>
                      <a:gd name="T36" fmla="*/ 363 w 1260"/>
                      <a:gd name="T37" fmla="*/ 65 h 107"/>
                      <a:gd name="T38" fmla="*/ 304 w 1260"/>
                      <a:gd name="T39" fmla="*/ 21 h 107"/>
                      <a:gd name="T40" fmla="*/ 255 w 1260"/>
                      <a:gd name="T41" fmla="*/ 0 h 107"/>
                      <a:gd name="T42" fmla="*/ 221 w 1260"/>
                      <a:gd name="T43" fmla="*/ 12 h 107"/>
                      <a:gd name="T44" fmla="*/ 154 w 1260"/>
                      <a:gd name="T45" fmla="*/ 62 h 107"/>
                      <a:gd name="T46" fmla="*/ 119 w 1260"/>
                      <a:gd name="T47" fmla="*/ 67 h 107"/>
                      <a:gd name="T48" fmla="*/ 66 w 1260"/>
                      <a:gd name="T49" fmla="*/ 34 h 107"/>
                      <a:gd name="T50" fmla="*/ 11 w 1260"/>
                      <a:gd name="T51" fmla="*/ 2 h 107"/>
                      <a:gd name="T52" fmla="*/ 0 w 1260"/>
                      <a:gd name="T53" fmla="*/ 39 h 107"/>
                      <a:gd name="T54" fmla="*/ 28 w 1260"/>
                      <a:gd name="T55" fmla="*/ 46 h 107"/>
                      <a:gd name="T56" fmla="*/ 95 w 1260"/>
                      <a:gd name="T57" fmla="*/ 97 h 107"/>
                      <a:gd name="T58" fmla="*/ 129 w 1260"/>
                      <a:gd name="T59" fmla="*/ 107 h 107"/>
                      <a:gd name="T60" fmla="*/ 178 w 1260"/>
                      <a:gd name="T61" fmla="*/ 86 h 107"/>
                      <a:gd name="T62" fmla="*/ 237 w 1260"/>
                      <a:gd name="T63" fmla="*/ 42 h 107"/>
                      <a:gd name="T64" fmla="*/ 273 w 1260"/>
                      <a:gd name="T65" fmla="*/ 42 h 107"/>
                      <a:gd name="T66" fmla="*/ 332 w 1260"/>
                      <a:gd name="T67" fmla="*/ 86 h 107"/>
                      <a:gd name="T68" fmla="*/ 381 w 1260"/>
                      <a:gd name="T69" fmla="*/ 107 h 107"/>
                      <a:gd name="T70" fmla="*/ 414 w 1260"/>
                      <a:gd name="T71" fmla="*/ 97 h 107"/>
                      <a:gd name="T72" fmla="*/ 480 w 1260"/>
                      <a:gd name="T73" fmla="*/ 46 h 107"/>
                      <a:gd name="T74" fmla="*/ 515 w 1260"/>
                      <a:gd name="T75" fmla="*/ 41 h 107"/>
                      <a:gd name="T76" fmla="*/ 570 w 1260"/>
                      <a:gd name="T77" fmla="*/ 73 h 107"/>
                      <a:gd name="T78" fmla="*/ 623 w 1260"/>
                      <a:gd name="T79" fmla="*/ 107 h 107"/>
                      <a:gd name="T80" fmla="*/ 658 w 1260"/>
                      <a:gd name="T81" fmla="*/ 101 h 107"/>
                      <a:gd name="T82" fmla="*/ 724 w 1260"/>
                      <a:gd name="T83" fmla="*/ 51 h 107"/>
                      <a:gd name="T84" fmla="*/ 759 w 1260"/>
                      <a:gd name="T85" fmla="*/ 39 h 107"/>
                      <a:gd name="T86" fmla="*/ 806 w 1260"/>
                      <a:gd name="T87" fmla="*/ 60 h 107"/>
                      <a:gd name="T88" fmla="*/ 867 w 1260"/>
                      <a:gd name="T89" fmla="*/ 104 h 107"/>
                      <a:gd name="T90" fmla="*/ 902 w 1260"/>
                      <a:gd name="T91" fmla="*/ 104 h 107"/>
                      <a:gd name="T92" fmla="*/ 962 w 1260"/>
                      <a:gd name="T93" fmla="*/ 60 h 107"/>
                      <a:gd name="T94" fmla="*/ 1011 w 1260"/>
                      <a:gd name="T95" fmla="*/ 39 h 107"/>
                      <a:gd name="T96" fmla="*/ 1044 w 1260"/>
                      <a:gd name="T97" fmla="*/ 51 h 107"/>
                      <a:gd name="T98" fmla="*/ 1110 w 1260"/>
                      <a:gd name="T99" fmla="*/ 101 h 107"/>
                      <a:gd name="T100" fmla="*/ 1145 w 1260"/>
                      <a:gd name="T101" fmla="*/ 107 h 107"/>
                      <a:gd name="T102" fmla="*/ 1198 w 1260"/>
                      <a:gd name="T103" fmla="*/ 74 h 107"/>
                      <a:gd name="T104" fmla="*/ 1252 w 1260"/>
                      <a:gd name="T105"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0" h="107">
                        <a:moveTo>
                          <a:pt x="1260" y="0"/>
                        </a:moveTo>
                        <a:lnTo>
                          <a:pt x="1260" y="0"/>
                        </a:lnTo>
                        <a:lnTo>
                          <a:pt x="1252" y="2"/>
                        </a:lnTo>
                        <a:lnTo>
                          <a:pt x="1243" y="5"/>
                        </a:lnTo>
                        <a:lnTo>
                          <a:pt x="1235" y="7"/>
                        </a:lnTo>
                        <a:lnTo>
                          <a:pt x="1226" y="12"/>
                        </a:lnTo>
                        <a:lnTo>
                          <a:pt x="1212" y="23"/>
                        </a:lnTo>
                        <a:lnTo>
                          <a:pt x="1198" y="35"/>
                        </a:lnTo>
                        <a:lnTo>
                          <a:pt x="1184" y="46"/>
                        </a:lnTo>
                        <a:lnTo>
                          <a:pt x="1169" y="58"/>
                        </a:lnTo>
                        <a:lnTo>
                          <a:pt x="1162" y="62"/>
                        </a:lnTo>
                        <a:lnTo>
                          <a:pt x="1154" y="65"/>
                        </a:lnTo>
                        <a:lnTo>
                          <a:pt x="1145" y="67"/>
                        </a:lnTo>
                        <a:lnTo>
                          <a:pt x="1137" y="67"/>
                        </a:lnTo>
                        <a:lnTo>
                          <a:pt x="1137" y="67"/>
                        </a:lnTo>
                        <a:lnTo>
                          <a:pt x="1127" y="67"/>
                        </a:lnTo>
                        <a:lnTo>
                          <a:pt x="1119" y="65"/>
                        </a:lnTo>
                        <a:lnTo>
                          <a:pt x="1110" y="62"/>
                        </a:lnTo>
                        <a:lnTo>
                          <a:pt x="1102" y="58"/>
                        </a:lnTo>
                        <a:lnTo>
                          <a:pt x="1088" y="46"/>
                        </a:lnTo>
                        <a:lnTo>
                          <a:pt x="1074" y="34"/>
                        </a:lnTo>
                        <a:lnTo>
                          <a:pt x="1058" y="21"/>
                        </a:lnTo>
                        <a:lnTo>
                          <a:pt x="1044" y="12"/>
                        </a:lnTo>
                        <a:lnTo>
                          <a:pt x="1036" y="7"/>
                        </a:lnTo>
                        <a:lnTo>
                          <a:pt x="1028" y="3"/>
                        </a:lnTo>
                        <a:lnTo>
                          <a:pt x="1019" y="2"/>
                        </a:lnTo>
                        <a:lnTo>
                          <a:pt x="1011" y="0"/>
                        </a:lnTo>
                        <a:lnTo>
                          <a:pt x="1011" y="0"/>
                        </a:lnTo>
                        <a:lnTo>
                          <a:pt x="1001" y="2"/>
                        </a:lnTo>
                        <a:lnTo>
                          <a:pt x="993" y="3"/>
                        </a:lnTo>
                        <a:lnTo>
                          <a:pt x="984" y="7"/>
                        </a:lnTo>
                        <a:lnTo>
                          <a:pt x="976" y="12"/>
                        </a:lnTo>
                        <a:lnTo>
                          <a:pt x="962" y="21"/>
                        </a:lnTo>
                        <a:lnTo>
                          <a:pt x="948" y="34"/>
                        </a:lnTo>
                        <a:lnTo>
                          <a:pt x="932" y="46"/>
                        </a:lnTo>
                        <a:lnTo>
                          <a:pt x="918" y="58"/>
                        </a:lnTo>
                        <a:lnTo>
                          <a:pt x="910" y="62"/>
                        </a:lnTo>
                        <a:lnTo>
                          <a:pt x="902" y="65"/>
                        </a:lnTo>
                        <a:lnTo>
                          <a:pt x="893" y="67"/>
                        </a:lnTo>
                        <a:lnTo>
                          <a:pt x="885" y="67"/>
                        </a:lnTo>
                        <a:lnTo>
                          <a:pt x="885" y="67"/>
                        </a:lnTo>
                        <a:lnTo>
                          <a:pt x="875" y="67"/>
                        </a:lnTo>
                        <a:lnTo>
                          <a:pt x="867" y="65"/>
                        </a:lnTo>
                        <a:lnTo>
                          <a:pt x="858" y="62"/>
                        </a:lnTo>
                        <a:lnTo>
                          <a:pt x="850" y="58"/>
                        </a:lnTo>
                        <a:lnTo>
                          <a:pt x="836" y="46"/>
                        </a:lnTo>
                        <a:lnTo>
                          <a:pt x="822" y="34"/>
                        </a:lnTo>
                        <a:lnTo>
                          <a:pt x="806" y="21"/>
                        </a:lnTo>
                        <a:lnTo>
                          <a:pt x="792" y="12"/>
                        </a:lnTo>
                        <a:lnTo>
                          <a:pt x="784" y="7"/>
                        </a:lnTo>
                        <a:lnTo>
                          <a:pt x="776" y="3"/>
                        </a:lnTo>
                        <a:lnTo>
                          <a:pt x="767" y="2"/>
                        </a:lnTo>
                        <a:lnTo>
                          <a:pt x="759" y="0"/>
                        </a:lnTo>
                        <a:lnTo>
                          <a:pt x="759" y="0"/>
                        </a:lnTo>
                        <a:lnTo>
                          <a:pt x="749" y="2"/>
                        </a:lnTo>
                        <a:lnTo>
                          <a:pt x="741" y="3"/>
                        </a:lnTo>
                        <a:lnTo>
                          <a:pt x="732" y="7"/>
                        </a:lnTo>
                        <a:lnTo>
                          <a:pt x="724" y="12"/>
                        </a:lnTo>
                        <a:lnTo>
                          <a:pt x="710" y="21"/>
                        </a:lnTo>
                        <a:lnTo>
                          <a:pt x="696" y="34"/>
                        </a:lnTo>
                        <a:lnTo>
                          <a:pt x="680" y="46"/>
                        </a:lnTo>
                        <a:lnTo>
                          <a:pt x="666" y="58"/>
                        </a:lnTo>
                        <a:lnTo>
                          <a:pt x="658" y="62"/>
                        </a:lnTo>
                        <a:lnTo>
                          <a:pt x="650" y="65"/>
                        </a:lnTo>
                        <a:lnTo>
                          <a:pt x="641" y="67"/>
                        </a:lnTo>
                        <a:lnTo>
                          <a:pt x="633" y="67"/>
                        </a:lnTo>
                        <a:lnTo>
                          <a:pt x="633" y="67"/>
                        </a:lnTo>
                        <a:lnTo>
                          <a:pt x="623" y="67"/>
                        </a:lnTo>
                        <a:lnTo>
                          <a:pt x="615" y="65"/>
                        </a:lnTo>
                        <a:lnTo>
                          <a:pt x="606" y="62"/>
                        </a:lnTo>
                        <a:lnTo>
                          <a:pt x="598" y="58"/>
                        </a:lnTo>
                        <a:lnTo>
                          <a:pt x="584" y="46"/>
                        </a:lnTo>
                        <a:lnTo>
                          <a:pt x="570" y="34"/>
                        </a:lnTo>
                        <a:lnTo>
                          <a:pt x="556" y="21"/>
                        </a:lnTo>
                        <a:lnTo>
                          <a:pt x="540" y="12"/>
                        </a:lnTo>
                        <a:lnTo>
                          <a:pt x="532" y="7"/>
                        </a:lnTo>
                        <a:lnTo>
                          <a:pt x="524" y="3"/>
                        </a:lnTo>
                        <a:lnTo>
                          <a:pt x="515" y="2"/>
                        </a:lnTo>
                        <a:lnTo>
                          <a:pt x="507" y="0"/>
                        </a:lnTo>
                        <a:lnTo>
                          <a:pt x="507" y="0"/>
                        </a:lnTo>
                        <a:lnTo>
                          <a:pt x="497" y="2"/>
                        </a:lnTo>
                        <a:lnTo>
                          <a:pt x="489" y="3"/>
                        </a:lnTo>
                        <a:lnTo>
                          <a:pt x="480" y="7"/>
                        </a:lnTo>
                        <a:lnTo>
                          <a:pt x="472" y="12"/>
                        </a:lnTo>
                        <a:lnTo>
                          <a:pt x="458" y="21"/>
                        </a:lnTo>
                        <a:lnTo>
                          <a:pt x="444" y="34"/>
                        </a:lnTo>
                        <a:lnTo>
                          <a:pt x="430" y="46"/>
                        </a:lnTo>
                        <a:lnTo>
                          <a:pt x="414" y="58"/>
                        </a:lnTo>
                        <a:lnTo>
                          <a:pt x="406" y="62"/>
                        </a:lnTo>
                        <a:lnTo>
                          <a:pt x="398" y="65"/>
                        </a:lnTo>
                        <a:lnTo>
                          <a:pt x="389" y="67"/>
                        </a:lnTo>
                        <a:lnTo>
                          <a:pt x="381" y="67"/>
                        </a:lnTo>
                        <a:lnTo>
                          <a:pt x="381" y="67"/>
                        </a:lnTo>
                        <a:lnTo>
                          <a:pt x="371" y="67"/>
                        </a:lnTo>
                        <a:lnTo>
                          <a:pt x="363" y="65"/>
                        </a:lnTo>
                        <a:lnTo>
                          <a:pt x="354" y="62"/>
                        </a:lnTo>
                        <a:lnTo>
                          <a:pt x="347" y="58"/>
                        </a:lnTo>
                        <a:lnTo>
                          <a:pt x="332" y="46"/>
                        </a:lnTo>
                        <a:lnTo>
                          <a:pt x="318" y="34"/>
                        </a:lnTo>
                        <a:lnTo>
                          <a:pt x="304" y="21"/>
                        </a:lnTo>
                        <a:lnTo>
                          <a:pt x="288" y="12"/>
                        </a:lnTo>
                        <a:lnTo>
                          <a:pt x="280" y="7"/>
                        </a:lnTo>
                        <a:lnTo>
                          <a:pt x="273" y="3"/>
                        </a:lnTo>
                        <a:lnTo>
                          <a:pt x="263" y="2"/>
                        </a:lnTo>
                        <a:lnTo>
                          <a:pt x="255" y="0"/>
                        </a:lnTo>
                        <a:lnTo>
                          <a:pt x="255" y="0"/>
                        </a:lnTo>
                        <a:lnTo>
                          <a:pt x="245" y="2"/>
                        </a:lnTo>
                        <a:lnTo>
                          <a:pt x="237" y="3"/>
                        </a:lnTo>
                        <a:lnTo>
                          <a:pt x="228" y="7"/>
                        </a:lnTo>
                        <a:lnTo>
                          <a:pt x="221" y="12"/>
                        </a:lnTo>
                        <a:lnTo>
                          <a:pt x="206" y="21"/>
                        </a:lnTo>
                        <a:lnTo>
                          <a:pt x="192" y="34"/>
                        </a:lnTo>
                        <a:lnTo>
                          <a:pt x="178" y="46"/>
                        </a:lnTo>
                        <a:lnTo>
                          <a:pt x="162" y="58"/>
                        </a:lnTo>
                        <a:lnTo>
                          <a:pt x="154" y="62"/>
                        </a:lnTo>
                        <a:lnTo>
                          <a:pt x="147" y="65"/>
                        </a:lnTo>
                        <a:lnTo>
                          <a:pt x="137" y="67"/>
                        </a:lnTo>
                        <a:lnTo>
                          <a:pt x="129" y="67"/>
                        </a:lnTo>
                        <a:lnTo>
                          <a:pt x="129" y="67"/>
                        </a:lnTo>
                        <a:lnTo>
                          <a:pt x="119" y="67"/>
                        </a:lnTo>
                        <a:lnTo>
                          <a:pt x="111" y="65"/>
                        </a:lnTo>
                        <a:lnTo>
                          <a:pt x="102" y="62"/>
                        </a:lnTo>
                        <a:lnTo>
                          <a:pt x="95" y="58"/>
                        </a:lnTo>
                        <a:lnTo>
                          <a:pt x="80" y="46"/>
                        </a:lnTo>
                        <a:lnTo>
                          <a:pt x="66" y="34"/>
                        </a:lnTo>
                        <a:lnTo>
                          <a:pt x="52" y="21"/>
                        </a:lnTo>
                        <a:lnTo>
                          <a:pt x="36" y="12"/>
                        </a:lnTo>
                        <a:lnTo>
                          <a:pt x="28" y="7"/>
                        </a:lnTo>
                        <a:lnTo>
                          <a:pt x="21" y="3"/>
                        </a:lnTo>
                        <a:lnTo>
                          <a:pt x="11" y="2"/>
                        </a:lnTo>
                        <a:lnTo>
                          <a:pt x="3" y="0"/>
                        </a:lnTo>
                        <a:lnTo>
                          <a:pt x="3" y="0"/>
                        </a:lnTo>
                        <a:lnTo>
                          <a:pt x="0" y="0"/>
                        </a:lnTo>
                        <a:lnTo>
                          <a:pt x="0" y="39"/>
                        </a:lnTo>
                        <a:lnTo>
                          <a:pt x="0" y="39"/>
                        </a:lnTo>
                        <a:lnTo>
                          <a:pt x="3" y="39"/>
                        </a:lnTo>
                        <a:lnTo>
                          <a:pt x="3" y="39"/>
                        </a:lnTo>
                        <a:lnTo>
                          <a:pt x="11" y="41"/>
                        </a:lnTo>
                        <a:lnTo>
                          <a:pt x="21" y="42"/>
                        </a:lnTo>
                        <a:lnTo>
                          <a:pt x="28" y="46"/>
                        </a:lnTo>
                        <a:lnTo>
                          <a:pt x="36" y="51"/>
                        </a:lnTo>
                        <a:lnTo>
                          <a:pt x="52" y="60"/>
                        </a:lnTo>
                        <a:lnTo>
                          <a:pt x="66" y="73"/>
                        </a:lnTo>
                        <a:lnTo>
                          <a:pt x="80" y="86"/>
                        </a:lnTo>
                        <a:lnTo>
                          <a:pt x="95" y="97"/>
                        </a:lnTo>
                        <a:lnTo>
                          <a:pt x="102" y="101"/>
                        </a:lnTo>
                        <a:lnTo>
                          <a:pt x="111" y="104"/>
                        </a:lnTo>
                        <a:lnTo>
                          <a:pt x="119" y="107"/>
                        </a:lnTo>
                        <a:lnTo>
                          <a:pt x="129" y="107"/>
                        </a:lnTo>
                        <a:lnTo>
                          <a:pt x="129" y="107"/>
                        </a:lnTo>
                        <a:lnTo>
                          <a:pt x="137" y="107"/>
                        </a:lnTo>
                        <a:lnTo>
                          <a:pt x="147" y="104"/>
                        </a:lnTo>
                        <a:lnTo>
                          <a:pt x="154" y="101"/>
                        </a:lnTo>
                        <a:lnTo>
                          <a:pt x="162" y="97"/>
                        </a:lnTo>
                        <a:lnTo>
                          <a:pt x="178" y="86"/>
                        </a:lnTo>
                        <a:lnTo>
                          <a:pt x="192" y="73"/>
                        </a:lnTo>
                        <a:lnTo>
                          <a:pt x="206" y="60"/>
                        </a:lnTo>
                        <a:lnTo>
                          <a:pt x="221" y="51"/>
                        </a:lnTo>
                        <a:lnTo>
                          <a:pt x="228" y="46"/>
                        </a:lnTo>
                        <a:lnTo>
                          <a:pt x="237" y="42"/>
                        </a:lnTo>
                        <a:lnTo>
                          <a:pt x="245" y="41"/>
                        </a:lnTo>
                        <a:lnTo>
                          <a:pt x="255" y="39"/>
                        </a:lnTo>
                        <a:lnTo>
                          <a:pt x="255" y="39"/>
                        </a:lnTo>
                        <a:lnTo>
                          <a:pt x="263" y="41"/>
                        </a:lnTo>
                        <a:lnTo>
                          <a:pt x="273" y="42"/>
                        </a:lnTo>
                        <a:lnTo>
                          <a:pt x="280" y="46"/>
                        </a:lnTo>
                        <a:lnTo>
                          <a:pt x="288" y="51"/>
                        </a:lnTo>
                        <a:lnTo>
                          <a:pt x="304" y="60"/>
                        </a:lnTo>
                        <a:lnTo>
                          <a:pt x="318" y="73"/>
                        </a:lnTo>
                        <a:lnTo>
                          <a:pt x="332" y="86"/>
                        </a:lnTo>
                        <a:lnTo>
                          <a:pt x="347" y="97"/>
                        </a:lnTo>
                        <a:lnTo>
                          <a:pt x="354" y="101"/>
                        </a:lnTo>
                        <a:lnTo>
                          <a:pt x="363" y="104"/>
                        </a:lnTo>
                        <a:lnTo>
                          <a:pt x="371" y="107"/>
                        </a:lnTo>
                        <a:lnTo>
                          <a:pt x="381" y="107"/>
                        </a:lnTo>
                        <a:lnTo>
                          <a:pt x="381" y="107"/>
                        </a:lnTo>
                        <a:lnTo>
                          <a:pt x="389" y="107"/>
                        </a:lnTo>
                        <a:lnTo>
                          <a:pt x="398" y="104"/>
                        </a:lnTo>
                        <a:lnTo>
                          <a:pt x="406" y="101"/>
                        </a:lnTo>
                        <a:lnTo>
                          <a:pt x="414" y="97"/>
                        </a:lnTo>
                        <a:lnTo>
                          <a:pt x="430" y="86"/>
                        </a:lnTo>
                        <a:lnTo>
                          <a:pt x="444" y="73"/>
                        </a:lnTo>
                        <a:lnTo>
                          <a:pt x="458" y="60"/>
                        </a:lnTo>
                        <a:lnTo>
                          <a:pt x="472" y="51"/>
                        </a:lnTo>
                        <a:lnTo>
                          <a:pt x="480" y="46"/>
                        </a:lnTo>
                        <a:lnTo>
                          <a:pt x="489" y="42"/>
                        </a:lnTo>
                        <a:lnTo>
                          <a:pt x="497" y="41"/>
                        </a:lnTo>
                        <a:lnTo>
                          <a:pt x="507" y="39"/>
                        </a:lnTo>
                        <a:lnTo>
                          <a:pt x="507" y="39"/>
                        </a:lnTo>
                        <a:lnTo>
                          <a:pt x="515" y="41"/>
                        </a:lnTo>
                        <a:lnTo>
                          <a:pt x="524" y="42"/>
                        </a:lnTo>
                        <a:lnTo>
                          <a:pt x="532" y="46"/>
                        </a:lnTo>
                        <a:lnTo>
                          <a:pt x="540" y="51"/>
                        </a:lnTo>
                        <a:lnTo>
                          <a:pt x="556" y="60"/>
                        </a:lnTo>
                        <a:lnTo>
                          <a:pt x="570" y="73"/>
                        </a:lnTo>
                        <a:lnTo>
                          <a:pt x="584" y="86"/>
                        </a:lnTo>
                        <a:lnTo>
                          <a:pt x="598" y="97"/>
                        </a:lnTo>
                        <a:lnTo>
                          <a:pt x="606" y="101"/>
                        </a:lnTo>
                        <a:lnTo>
                          <a:pt x="615" y="104"/>
                        </a:lnTo>
                        <a:lnTo>
                          <a:pt x="623" y="107"/>
                        </a:lnTo>
                        <a:lnTo>
                          <a:pt x="633" y="107"/>
                        </a:lnTo>
                        <a:lnTo>
                          <a:pt x="633" y="107"/>
                        </a:lnTo>
                        <a:lnTo>
                          <a:pt x="641" y="107"/>
                        </a:lnTo>
                        <a:lnTo>
                          <a:pt x="650" y="104"/>
                        </a:lnTo>
                        <a:lnTo>
                          <a:pt x="658" y="101"/>
                        </a:lnTo>
                        <a:lnTo>
                          <a:pt x="666" y="97"/>
                        </a:lnTo>
                        <a:lnTo>
                          <a:pt x="680" y="86"/>
                        </a:lnTo>
                        <a:lnTo>
                          <a:pt x="696" y="73"/>
                        </a:lnTo>
                        <a:lnTo>
                          <a:pt x="710" y="60"/>
                        </a:lnTo>
                        <a:lnTo>
                          <a:pt x="724" y="51"/>
                        </a:lnTo>
                        <a:lnTo>
                          <a:pt x="732" y="46"/>
                        </a:lnTo>
                        <a:lnTo>
                          <a:pt x="741" y="42"/>
                        </a:lnTo>
                        <a:lnTo>
                          <a:pt x="749" y="41"/>
                        </a:lnTo>
                        <a:lnTo>
                          <a:pt x="759" y="39"/>
                        </a:lnTo>
                        <a:lnTo>
                          <a:pt x="759" y="39"/>
                        </a:lnTo>
                        <a:lnTo>
                          <a:pt x="767" y="41"/>
                        </a:lnTo>
                        <a:lnTo>
                          <a:pt x="776" y="42"/>
                        </a:lnTo>
                        <a:lnTo>
                          <a:pt x="784" y="46"/>
                        </a:lnTo>
                        <a:lnTo>
                          <a:pt x="792" y="51"/>
                        </a:lnTo>
                        <a:lnTo>
                          <a:pt x="806" y="60"/>
                        </a:lnTo>
                        <a:lnTo>
                          <a:pt x="822" y="73"/>
                        </a:lnTo>
                        <a:lnTo>
                          <a:pt x="836" y="86"/>
                        </a:lnTo>
                        <a:lnTo>
                          <a:pt x="850" y="97"/>
                        </a:lnTo>
                        <a:lnTo>
                          <a:pt x="858" y="101"/>
                        </a:lnTo>
                        <a:lnTo>
                          <a:pt x="867" y="104"/>
                        </a:lnTo>
                        <a:lnTo>
                          <a:pt x="875" y="107"/>
                        </a:lnTo>
                        <a:lnTo>
                          <a:pt x="885" y="107"/>
                        </a:lnTo>
                        <a:lnTo>
                          <a:pt x="885" y="107"/>
                        </a:lnTo>
                        <a:lnTo>
                          <a:pt x="893" y="107"/>
                        </a:lnTo>
                        <a:lnTo>
                          <a:pt x="902" y="104"/>
                        </a:lnTo>
                        <a:lnTo>
                          <a:pt x="910" y="101"/>
                        </a:lnTo>
                        <a:lnTo>
                          <a:pt x="918" y="97"/>
                        </a:lnTo>
                        <a:lnTo>
                          <a:pt x="932" y="86"/>
                        </a:lnTo>
                        <a:lnTo>
                          <a:pt x="948" y="73"/>
                        </a:lnTo>
                        <a:lnTo>
                          <a:pt x="962" y="60"/>
                        </a:lnTo>
                        <a:lnTo>
                          <a:pt x="976" y="51"/>
                        </a:lnTo>
                        <a:lnTo>
                          <a:pt x="984" y="46"/>
                        </a:lnTo>
                        <a:lnTo>
                          <a:pt x="993" y="42"/>
                        </a:lnTo>
                        <a:lnTo>
                          <a:pt x="1001" y="41"/>
                        </a:lnTo>
                        <a:lnTo>
                          <a:pt x="1011" y="39"/>
                        </a:lnTo>
                        <a:lnTo>
                          <a:pt x="1011" y="39"/>
                        </a:lnTo>
                        <a:lnTo>
                          <a:pt x="1019" y="41"/>
                        </a:lnTo>
                        <a:lnTo>
                          <a:pt x="1028" y="42"/>
                        </a:lnTo>
                        <a:lnTo>
                          <a:pt x="1036" y="46"/>
                        </a:lnTo>
                        <a:lnTo>
                          <a:pt x="1044" y="51"/>
                        </a:lnTo>
                        <a:lnTo>
                          <a:pt x="1058" y="60"/>
                        </a:lnTo>
                        <a:lnTo>
                          <a:pt x="1074" y="73"/>
                        </a:lnTo>
                        <a:lnTo>
                          <a:pt x="1088" y="86"/>
                        </a:lnTo>
                        <a:lnTo>
                          <a:pt x="1102" y="97"/>
                        </a:lnTo>
                        <a:lnTo>
                          <a:pt x="1110" y="101"/>
                        </a:lnTo>
                        <a:lnTo>
                          <a:pt x="1119" y="104"/>
                        </a:lnTo>
                        <a:lnTo>
                          <a:pt x="1127" y="107"/>
                        </a:lnTo>
                        <a:lnTo>
                          <a:pt x="1137" y="107"/>
                        </a:lnTo>
                        <a:lnTo>
                          <a:pt x="1137" y="107"/>
                        </a:lnTo>
                        <a:lnTo>
                          <a:pt x="1145" y="107"/>
                        </a:lnTo>
                        <a:lnTo>
                          <a:pt x="1154" y="104"/>
                        </a:lnTo>
                        <a:lnTo>
                          <a:pt x="1162" y="101"/>
                        </a:lnTo>
                        <a:lnTo>
                          <a:pt x="1169" y="97"/>
                        </a:lnTo>
                        <a:lnTo>
                          <a:pt x="1184" y="86"/>
                        </a:lnTo>
                        <a:lnTo>
                          <a:pt x="1198" y="74"/>
                        </a:lnTo>
                        <a:lnTo>
                          <a:pt x="1212" y="62"/>
                        </a:lnTo>
                        <a:lnTo>
                          <a:pt x="1226" y="51"/>
                        </a:lnTo>
                        <a:lnTo>
                          <a:pt x="1235" y="46"/>
                        </a:lnTo>
                        <a:lnTo>
                          <a:pt x="1243" y="44"/>
                        </a:lnTo>
                        <a:lnTo>
                          <a:pt x="1252" y="41"/>
                        </a:lnTo>
                        <a:lnTo>
                          <a:pt x="1260" y="39"/>
                        </a:lnTo>
                        <a:lnTo>
                          <a:pt x="1260" y="0"/>
                        </a:lnTo>
                        <a:close/>
                      </a:path>
                    </a:pathLst>
                  </a:custGeom>
                  <a:grpFill/>
                  <a:ln>
                    <a:noFill/>
                  </a:ln>
                  <a:extLst/>
                </p:spPr>
                <p:txBody>
                  <a:bodyPr/>
                  <a:lstStyle/>
                  <a:p>
                    <a:pPr>
                      <a:defRPr/>
                    </a:pPr>
                    <a:endParaRPr lang="en-US" dirty="0">
                      <a:solidFill>
                        <a:prstClr val="black"/>
                      </a:solidFill>
                      <a:latin typeface="Calibri Light"/>
                    </a:endParaRPr>
                  </a:p>
                </p:txBody>
              </p:sp>
              <p:sp>
                <p:nvSpPr>
                  <p:cNvPr id="95" name="Rectangle 20"/>
                  <p:cNvSpPr>
                    <a:spLocks noChangeArrowheads="1"/>
                  </p:cNvSpPr>
                  <p:nvPr/>
                </p:nvSpPr>
                <p:spPr bwMode="auto">
                  <a:xfrm>
                    <a:off x="3438" y="2557"/>
                    <a:ext cx="12" cy="28"/>
                  </a:xfrm>
                  <a:prstGeom prst="rect">
                    <a:avLst/>
                  </a:prstGeom>
                  <a:grpFill/>
                  <a:ln>
                    <a:noFill/>
                  </a:ln>
                  <a:extLst/>
                </p:spPr>
                <p:txBody>
                  <a:bodyPr/>
                  <a:lstStyle/>
                  <a:p>
                    <a:pPr>
                      <a:defRPr/>
                    </a:pPr>
                    <a:endParaRPr lang="en-US" dirty="0">
                      <a:solidFill>
                        <a:prstClr val="black"/>
                      </a:solidFill>
                      <a:latin typeface="Calibri Light"/>
                    </a:endParaRPr>
                  </a:p>
                </p:txBody>
              </p:sp>
              <p:sp>
                <p:nvSpPr>
                  <p:cNvPr id="96" name="Rectangle 21"/>
                  <p:cNvSpPr>
                    <a:spLocks noChangeArrowheads="1"/>
                  </p:cNvSpPr>
                  <p:nvPr/>
                </p:nvSpPr>
                <p:spPr bwMode="auto">
                  <a:xfrm>
                    <a:off x="3438" y="2470"/>
                    <a:ext cx="12" cy="27"/>
                  </a:xfrm>
                  <a:prstGeom prst="rect">
                    <a:avLst/>
                  </a:prstGeom>
                  <a:grpFill/>
                  <a:ln>
                    <a:noFill/>
                  </a:ln>
                  <a:extLst/>
                </p:spPr>
                <p:txBody>
                  <a:bodyPr/>
                  <a:lstStyle/>
                  <a:p>
                    <a:pPr>
                      <a:defRPr/>
                    </a:pPr>
                    <a:endParaRPr lang="en-US" dirty="0">
                      <a:solidFill>
                        <a:prstClr val="black"/>
                      </a:solidFill>
                      <a:latin typeface="Calibri Light"/>
                    </a:endParaRPr>
                  </a:p>
                </p:txBody>
              </p:sp>
              <p:sp>
                <p:nvSpPr>
                  <p:cNvPr id="97" name="Freeform 22"/>
                  <p:cNvSpPr>
                    <a:spLocks noEditPoints="1"/>
                  </p:cNvSpPr>
                  <p:nvPr/>
                </p:nvSpPr>
                <p:spPr bwMode="auto">
                  <a:xfrm>
                    <a:off x="3428" y="2580"/>
                    <a:ext cx="32" cy="31"/>
                  </a:xfrm>
                  <a:custGeom>
                    <a:avLst/>
                    <a:gdLst>
                      <a:gd name="T0" fmla="*/ 48 w 96"/>
                      <a:gd name="T1" fmla="*/ 0 h 94"/>
                      <a:gd name="T2" fmla="*/ 48 w 96"/>
                      <a:gd name="T3" fmla="*/ 0 h 94"/>
                      <a:gd name="T4" fmla="*/ 38 w 96"/>
                      <a:gd name="T5" fmla="*/ 0 h 94"/>
                      <a:gd name="T6" fmla="*/ 30 w 96"/>
                      <a:gd name="T7" fmla="*/ 3 h 94"/>
                      <a:gd name="T8" fmla="*/ 21 w 96"/>
                      <a:gd name="T9" fmla="*/ 8 h 94"/>
                      <a:gd name="T10" fmla="*/ 14 w 96"/>
                      <a:gd name="T11" fmla="*/ 14 h 94"/>
                      <a:gd name="T12" fmla="*/ 9 w 96"/>
                      <a:gd name="T13" fmla="*/ 21 h 94"/>
                      <a:gd name="T14" fmla="*/ 5 w 96"/>
                      <a:gd name="T15" fmla="*/ 28 h 94"/>
                      <a:gd name="T16" fmla="*/ 2 w 96"/>
                      <a:gd name="T17" fmla="*/ 38 h 94"/>
                      <a:gd name="T18" fmla="*/ 0 w 96"/>
                      <a:gd name="T19" fmla="*/ 46 h 94"/>
                      <a:gd name="T20" fmla="*/ 0 w 96"/>
                      <a:gd name="T21" fmla="*/ 46 h 94"/>
                      <a:gd name="T22" fmla="*/ 2 w 96"/>
                      <a:gd name="T23" fmla="*/ 56 h 94"/>
                      <a:gd name="T24" fmla="*/ 5 w 96"/>
                      <a:gd name="T25" fmla="*/ 66 h 94"/>
                      <a:gd name="T26" fmla="*/ 9 w 96"/>
                      <a:gd name="T27" fmla="*/ 73 h 94"/>
                      <a:gd name="T28" fmla="*/ 14 w 96"/>
                      <a:gd name="T29" fmla="*/ 80 h 94"/>
                      <a:gd name="T30" fmla="*/ 21 w 96"/>
                      <a:gd name="T31" fmla="*/ 85 h 94"/>
                      <a:gd name="T32" fmla="*/ 30 w 96"/>
                      <a:gd name="T33" fmla="*/ 91 h 94"/>
                      <a:gd name="T34" fmla="*/ 38 w 96"/>
                      <a:gd name="T35" fmla="*/ 92 h 94"/>
                      <a:gd name="T36" fmla="*/ 48 w 96"/>
                      <a:gd name="T37" fmla="*/ 94 h 94"/>
                      <a:gd name="T38" fmla="*/ 48 w 96"/>
                      <a:gd name="T39" fmla="*/ 94 h 94"/>
                      <a:gd name="T40" fmla="*/ 58 w 96"/>
                      <a:gd name="T41" fmla="*/ 92 h 94"/>
                      <a:gd name="T42" fmla="*/ 66 w 96"/>
                      <a:gd name="T43" fmla="*/ 91 h 94"/>
                      <a:gd name="T44" fmla="*/ 75 w 96"/>
                      <a:gd name="T45" fmla="*/ 85 h 94"/>
                      <a:gd name="T46" fmla="*/ 82 w 96"/>
                      <a:gd name="T47" fmla="*/ 80 h 94"/>
                      <a:gd name="T48" fmla="*/ 87 w 96"/>
                      <a:gd name="T49" fmla="*/ 73 h 94"/>
                      <a:gd name="T50" fmla="*/ 91 w 96"/>
                      <a:gd name="T51" fmla="*/ 66 h 94"/>
                      <a:gd name="T52" fmla="*/ 94 w 96"/>
                      <a:gd name="T53" fmla="*/ 56 h 94"/>
                      <a:gd name="T54" fmla="*/ 96 w 96"/>
                      <a:gd name="T55" fmla="*/ 46 h 94"/>
                      <a:gd name="T56" fmla="*/ 96 w 96"/>
                      <a:gd name="T57" fmla="*/ 46 h 94"/>
                      <a:gd name="T58" fmla="*/ 94 w 96"/>
                      <a:gd name="T59" fmla="*/ 38 h 94"/>
                      <a:gd name="T60" fmla="*/ 91 w 96"/>
                      <a:gd name="T61" fmla="*/ 28 h 94"/>
                      <a:gd name="T62" fmla="*/ 87 w 96"/>
                      <a:gd name="T63" fmla="*/ 21 h 94"/>
                      <a:gd name="T64" fmla="*/ 82 w 96"/>
                      <a:gd name="T65" fmla="*/ 14 h 94"/>
                      <a:gd name="T66" fmla="*/ 75 w 96"/>
                      <a:gd name="T67" fmla="*/ 8 h 94"/>
                      <a:gd name="T68" fmla="*/ 66 w 96"/>
                      <a:gd name="T69" fmla="*/ 3 h 94"/>
                      <a:gd name="T70" fmla="*/ 58 w 96"/>
                      <a:gd name="T71" fmla="*/ 0 h 94"/>
                      <a:gd name="T72" fmla="*/ 48 w 96"/>
                      <a:gd name="T73" fmla="*/ 0 h 94"/>
                      <a:gd name="T74" fmla="*/ 48 w 96"/>
                      <a:gd name="T75" fmla="*/ 0 h 94"/>
                      <a:gd name="T76" fmla="*/ 48 w 96"/>
                      <a:gd name="T77" fmla="*/ 38 h 94"/>
                      <a:gd name="T78" fmla="*/ 48 w 96"/>
                      <a:gd name="T79" fmla="*/ 38 h 94"/>
                      <a:gd name="T80" fmla="*/ 52 w 96"/>
                      <a:gd name="T81" fmla="*/ 38 h 94"/>
                      <a:gd name="T82" fmla="*/ 55 w 96"/>
                      <a:gd name="T83" fmla="*/ 40 h 94"/>
                      <a:gd name="T84" fmla="*/ 56 w 96"/>
                      <a:gd name="T85" fmla="*/ 43 h 94"/>
                      <a:gd name="T86" fmla="*/ 58 w 96"/>
                      <a:gd name="T87" fmla="*/ 46 h 94"/>
                      <a:gd name="T88" fmla="*/ 58 w 96"/>
                      <a:gd name="T89" fmla="*/ 46 h 94"/>
                      <a:gd name="T90" fmla="*/ 56 w 96"/>
                      <a:gd name="T91" fmla="*/ 50 h 94"/>
                      <a:gd name="T92" fmla="*/ 55 w 96"/>
                      <a:gd name="T93" fmla="*/ 53 h 94"/>
                      <a:gd name="T94" fmla="*/ 52 w 96"/>
                      <a:gd name="T95" fmla="*/ 54 h 94"/>
                      <a:gd name="T96" fmla="*/ 48 w 96"/>
                      <a:gd name="T97" fmla="*/ 56 h 94"/>
                      <a:gd name="T98" fmla="*/ 48 w 96"/>
                      <a:gd name="T99" fmla="*/ 56 h 94"/>
                      <a:gd name="T100" fmla="*/ 45 w 96"/>
                      <a:gd name="T101" fmla="*/ 54 h 94"/>
                      <a:gd name="T102" fmla="*/ 41 w 96"/>
                      <a:gd name="T103" fmla="*/ 53 h 94"/>
                      <a:gd name="T104" fmla="*/ 40 w 96"/>
                      <a:gd name="T105" fmla="*/ 50 h 94"/>
                      <a:gd name="T106" fmla="*/ 40 w 96"/>
                      <a:gd name="T107" fmla="*/ 46 h 94"/>
                      <a:gd name="T108" fmla="*/ 40 w 96"/>
                      <a:gd name="T109" fmla="*/ 46 h 94"/>
                      <a:gd name="T110" fmla="*/ 40 w 96"/>
                      <a:gd name="T111" fmla="*/ 43 h 94"/>
                      <a:gd name="T112" fmla="*/ 41 w 96"/>
                      <a:gd name="T113" fmla="*/ 40 h 94"/>
                      <a:gd name="T114" fmla="*/ 45 w 96"/>
                      <a:gd name="T115" fmla="*/ 38 h 94"/>
                      <a:gd name="T116" fmla="*/ 48 w 96"/>
                      <a:gd name="T117" fmla="*/ 38 h 94"/>
                      <a:gd name="T118" fmla="*/ 48 w 96"/>
                      <a:gd name="T119" fmla="*/ 3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4">
                        <a:moveTo>
                          <a:pt x="48" y="0"/>
                        </a:moveTo>
                        <a:lnTo>
                          <a:pt x="48" y="0"/>
                        </a:lnTo>
                        <a:lnTo>
                          <a:pt x="38" y="0"/>
                        </a:lnTo>
                        <a:lnTo>
                          <a:pt x="30" y="3"/>
                        </a:lnTo>
                        <a:lnTo>
                          <a:pt x="21" y="8"/>
                        </a:lnTo>
                        <a:lnTo>
                          <a:pt x="14" y="14"/>
                        </a:lnTo>
                        <a:lnTo>
                          <a:pt x="9" y="21"/>
                        </a:lnTo>
                        <a:lnTo>
                          <a:pt x="5" y="28"/>
                        </a:lnTo>
                        <a:lnTo>
                          <a:pt x="2" y="38"/>
                        </a:lnTo>
                        <a:lnTo>
                          <a:pt x="0" y="46"/>
                        </a:lnTo>
                        <a:lnTo>
                          <a:pt x="0" y="46"/>
                        </a:lnTo>
                        <a:lnTo>
                          <a:pt x="2" y="56"/>
                        </a:lnTo>
                        <a:lnTo>
                          <a:pt x="5" y="66"/>
                        </a:lnTo>
                        <a:lnTo>
                          <a:pt x="9" y="73"/>
                        </a:lnTo>
                        <a:lnTo>
                          <a:pt x="14" y="80"/>
                        </a:lnTo>
                        <a:lnTo>
                          <a:pt x="21" y="85"/>
                        </a:lnTo>
                        <a:lnTo>
                          <a:pt x="30" y="91"/>
                        </a:lnTo>
                        <a:lnTo>
                          <a:pt x="38" y="92"/>
                        </a:lnTo>
                        <a:lnTo>
                          <a:pt x="48" y="94"/>
                        </a:lnTo>
                        <a:lnTo>
                          <a:pt x="48" y="94"/>
                        </a:lnTo>
                        <a:lnTo>
                          <a:pt x="58" y="92"/>
                        </a:lnTo>
                        <a:lnTo>
                          <a:pt x="66" y="91"/>
                        </a:lnTo>
                        <a:lnTo>
                          <a:pt x="75" y="85"/>
                        </a:lnTo>
                        <a:lnTo>
                          <a:pt x="82" y="80"/>
                        </a:lnTo>
                        <a:lnTo>
                          <a:pt x="87" y="73"/>
                        </a:lnTo>
                        <a:lnTo>
                          <a:pt x="91" y="66"/>
                        </a:lnTo>
                        <a:lnTo>
                          <a:pt x="94" y="56"/>
                        </a:lnTo>
                        <a:lnTo>
                          <a:pt x="96" y="46"/>
                        </a:lnTo>
                        <a:lnTo>
                          <a:pt x="96" y="46"/>
                        </a:lnTo>
                        <a:lnTo>
                          <a:pt x="94" y="38"/>
                        </a:lnTo>
                        <a:lnTo>
                          <a:pt x="91" y="28"/>
                        </a:lnTo>
                        <a:lnTo>
                          <a:pt x="87" y="21"/>
                        </a:lnTo>
                        <a:lnTo>
                          <a:pt x="82" y="14"/>
                        </a:lnTo>
                        <a:lnTo>
                          <a:pt x="75" y="8"/>
                        </a:lnTo>
                        <a:lnTo>
                          <a:pt x="66" y="3"/>
                        </a:lnTo>
                        <a:lnTo>
                          <a:pt x="58" y="0"/>
                        </a:lnTo>
                        <a:lnTo>
                          <a:pt x="48" y="0"/>
                        </a:lnTo>
                        <a:lnTo>
                          <a:pt x="48" y="0"/>
                        </a:lnTo>
                        <a:close/>
                        <a:moveTo>
                          <a:pt x="48" y="38"/>
                        </a:moveTo>
                        <a:lnTo>
                          <a:pt x="48" y="38"/>
                        </a:lnTo>
                        <a:lnTo>
                          <a:pt x="52" y="38"/>
                        </a:lnTo>
                        <a:lnTo>
                          <a:pt x="55" y="40"/>
                        </a:lnTo>
                        <a:lnTo>
                          <a:pt x="56" y="43"/>
                        </a:lnTo>
                        <a:lnTo>
                          <a:pt x="58" y="46"/>
                        </a:lnTo>
                        <a:lnTo>
                          <a:pt x="58" y="46"/>
                        </a:lnTo>
                        <a:lnTo>
                          <a:pt x="56" y="50"/>
                        </a:lnTo>
                        <a:lnTo>
                          <a:pt x="55" y="53"/>
                        </a:lnTo>
                        <a:lnTo>
                          <a:pt x="52" y="54"/>
                        </a:lnTo>
                        <a:lnTo>
                          <a:pt x="48" y="56"/>
                        </a:lnTo>
                        <a:lnTo>
                          <a:pt x="48" y="56"/>
                        </a:lnTo>
                        <a:lnTo>
                          <a:pt x="45" y="54"/>
                        </a:lnTo>
                        <a:lnTo>
                          <a:pt x="41" y="53"/>
                        </a:lnTo>
                        <a:lnTo>
                          <a:pt x="40" y="50"/>
                        </a:lnTo>
                        <a:lnTo>
                          <a:pt x="40" y="46"/>
                        </a:lnTo>
                        <a:lnTo>
                          <a:pt x="40" y="46"/>
                        </a:lnTo>
                        <a:lnTo>
                          <a:pt x="40" y="43"/>
                        </a:lnTo>
                        <a:lnTo>
                          <a:pt x="41" y="40"/>
                        </a:lnTo>
                        <a:lnTo>
                          <a:pt x="45" y="38"/>
                        </a:lnTo>
                        <a:lnTo>
                          <a:pt x="48" y="38"/>
                        </a:lnTo>
                        <a:lnTo>
                          <a:pt x="48" y="38"/>
                        </a:lnTo>
                        <a:close/>
                      </a:path>
                    </a:pathLst>
                  </a:custGeom>
                  <a:grpFill/>
                  <a:ln>
                    <a:noFill/>
                  </a:ln>
                  <a:extLst/>
                </p:spPr>
                <p:txBody>
                  <a:bodyPr/>
                  <a:lstStyle/>
                  <a:p>
                    <a:pPr>
                      <a:defRPr/>
                    </a:pPr>
                    <a:endParaRPr lang="en-US" dirty="0">
                      <a:solidFill>
                        <a:prstClr val="black"/>
                      </a:solidFill>
                      <a:latin typeface="Calibri Light"/>
                    </a:endParaRPr>
                  </a:p>
                </p:txBody>
              </p:sp>
              <p:sp>
                <p:nvSpPr>
                  <p:cNvPr id="98" name="Freeform 23"/>
                  <p:cNvSpPr>
                    <a:spLocks/>
                  </p:cNvSpPr>
                  <p:nvPr/>
                </p:nvSpPr>
                <p:spPr bwMode="auto">
                  <a:xfrm>
                    <a:off x="3422" y="2600"/>
                    <a:ext cx="87" cy="141"/>
                  </a:xfrm>
                  <a:custGeom>
                    <a:avLst/>
                    <a:gdLst>
                      <a:gd name="T0" fmla="*/ 262 w 262"/>
                      <a:gd name="T1" fmla="*/ 78 h 424"/>
                      <a:gd name="T2" fmla="*/ 205 w 262"/>
                      <a:gd name="T3" fmla="*/ 137 h 424"/>
                      <a:gd name="T4" fmla="*/ 182 w 262"/>
                      <a:gd name="T5" fmla="*/ 165 h 424"/>
                      <a:gd name="T6" fmla="*/ 164 w 262"/>
                      <a:gd name="T7" fmla="*/ 195 h 424"/>
                      <a:gd name="T8" fmla="*/ 154 w 262"/>
                      <a:gd name="T9" fmla="*/ 228 h 424"/>
                      <a:gd name="T10" fmla="*/ 153 w 262"/>
                      <a:gd name="T11" fmla="*/ 245 h 424"/>
                      <a:gd name="T12" fmla="*/ 179 w 262"/>
                      <a:gd name="T13" fmla="*/ 250 h 424"/>
                      <a:gd name="T14" fmla="*/ 181 w 262"/>
                      <a:gd name="T15" fmla="*/ 249 h 424"/>
                      <a:gd name="T16" fmla="*/ 185 w 262"/>
                      <a:gd name="T17" fmla="*/ 262 h 424"/>
                      <a:gd name="T18" fmla="*/ 191 w 262"/>
                      <a:gd name="T19" fmla="*/ 274 h 424"/>
                      <a:gd name="T20" fmla="*/ 202 w 262"/>
                      <a:gd name="T21" fmla="*/ 306 h 424"/>
                      <a:gd name="T22" fmla="*/ 203 w 262"/>
                      <a:gd name="T23" fmla="*/ 316 h 424"/>
                      <a:gd name="T24" fmla="*/ 199 w 262"/>
                      <a:gd name="T25" fmla="*/ 337 h 424"/>
                      <a:gd name="T26" fmla="*/ 186 w 262"/>
                      <a:gd name="T27" fmla="*/ 355 h 424"/>
                      <a:gd name="T28" fmla="*/ 178 w 262"/>
                      <a:gd name="T29" fmla="*/ 362 h 424"/>
                      <a:gd name="T30" fmla="*/ 158 w 262"/>
                      <a:gd name="T31" fmla="*/ 375 h 424"/>
                      <a:gd name="T32" fmla="*/ 147 w 262"/>
                      <a:gd name="T33" fmla="*/ 379 h 424"/>
                      <a:gd name="T34" fmla="*/ 122 w 262"/>
                      <a:gd name="T35" fmla="*/ 382 h 424"/>
                      <a:gd name="T36" fmla="*/ 98 w 262"/>
                      <a:gd name="T37" fmla="*/ 381 h 424"/>
                      <a:gd name="T38" fmla="*/ 88 w 262"/>
                      <a:gd name="T39" fmla="*/ 376 h 424"/>
                      <a:gd name="T40" fmla="*/ 66 w 262"/>
                      <a:gd name="T41" fmla="*/ 362 h 424"/>
                      <a:gd name="T42" fmla="*/ 56 w 262"/>
                      <a:gd name="T43" fmla="*/ 351 h 424"/>
                      <a:gd name="T44" fmla="*/ 51 w 262"/>
                      <a:gd name="T45" fmla="*/ 339 h 424"/>
                      <a:gd name="T46" fmla="*/ 44 w 262"/>
                      <a:gd name="T47" fmla="*/ 305 h 424"/>
                      <a:gd name="T48" fmla="*/ 42 w 262"/>
                      <a:gd name="T49" fmla="*/ 284 h 424"/>
                      <a:gd name="T50" fmla="*/ 46 w 262"/>
                      <a:gd name="T51" fmla="*/ 243 h 424"/>
                      <a:gd name="T52" fmla="*/ 52 w 262"/>
                      <a:gd name="T53" fmla="*/ 206 h 424"/>
                      <a:gd name="T54" fmla="*/ 65 w 262"/>
                      <a:gd name="T55" fmla="*/ 151 h 424"/>
                      <a:gd name="T56" fmla="*/ 81 w 262"/>
                      <a:gd name="T57" fmla="*/ 78 h 424"/>
                      <a:gd name="T58" fmla="*/ 87 w 262"/>
                      <a:gd name="T59" fmla="*/ 28 h 424"/>
                      <a:gd name="T60" fmla="*/ 86 w 262"/>
                      <a:gd name="T61" fmla="*/ 0 h 424"/>
                      <a:gd name="T62" fmla="*/ 44 w 262"/>
                      <a:gd name="T63" fmla="*/ 17 h 424"/>
                      <a:gd name="T64" fmla="*/ 45 w 262"/>
                      <a:gd name="T65" fmla="*/ 29 h 424"/>
                      <a:gd name="T66" fmla="*/ 39 w 262"/>
                      <a:gd name="T67" fmla="*/ 74 h 424"/>
                      <a:gd name="T68" fmla="*/ 24 w 262"/>
                      <a:gd name="T69" fmla="*/ 141 h 424"/>
                      <a:gd name="T70" fmla="*/ 11 w 262"/>
                      <a:gd name="T71" fmla="*/ 197 h 424"/>
                      <a:gd name="T72" fmla="*/ 4 w 262"/>
                      <a:gd name="T73" fmla="*/ 239 h 424"/>
                      <a:gd name="T74" fmla="*/ 0 w 262"/>
                      <a:gd name="T75" fmla="*/ 283 h 424"/>
                      <a:gd name="T76" fmla="*/ 2 w 262"/>
                      <a:gd name="T77" fmla="*/ 311 h 424"/>
                      <a:gd name="T78" fmla="*/ 9 w 262"/>
                      <a:gd name="T79" fmla="*/ 346 h 424"/>
                      <a:gd name="T80" fmla="*/ 17 w 262"/>
                      <a:gd name="T81" fmla="*/ 365 h 424"/>
                      <a:gd name="T82" fmla="*/ 21 w 262"/>
                      <a:gd name="T83" fmla="*/ 374 h 424"/>
                      <a:gd name="T84" fmla="*/ 35 w 262"/>
                      <a:gd name="T85" fmla="*/ 390 h 424"/>
                      <a:gd name="T86" fmla="*/ 51 w 262"/>
                      <a:gd name="T87" fmla="*/ 404 h 424"/>
                      <a:gd name="T88" fmla="*/ 69 w 262"/>
                      <a:gd name="T89" fmla="*/ 414 h 424"/>
                      <a:gd name="T90" fmla="*/ 88 w 262"/>
                      <a:gd name="T91" fmla="*/ 421 h 424"/>
                      <a:gd name="T92" fmla="*/ 104 w 262"/>
                      <a:gd name="T93" fmla="*/ 424 h 424"/>
                      <a:gd name="T94" fmla="*/ 119 w 262"/>
                      <a:gd name="T95" fmla="*/ 424 h 424"/>
                      <a:gd name="T96" fmla="*/ 158 w 262"/>
                      <a:gd name="T97" fmla="*/ 420 h 424"/>
                      <a:gd name="T98" fmla="*/ 175 w 262"/>
                      <a:gd name="T99" fmla="*/ 413 h 424"/>
                      <a:gd name="T100" fmla="*/ 205 w 262"/>
                      <a:gd name="T101" fmla="*/ 396 h 424"/>
                      <a:gd name="T102" fmla="*/ 217 w 262"/>
                      <a:gd name="T103" fmla="*/ 385 h 424"/>
                      <a:gd name="T104" fmla="*/ 228 w 262"/>
                      <a:gd name="T105" fmla="*/ 369 h 424"/>
                      <a:gd name="T106" fmla="*/ 238 w 262"/>
                      <a:gd name="T107" fmla="*/ 353 h 424"/>
                      <a:gd name="T108" fmla="*/ 242 w 262"/>
                      <a:gd name="T109" fmla="*/ 336 h 424"/>
                      <a:gd name="T110" fmla="*/ 245 w 262"/>
                      <a:gd name="T111" fmla="*/ 316 h 424"/>
                      <a:gd name="T112" fmla="*/ 244 w 262"/>
                      <a:gd name="T113" fmla="*/ 301 h 424"/>
                      <a:gd name="T114" fmla="*/ 235 w 262"/>
                      <a:gd name="T115" fmla="*/ 271 h 424"/>
                      <a:gd name="T116" fmla="*/ 230 w 262"/>
                      <a:gd name="T117" fmla="*/ 259 h 424"/>
                      <a:gd name="T118" fmla="*/ 221 w 262"/>
                      <a:gd name="T119" fmla="*/ 231 h 424"/>
                      <a:gd name="T120" fmla="*/ 217 w 262"/>
                      <a:gd name="T121" fmla="*/ 204 h 424"/>
                      <a:gd name="T122" fmla="*/ 220 w 262"/>
                      <a:gd name="T123" fmla="*/ 178 h 424"/>
                      <a:gd name="T124" fmla="*/ 227 w 262"/>
                      <a:gd name="T125" fmla="*/ 15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424">
                        <a:moveTo>
                          <a:pt x="227" y="154"/>
                        </a:moveTo>
                        <a:lnTo>
                          <a:pt x="262" y="78"/>
                        </a:lnTo>
                        <a:lnTo>
                          <a:pt x="205" y="137"/>
                        </a:lnTo>
                        <a:lnTo>
                          <a:pt x="205" y="137"/>
                        </a:lnTo>
                        <a:lnTo>
                          <a:pt x="191" y="154"/>
                        </a:lnTo>
                        <a:lnTo>
                          <a:pt x="182" y="165"/>
                        </a:lnTo>
                        <a:lnTo>
                          <a:pt x="172" y="179"/>
                        </a:lnTo>
                        <a:lnTo>
                          <a:pt x="164" y="195"/>
                        </a:lnTo>
                        <a:lnTo>
                          <a:pt x="158" y="211"/>
                        </a:lnTo>
                        <a:lnTo>
                          <a:pt x="154" y="228"/>
                        </a:lnTo>
                        <a:lnTo>
                          <a:pt x="153" y="236"/>
                        </a:lnTo>
                        <a:lnTo>
                          <a:pt x="153" y="245"/>
                        </a:lnTo>
                        <a:lnTo>
                          <a:pt x="157" y="294"/>
                        </a:lnTo>
                        <a:lnTo>
                          <a:pt x="179" y="250"/>
                        </a:lnTo>
                        <a:lnTo>
                          <a:pt x="179" y="250"/>
                        </a:lnTo>
                        <a:lnTo>
                          <a:pt x="181" y="249"/>
                        </a:lnTo>
                        <a:lnTo>
                          <a:pt x="181" y="249"/>
                        </a:lnTo>
                        <a:lnTo>
                          <a:pt x="185" y="262"/>
                        </a:lnTo>
                        <a:lnTo>
                          <a:pt x="191" y="274"/>
                        </a:lnTo>
                        <a:lnTo>
                          <a:pt x="191" y="274"/>
                        </a:lnTo>
                        <a:lnTo>
                          <a:pt x="199" y="295"/>
                        </a:lnTo>
                        <a:lnTo>
                          <a:pt x="202" y="306"/>
                        </a:lnTo>
                        <a:lnTo>
                          <a:pt x="203" y="316"/>
                        </a:lnTo>
                        <a:lnTo>
                          <a:pt x="203" y="316"/>
                        </a:lnTo>
                        <a:lnTo>
                          <a:pt x="202" y="327"/>
                        </a:lnTo>
                        <a:lnTo>
                          <a:pt x="199" y="337"/>
                        </a:lnTo>
                        <a:lnTo>
                          <a:pt x="193" y="347"/>
                        </a:lnTo>
                        <a:lnTo>
                          <a:pt x="186" y="355"/>
                        </a:lnTo>
                        <a:lnTo>
                          <a:pt x="186" y="355"/>
                        </a:lnTo>
                        <a:lnTo>
                          <a:pt x="178" y="362"/>
                        </a:lnTo>
                        <a:lnTo>
                          <a:pt x="170" y="369"/>
                        </a:lnTo>
                        <a:lnTo>
                          <a:pt x="158" y="375"/>
                        </a:lnTo>
                        <a:lnTo>
                          <a:pt x="147" y="379"/>
                        </a:lnTo>
                        <a:lnTo>
                          <a:pt x="147" y="379"/>
                        </a:lnTo>
                        <a:lnTo>
                          <a:pt x="135" y="382"/>
                        </a:lnTo>
                        <a:lnTo>
                          <a:pt x="122" y="382"/>
                        </a:lnTo>
                        <a:lnTo>
                          <a:pt x="111" y="382"/>
                        </a:lnTo>
                        <a:lnTo>
                          <a:pt x="98" y="381"/>
                        </a:lnTo>
                        <a:lnTo>
                          <a:pt x="98" y="381"/>
                        </a:lnTo>
                        <a:lnTo>
                          <a:pt x="88" y="376"/>
                        </a:lnTo>
                        <a:lnTo>
                          <a:pt x="77" y="371"/>
                        </a:lnTo>
                        <a:lnTo>
                          <a:pt x="66" y="362"/>
                        </a:lnTo>
                        <a:lnTo>
                          <a:pt x="62" y="358"/>
                        </a:lnTo>
                        <a:lnTo>
                          <a:pt x="56" y="351"/>
                        </a:lnTo>
                        <a:lnTo>
                          <a:pt x="56" y="351"/>
                        </a:lnTo>
                        <a:lnTo>
                          <a:pt x="51" y="339"/>
                        </a:lnTo>
                        <a:lnTo>
                          <a:pt x="45" y="323"/>
                        </a:lnTo>
                        <a:lnTo>
                          <a:pt x="44" y="305"/>
                        </a:lnTo>
                        <a:lnTo>
                          <a:pt x="42" y="284"/>
                        </a:lnTo>
                        <a:lnTo>
                          <a:pt x="42" y="284"/>
                        </a:lnTo>
                        <a:lnTo>
                          <a:pt x="44" y="264"/>
                        </a:lnTo>
                        <a:lnTo>
                          <a:pt x="46" y="243"/>
                        </a:lnTo>
                        <a:lnTo>
                          <a:pt x="52" y="206"/>
                        </a:lnTo>
                        <a:lnTo>
                          <a:pt x="52" y="206"/>
                        </a:lnTo>
                        <a:lnTo>
                          <a:pt x="65" y="151"/>
                        </a:lnTo>
                        <a:lnTo>
                          <a:pt x="65" y="151"/>
                        </a:lnTo>
                        <a:lnTo>
                          <a:pt x="73" y="115"/>
                        </a:lnTo>
                        <a:lnTo>
                          <a:pt x="81" y="78"/>
                        </a:lnTo>
                        <a:lnTo>
                          <a:pt x="86" y="43"/>
                        </a:lnTo>
                        <a:lnTo>
                          <a:pt x="87" y="28"/>
                        </a:lnTo>
                        <a:lnTo>
                          <a:pt x="86" y="14"/>
                        </a:lnTo>
                        <a:lnTo>
                          <a:pt x="86" y="0"/>
                        </a:lnTo>
                        <a:lnTo>
                          <a:pt x="44" y="3"/>
                        </a:lnTo>
                        <a:lnTo>
                          <a:pt x="44" y="17"/>
                        </a:lnTo>
                        <a:lnTo>
                          <a:pt x="44" y="17"/>
                        </a:lnTo>
                        <a:lnTo>
                          <a:pt x="45" y="29"/>
                        </a:lnTo>
                        <a:lnTo>
                          <a:pt x="44" y="43"/>
                        </a:lnTo>
                        <a:lnTo>
                          <a:pt x="39" y="74"/>
                        </a:lnTo>
                        <a:lnTo>
                          <a:pt x="32" y="106"/>
                        </a:lnTo>
                        <a:lnTo>
                          <a:pt x="24" y="141"/>
                        </a:lnTo>
                        <a:lnTo>
                          <a:pt x="24" y="141"/>
                        </a:lnTo>
                        <a:lnTo>
                          <a:pt x="11" y="197"/>
                        </a:lnTo>
                        <a:lnTo>
                          <a:pt x="11" y="197"/>
                        </a:lnTo>
                        <a:lnTo>
                          <a:pt x="4" y="239"/>
                        </a:lnTo>
                        <a:lnTo>
                          <a:pt x="2" y="260"/>
                        </a:lnTo>
                        <a:lnTo>
                          <a:pt x="0" y="283"/>
                        </a:lnTo>
                        <a:lnTo>
                          <a:pt x="0" y="283"/>
                        </a:lnTo>
                        <a:lnTo>
                          <a:pt x="2" y="311"/>
                        </a:lnTo>
                        <a:lnTo>
                          <a:pt x="6" y="334"/>
                        </a:lnTo>
                        <a:lnTo>
                          <a:pt x="9" y="346"/>
                        </a:lnTo>
                        <a:lnTo>
                          <a:pt x="11" y="355"/>
                        </a:lnTo>
                        <a:lnTo>
                          <a:pt x="17" y="365"/>
                        </a:lnTo>
                        <a:lnTo>
                          <a:pt x="21" y="374"/>
                        </a:lnTo>
                        <a:lnTo>
                          <a:pt x="21" y="374"/>
                        </a:lnTo>
                        <a:lnTo>
                          <a:pt x="28" y="382"/>
                        </a:lnTo>
                        <a:lnTo>
                          <a:pt x="35" y="390"/>
                        </a:lnTo>
                        <a:lnTo>
                          <a:pt x="42" y="397"/>
                        </a:lnTo>
                        <a:lnTo>
                          <a:pt x="51" y="404"/>
                        </a:lnTo>
                        <a:lnTo>
                          <a:pt x="59" y="409"/>
                        </a:lnTo>
                        <a:lnTo>
                          <a:pt x="69" y="414"/>
                        </a:lnTo>
                        <a:lnTo>
                          <a:pt x="79" y="418"/>
                        </a:lnTo>
                        <a:lnTo>
                          <a:pt x="88" y="421"/>
                        </a:lnTo>
                        <a:lnTo>
                          <a:pt x="88" y="421"/>
                        </a:lnTo>
                        <a:lnTo>
                          <a:pt x="104" y="424"/>
                        </a:lnTo>
                        <a:lnTo>
                          <a:pt x="119" y="424"/>
                        </a:lnTo>
                        <a:lnTo>
                          <a:pt x="119" y="424"/>
                        </a:lnTo>
                        <a:lnTo>
                          <a:pt x="139" y="423"/>
                        </a:lnTo>
                        <a:lnTo>
                          <a:pt x="158" y="420"/>
                        </a:lnTo>
                        <a:lnTo>
                          <a:pt x="158" y="420"/>
                        </a:lnTo>
                        <a:lnTo>
                          <a:pt x="175" y="413"/>
                        </a:lnTo>
                        <a:lnTo>
                          <a:pt x="191" y="406"/>
                        </a:lnTo>
                        <a:lnTo>
                          <a:pt x="205" y="396"/>
                        </a:lnTo>
                        <a:lnTo>
                          <a:pt x="217" y="385"/>
                        </a:lnTo>
                        <a:lnTo>
                          <a:pt x="217" y="385"/>
                        </a:lnTo>
                        <a:lnTo>
                          <a:pt x="224" y="378"/>
                        </a:lnTo>
                        <a:lnTo>
                          <a:pt x="228" y="369"/>
                        </a:lnTo>
                        <a:lnTo>
                          <a:pt x="234" y="361"/>
                        </a:lnTo>
                        <a:lnTo>
                          <a:pt x="238" y="353"/>
                        </a:lnTo>
                        <a:lnTo>
                          <a:pt x="241" y="344"/>
                        </a:lnTo>
                        <a:lnTo>
                          <a:pt x="242" y="336"/>
                        </a:lnTo>
                        <a:lnTo>
                          <a:pt x="244" y="326"/>
                        </a:lnTo>
                        <a:lnTo>
                          <a:pt x="245" y="316"/>
                        </a:lnTo>
                        <a:lnTo>
                          <a:pt x="245" y="316"/>
                        </a:lnTo>
                        <a:lnTo>
                          <a:pt x="244" y="301"/>
                        </a:lnTo>
                        <a:lnTo>
                          <a:pt x="240" y="285"/>
                        </a:lnTo>
                        <a:lnTo>
                          <a:pt x="235" y="271"/>
                        </a:lnTo>
                        <a:lnTo>
                          <a:pt x="230" y="259"/>
                        </a:lnTo>
                        <a:lnTo>
                          <a:pt x="230" y="259"/>
                        </a:lnTo>
                        <a:lnTo>
                          <a:pt x="224" y="245"/>
                        </a:lnTo>
                        <a:lnTo>
                          <a:pt x="221" y="231"/>
                        </a:lnTo>
                        <a:lnTo>
                          <a:pt x="219" y="218"/>
                        </a:lnTo>
                        <a:lnTo>
                          <a:pt x="217" y="204"/>
                        </a:lnTo>
                        <a:lnTo>
                          <a:pt x="217" y="190"/>
                        </a:lnTo>
                        <a:lnTo>
                          <a:pt x="220" y="178"/>
                        </a:lnTo>
                        <a:lnTo>
                          <a:pt x="223" y="165"/>
                        </a:lnTo>
                        <a:lnTo>
                          <a:pt x="227" y="154"/>
                        </a:lnTo>
                        <a:lnTo>
                          <a:pt x="227" y="154"/>
                        </a:lnTo>
                        <a:close/>
                      </a:path>
                    </a:pathLst>
                  </a:custGeom>
                  <a:grpFill/>
                  <a:ln>
                    <a:noFill/>
                  </a:ln>
                  <a:extLst/>
                </p:spPr>
                <p:txBody>
                  <a:bodyPr/>
                  <a:lstStyle/>
                  <a:p>
                    <a:pPr>
                      <a:defRPr/>
                    </a:pPr>
                    <a:endParaRPr lang="en-US" dirty="0">
                      <a:solidFill>
                        <a:prstClr val="black"/>
                      </a:solidFill>
                      <a:latin typeface="Calibri Light"/>
                    </a:endParaRPr>
                  </a:p>
                </p:txBody>
              </p:sp>
              <p:sp>
                <p:nvSpPr>
                  <p:cNvPr id="99" name="Freeform 24"/>
                  <p:cNvSpPr>
                    <a:spLocks/>
                  </p:cNvSpPr>
                  <p:nvPr/>
                </p:nvSpPr>
                <p:spPr bwMode="auto">
                  <a:xfrm>
                    <a:off x="3549" y="2623"/>
                    <a:ext cx="187" cy="118"/>
                  </a:xfrm>
                  <a:custGeom>
                    <a:avLst/>
                    <a:gdLst>
                      <a:gd name="T0" fmla="*/ 559 w 560"/>
                      <a:gd name="T1" fmla="*/ 0 h 354"/>
                      <a:gd name="T2" fmla="*/ 386 w 560"/>
                      <a:gd name="T3" fmla="*/ 147 h 354"/>
                      <a:gd name="T4" fmla="*/ 280 w 560"/>
                      <a:gd name="T5" fmla="*/ 233 h 354"/>
                      <a:gd name="T6" fmla="*/ 174 w 560"/>
                      <a:gd name="T7" fmla="*/ 147 h 354"/>
                      <a:gd name="T8" fmla="*/ 1 w 560"/>
                      <a:gd name="T9" fmla="*/ 0 h 354"/>
                      <a:gd name="T10" fmla="*/ 1 w 560"/>
                      <a:gd name="T11" fmla="*/ 0 h 354"/>
                      <a:gd name="T12" fmla="*/ 0 w 560"/>
                      <a:gd name="T13" fmla="*/ 4 h 354"/>
                      <a:gd name="T14" fmla="*/ 0 w 560"/>
                      <a:gd name="T15" fmla="*/ 9 h 354"/>
                      <a:gd name="T16" fmla="*/ 0 w 560"/>
                      <a:gd name="T17" fmla="*/ 320 h 354"/>
                      <a:gd name="T18" fmla="*/ 0 w 560"/>
                      <a:gd name="T19" fmla="*/ 320 h 354"/>
                      <a:gd name="T20" fmla="*/ 0 w 560"/>
                      <a:gd name="T21" fmla="*/ 327 h 354"/>
                      <a:gd name="T22" fmla="*/ 0 w 560"/>
                      <a:gd name="T23" fmla="*/ 327 h 354"/>
                      <a:gd name="T24" fmla="*/ 1 w 560"/>
                      <a:gd name="T25" fmla="*/ 333 h 354"/>
                      <a:gd name="T26" fmla="*/ 4 w 560"/>
                      <a:gd name="T27" fmla="*/ 337 h 354"/>
                      <a:gd name="T28" fmla="*/ 7 w 560"/>
                      <a:gd name="T29" fmla="*/ 342 h 354"/>
                      <a:gd name="T30" fmla="*/ 11 w 560"/>
                      <a:gd name="T31" fmla="*/ 347 h 354"/>
                      <a:gd name="T32" fmla="*/ 17 w 560"/>
                      <a:gd name="T33" fmla="*/ 349 h 354"/>
                      <a:gd name="T34" fmla="*/ 21 w 560"/>
                      <a:gd name="T35" fmla="*/ 352 h 354"/>
                      <a:gd name="T36" fmla="*/ 27 w 560"/>
                      <a:gd name="T37" fmla="*/ 354 h 354"/>
                      <a:gd name="T38" fmla="*/ 34 w 560"/>
                      <a:gd name="T39" fmla="*/ 354 h 354"/>
                      <a:gd name="T40" fmla="*/ 526 w 560"/>
                      <a:gd name="T41" fmla="*/ 354 h 354"/>
                      <a:gd name="T42" fmla="*/ 526 w 560"/>
                      <a:gd name="T43" fmla="*/ 354 h 354"/>
                      <a:gd name="T44" fmla="*/ 532 w 560"/>
                      <a:gd name="T45" fmla="*/ 354 h 354"/>
                      <a:gd name="T46" fmla="*/ 538 w 560"/>
                      <a:gd name="T47" fmla="*/ 352 h 354"/>
                      <a:gd name="T48" fmla="*/ 546 w 560"/>
                      <a:gd name="T49" fmla="*/ 348 h 354"/>
                      <a:gd name="T50" fmla="*/ 553 w 560"/>
                      <a:gd name="T51" fmla="*/ 340 h 354"/>
                      <a:gd name="T52" fmla="*/ 559 w 560"/>
                      <a:gd name="T53" fmla="*/ 331 h 354"/>
                      <a:gd name="T54" fmla="*/ 559 w 560"/>
                      <a:gd name="T55" fmla="*/ 331 h 354"/>
                      <a:gd name="T56" fmla="*/ 559 w 560"/>
                      <a:gd name="T57" fmla="*/ 331 h 354"/>
                      <a:gd name="T58" fmla="*/ 560 w 560"/>
                      <a:gd name="T59" fmla="*/ 326 h 354"/>
                      <a:gd name="T60" fmla="*/ 560 w 560"/>
                      <a:gd name="T61" fmla="*/ 320 h 354"/>
                      <a:gd name="T62" fmla="*/ 560 w 560"/>
                      <a:gd name="T63" fmla="*/ 9 h 354"/>
                      <a:gd name="T64" fmla="*/ 560 w 560"/>
                      <a:gd name="T65" fmla="*/ 9 h 354"/>
                      <a:gd name="T66" fmla="*/ 560 w 560"/>
                      <a:gd name="T67" fmla="*/ 4 h 354"/>
                      <a:gd name="T68" fmla="*/ 559 w 560"/>
                      <a:gd name="T69" fmla="*/ 0 h 354"/>
                      <a:gd name="T70" fmla="*/ 559 w 560"/>
                      <a:gd name="T7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0" h="354">
                        <a:moveTo>
                          <a:pt x="559" y="0"/>
                        </a:moveTo>
                        <a:lnTo>
                          <a:pt x="386" y="147"/>
                        </a:lnTo>
                        <a:lnTo>
                          <a:pt x="280" y="233"/>
                        </a:lnTo>
                        <a:lnTo>
                          <a:pt x="174" y="147"/>
                        </a:lnTo>
                        <a:lnTo>
                          <a:pt x="1" y="0"/>
                        </a:lnTo>
                        <a:lnTo>
                          <a:pt x="1" y="0"/>
                        </a:lnTo>
                        <a:lnTo>
                          <a:pt x="0" y="4"/>
                        </a:lnTo>
                        <a:lnTo>
                          <a:pt x="0" y="9"/>
                        </a:lnTo>
                        <a:lnTo>
                          <a:pt x="0" y="320"/>
                        </a:lnTo>
                        <a:lnTo>
                          <a:pt x="0" y="320"/>
                        </a:lnTo>
                        <a:lnTo>
                          <a:pt x="0" y="327"/>
                        </a:lnTo>
                        <a:lnTo>
                          <a:pt x="0" y="327"/>
                        </a:lnTo>
                        <a:lnTo>
                          <a:pt x="1" y="333"/>
                        </a:lnTo>
                        <a:lnTo>
                          <a:pt x="4" y="337"/>
                        </a:lnTo>
                        <a:lnTo>
                          <a:pt x="7" y="342"/>
                        </a:lnTo>
                        <a:lnTo>
                          <a:pt x="11" y="347"/>
                        </a:lnTo>
                        <a:lnTo>
                          <a:pt x="17" y="349"/>
                        </a:lnTo>
                        <a:lnTo>
                          <a:pt x="21" y="352"/>
                        </a:lnTo>
                        <a:lnTo>
                          <a:pt x="27" y="354"/>
                        </a:lnTo>
                        <a:lnTo>
                          <a:pt x="34" y="354"/>
                        </a:lnTo>
                        <a:lnTo>
                          <a:pt x="526" y="354"/>
                        </a:lnTo>
                        <a:lnTo>
                          <a:pt x="526" y="354"/>
                        </a:lnTo>
                        <a:lnTo>
                          <a:pt x="532" y="354"/>
                        </a:lnTo>
                        <a:lnTo>
                          <a:pt x="538" y="352"/>
                        </a:lnTo>
                        <a:lnTo>
                          <a:pt x="546" y="348"/>
                        </a:lnTo>
                        <a:lnTo>
                          <a:pt x="553" y="340"/>
                        </a:lnTo>
                        <a:lnTo>
                          <a:pt x="559" y="331"/>
                        </a:lnTo>
                        <a:lnTo>
                          <a:pt x="559" y="331"/>
                        </a:lnTo>
                        <a:lnTo>
                          <a:pt x="559" y="331"/>
                        </a:lnTo>
                        <a:lnTo>
                          <a:pt x="560" y="326"/>
                        </a:lnTo>
                        <a:lnTo>
                          <a:pt x="560" y="320"/>
                        </a:lnTo>
                        <a:lnTo>
                          <a:pt x="560" y="9"/>
                        </a:lnTo>
                        <a:lnTo>
                          <a:pt x="560" y="9"/>
                        </a:lnTo>
                        <a:lnTo>
                          <a:pt x="560" y="4"/>
                        </a:lnTo>
                        <a:lnTo>
                          <a:pt x="559" y="0"/>
                        </a:lnTo>
                        <a:lnTo>
                          <a:pt x="559" y="0"/>
                        </a:lnTo>
                        <a:close/>
                      </a:path>
                    </a:pathLst>
                  </a:custGeom>
                  <a:grpFill/>
                  <a:ln>
                    <a:noFill/>
                  </a:ln>
                  <a:extLst/>
                </p:spPr>
                <p:txBody>
                  <a:bodyPr/>
                  <a:lstStyle/>
                  <a:p>
                    <a:pPr>
                      <a:defRPr/>
                    </a:pPr>
                    <a:endParaRPr lang="en-US" dirty="0">
                      <a:solidFill>
                        <a:prstClr val="black"/>
                      </a:solidFill>
                      <a:latin typeface="Calibri Light"/>
                    </a:endParaRPr>
                  </a:p>
                </p:txBody>
              </p:sp>
              <p:sp>
                <p:nvSpPr>
                  <p:cNvPr id="100" name="Freeform 25"/>
                  <p:cNvSpPr>
                    <a:spLocks/>
                  </p:cNvSpPr>
                  <p:nvPr/>
                </p:nvSpPr>
                <p:spPr bwMode="auto">
                  <a:xfrm>
                    <a:off x="3557" y="2615"/>
                    <a:ext cx="171" cy="72"/>
                  </a:xfrm>
                  <a:custGeom>
                    <a:avLst/>
                    <a:gdLst>
                      <a:gd name="T0" fmla="*/ 208 w 512"/>
                      <a:gd name="T1" fmla="*/ 179 h 218"/>
                      <a:gd name="T2" fmla="*/ 256 w 512"/>
                      <a:gd name="T3" fmla="*/ 218 h 218"/>
                      <a:gd name="T4" fmla="*/ 304 w 512"/>
                      <a:gd name="T5" fmla="*/ 179 h 218"/>
                      <a:gd name="T6" fmla="*/ 329 w 512"/>
                      <a:gd name="T7" fmla="*/ 158 h 218"/>
                      <a:gd name="T8" fmla="*/ 512 w 512"/>
                      <a:gd name="T9" fmla="*/ 1 h 218"/>
                      <a:gd name="T10" fmla="*/ 512 w 512"/>
                      <a:gd name="T11" fmla="*/ 1 h 218"/>
                      <a:gd name="T12" fmla="*/ 502 w 512"/>
                      <a:gd name="T13" fmla="*/ 0 h 218"/>
                      <a:gd name="T14" fmla="*/ 10 w 512"/>
                      <a:gd name="T15" fmla="*/ 0 h 218"/>
                      <a:gd name="T16" fmla="*/ 10 w 512"/>
                      <a:gd name="T17" fmla="*/ 0 h 218"/>
                      <a:gd name="T18" fmla="*/ 0 w 512"/>
                      <a:gd name="T19" fmla="*/ 1 h 218"/>
                      <a:gd name="T20" fmla="*/ 183 w 512"/>
                      <a:gd name="T21" fmla="*/ 158 h 218"/>
                      <a:gd name="T22" fmla="*/ 208 w 512"/>
                      <a:gd name="T23" fmla="*/ 17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2" h="218">
                        <a:moveTo>
                          <a:pt x="208" y="179"/>
                        </a:moveTo>
                        <a:lnTo>
                          <a:pt x="256" y="218"/>
                        </a:lnTo>
                        <a:lnTo>
                          <a:pt x="304" y="179"/>
                        </a:lnTo>
                        <a:lnTo>
                          <a:pt x="329" y="158"/>
                        </a:lnTo>
                        <a:lnTo>
                          <a:pt x="512" y="1"/>
                        </a:lnTo>
                        <a:lnTo>
                          <a:pt x="512" y="1"/>
                        </a:lnTo>
                        <a:lnTo>
                          <a:pt x="502" y="0"/>
                        </a:lnTo>
                        <a:lnTo>
                          <a:pt x="10" y="0"/>
                        </a:lnTo>
                        <a:lnTo>
                          <a:pt x="10" y="0"/>
                        </a:lnTo>
                        <a:lnTo>
                          <a:pt x="0" y="1"/>
                        </a:lnTo>
                        <a:lnTo>
                          <a:pt x="183" y="158"/>
                        </a:lnTo>
                        <a:lnTo>
                          <a:pt x="208" y="179"/>
                        </a:lnTo>
                        <a:close/>
                      </a:path>
                    </a:pathLst>
                  </a:custGeom>
                  <a:grpFill/>
                  <a:ln>
                    <a:noFill/>
                  </a:ln>
                  <a:extLst/>
                </p:spPr>
                <p:txBody>
                  <a:bodyPr/>
                  <a:lstStyle/>
                  <a:p>
                    <a:pPr>
                      <a:defRPr/>
                    </a:pPr>
                    <a:endParaRPr lang="en-US" dirty="0">
                      <a:solidFill>
                        <a:prstClr val="black"/>
                      </a:solidFill>
                      <a:latin typeface="Calibri Light"/>
                    </a:endParaRPr>
                  </a:p>
                </p:txBody>
              </p:sp>
            </p:grpSp>
          </p:grpSp>
        </p:grpSp>
        <p:grpSp>
          <p:nvGrpSpPr>
            <p:cNvPr id="103" name="Group 100"/>
            <p:cNvGrpSpPr>
              <a:grpSpLocks/>
            </p:cNvGrpSpPr>
            <p:nvPr/>
          </p:nvGrpSpPr>
          <p:grpSpPr bwMode="auto">
            <a:xfrm>
              <a:off x="1201738" y="3968750"/>
              <a:ext cx="433387" cy="371475"/>
              <a:chOff x="1202471" y="4169204"/>
              <a:chExt cx="432597" cy="372652"/>
            </a:xfrm>
          </p:grpSpPr>
          <p:sp>
            <p:nvSpPr>
              <p:cNvPr id="102" name="Freeform 101"/>
              <p:cNvSpPr/>
              <p:nvPr/>
            </p:nvSpPr>
            <p:spPr>
              <a:xfrm rot="18605896">
                <a:off x="1341131" y="4190589"/>
                <a:ext cx="315321" cy="272552"/>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 name="connsiteX0" fmla="*/ 359418 w 359418"/>
                  <a:gd name="connsiteY0" fmla="*/ 272013 h 272013"/>
                  <a:gd name="connsiteX1" fmla="*/ 199532 w 359418"/>
                  <a:gd name="connsiteY1" fmla="*/ 0 h 272013"/>
                  <a:gd name="connsiteX2" fmla="*/ 0 w 359418"/>
                  <a:gd name="connsiteY2" fmla="*/ 203301 h 272013"/>
                  <a:gd name="connsiteX3" fmla="*/ 359418 w 359418"/>
                  <a:gd name="connsiteY3" fmla="*/ 272013 h 272013"/>
                  <a:gd name="connsiteX0" fmla="*/ 316010 w 316010"/>
                  <a:gd name="connsiteY0" fmla="*/ 272013 h 272013"/>
                  <a:gd name="connsiteX1" fmla="*/ 156124 w 316010"/>
                  <a:gd name="connsiteY1" fmla="*/ 0 h 272013"/>
                  <a:gd name="connsiteX2" fmla="*/ 0 w 316010"/>
                  <a:gd name="connsiteY2" fmla="*/ 222029 h 272013"/>
                  <a:gd name="connsiteX3" fmla="*/ 316010 w 316010"/>
                  <a:gd name="connsiteY3" fmla="*/ 272013 h 272013"/>
                </a:gdLst>
                <a:ahLst/>
                <a:cxnLst>
                  <a:cxn ang="0">
                    <a:pos x="connsiteX0" y="connsiteY0"/>
                  </a:cxn>
                  <a:cxn ang="0">
                    <a:pos x="connsiteX1" y="connsiteY1"/>
                  </a:cxn>
                  <a:cxn ang="0">
                    <a:pos x="connsiteX2" y="connsiteY2"/>
                  </a:cxn>
                  <a:cxn ang="0">
                    <a:pos x="connsiteX3" y="connsiteY3"/>
                  </a:cxn>
                </a:cxnLst>
                <a:rect l="l" t="t" r="r" b="b"/>
                <a:pathLst>
                  <a:path w="316010" h="272013">
                    <a:moveTo>
                      <a:pt x="316010" y="272013"/>
                    </a:moveTo>
                    <a:lnTo>
                      <a:pt x="156124" y="0"/>
                    </a:lnTo>
                    <a:lnTo>
                      <a:pt x="0" y="222029"/>
                    </a:lnTo>
                    <a:lnTo>
                      <a:pt x="316010" y="272013"/>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05" name="Group 1046"/>
              <p:cNvGrpSpPr>
                <a:grpSpLocks/>
              </p:cNvGrpSpPr>
              <p:nvPr/>
            </p:nvGrpSpPr>
            <p:grpSpPr bwMode="auto">
              <a:xfrm>
                <a:off x="1202471" y="4223849"/>
                <a:ext cx="318007" cy="318007"/>
                <a:chOff x="1202471" y="4223849"/>
                <a:chExt cx="318007" cy="318007"/>
              </a:xfrm>
            </p:grpSpPr>
            <p:sp>
              <p:nvSpPr>
                <p:cNvPr id="104" name="Oval 103"/>
                <p:cNvSpPr/>
                <p:nvPr/>
              </p:nvSpPr>
              <p:spPr>
                <a:xfrm>
                  <a:off x="1202471" y="4223350"/>
                  <a:ext cx="318505" cy="318506"/>
                </a:xfrm>
                <a:prstGeom prst="ellips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14" name="Group 17"/>
                <p:cNvGrpSpPr>
                  <a:grpSpLocks noChangeAspect="1"/>
                </p:cNvGrpSpPr>
                <p:nvPr/>
              </p:nvGrpSpPr>
              <p:grpSpPr bwMode="auto">
                <a:xfrm>
                  <a:off x="1253820" y="4319929"/>
                  <a:ext cx="227806" cy="146989"/>
                  <a:chOff x="3360" y="2470"/>
                  <a:chExt cx="420" cy="271"/>
                </a:xfrm>
                <a:solidFill>
                  <a:schemeClr val="bg1"/>
                </a:solidFill>
              </p:grpSpPr>
              <p:sp>
                <p:nvSpPr>
                  <p:cNvPr id="106" name="Freeform 18"/>
                  <p:cNvSpPr>
                    <a:spLocks/>
                  </p:cNvSpPr>
                  <p:nvPr/>
                </p:nvSpPr>
                <p:spPr bwMode="auto">
                  <a:xfrm>
                    <a:off x="3360" y="2505"/>
                    <a:ext cx="420" cy="35"/>
                  </a:xfrm>
                  <a:custGeom>
                    <a:avLst/>
                    <a:gdLst>
                      <a:gd name="T0" fmla="*/ 1235 w 1260"/>
                      <a:gd name="T1" fmla="*/ 7 h 106"/>
                      <a:gd name="T2" fmla="*/ 1169 w 1260"/>
                      <a:gd name="T3" fmla="*/ 57 h 106"/>
                      <a:gd name="T4" fmla="*/ 1137 w 1260"/>
                      <a:gd name="T5" fmla="*/ 67 h 106"/>
                      <a:gd name="T6" fmla="*/ 1088 w 1260"/>
                      <a:gd name="T7" fmla="*/ 46 h 106"/>
                      <a:gd name="T8" fmla="*/ 1028 w 1260"/>
                      <a:gd name="T9" fmla="*/ 3 h 106"/>
                      <a:gd name="T10" fmla="*/ 993 w 1260"/>
                      <a:gd name="T11" fmla="*/ 3 h 106"/>
                      <a:gd name="T12" fmla="*/ 932 w 1260"/>
                      <a:gd name="T13" fmla="*/ 46 h 106"/>
                      <a:gd name="T14" fmla="*/ 885 w 1260"/>
                      <a:gd name="T15" fmla="*/ 67 h 106"/>
                      <a:gd name="T16" fmla="*/ 850 w 1260"/>
                      <a:gd name="T17" fmla="*/ 57 h 106"/>
                      <a:gd name="T18" fmla="*/ 784 w 1260"/>
                      <a:gd name="T19" fmla="*/ 6 h 106"/>
                      <a:gd name="T20" fmla="*/ 749 w 1260"/>
                      <a:gd name="T21" fmla="*/ 0 h 106"/>
                      <a:gd name="T22" fmla="*/ 696 w 1260"/>
                      <a:gd name="T23" fmla="*/ 34 h 106"/>
                      <a:gd name="T24" fmla="*/ 641 w 1260"/>
                      <a:gd name="T25" fmla="*/ 67 h 106"/>
                      <a:gd name="T26" fmla="*/ 606 w 1260"/>
                      <a:gd name="T27" fmla="*/ 62 h 106"/>
                      <a:gd name="T28" fmla="*/ 540 w 1260"/>
                      <a:gd name="T29" fmla="*/ 10 h 106"/>
                      <a:gd name="T30" fmla="*/ 507 w 1260"/>
                      <a:gd name="T31" fmla="*/ 0 h 106"/>
                      <a:gd name="T32" fmla="*/ 458 w 1260"/>
                      <a:gd name="T33" fmla="*/ 21 h 106"/>
                      <a:gd name="T34" fmla="*/ 398 w 1260"/>
                      <a:gd name="T35" fmla="*/ 64 h 106"/>
                      <a:gd name="T36" fmla="*/ 363 w 1260"/>
                      <a:gd name="T37" fmla="*/ 64 h 106"/>
                      <a:gd name="T38" fmla="*/ 304 w 1260"/>
                      <a:gd name="T39" fmla="*/ 21 h 106"/>
                      <a:gd name="T40" fmla="*/ 255 w 1260"/>
                      <a:gd name="T41" fmla="*/ 0 h 106"/>
                      <a:gd name="T42" fmla="*/ 221 w 1260"/>
                      <a:gd name="T43" fmla="*/ 10 h 106"/>
                      <a:gd name="T44" fmla="*/ 154 w 1260"/>
                      <a:gd name="T45" fmla="*/ 62 h 106"/>
                      <a:gd name="T46" fmla="*/ 119 w 1260"/>
                      <a:gd name="T47" fmla="*/ 67 h 106"/>
                      <a:gd name="T48" fmla="*/ 66 w 1260"/>
                      <a:gd name="T49" fmla="*/ 34 h 106"/>
                      <a:gd name="T50" fmla="*/ 11 w 1260"/>
                      <a:gd name="T51" fmla="*/ 0 h 106"/>
                      <a:gd name="T52" fmla="*/ 0 w 1260"/>
                      <a:gd name="T53" fmla="*/ 39 h 106"/>
                      <a:gd name="T54" fmla="*/ 28 w 1260"/>
                      <a:gd name="T55" fmla="*/ 45 h 106"/>
                      <a:gd name="T56" fmla="*/ 95 w 1260"/>
                      <a:gd name="T57" fmla="*/ 97 h 106"/>
                      <a:gd name="T58" fmla="*/ 129 w 1260"/>
                      <a:gd name="T59" fmla="*/ 106 h 106"/>
                      <a:gd name="T60" fmla="*/ 178 w 1260"/>
                      <a:gd name="T61" fmla="*/ 85 h 106"/>
                      <a:gd name="T62" fmla="*/ 237 w 1260"/>
                      <a:gd name="T63" fmla="*/ 42 h 106"/>
                      <a:gd name="T64" fmla="*/ 273 w 1260"/>
                      <a:gd name="T65" fmla="*/ 42 h 106"/>
                      <a:gd name="T66" fmla="*/ 332 w 1260"/>
                      <a:gd name="T67" fmla="*/ 85 h 106"/>
                      <a:gd name="T68" fmla="*/ 381 w 1260"/>
                      <a:gd name="T69" fmla="*/ 106 h 106"/>
                      <a:gd name="T70" fmla="*/ 414 w 1260"/>
                      <a:gd name="T71" fmla="*/ 97 h 106"/>
                      <a:gd name="T72" fmla="*/ 480 w 1260"/>
                      <a:gd name="T73" fmla="*/ 45 h 106"/>
                      <a:gd name="T74" fmla="*/ 515 w 1260"/>
                      <a:gd name="T75" fmla="*/ 41 h 106"/>
                      <a:gd name="T76" fmla="*/ 570 w 1260"/>
                      <a:gd name="T77" fmla="*/ 73 h 106"/>
                      <a:gd name="T78" fmla="*/ 623 w 1260"/>
                      <a:gd name="T79" fmla="*/ 106 h 106"/>
                      <a:gd name="T80" fmla="*/ 658 w 1260"/>
                      <a:gd name="T81" fmla="*/ 101 h 106"/>
                      <a:gd name="T82" fmla="*/ 724 w 1260"/>
                      <a:gd name="T83" fmla="*/ 50 h 106"/>
                      <a:gd name="T84" fmla="*/ 759 w 1260"/>
                      <a:gd name="T85" fmla="*/ 39 h 106"/>
                      <a:gd name="T86" fmla="*/ 806 w 1260"/>
                      <a:gd name="T87" fmla="*/ 60 h 106"/>
                      <a:gd name="T88" fmla="*/ 867 w 1260"/>
                      <a:gd name="T89" fmla="*/ 103 h 106"/>
                      <a:gd name="T90" fmla="*/ 902 w 1260"/>
                      <a:gd name="T91" fmla="*/ 103 h 106"/>
                      <a:gd name="T92" fmla="*/ 962 w 1260"/>
                      <a:gd name="T93" fmla="*/ 60 h 106"/>
                      <a:gd name="T94" fmla="*/ 1011 w 1260"/>
                      <a:gd name="T95" fmla="*/ 39 h 106"/>
                      <a:gd name="T96" fmla="*/ 1044 w 1260"/>
                      <a:gd name="T97" fmla="*/ 50 h 106"/>
                      <a:gd name="T98" fmla="*/ 1110 w 1260"/>
                      <a:gd name="T99" fmla="*/ 101 h 106"/>
                      <a:gd name="T100" fmla="*/ 1145 w 1260"/>
                      <a:gd name="T101" fmla="*/ 106 h 106"/>
                      <a:gd name="T102" fmla="*/ 1198 w 1260"/>
                      <a:gd name="T103" fmla="*/ 74 h 106"/>
                      <a:gd name="T104" fmla="*/ 1252 w 1260"/>
                      <a:gd name="T105" fmla="*/ 4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0" h="106">
                        <a:moveTo>
                          <a:pt x="1260" y="0"/>
                        </a:moveTo>
                        <a:lnTo>
                          <a:pt x="1260" y="0"/>
                        </a:lnTo>
                        <a:lnTo>
                          <a:pt x="1252" y="1"/>
                        </a:lnTo>
                        <a:lnTo>
                          <a:pt x="1243" y="3"/>
                        </a:lnTo>
                        <a:lnTo>
                          <a:pt x="1235" y="7"/>
                        </a:lnTo>
                        <a:lnTo>
                          <a:pt x="1226" y="11"/>
                        </a:lnTo>
                        <a:lnTo>
                          <a:pt x="1212" y="22"/>
                        </a:lnTo>
                        <a:lnTo>
                          <a:pt x="1198" y="34"/>
                        </a:lnTo>
                        <a:lnTo>
                          <a:pt x="1184" y="46"/>
                        </a:lnTo>
                        <a:lnTo>
                          <a:pt x="1169" y="57"/>
                        </a:lnTo>
                        <a:lnTo>
                          <a:pt x="1162" y="62"/>
                        </a:lnTo>
                        <a:lnTo>
                          <a:pt x="1154" y="64"/>
                        </a:lnTo>
                        <a:lnTo>
                          <a:pt x="1145" y="67"/>
                        </a:lnTo>
                        <a:lnTo>
                          <a:pt x="1137" y="67"/>
                        </a:lnTo>
                        <a:lnTo>
                          <a:pt x="1137" y="67"/>
                        </a:lnTo>
                        <a:lnTo>
                          <a:pt x="1127" y="67"/>
                        </a:lnTo>
                        <a:lnTo>
                          <a:pt x="1119" y="64"/>
                        </a:lnTo>
                        <a:lnTo>
                          <a:pt x="1110" y="62"/>
                        </a:lnTo>
                        <a:lnTo>
                          <a:pt x="1102" y="57"/>
                        </a:lnTo>
                        <a:lnTo>
                          <a:pt x="1088" y="46"/>
                        </a:lnTo>
                        <a:lnTo>
                          <a:pt x="1074" y="34"/>
                        </a:lnTo>
                        <a:lnTo>
                          <a:pt x="1058" y="21"/>
                        </a:lnTo>
                        <a:lnTo>
                          <a:pt x="1044" y="10"/>
                        </a:lnTo>
                        <a:lnTo>
                          <a:pt x="1036" y="6"/>
                        </a:lnTo>
                        <a:lnTo>
                          <a:pt x="1028" y="3"/>
                        </a:lnTo>
                        <a:lnTo>
                          <a:pt x="1019" y="0"/>
                        </a:lnTo>
                        <a:lnTo>
                          <a:pt x="1011" y="0"/>
                        </a:lnTo>
                        <a:lnTo>
                          <a:pt x="1011" y="0"/>
                        </a:lnTo>
                        <a:lnTo>
                          <a:pt x="1001" y="0"/>
                        </a:lnTo>
                        <a:lnTo>
                          <a:pt x="993" y="3"/>
                        </a:lnTo>
                        <a:lnTo>
                          <a:pt x="984" y="6"/>
                        </a:lnTo>
                        <a:lnTo>
                          <a:pt x="976" y="10"/>
                        </a:lnTo>
                        <a:lnTo>
                          <a:pt x="962" y="21"/>
                        </a:lnTo>
                        <a:lnTo>
                          <a:pt x="948" y="34"/>
                        </a:lnTo>
                        <a:lnTo>
                          <a:pt x="932" y="46"/>
                        </a:lnTo>
                        <a:lnTo>
                          <a:pt x="918" y="57"/>
                        </a:lnTo>
                        <a:lnTo>
                          <a:pt x="910" y="62"/>
                        </a:lnTo>
                        <a:lnTo>
                          <a:pt x="902" y="64"/>
                        </a:lnTo>
                        <a:lnTo>
                          <a:pt x="893" y="67"/>
                        </a:lnTo>
                        <a:lnTo>
                          <a:pt x="885" y="67"/>
                        </a:lnTo>
                        <a:lnTo>
                          <a:pt x="885" y="67"/>
                        </a:lnTo>
                        <a:lnTo>
                          <a:pt x="875" y="67"/>
                        </a:lnTo>
                        <a:lnTo>
                          <a:pt x="867" y="64"/>
                        </a:lnTo>
                        <a:lnTo>
                          <a:pt x="858" y="62"/>
                        </a:lnTo>
                        <a:lnTo>
                          <a:pt x="850" y="57"/>
                        </a:lnTo>
                        <a:lnTo>
                          <a:pt x="836" y="46"/>
                        </a:lnTo>
                        <a:lnTo>
                          <a:pt x="822" y="34"/>
                        </a:lnTo>
                        <a:lnTo>
                          <a:pt x="806" y="21"/>
                        </a:lnTo>
                        <a:lnTo>
                          <a:pt x="792" y="10"/>
                        </a:lnTo>
                        <a:lnTo>
                          <a:pt x="784" y="6"/>
                        </a:lnTo>
                        <a:lnTo>
                          <a:pt x="776" y="3"/>
                        </a:lnTo>
                        <a:lnTo>
                          <a:pt x="767" y="0"/>
                        </a:lnTo>
                        <a:lnTo>
                          <a:pt x="759" y="0"/>
                        </a:lnTo>
                        <a:lnTo>
                          <a:pt x="759" y="0"/>
                        </a:lnTo>
                        <a:lnTo>
                          <a:pt x="749" y="0"/>
                        </a:lnTo>
                        <a:lnTo>
                          <a:pt x="741" y="3"/>
                        </a:lnTo>
                        <a:lnTo>
                          <a:pt x="732" y="6"/>
                        </a:lnTo>
                        <a:lnTo>
                          <a:pt x="724" y="10"/>
                        </a:lnTo>
                        <a:lnTo>
                          <a:pt x="710" y="21"/>
                        </a:lnTo>
                        <a:lnTo>
                          <a:pt x="696" y="34"/>
                        </a:lnTo>
                        <a:lnTo>
                          <a:pt x="680" y="46"/>
                        </a:lnTo>
                        <a:lnTo>
                          <a:pt x="666" y="57"/>
                        </a:lnTo>
                        <a:lnTo>
                          <a:pt x="658" y="62"/>
                        </a:lnTo>
                        <a:lnTo>
                          <a:pt x="650" y="64"/>
                        </a:lnTo>
                        <a:lnTo>
                          <a:pt x="641" y="67"/>
                        </a:lnTo>
                        <a:lnTo>
                          <a:pt x="633" y="67"/>
                        </a:lnTo>
                        <a:lnTo>
                          <a:pt x="633" y="67"/>
                        </a:lnTo>
                        <a:lnTo>
                          <a:pt x="623" y="67"/>
                        </a:lnTo>
                        <a:lnTo>
                          <a:pt x="615" y="64"/>
                        </a:lnTo>
                        <a:lnTo>
                          <a:pt x="606" y="62"/>
                        </a:lnTo>
                        <a:lnTo>
                          <a:pt x="598" y="57"/>
                        </a:lnTo>
                        <a:lnTo>
                          <a:pt x="584" y="46"/>
                        </a:lnTo>
                        <a:lnTo>
                          <a:pt x="570" y="34"/>
                        </a:lnTo>
                        <a:lnTo>
                          <a:pt x="556" y="21"/>
                        </a:lnTo>
                        <a:lnTo>
                          <a:pt x="540" y="10"/>
                        </a:lnTo>
                        <a:lnTo>
                          <a:pt x="532" y="6"/>
                        </a:lnTo>
                        <a:lnTo>
                          <a:pt x="524" y="3"/>
                        </a:lnTo>
                        <a:lnTo>
                          <a:pt x="515" y="0"/>
                        </a:lnTo>
                        <a:lnTo>
                          <a:pt x="507" y="0"/>
                        </a:lnTo>
                        <a:lnTo>
                          <a:pt x="507" y="0"/>
                        </a:lnTo>
                        <a:lnTo>
                          <a:pt x="497" y="0"/>
                        </a:lnTo>
                        <a:lnTo>
                          <a:pt x="489" y="3"/>
                        </a:lnTo>
                        <a:lnTo>
                          <a:pt x="480" y="6"/>
                        </a:lnTo>
                        <a:lnTo>
                          <a:pt x="472" y="10"/>
                        </a:lnTo>
                        <a:lnTo>
                          <a:pt x="458" y="21"/>
                        </a:lnTo>
                        <a:lnTo>
                          <a:pt x="444" y="34"/>
                        </a:lnTo>
                        <a:lnTo>
                          <a:pt x="430" y="46"/>
                        </a:lnTo>
                        <a:lnTo>
                          <a:pt x="414" y="57"/>
                        </a:lnTo>
                        <a:lnTo>
                          <a:pt x="406" y="62"/>
                        </a:lnTo>
                        <a:lnTo>
                          <a:pt x="398" y="64"/>
                        </a:lnTo>
                        <a:lnTo>
                          <a:pt x="389" y="67"/>
                        </a:lnTo>
                        <a:lnTo>
                          <a:pt x="381" y="67"/>
                        </a:lnTo>
                        <a:lnTo>
                          <a:pt x="381" y="67"/>
                        </a:lnTo>
                        <a:lnTo>
                          <a:pt x="371" y="67"/>
                        </a:lnTo>
                        <a:lnTo>
                          <a:pt x="363" y="64"/>
                        </a:lnTo>
                        <a:lnTo>
                          <a:pt x="354" y="62"/>
                        </a:lnTo>
                        <a:lnTo>
                          <a:pt x="347" y="57"/>
                        </a:lnTo>
                        <a:lnTo>
                          <a:pt x="332" y="46"/>
                        </a:lnTo>
                        <a:lnTo>
                          <a:pt x="318" y="34"/>
                        </a:lnTo>
                        <a:lnTo>
                          <a:pt x="304" y="21"/>
                        </a:lnTo>
                        <a:lnTo>
                          <a:pt x="288" y="10"/>
                        </a:lnTo>
                        <a:lnTo>
                          <a:pt x="280" y="6"/>
                        </a:lnTo>
                        <a:lnTo>
                          <a:pt x="273" y="3"/>
                        </a:lnTo>
                        <a:lnTo>
                          <a:pt x="263" y="0"/>
                        </a:lnTo>
                        <a:lnTo>
                          <a:pt x="255" y="0"/>
                        </a:lnTo>
                        <a:lnTo>
                          <a:pt x="255" y="0"/>
                        </a:lnTo>
                        <a:lnTo>
                          <a:pt x="245" y="0"/>
                        </a:lnTo>
                        <a:lnTo>
                          <a:pt x="237" y="3"/>
                        </a:lnTo>
                        <a:lnTo>
                          <a:pt x="228" y="6"/>
                        </a:lnTo>
                        <a:lnTo>
                          <a:pt x="221" y="10"/>
                        </a:lnTo>
                        <a:lnTo>
                          <a:pt x="206" y="21"/>
                        </a:lnTo>
                        <a:lnTo>
                          <a:pt x="192" y="34"/>
                        </a:lnTo>
                        <a:lnTo>
                          <a:pt x="178" y="46"/>
                        </a:lnTo>
                        <a:lnTo>
                          <a:pt x="162" y="57"/>
                        </a:lnTo>
                        <a:lnTo>
                          <a:pt x="154" y="62"/>
                        </a:lnTo>
                        <a:lnTo>
                          <a:pt x="147" y="64"/>
                        </a:lnTo>
                        <a:lnTo>
                          <a:pt x="137" y="67"/>
                        </a:lnTo>
                        <a:lnTo>
                          <a:pt x="129" y="67"/>
                        </a:lnTo>
                        <a:lnTo>
                          <a:pt x="129" y="67"/>
                        </a:lnTo>
                        <a:lnTo>
                          <a:pt x="119" y="67"/>
                        </a:lnTo>
                        <a:lnTo>
                          <a:pt x="111" y="64"/>
                        </a:lnTo>
                        <a:lnTo>
                          <a:pt x="102" y="62"/>
                        </a:lnTo>
                        <a:lnTo>
                          <a:pt x="95" y="57"/>
                        </a:lnTo>
                        <a:lnTo>
                          <a:pt x="80" y="46"/>
                        </a:lnTo>
                        <a:lnTo>
                          <a:pt x="66" y="34"/>
                        </a:lnTo>
                        <a:lnTo>
                          <a:pt x="52" y="21"/>
                        </a:lnTo>
                        <a:lnTo>
                          <a:pt x="36" y="10"/>
                        </a:lnTo>
                        <a:lnTo>
                          <a:pt x="28" y="6"/>
                        </a:lnTo>
                        <a:lnTo>
                          <a:pt x="21" y="3"/>
                        </a:lnTo>
                        <a:lnTo>
                          <a:pt x="11" y="0"/>
                        </a:lnTo>
                        <a:lnTo>
                          <a:pt x="3" y="0"/>
                        </a:lnTo>
                        <a:lnTo>
                          <a:pt x="3" y="0"/>
                        </a:lnTo>
                        <a:lnTo>
                          <a:pt x="0" y="0"/>
                        </a:lnTo>
                        <a:lnTo>
                          <a:pt x="0" y="39"/>
                        </a:lnTo>
                        <a:lnTo>
                          <a:pt x="0" y="39"/>
                        </a:lnTo>
                        <a:lnTo>
                          <a:pt x="3" y="39"/>
                        </a:lnTo>
                        <a:lnTo>
                          <a:pt x="3" y="39"/>
                        </a:lnTo>
                        <a:lnTo>
                          <a:pt x="11" y="41"/>
                        </a:lnTo>
                        <a:lnTo>
                          <a:pt x="21" y="42"/>
                        </a:lnTo>
                        <a:lnTo>
                          <a:pt x="28" y="45"/>
                        </a:lnTo>
                        <a:lnTo>
                          <a:pt x="36" y="50"/>
                        </a:lnTo>
                        <a:lnTo>
                          <a:pt x="52" y="60"/>
                        </a:lnTo>
                        <a:lnTo>
                          <a:pt x="66" y="73"/>
                        </a:lnTo>
                        <a:lnTo>
                          <a:pt x="80" y="85"/>
                        </a:lnTo>
                        <a:lnTo>
                          <a:pt x="95" y="97"/>
                        </a:lnTo>
                        <a:lnTo>
                          <a:pt x="102" y="101"/>
                        </a:lnTo>
                        <a:lnTo>
                          <a:pt x="111" y="103"/>
                        </a:lnTo>
                        <a:lnTo>
                          <a:pt x="119" y="106"/>
                        </a:lnTo>
                        <a:lnTo>
                          <a:pt x="129" y="106"/>
                        </a:lnTo>
                        <a:lnTo>
                          <a:pt x="129" y="106"/>
                        </a:lnTo>
                        <a:lnTo>
                          <a:pt x="137" y="106"/>
                        </a:lnTo>
                        <a:lnTo>
                          <a:pt x="147" y="103"/>
                        </a:lnTo>
                        <a:lnTo>
                          <a:pt x="154" y="101"/>
                        </a:lnTo>
                        <a:lnTo>
                          <a:pt x="162" y="97"/>
                        </a:lnTo>
                        <a:lnTo>
                          <a:pt x="178" y="85"/>
                        </a:lnTo>
                        <a:lnTo>
                          <a:pt x="192" y="73"/>
                        </a:lnTo>
                        <a:lnTo>
                          <a:pt x="206" y="60"/>
                        </a:lnTo>
                        <a:lnTo>
                          <a:pt x="221" y="50"/>
                        </a:lnTo>
                        <a:lnTo>
                          <a:pt x="228" y="45"/>
                        </a:lnTo>
                        <a:lnTo>
                          <a:pt x="237" y="42"/>
                        </a:lnTo>
                        <a:lnTo>
                          <a:pt x="245" y="41"/>
                        </a:lnTo>
                        <a:lnTo>
                          <a:pt x="255" y="39"/>
                        </a:lnTo>
                        <a:lnTo>
                          <a:pt x="255" y="39"/>
                        </a:lnTo>
                        <a:lnTo>
                          <a:pt x="263" y="41"/>
                        </a:lnTo>
                        <a:lnTo>
                          <a:pt x="273" y="42"/>
                        </a:lnTo>
                        <a:lnTo>
                          <a:pt x="280" y="45"/>
                        </a:lnTo>
                        <a:lnTo>
                          <a:pt x="288" y="50"/>
                        </a:lnTo>
                        <a:lnTo>
                          <a:pt x="304" y="60"/>
                        </a:lnTo>
                        <a:lnTo>
                          <a:pt x="318" y="73"/>
                        </a:lnTo>
                        <a:lnTo>
                          <a:pt x="332" y="85"/>
                        </a:lnTo>
                        <a:lnTo>
                          <a:pt x="347" y="97"/>
                        </a:lnTo>
                        <a:lnTo>
                          <a:pt x="354" y="101"/>
                        </a:lnTo>
                        <a:lnTo>
                          <a:pt x="363" y="103"/>
                        </a:lnTo>
                        <a:lnTo>
                          <a:pt x="371" y="106"/>
                        </a:lnTo>
                        <a:lnTo>
                          <a:pt x="381" y="106"/>
                        </a:lnTo>
                        <a:lnTo>
                          <a:pt x="381" y="106"/>
                        </a:lnTo>
                        <a:lnTo>
                          <a:pt x="389" y="106"/>
                        </a:lnTo>
                        <a:lnTo>
                          <a:pt x="398" y="103"/>
                        </a:lnTo>
                        <a:lnTo>
                          <a:pt x="406" y="101"/>
                        </a:lnTo>
                        <a:lnTo>
                          <a:pt x="414" y="97"/>
                        </a:lnTo>
                        <a:lnTo>
                          <a:pt x="430" y="85"/>
                        </a:lnTo>
                        <a:lnTo>
                          <a:pt x="444" y="73"/>
                        </a:lnTo>
                        <a:lnTo>
                          <a:pt x="458" y="60"/>
                        </a:lnTo>
                        <a:lnTo>
                          <a:pt x="472" y="50"/>
                        </a:lnTo>
                        <a:lnTo>
                          <a:pt x="480" y="45"/>
                        </a:lnTo>
                        <a:lnTo>
                          <a:pt x="489" y="42"/>
                        </a:lnTo>
                        <a:lnTo>
                          <a:pt x="497" y="41"/>
                        </a:lnTo>
                        <a:lnTo>
                          <a:pt x="507" y="39"/>
                        </a:lnTo>
                        <a:lnTo>
                          <a:pt x="507" y="39"/>
                        </a:lnTo>
                        <a:lnTo>
                          <a:pt x="515" y="41"/>
                        </a:lnTo>
                        <a:lnTo>
                          <a:pt x="524" y="42"/>
                        </a:lnTo>
                        <a:lnTo>
                          <a:pt x="532" y="45"/>
                        </a:lnTo>
                        <a:lnTo>
                          <a:pt x="540" y="50"/>
                        </a:lnTo>
                        <a:lnTo>
                          <a:pt x="556" y="60"/>
                        </a:lnTo>
                        <a:lnTo>
                          <a:pt x="570" y="73"/>
                        </a:lnTo>
                        <a:lnTo>
                          <a:pt x="584" y="85"/>
                        </a:lnTo>
                        <a:lnTo>
                          <a:pt x="598" y="97"/>
                        </a:lnTo>
                        <a:lnTo>
                          <a:pt x="606" y="101"/>
                        </a:lnTo>
                        <a:lnTo>
                          <a:pt x="615" y="103"/>
                        </a:lnTo>
                        <a:lnTo>
                          <a:pt x="623" y="106"/>
                        </a:lnTo>
                        <a:lnTo>
                          <a:pt x="633" y="106"/>
                        </a:lnTo>
                        <a:lnTo>
                          <a:pt x="633" y="106"/>
                        </a:lnTo>
                        <a:lnTo>
                          <a:pt x="641" y="106"/>
                        </a:lnTo>
                        <a:lnTo>
                          <a:pt x="650" y="103"/>
                        </a:lnTo>
                        <a:lnTo>
                          <a:pt x="658" y="101"/>
                        </a:lnTo>
                        <a:lnTo>
                          <a:pt x="666" y="97"/>
                        </a:lnTo>
                        <a:lnTo>
                          <a:pt x="680" y="85"/>
                        </a:lnTo>
                        <a:lnTo>
                          <a:pt x="696" y="73"/>
                        </a:lnTo>
                        <a:lnTo>
                          <a:pt x="710" y="60"/>
                        </a:lnTo>
                        <a:lnTo>
                          <a:pt x="724" y="50"/>
                        </a:lnTo>
                        <a:lnTo>
                          <a:pt x="732" y="45"/>
                        </a:lnTo>
                        <a:lnTo>
                          <a:pt x="741" y="42"/>
                        </a:lnTo>
                        <a:lnTo>
                          <a:pt x="749" y="41"/>
                        </a:lnTo>
                        <a:lnTo>
                          <a:pt x="759" y="39"/>
                        </a:lnTo>
                        <a:lnTo>
                          <a:pt x="759" y="39"/>
                        </a:lnTo>
                        <a:lnTo>
                          <a:pt x="767" y="41"/>
                        </a:lnTo>
                        <a:lnTo>
                          <a:pt x="776" y="42"/>
                        </a:lnTo>
                        <a:lnTo>
                          <a:pt x="784" y="45"/>
                        </a:lnTo>
                        <a:lnTo>
                          <a:pt x="792" y="50"/>
                        </a:lnTo>
                        <a:lnTo>
                          <a:pt x="806" y="60"/>
                        </a:lnTo>
                        <a:lnTo>
                          <a:pt x="822" y="73"/>
                        </a:lnTo>
                        <a:lnTo>
                          <a:pt x="836" y="85"/>
                        </a:lnTo>
                        <a:lnTo>
                          <a:pt x="850" y="97"/>
                        </a:lnTo>
                        <a:lnTo>
                          <a:pt x="858" y="101"/>
                        </a:lnTo>
                        <a:lnTo>
                          <a:pt x="867" y="103"/>
                        </a:lnTo>
                        <a:lnTo>
                          <a:pt x="875" y="106"/>
                        </a:lnTo>
                        <a:lnTo>
                          <a:pt x="885" y="106"/>
                        </a:lnTo>
                        <a:lnTo>
                          <a:pt x="885" y="106"/>
                        </a:lnTo>
                        <a:lnTo>
                          <a:pt x="893" y="106"/>
                        </a:lnTo>
                        <a:lnTo>
                          <a:pt x="902" y="103"/>
                        </a:lnTo>
                        <a:lnTo>
                          <a:pt x="910" y="101"/>
                        </a:lnTo>
                        <a:lnTo>
                          <a:pt x="918" y="97"/>
                        </a:lnTo>
                        <a:lnTo>
                          <a:pt x="932" y="85"/>
                        </a:lnTo>
                        <a:lnTo>
                          <a:pt x="948" y="73"/>
                        </a:lnTo>
                        <a:lnTo>
                          <a:pt x="962" y="60"/>
                        </a:lnTo>
                        <a:lnTo>
                          <a:pt x="976" y="50"/>
                        </a:lnTo>
                        <a:lnTo>
                          <a:pt x="984" y="45"/>
                        </a:lnTo>
                        <a:lnTo>
                          <a:pt x="993" y="42"/>
                        </a:lnTo>
                        <a:lnTo>
                          <a:pt x="1001" y="41"/>
                        </a:lnTo>
                        <a:lnTo>
                          <a:pt x="1011" y="39"/>
                        </a:lnTo>
                        <a:lnTo>
                          <a:pt x="1011" y="39"/>
                        </a:lnTo>
                        <a:lnTo>
                          <a:pt x="1019" y="41"/>
                        </a:lnTo>
                        <a:lnTo>
                          <a:pt x="1028" y="42"/>
                        </a:lnTo>
                        <a:lnTo>
                          <a:pt x="1036" y="45"/>
                        </a:lnTo>
                        <a:lnTo>
                          <a:pt x="1044" y="50"/>
                        </a:lnTo>
                        <a:lnTo>
                          <a:pt x="1058" y="60"/>
                        </a:lnTo>
                        <a:lnTo>
                          <a:pt x="1074" y="73"/>
                        </a:lnTo>
                        <a:lnTo>
                          <a:pt x="1088" y="85"/>
                        </a:lnTo>
                        <a:lnTo>
                          <a:pt x="1102" y="97"/>
                        </a:lnTo>
                        <a:lnTo>
                          <a:pt x="1110" y="101"/>
                        </a:lnTo>
                        <a:lnTo>
                          <a:pt x="1119" y="103"/>
                        </a:lnTo>
                        <a:lnTo>
                          <a:pt x="1127" y="106"/>
                        </a:lnTo>
                        <a:lnTo>
                          <a:pt x="1137" y="106"/>
                        </a:lnTo>
                        <a:lnTo>
                          <a:pt x="1137" y="106"/>
                        </a:lnTo>
                        <a:lnTo>
                          <a:pt x="1145" y="106"/>
                        </a:lnTo>
                        <a:lnTo>
                          <a:pt x="1154" y="103"/>
                        </a:lnTo>
                        <a:lnTo>
                          <a:pt x="1162" y="101"/>
                        </a:lnTo>
                        <a:lnTo>
                          <a:pt x="1169" y="97"/>
                        </a:lnTo>
                        <a:lnTo>
                          <a:pt x="1184" y="85"/>
                        </a:lnTo>
                        <a:lnTo>
                          <a:pt x="1198" y="74"/>
                        </a:lnTo>
                        <a:lnTo>
                          <a:pt x="1212" y="62"/>
                        </a:lnTo>
                        <a:lnTo>
                          <a:pt x="1226" y="50"/>
                        </a:lnTo>
                        <a:lnTo>
                          <a:pt x="1235" y="46"/>
                        </a:lnTo>
                        <a:lnTo>
                          <a:pt x="1243" y="42"/>
                        </a:lnTo>
                        <a:lnTo>
                          <a:pt x="1252" y="41"/>
                        </a:lnTo>
                        <a:lnTo>
                          <a:pt x="1260" y="39"/>
                        </a:lnTo>
                        <a:lnTo>
                          <a:pt x="1260" y="0"/>
                        </a:lnTo>
                        <a:close/>
                      </a:path>
                    </a:pathLst>
                  </a:custGeom>
                  <a:grpFill/>
                  <a:ln>
                    <a:noFill/>
                  </a:ln>
                  <a:extLst/>
                </p:spPr>
                <p:txBody>
                  <a:bodyPr/>
                  <a:lstStyle/>
                  <a:p>
                    <a:pPr>
                      <a:defRPr/>
                    </a:pPr>
                    <a:endParaRPr lang="en-US" dirty="0">
                      <a:solidFill>
                        <a:prstClr val="black"/>
                      </a:solidFill>
                      <a:latin typeface="Calibri Light"/>
                    </a:endParaRPr>
                  </a:p>
                </p:txBody>
              </p:sp>
              <p:sp>
                <p:nvSpPr>
                  <p:cNvPr id="107" name="Freeform 19"/>
                  <p:cNvSpPr>
                    <a:spLocks/>
                  </p:cNvSpPr>
                  <p:nvPr/>
                </p:nvSpPr>
                <p:spPr bwMode="auto">
                  <a:xfrm>
                    <a:off x="3360" y="2531"/>
                    <a:ext cx="420" cy="36"/>
                  </a:xfrm>
                  <a:custGeom>
                    <a:avLst/>
                    <a:gdLst>
                      <a:gd name="T0" fmla="*/ 1235 w 1260"/>
                      <a:gd name="T1" fmla="*/ 7 h 107"/>
                      <a:gd name="T2" fmla="*/ 1169 w 1260"/>
                      <a:gd name="T3" fmla="*/ 58 h 107"/>
                      <a:gd name="T4" fmla="*/ 1137 w 1260"/>
                      <a:gd name="T5" fmla="*/ 67 h 107"/>
                      <a:gd name="T6" fmla="*/ 1088 w 1260"/>
                      <a:gd name="T7" fmla="*/ 46 h 107"/>
                      <a:gd name="T8" fmla="*/ 1028 w 1260"/>
                      <a:gd name="T9" fmla="*/ 3 h 107"/>
                      <a:gd name="T10" fmla="*/ 993 w 1260"/>
                      <a:gd name="T11" fmla="*/ 3 h 107"/>
                      <a:gd name="T12" fmla="*/ 932 w 1260"/>
                      <a:gd name="T13" fmla="*/ 46 h 107"/>
                      <a:gd name="T14" fmla="*/ 885 w 1260"/>
                      <a:gd name="T15" fmla="*/ 67 h 107"/>
                      <a:gd name="T16" fmla="*/ 850 w 1260"/>
                      <a:gd name="T17" fmla="*/ 58 h 107"/>
                      <a:gd name="T18" fmla="*/ 784 w 1260"/>
                      <a:gd name="T19" fmla="*/ 7 h 107"/>
                      <a:gd name="T20" fmla="*/ 749 w 1260"/>
                      <a:gd name="T21" fmla="*/ 2 h 107"/>
                      <a:gd name="T22" fmla="*/ 696 w 1260"/>
                      <a:gd name="T23" fmla="*/ 34 h 107"/>
                      <a:gd name="T24" fmla="*/ 641 w 1260"/>
                      <a:gd name="T25" fmla="*/ 67 h 107"/>
                      <a:gd name="T26" fmla="*/ 606 w 1260"/>
                      <a:gd name="T27" fmla="*/ 62 h 107"/>
                      <a:gd name="T28" fmla="*/ 540 w 1260"/>
                      <a:gd name="T29" fmla="*/ 12 h 107"/>
                      <a:gd name="T30" fmla="*/ 507 w 1260"/>
                      <a:gd name="T31" fmla="*/ 0 h 107"/>
                      <a:gd name="T32" fmla="*/ 458 w 1260"/>
                      <a:gd name="T33" fmla="*/ 21 h 107"/>
                      <a:gd name="T34" fmla="*/ 398 w 1260"/>
                      <a:gd name="T35" fmla="*/ 65 h 107"/>
                      <a:gd name="T36" fmla="*/ 363 w 1260"/>
                      <a:gd name="T37" fmla="*/ 65 h 107"/>
                      <a:gd name="T38" fmla="*/ 304 w 1260"/>
                      <a:gd name="T39" fmla="*/ 21 h 107"/>
                      <a:gd name="T40" fmla="*/ 255 w 1260"/>
                      <a:gd name="T41" fmla="*/ 0 h 107"/>
                      <a:gd name="T42" fmla="*/ 221 w 1260"/>
                      <a:gd name="T43" fmla="*/ 12 h 107"/>
                      <a:gd name="T44" fmla="*/ 154 w 1260"/>
                      <a:gd name="T45" fmla="*/ 62 h 107"/>
                      <a:gd name="T46" fmla="*/ 119 w 1260"/>
                      <a:gd name="T47" fmla="*/ 67 h 107"/>
                      <a:gd name="T48" fmla="*/ 66 w 1260"/>
                      <a:gd name="T49" fmla="*/ 34 h 107"/>
                      <a:gd name="T50" fmla="*/ 11 w 1260"/>
                      <a:gd name="T51" fmla="*/ 2 h 107"/>
                      <a:gd name="T52" fmla="*/ 0 w 1260"/>
                      <a:gd name="T53" fmla="*/ 39 h 107"/>
                      <a:gd name="T54" fmla="*/ 28 w 1260"/>
                      <a:gd name="T55" fmla="*/ 46 h 107"/>
                      <a:gd name="T56" fmla="*/ 95 w 1260"/>
                      <a:gd name="T57" fmla="*/ 97 h 107"/>
                      <a:gd name="T58" fmla="*/ 129 w 1260"/>
                      <a:gd name="T59" fmla="*/ 107 h 107"/>
                      <a:gd name="T60" fmla="*/ 178 w 1260"/>
                      <a:gd name="T61" fmla="*/ 86 h 107"/>
                      <a:gd name="T62" fmla="*/ 237 w 1260"/>
                      <a:gd name="T63" fmla="*/ 42 h 107"/>
                      <a:gd name="T64" fmla="*/ 273 w 1260"/>
                      <a:gd name="T65" fmla="*/ 42 h 107"/>
                      <a:gd name="T66" fmla="*/ 332 w 1260"/>
                      <a:gd name="T67" fmla="*/ 86 h 107"/>
                      <a:gd name="T68" fmla="*/ 381 w 1260"/>
                      <a:gd name="T69" fmla="*/ 107 h 107"/>
                      <a:gd name="T70" fmla="*/ 414 w 1260"/>
                      <a:gd name="T71" fmla="*/ 97 h 107"/>
                      <a:gd name="T72" fmla="*/ 480 w 1260"/>
                      <a:gd name="T73" fmla="*/ 46 h 107"/>
                      <a:gd name="T74" fmla="*/ 515 w 1260"/>
                      <a:gd name="T75" fmla="*/ 41 h 107"/>
                      <a:gd name="T76" fmla="*/ 570 w 1260"/>
                      <a:gd name="T77" fmla="*/ 73 h 107"/>
                      <a:gd name="T78" fmla="*/ 623 w 1260"/>
                      <a:gd name="T79" fmla="*/ 107 h 107"/>
                      <a:gd name="T80" fmla="*/ 658 w 1260"/>
                      <a:gd name="T81" fmla="*/ 101 h 107"/>
                      <a:gd name="T82" fmla="*/ 724 w 1260"/>
                      <a:gd name="T83" fmla="*/ 51 h 107"/>
                      <a:gd name="T84" fmla="*/ 759 w 1260"/>
                      <a:gd name="T85" fmla="*/ 39 h 107"/>
                      <a:gd name="T86" fmla="*/ 806 w 1260"/>
                      <a:gd name="T87" fmla="*/ 60 h 107"/>
                      <a:gd name="T88" fmla="*/ 867 w 1260"/>
                      <a:gd name="T89" fmla="*/ 104 h 107"/>
                      <a:gd name="T90" fmla="*/ 902 w 1260"/>
                      <a:gd name="T91" fmla="*/ 104 h 107"/>
                      <a:gd name="T92" fmla="*/ 962 w 1260"/>
                      <a:gd name="T93" fmla="*/ 60 h 107"/>
                      <a:gd name="T94" fmla="*/ 1011 w 1260"/>
                      <a:gd name="T95" fmla="*/ 39 h 107"/>
                      <a:gd name="T96" fmla="*/ 1044 w 1260"/>
                      <a:gd name="T97" fmla="*/ 51 h 107"/>
                      <a:gd name="T98" fmla="*/ 1110 w 1260"/>
                      <a:gd name="T99" fmla="*/ 101 h 107"/>
                      <a:gd name="T100" fmla="*/ 1145 w 1260"/>
                      <a:gd name="T101" fmla="*/ 107 h 107"/>
                      <a:gd name="T102" fmla="*/ 1198 w 1260"/>
                      <a:gd name="T103" fmla="*/ 74 h 107"/>
                      <a:gd name="T104" fmla="*/ 1252 w 1260"/>
                      <a:gd name="T105"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0" h="107">
                        <a:moveTo>
                          <a:pt x="1260" y="0"/>
                        </a:moveTo>
                        <a:lnTo>
                          <a:pt x="1260" y="0"/>
                        </a:lnTo>
                        <a:lnTo>
                          <a:pt x="1252" y="2"/>
                        </a:lnTo>
                        <a:lnTo>
                          <a:pt x="1243" y="5"/>
                        </a:lnTo>
                        <a:lnTo>
                          <a:pt x="1235" y="7"/>
                        </a:lnTo>
                        <a:lnTo>
                          <a:pt x="1226" y="12"/>
                        </a:lnTo>
                        <a:lnTo>
                          <a:pt x="1212" y="23"/>
                        </a:lnTo>
                        <a:lnTo>
                          <a:pt x="1198" y="35"/>
                        </a:lnTo>
                        <a:lnTo>
                          <a:pt x="1184" y="46"/>
                        </a:lnTo>
                        <a:lnTo>
                          <a:pt x="1169" y="58"/>
                        </a:lnTo>
                        <a:lnTo>
                          <a:pt x="1162" y="62"/>
                        </a:lnTo>
                        <a:lnTo>
                          <a:pt x="1154" y="65"/>
                        </a:lnTo>
                        <a:lnTo>
                          <a:pt x="1145" y="67"/>
                        </a:lnTo>
                        <a:lnTo>
                          <a:pt x="1137" y="67"/>
                        </a:lnTo>
                        <a:lnTo>
                          <a:pt x="1137" y="67"/>
                        </a:lnTo>
                        <a:lnTo>
                          <a:pt x="1127" y="67"/>
                        </a:lnTo>
                        <a:lnTo>
                          <a:pt x="1119" y="65"/>
                        </a:lnTo>
                        <a:lnTo>
                          <a:pt x="1110" y="62"/>
                        </a:lnTo>
                        <a:lnTo>
                          <a:pt x="1102" y="58"/>
                        </a:lnTo>
                        <a:lnTo>
                          <a:pt x="1088" y="46"/>
                        </a:lnTo>
                        <a:lnTo>
                          <a:pt x="1074" y="34"/>
                        </a:lnTo>
                        <a:lnTo>
                          <a:pt x="1058" y="21"/>
                        </a:lnTo>
                        <a:lnTo>
                          <a:pt x="1044" y="12"/>
                        </a:lnTo>
                        <a:lnTo>
                          <a:pt x="1036" y="7"/>
                        </a:lnTo>
                        <a:lnTo>
                          <a:pt x="1028" y="3"/>
                        </a:lnTo>
                        <a:lnTo>
                          <a:pt x="1019" y="2"/>
                        </a:lnTo>
                        <a:lnTo>
                          <a:pt x="1011" y="0"/>
                        </a:lnTo>
                        <a:lnTo>
                          <a:pt x="1011" y="0"/>
                        </a:lnTo>
                        <a:lnTo>
                          <a:pt x="1001" y="2"/>
                        </a:lnTo>
                        <a:lnTo>
                          <a:pt x="993" y="3"/>
                        </a:lnTo>
                        <a:lnTo>
                          <a:pt x="984" y="7"/>
                        </a:lnTo>
                        <a:lnTo>
                          <a:pt x="976" y="12"/>
                        </a:lnTo>
                        <a:lnTo>
                          <a:pt x="962" y="21"/>
                        </a:lnTo>
                        <a:lnTo>
                          <a:pt x="948" y="34"/>
                        </a:lnTo>
                        <a:lnTo>
                          <a:pt x="932" y="46"/>
                        </a:lnTo>
                        <a:lnTo>
                          <a:pt x="918" y="58"/>
                        </a:lnTo>
                        <a:lnTo>
                          <a:pt x="910" y="62"/>
                        </a:lnTo>
                        <a:lnTo>
                          <a:pt x="902" y="65"/>
                        </a:lnTo>
                        <a:lnTo>
                          <a:pt x="893" y="67"/>
                        </a:lnTo>
                        <a:lnTo>
                          <a:pt x="885" y="67"/>
                        </a:lnTo>
                        <a:lnTo>
                          <a:pt x="885" y="67"/>
                        </a:lnTo>
                        <a:lnTo>
                          <a:pt x="875" y="67"/>
                        </a:lnTo>
                        <a:lnTo>
                          <a:pt x="867" y="65"/>
                        </a:lnTo>
                        <a:lnTo>
                          <a:pt x="858" y="62"/>
                        </a:lnTo>
                        <a:lnTo>
                          <a:pt x="850" y="58"/>
                        </a:lnTo>
                        <a:lnTo>
                          <a:pt x="836" y="46"/>
                        </a:lnTo>
                        <a:lnTo>
                          <a:pt x="822" y="34"/>
                        </a:lnTo>
                        <a:lnTo>
                          <a:pt x="806" y="21"/>
                        </a:lnTo>
                        <a:lnTo>
                          <a:pt x="792" y="12"/>
                        </a:lnTo>
                        <a:lnTo>
                          <a:pt x="784" y="7"/>
                        </a:lnTo>
                        <a:lnTo>
                          <a:pt x="776" y="3"/>
                        </a:lnTo>
                        <a:lnTo>
                          <a:pt x="767" y="2"/>
                        </a:lnTo>
                        <a:lnTo>
                          <a:pt x="759" y="0"/>
                        </a:lnTo>
                        <a:lnTo>
                          <a:pt x="759" y="0"/>
                        </a:lnTo>
                        <a:lnTo>
                          <a:pt x="749" y="2"/>
                        </a:lnTo>
                        <a:lnTo>
                          <a:pt x="741" y="3"/>
                        </a:lnTo>
                        <a:lnTo>
                          <a:pt x="732" y="7"/>
                        </a:lnTo>
                        <a:lnTo>
                          <a:pt x="724" y="12"/>
                        </a:lnTo>
                        <a:lnTo>
                          <a:pt x="710" y="21"/>
                        </a:lnTo>
                        <a:lnTo>
                          <a:pt x="696" y="34"/>
                        </a:lnTo>
                        <a:lnTo>
                          <a:pt x="680" y="46"/>
                        </a:lnTo>
                        <a:lnTo>
                          <a:pt x="666" y="58"/>
                        </a:lnTo>
                        <a:lnTo>
                          <a:pt x="658" y="62"/>
                        </a:lnTo>
                        <a:lnTo>
                          <a:pt x="650" y="65"/>
                        </a:lnTo>
                        <a:lnTo>
                          <a:pt x="641" y="67"/>
                        </a:lnTo>
                        <a:lnTo>
                          <a:pt x="633" y="67"/>
                        </a:lnTo>
                        <a:lnTo>
                          <a:pt x="633" y="67"/>
                        </a:lnTo>
                        <a:lnTo>
                          <a:pt x="623" y="67"/>
                        </a:lnTo>
                        <a:lnTo>
                          <a:pt x="615" y="65"/>
                        </a:lnTo>
                        <a:lnTo>
                          <a:pt x="606" y="62"/>
                        </a:lnTo>
                        <a:lnTo>
                          <a:pt x="598" y="58"/>
                        </a:lnTo>
                        <a:lnTo>
                          <a:pt x="584" y="46"/>
                        </a:lnTo>
                        <a:lnTo>
                          <a:pt x="570" y="34"/>
                        </a:lnTo>
                        <a:lnTo>
                          <a:pt x="556" y="21"/>
                        </a:lnTo>
                        <a:lnTo>
                          <a:pt x="540" y="12"/>
                        </a:lnTo>
                        <a:lnTo>
                          <a:pt x="532" y="7"/>
                        </a:lnTo>
                        <a:lnTo>
                          <a:pt x="524" y="3"/>
                        </a:lnTo>
                        <a:lnTo>
                          <a:pt x="515" y="2"/>
                        </a:lnTo>
                        <a:lnTo>
                          <a:pt x="507" y="0"/>
                        </a:lnTo>
                        <a:lnTo>
                          <a:pt x="507" y="0"/>
                        </a:lnTo>
                        <a:lnTo>
                          <a:pt x="497" y="2"/>
                        </a:lnTo>
                        <a:lnTo>
                          <a:pt x="489" y="3"/>
                        </a:lnTo>
                        <a:lnTo>
                          <a:pt x="480" y="7"/>
                        </a:lnTo>
                        <a:lnTo>
                          <a:pt x="472" y="12"/>
                        </a:lnTo>
                        <a:lnTo>
                          <a:pt x="458" y="21"/>
                        </a:lnTo>
                        <a:lnTo>
                          <a:pt x="444" y="34"/>
                        </a:lnTo>
                        <a:lnTo>
                          <a:pt x="430" y="46"/>
                        </a:lnTo>
                        <a:lnTo>
                          <a:pt x="414" y="58"/>
                        </a:lnTo>
                        <a:lnTo>
                          <a:pt x="406" y="62"/>
                        </a:lnTo>
                        <a:lnTo>
                          <a:pt x="398" y="65"/>
                        </a:lnTo>
                        <a:lnTo>
                          <a:pt x="389" y="67"/>
                        </a:lnTo>
                        <a:lnTo>
                          <a:pt x="381" y="67"/>
                        </a:lnTo>
                        <a:lnTo>
                          <a:pt x="381" y="67"/>
                        </a:lnTo>
                        <a:lnTo>
                          <a:pt x="371" y="67"/>
                        </a:lnTo>
                        <a:lnTo>
                          <a:pt x="363" y="65"/>
                        </a:lnTo>
                        <a:lnTo>
                          <a:pt x="354" y="62"/>
                        </a:lnTo>
                        <a:lnTo>
                          <a:pt x="347" y="58"/>
                        </a:lnTo>
                        <a:lnTo>
                          <a:pt x="332" y="46"/>
                        </a:lnTo>
                        <a:lnTo>
                          <a:pt x="318" y="34"/>
                        </a:lnTo>
                        <a:lnTo>
                          <a:pt x="304" y="21"/>
                        </a:lnTo>
                        <a:lnTo>
                          <a:pt x="288" y="12"/>
                        </a:lnTo>
                        <a:lnTo>
                          <a:pt x="280" y="7"/>
                        </a:lnTo>
                        <a:lnTo>
                          <a:pt x="273" y="3"/>
                        </a:lnTo>
                        <a:lnTo>
                          <a:pt x="263" y="2"/>
                        </a:lnTo>
                        <a:lnTo>
                          <a:pt x="255" y="0"/>
                        </a:lnTo>
                        <a:lnTo>
                          <a:pt x="255" y="0"/>
                        </a:lnTo>
                        <a:lnTo>
                          <a:pt x="245" y="2"/>
                        </a:lnTo>
                        <a:lnTo>
                          <a:pt x="237" y="3"/>
                        </a:lnTo>
                        <a:lnTo>
                          <a:pt x="228" y="7"/>
                        </a:lnTo>
                        <a:lnTo>
                          <a:pt x="221" y="12"/>
                        </a:lnTo>
                        <a:lnTo>
                          <a:pt x="206" y="21"/>
                        </a:lnTo>
                        <a:lnTo>
                          <a:pt x="192" y="34"/>
                        </a:lnTo>
                        <a:lnTo>
                          <a:pt x="178" y="46"/>
                        </a:lnTo>
                        <a:lnTo>
                          <a:pt x="162" y="58"/>
                        </a:lnTo>
                        <a:lnTo>
                          <a:pt x="154" y="62"/>
                        </a:lnTo>
                        <a:lnTo>
                          <a:pt x="147" y="65"/>
                        </a:lnTo>
                        <a:lnTo>
                          <a:pt x="137" y="67"/>
                        </a:lnTo>
                        <a:lnTo>
                          <a:pt x="129" y="67"/>
                        </a:lnTo>
                        <a:lnTo>
                          <a:pt x="129" y="67"/>
                        </a:lnTo>
                        <a:lnTo>
                          <a:pt x="119" y="67"/>
                        </a:lnTo>
                        <a:lnTo>
                          <a:pt x="111" y="65"/>
                        </a:lnTo>
                        <a:lnTo>
                          <a:pt x="102" y="62"/>
                        </a:lnTo>
                        <a:lnTo>
                          <a:pt x="95" y="58"/>
                        </a:lnTo>
                        <a:lnTo>
                          <a:pt x="80" y="46"/>
                        </a:lnTo>
                        <a:lnTo>
                          <a:pt x="66" y="34"/>
                        </a:lnTo>
                        <a:lnTo>
                          <a:pt x="52" y="21"/>
                        </a:lnTo>
                        <a:lnTo>
                          <a:pt x="36" y="12"/>
                        </a:lnTo>
                        <a:lnTo>
                          <a:pt x="28" y="7"/>
                        </a:lnTo>
                        <a:lnTo>
                          <a:pt x="21" y="3"/>
                        </a:lnTo>
                        <a:lnTo>
                          <a:pt x="11" y="2"/>
                        </a:lnTo>
                        <a:lnTo>
                          <a:pt x="3" y="0"/>
                        </a:lnTo>
                        <a:lnTo>
                          <a:pt x="3" y="0"/>
                        </a:lnTo>
                        <a:lnTo>
                          <a:pt x="0" y="0"/>
                        </a:lnTo>
                        <a:lnTo>
                          <a:pt x="0" y="39"/>
                        </a:lnTo>
                        <a:lnTo>
                          <a:pt x="0" y="39"/>
                        </a:lnTo>
                        <a:lnTo>
                          <a:pt x="3" y="39"/>
                        </a:lnTo>
                        <a:lnTo>
                          <a:pt x="3" y="39"/>
                        </a:lnTo>
                        <a:lnTo>
                          <a:pt x="11" y="41"/>
                        </a:lnTo>
                        <a:lnTo>
                          <a:pt x="21" y="42"/>
                        </a:lnTo>
                        <a:lnTo>
                          <a:pt x="28" y="46"/>
                        </a:lnTo>
                        <a:lnTo>
                          <a:pt x="36" y="51"/>
                        </a:lnTo>
                        <a:lnTo>
                          <a:pt x="52" y="60"/>
                        </a:lnTo>
                        <a:lnTo>
                          <a:pt x="66" y="73"/>
                        </a:lnTo>
                        <a:lnTo>
                          <a:pt x="80" y="86"/>
                        </a:lnTo>
                        <a:lnTo>
                          <a:pt x="95" y="97"/>
                        </a:lnTo>
                        <a:lnTo>
                          <a:pt x="102" y="101"/>
                        </a:lnTo>
                        <a:lnTo>
                          <a:pt x="111" y="104"/>
                        </a:lnTo>
                        <a:lnTo>
                          <a:pt x="119" y="107"/>
                        </a:lnTo>
                        <a:lnTo>
                          <a:pt x="129" y="107"/>
                        </a:lnTo>
                        <a:lnTo>
                          <a:pt x="129" y="107"/>
                        </a:lnTo>
                        <a:lnTo>
                          <a:pt x="137" y="107"/>
                        </a:lnTo>
                        <a:lnTo>
                          <a:pt x="147" y="104"/>
                        </a:lnTo>
                        <a:lnTo>
                          <a:pt x="154" y="101"/>
                        </a:lnTo>
                        <a:lnTo>
                          <a:pt x="162" y="97"/>
                        </a:lnTo>
                        <a:lnTo>
                          <a:pt x="178" y="86"/>
                        </a:lnTo>
                        <a:lnTo>
                          <a:pt x="192" y="73"/>
                        </a:lnTo>
                        <a:lnTo>
                          <a:pt x="206" y="60"/>
                        </a:lnTo>
                        <a:lnTo>
                          <a:pt x="221" y="51"/>
                        </a:lnTo>
                        <a:lnTo>
                          <a:pt x="228" y="46"/>
                        </a:lnTo>
                        <a:lnTo>
                          <a:pt x="237" y="42"/>
                        </a:lnTo>
                        <a:lnTo>
                          <a:pt x="245" y="41"/>
                        </a:lnTo>
                        <a:lnTo>
                          <a:pt x="255" y="39"/>
                        </a:lnTo>
                        <a:lnTo>
                          <a:pt x="255" y="39"/>
                        </a:lnTo>
                        <a:lnTo>
                          <a:pt x="263" y="41"/>
                        </a:lnTo>
                        <a:lnTo>
                          <a:pt x="273" y="42"/>
                        </a:lnTo>
                        <a:lnTo>
                          <a:pt x="280" y="46"/>
                        </a:lnTo>
                        <a:lnTo>
                          <a:pt x="288" y="51"/>
                        </a:lnTo>
                        <a:lnTo>
                          <a:pt x="304" y="60"/>
                        </a:lnTo>
                        <a:lnTo>
                          <a:pt x="318" y="73"/>
                        </a:lnTo>
                        <a:lnTo>
                          <a:pt x="332" y="86"/>
                        </a:lnTo>
                        <a:lnTo>
                          <a:pt x="347" y="97"/>
                        </a:lnTo>
                        <a:lnTo>
                          <a:pt x="354" y="101"/>
                        </a:lnTo>
                        <a:lnTo>
                          <a:pt x="363" y="104"/>
                        </a:lnTo>
                        <a:lnTo>
                          <a:pt x="371" y="107"/>
                        </a:lnTo>
                        <a:lnTo>
                          <a:pt x="381" y="107"/>
                        </a:lnTo>
                        <a:lnTo>
                          <a:pt x="381" y="107"/>
                        </a:lnTo>
                        <a:lnTo>
                          <a:pt x="389" y="107"/>
                        </a:lnTo>
                        <a:lnTo>
                          <a:pt x="398" y="104"/>
                        </a:lnTo>
                        <a:lnTo>
                          <a:pt x="406" y="101"/>
                        </a:lnTo>
                        <a:lnTo>
                          <a:pt x="414" y="97"/>
                        </a:lnTo>
                        <a:lnTo>
                          <a:pt x="430" y="86"/>
                        </a:lnTo>
                        <a:lnTo>
                          <a:pt x="444" y="73"/>
                        </a:lnTo>
                        <a:lnTo>
                          <a:pt x="458" y="60"/>
                        </a:lnTo>
                        <a:lnTo>
                          <a:pt x="472" y="51"/>
                        </a:lnTo>
                        <a:lnTo>
                          <a:pt x="480" y="46"/>
                        </a:lnTo>
                        <a:lnTo>
                          <a:pt x="489" y="42"/>
                        </a:lnTo>
                        <a:lnTo>
                          <a:pt x="497" y="41"/>
                        </a:lnTo>
                        <a:lnTo>
                          <a:pt x="507" y="39"/>
                        </a:lnTo>
                        <a:lnTo>
                          <a:pt x="507" y="39"/>
                        </a:lnTo>
                        <a:lnTo>
                          <a:pt x="515" y="41"/>
                        </a:lnTo>
                        <a:lnTo>
                          <a:pt x="524" y="42"/>
                        </a:lnTo>
                        <a:lnTo>
                          <a:pt x="532" y="46"/>
                        </a:lnTo>
                        <a:lnTo>
                          <a:pt x="540" y="51"/>
                        </a:lnTo>
                        <a:lnTo>
                          <a:pt x="556" y="60"/>
                        </a:lnTo>
                        <a:lnTo>
                          <a:pt x="570" y="73"/>
                        </a:lnTo>
                        <a:lnTo>
                          <a:pt x="584" y="86"/>
                        </a:lnTo>
                        <a:lnTo>
                          <a:pt x="598" y="97"/>
                        </a:lnTo>
                        <a:lnTo>
                          <a:pt x="606" y="101"/>
                        </a:lnTo>
                        <a:lnTo>
                          <a:pt x="615" y="104"/>
                        </a:lnTo>
                        <a:lnTo>
                          <a:pt x="623" y="107"/>
                        </a:lnTo>
                        <a:lnTo>
                          <a:pt x="633" y="107"/>
                        </a:lnTo>
                        <a:lnTo>
                          <a:pt x="633" y="107"/>
                        </a:lnTo>
                        <a:lnTo>
                          <a:pt x="641" y="107"/>
                        </a:lnTo>
                        <a:lnTo>
                          <a:pt x="650" y="104"/>
                        </a:lnTo>
                        <a:lnTo>
                          <a:pt x="658" y="101"/>
                        </a:lnTo>
                        <a:lnTo>
                          <a:pt x="666" y="97"/>
                        </a:lnTo>
                        <a:lnTo>
                          <a:pt x="680" y="86"/>
                        </a:lnTo>
                        <a:lnTo>
                          <a:pt x="696" y="73"/>
                        </a:lnTo>
                        <a:lnTo>
                          <a:pt x="710" y="60"/>
                        </a:lnTo>
                        <a:lnTo>
                          <a:pt x="724" y="51"/>
                        </a:lnTo>
                        <a:lnTo>
                          <a:pt x="732" y="46"/>
                        </a:lnTo>
                        <a:lnTo>
                          <a:pt x="741" y="42"/>
                        </a:lnTo>
                        <a:lnTo>
                          <a:pt x="749" y="41"/>
                        </a:lnTo>
                        <a:lnTo>
                          <a:pt x="759" y="39"/>
                        </a:lnTo>
                        <a:lnTo>
                          <a:pt x="759" y="39"/>
                        </a:lnTo>
                        <a:lnTo>
                          <a:pt x="767" y="41"/>
                        </a:lnTo>
                        <a:lnTo>
                          <a:pt x="776" y="42"/>
                        </a:lnTo>
                        <a:lnTo>
                          <a:pt x="784" y="46"/>
                        </a:lnTo>
                        <a:lnTo>
                          <a:pt x="792" y="51"/>
                        </a:lnTo>
                        <a:lnTo>
                          <a:pt x="806" y="60"/>
                        </a:lnTo>
                        <a:lnTo>
                          <a:pt x="822" y="73"/>
                        </a:lnTo>
                        <a:lnTo>
                          <a:pt x="836" y="86"/>
                        </a:lnTo>
                        <a:lnTo>
                          <a:pt x="850" y="97"/>
                        </a:lnTo>
                        <a:lnTo>
                          <a:pt x="858" y="101"/>
                        </a:lnTo>
                        <a:lnTo>
                          <a:pt x="867" y="104"/>
                        </a:lnTo>
                        <a:lnTo>
                          <a:pt x="875" y="107"/>
                        </a:lnTo>
                        <a:lnTo>
                          <a:pt x="885" y="107"/>
                        </a:lnTo>
                        <a:lnTo>
                          <a:pt x="885" y="107"/>
                        </a:lnTo>
                        <a:lnTo>
                          <a:pt x="893" y="107"/>
                        </a:lnTo>
                        <a:lnTo>
                          <a:pt x="902" y="104"/>
                        </a:lnTo>
                        <a:lnTo>
                          <a:pt x="910" y="101"/>
                        </a:lnTo>
                        <a:lnTo>
                          <a:pt x="918" y="97"/>
                        </a:lnTo>
                        <a:lnTo>
                          <a:pt x="932" y="86"/>
                        </a:lnTo>
                        <a:lnTo>
                          <a:pt x="948" y="73"/>
                        </a:lnTo>
                        <a:lnTo>
                          <a:pt x="962" y="60"/>
                        </a:lnTo>
                        <a:lnTo>
                          <a:pt x="976" y="51"/>
                        </a:lnTo>
                        <a:lnTo>
                          <a:pt x="984" y="46"/>
                        </a:lnTo>
                        <a:lnTo>
                          <a:pt x="993" y="42"/>
                        </a:lnTo>
                        <a:lnTo>
                          <a:pt x="1001" y="41"/>
                        </a:lnTo>
                        <a:lnTo>
                          <a:pt x="1011" y="39"/>
                        </a:lnTo>
                        <a:lnTo>
                          <a:pt x="1011" y="39"/>
                        </a:lnTo>
                        <a:lnTo>
                          <a:pt x="1019" y="41"/>
                        </a:lnTo>
                        <a:lnTo>
                          <a:pt x="1028" y="42"/>
                        </a:lnTo>
                        <a:lnTo>
                          <a:pt x="1036" y="46"/>
                        </a:lnTo>
                        <a:lnTo>
                          <a:pt x="1044" y="51"/>
                        </a:lnTo>
                        <a:lnTo>
                          <a:pt x="1058" y="60"/>
                        </a:lnTo>
                        <a:lnTo>
                          <a:pt x="1074" y="73"/>
                        </a:lnTo>
                        <a:lnTo>
                          <a:pt x="1088" y="86"/>
                        </a:lnTo>
                        <a:lnTo>
                          <a:pt x="1102" y="97"/>
                        </a:lnTo>
                        <a:lnTo>
                          <a:pt x="1110" y="101"/>
                        </a:lnTo>
                        <a:lnTo>
                          <a:pt x="1119" y="104"/>
                        </a:lnTo>
                        <a:lnTo>
                          <a:pt x="1127" y="107"/>
                        </a:lnTo>
                        <a:lnTo>
                          <a:pt x="1137" y="107"/>
                        </a:lnTo>
                        <a:lnTo>
                          <a:pt x="1137" y="107"/>
                        </a:lnTo>
                        <a:lnTo>
                          <a:pt x="1145" y="107"/>
                        </a:lnTo>
                        <a:lnTo>
                          <a:pt x="1154" y="104"/>
                        </a:lnTo>
                        <a:lnTo>
                          <a:pt x="1162" y="101"/>
                        </a:lnTo>
                        <a:lnTo>
                          <a:pt x="1169" y="97"/>
                        </a:lnTo>
                        <a:lnTo>
                          <a:pt x="1184" y="86"/>
                        </a:lnTo>
                        <a:lnTo>
                          <a:pt x="1198" y="74"/>
                        </a:lnTo>
                        <a:lnTo>
                          <a:pt x="1212" y="62"/>
                        </a:lnTo>
                        <a:lnTo>
                          <a:pt x="1226" y="51"/>
                        </a:lnTo>
                        <a:lnTo>
                          <a:pt x="1235" y="46"/>
                        </a:lnTo>
                        <a:lnTo>
                          <a:pt x="1243" y="44"/>
                        </a:lnTo>
                        <a:lnTo>
                          <a:pt x="1252" y="41"/>
                        </a:lnTo>
                        <a:lnTo>
                          <a:pt x="1260" y="39"/>
                        </a:lnTo>
                        <a:lnTo>
                          <a:pt x="1260" y="0"/>
                        </a:lnTo>
                        <a:close/>
                      </a:path>
                    </a:pathLst>
                  </a:custGeom>
                  <a:grpFill/>
                  <a:ln>
                    <a:noFill/>
                  </a:ln>
                  <a:extLst/>
                </p:spPr>
                <p:txBody>
                  <a:bodyPr/>
                  <a:lstStyle/>
                  <a:p>
                    <a:pPr>
                      <a:defRPr/>
                    </a:pPr>
                    <a:endParaRPr lang="en-US" dirty="0">
                      <a:solidFill>
                        <a:prstClr val="black"/>
                      </a:solidFill>
                      <a:latin typeface="Calibri Light"/>
                    </a:endParaRPr>
                  </a:p>
                </p:txBody>
              </p:sp>
              <p:sp>
                <p:nvSpPr>
                  <p:cNvPr id="108" name="Rectangle 20"/>
                  <p:cNvSpPr>
                    <a:spLocks noChangeArrowheads="1"/>
                  </p:cNvSpPr>
                  <p:nvPr/>
                </p:nvSpPr>
                <p:spPr bwMode="auto">
                  <a:xfrm>
                    <a:off x="3438" y="2557"/>
                    <a:ext cx="12" cy="28"/>
                  </a:xfrm>
                  <a:prstGeom prst="rect">
                    <a:avLst/>
                  </a:prstGeom>
                  <a:grpFill/>
                  <a:ln>
                    <a:noFill/>
                  </a:ln>
                  <a:extLst/>
                </p:spPr>
                <p:txBody>
                  <a:bodyPr/>
                  <a:lstStyle/>
                  <a:p>
                    <a:pPr>
                      <a:defRPr/>
                    </a:pPr>
                    <a:endParaRPr lang="en-US" dirty="0">
                      <a:solidFill>
                        <a:prstClr val="black"/>
                      </a:solidFill>
                      <a:latin typeface="Calibri Light"/>
                    </a:endParaRPr>
                  </a:p>
                </p:txBody>
              </p:sp>
              <p:sp>
                <p:nvSpPr>
                  <p:cNvPr id="109" name="Rectangle 21"/>
                  <p:cNvSpPr>
                    <a:spLocks noChangeArrowheads="1"/>
                  </p:cNvSpPr>
                  <p:nvPr/>
                </p:nvSpPr>
                <p:spPr bwMode="auto">
                  <a:xfrm>
                    <a:off x="3438" y="2470"/>
                    <a:ext cx="12" cy="27"/>
                  </a:xfrm>
                  <a:prstGeom prst="rect">
                    <a:avLst/>
                  </a:prstGeom>
                  <a:grpFill/>
                  <a:ln>
                    <a:noFill/>
                  </a:ln>
                  <a:extLst/>
                </p:spPr>
                <p:txBody>
                  <a:bodyPr/>
                  <a:lstStyle/>
                  <a:p>
                    <a:pPr>
                      <a:defRPr/>
                    </a:pPr>
                    <a:endParaRPr lang="en-US" dirty="0">
                      <a:solidFill>
                        <a:prstClr val="black"/>
                      </a:solidFill>
                      <a:latin typeface="Calibri Light"/>
                    </a:endParaRPr>
                  </a:p>
                </p:txBody>
              </p:sp>
              <p:sp>
                <p:nvSpPr>
                  <p:cNvPr id="110" name="Freeform 22"/>
                  <p:cNvSpPr>
                    <a:spLocks noEditPoints="1"/>
                  </p:cNvSpPr>
                  <p:nvPr/>
                </p:nvSpPr>
                <p:spPr bwMode="auto">
                  <a:xfrm>
                    <a:off x="3428" y="2580"/>
                    <a:ext cx="32" cy="31"/>
                  </a:xfrm>
                  <a:custGeom>
                    <a:avLst/>
                    <a:gdLst>
                      <a:gd name="T0" fmla="*/ 48 w 96"/>
                      <a:gd name="T1" fmla="*/ 0 h 94"/>
                      <a:gd name="T2" fmla="*/ 48 w 96"/>
                      <a:gd name="T3" fmla="*/ 0 h 94"/>
                      <a:gd name="T4" fmla="*/ 38 w 96"/>
                      <a:gd name="T5" fmla="*/ 0 h 94"/>
                      <a:gd name="T6" fmla="*/ 30 w 96"/>
                      <a:gd name="T7" fmla="*/ 3 h 94"/>
                      <a:gd name="T8" fmla="*/ 21 w 96"/>
                      <a:gd name="T9" fmla="*/ 8 h 94"/>
                      <a:gd name="T10" fmla="*/ 14 w 96"/>
                      <a:gd name="T11" fmla="*/ 14 h 94"/>
                      <a:gd name="T12" fmla="*/ 9 w 96"/>
                      <a:gd name="T13" fmla="*/ 21 h 94"/>
                      <a:gd name="T14" fmla="*/ 5 w 96"/>
                      <a:gd name="T15" fmla="*/ 28 h 94"/>
                      <a:gd name="T16" fmla="*/ 2 w 96"/>
                      <a:gd name="T17" fmla="*/ 38 h 94"/>
                      <a:gd name="T18" fmla="*/ 0 w 96"/>
                      <a:gd name="T19" fmla="*/ 46 h 94"/>
                      <a:gd name="T20" fmla="*/ 0 w 96"/>
                      <a:gd name="T21" fmla="*/ 46 h 94"/>
                      <a:gd name="T22" fmla="*/ 2 w 96"/>
                      <a:gd name="T23" fmla="*/ 56 h 94"/>
                      <a:gd name="T24" fmla="*/ 5 w 96"/>
                      <a:gd name="T25" fmla="*/ 66 h 94"/>
                      <a:gd name="T26" fmla="*/ 9 w 96"/>
                      <a:gd name="T27" fmla="*/ 73 h 94"/>
                      <a:gd name="T28" fmla="*/ 14 w 96"/>
                      <a:gd name="T29" fmla="*/ 80 h 94"/>
                      <a:gd name="T30" fmla="*/ 21 w 96"/>
                      <a:gd name="T31" fmla="*/ 85 h 94"/>
                      <a:gd name="T32" fmla="*/ 30 w 96"/>
                      <a:gd name="T33" fmla="*/ 91 h 94"/>
                      <a:gd name="T34" fmla="*/ 38 w 96"/>
                      <a:gd name="T35" fmla="*/ 92 h 94"/>
                      <a:gd name="T36" fmla="*/ 48 w 96"/>
                      <a:gd name="T37" fmla="*/ 94 h 94"/>
                      <a:gd name="T38" fmla="*/ 48 w 96"/>
                      <a:gd name="T39" fmla="*/ 94 h 94"/>
                      <a:gd name="T40" fmla="*/ 58 w 96"/>
                      <a:gd name="T41" fmla="*/ 92 h 94"/>
                      <a:gd name="T42" fmla="*/ 66 w 96"/>
                      <a:gd name="T43" fmla="*/ 91 h 94"/>
                      <a:gd name="T44" fmla="*/ 75 w 96"/>
                      <a:gd name="T45" fmla="*/ 85 h 94"/>
                      <a:gd name="T46" fmla="*/ 82 w 96"/>
                      <a:gd name="T47" fmla="*/ 80 h 94"/>
                      <a:gd name="T48" fmla="*/ 87 w 96"/>
                      <a:gd name="T49" fmla="*/ 73 h 94"/>
                      <a:gd name="T50" fmla="*/ 91 w 96"/>
                      <a:gd name="T51" fmla="*/ 66 h 94"/>
                      <a:gd name="T52" fmla="*/ 94 w 96"/>
                      <a:gd name="T53" fmla="*/ 56 h 94"/>
                      <a:gd name="T54" fmla="*/ 96 w 96"/>
                      <a:gd name="T55" fmla="*/ 46 h 94"/>
                      <a:gd name="T56" fmla="*/ 96 w 96"/>
                      <a:gd name="T57" fmla="*/ 46 h 94"/>
                      <a:gd name="T58" fmla="*/ 94 w 96"/>
                      <a:gd name="T59" fmla="*/ 38 h 94"/>
                      <a:gd name="T60" fmla="*/ 91 w 96"/>
                      <a:gd name="T61" fmla="*/ 28 h 94"/>
                      <a:gd name="T62" fmla="*/ 87 w 96"/>
                      <a:gd name="T63" fmla="*/ 21 h 94"/>
                      <a:gd name="T64" fmla="*/ 82 w 96"/>
                      <a:gd name="T65" fmla="*/ 14 h 94"/>
                      <a:gd name="T66" fmla="*/ 75 w 96"/>
                      <a:gd name="T67" fmla="*/ 8 h 94"/>
                      <a:gd name="T68" fmla="*/ 66 w 96"/>
                      <a:gd name="T69" fmla="*/ 3 h 94"/>
                      <a:gd name="T70" fmla="*/ 58 w 96"/>
                      <a:gd name="T71" fmla="*/ 0 h 94"/>
                      <a:gd name="T72" fmla="*/ 48 w 96"/>
                      <a:gd name="T73" fmla="*/ 0 h 94"/>
                      <a:gd name="T74" fmla="*/ 48 w 96"/>
                      <a:gd name="T75" fmla="*/ 0 h 94"/>
                      <a:gd name="T76" fmla="*/ 48 w 96"/>
                      <a:gd name="T77" fmla="*/ 38 h 94"/>
                      <a:gd name="T78" fmla="*/ 48 w 96"/>
                      <a:gd name="T79" fmla="*/ 38 h 94"/>
                      <a:gd name="T80" fmla="*/ 52 w 96"/>
                      <a:gd name="T81" fmla="*/ 38 h 94"/>
                      <a:gd name="T82" fmla="*/ 55 w 96"/>
                      <a:gd name="T83" fmla="*/ 40 h 94"/>
                      <a:gd name="T84" fmla="*/ 56 w 96"/>
                      <a:gd name="T85" fmla="*/ 43 h 94"/>
                      <a:gd name="T86" fmla="*/ 58 w 96"/>
                      <a:gd name="T87" fmla="*/ 46 h 94"/>
                      <a:gd name="T88" fmla="*/ 58 w 96"/>
                      <a:gd name="T89" fmla="*/ 46 h 94"/>
                      <a:gd name="T90" fmla="*/ 56 w 96"/>
                      <a:gd name="T91" fmla="*/ 50 h 94"/>
                      <a:gd name="T92" fmla="*/ 55 w 96"/>
                      <a:gd name="T93" fmla="*/ 53 h 94"/>
                      <a:gd name="T94" fmla="*/ 52 w 96"/>
                      <a:gd name="T95" fmla="*/ 54 h 94"/>
                      <a:gd name="T96" fmla="*/ 48 w 96"/>
                      <a:gd name="T97" fmla="*/ 56 h 94"/>
                      <a:gd name="T98" fmla="*/ 48 w 96"/>
                      <a:gd name="T99" fmla="*/ 56 h 94"/>
                      <a:gd name="T100" fmla="*/ 45 w 96"/>
                      <a:gd name="T101" fmla="*/ 54 h 94"/>
                      <a:gd name="T102" fmla="*/ 41 w 96"/>
                      <a:gd name="T103" fmla="*/ 53 h 94"/>
                      <a:gd name="T104" fmla="*/ 40 w 96"/>
                      <a:gd name="T105" fmla="*/ 50 h 94"/>
                      <a:gd name="T106" fmla="*/ 40 w 96"/>
                      <a:gd name="T107" fmla="*/ 46 h 94"/>
                      <a:gd name="T108" fmla="*/ 40 w 96"/>
                      <a:gd name="T109" fmla="*/ 46 h 94"/>
                      <a:gd name="T110" fmla="*/ 40 w 96"/>
                      <a:gd name="T111" fmla="*/ 43 h 94"/>
                      <a:gd name="T112" fmla="*/ 41 w 96"/>
                      <a:gd name="T113" fmla="*/ 40 h 94"/>
                      <a:gd name="T114" fmla="*/ 45 w 96"/>
                      <a:gd name="T115" fmla="*/ 38 h 94"/>
                      <a:gd name="T116" fmla="*/ 48 w 96"/>
                      <a:gd name="T117" fmla="*/ 38 h 94"/>
                      <a:gd name="T118" fmla="*/ 48 w 96"/>
                      <a:gd name="T119" fmla="*/ 3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4">
                        <a:moveTo>
                          <a:pt x="48" y="0"/>
                        </a:moveTo>
                        <a:lnTo>
                          <a:pt x="48" y="0"/>
                        </a:lnTo>
                        <a:lnTo>
                          <a:pt x="38" y="0"/>
                        </a:lnTo>
                        <a:lnTo>
                          <a:pt x="30" y="3"/>
                        </a:lnTo>
                        <a:lnTo>
                          <a:pt x="21" y="8"/>
                        </a:lnTo>
                        <a:lnTo>
                          <a:pt x="14" y="14"/>
                        </a:lnTo>
                        <a:lnTo>
                          <a:pt x="9" y="21"/>
                        </a:lnTo>
                        <a:lnTo>
                          <a:pt x="5" y="28"/>
                        </a:lnTo>
                        <a:lnTo>
                          <a:pt x="2" y="38"/>
                        </a:lnTo>
                        <a:lnTo>
                          <a:pt x="0" y="46"/>
                        </a:lnTo>
                        <a:lnTo>
                          <a:pt x="0" y="46"/>
                        </a:lnTo>
                        <a:lnTo>
                          <a:pt x="2" y="56"/>
                        </a:lnTo>
                        <a:lnTo>
                          <a:pt x="5" y="66"/>
                        </a:lnTo>
                        <a:lnTo>
                          <a:pt x="9" y="73"/>
                        </a:lnTo>
                        <a:lnTo>
                          <a:pt x="14" y="80"/>
                        </a:lnTo>
                        <a:lnTo>
                          <a:pt x="21" y="85"/>
                        </a:lnTo>
                        <a:lnTo>
                          <a:pt x="30" y="91"/>
                        </a:lnTo>
                        <a:lnTo>
                          <a:pt x="38" y="92"/>
                        </a:lnTo>
                        <a:lnTo>
                          <a:pt x="48" y="94"/>
                        </a:lnTo>
                        <a:lnTo>
                          <a:pt x="48" y="94"/>
                        </a:lnTo>
                        <a:lnTo>
                          <a:pt x="58" y="92"/>
                        </a:lnTo>
                        <a:lnTo>
                          <a:pt x="66" y="91"/>
                        </a:lnTo>
                        <a:lnTo>
                          <a:pt x="75" y="85"/>
                        </a:lnTo>
                        <a:lnTo>
                          <a:pt x="82" y="80"/>
                        </a:lnTo>
                        <a:lnTo>
                          <a:pt x="87" y="73"/>
                        </a:lnTo>
                        <a:lnTo>
                          <a:pt x="91" y="66"/>
                        </a:lnTo>
                        <a:lnTo>
                          <a:pt x="94" y="56"/>
                        </a:lnTo>
                        <a:lnTo>
                          <a:pt x="96" y="46"/>
                        </a:lnTo>
                        <a:lnTo>
                          <a:pt x="96" y="46"/>
                        </a:lnTo>
                        <a:lnTo>
                          <a:pt x="94" y="38"/>
                        </a:lnTo>
                        <a:lnTo>
                          <a:pt x="91" y="28"/>
                        </a:lnTo>
                        <a:lnTo>
                          <a:pt x="87" y="21"/>
                        </a:lnTo>
                        <a:lnTo>
                          <a:pt x="82" y="14"/>
                        </a:lnTo>
                        <a:lnTo>
                          <a:pt x="75" y="8"/>
                        </a:lnTo>
                        <a:lnTo>
                          <a:pt x="66" y="3"/>
                        </a:lnTo>
                        <a:lnTo>
                          <a:pt x="58" y="0"/>
                        </a:lnTo>
                        <a:lnTo>
                          <a:pt x="48" y="0"/>
                        </a:lnTo>
                        <a:lnTo>
                          <a:pt x="48" y="0"/>
                        </a:lnTo>
                        <a:close/>
                        <a:moveTo>
                          <a:pt x="48" y="38"/>
                        </a:moveTo>
                        <a:lnTo>
                          <a:pt x="48" y="38"/>
                        </a:lnTo>
                        <a:lnTo>
                          <a:pt x="52" y="38"/>
                        </a:lnTo>
                        <a:lnTo>
                          <a:pt x="55" y="40"/>
                        </a:lnTo>
                        <a:lnTo>
                          <a:pt x="56" y="43"/>
                        </a:lnTo>
                        <a:lnTo>
                          <a:pt x="58" y="46"/>
                        </a:lnTo>
                        <a:lnTo>
                          <a:pt x="58" y="46"/>
                        </a:lnTo>
                        <a:lnTo>
                          <a:pt x="56" y="50"/>
                        </a:lnTo>
                        <a:lnTo>
                          <a:pt x="55" y="53"/>
                        </a:lnTo>
                        <a:lnTo>
                          <a:pt x="52" y="54"/>
                        </a:lnTo>
                        <a:lnTo>
                          <a:pt x="48" y="56"/>
                        </a:lnTo>
                        <a:lnTo>
                          <a:pt x="48" y="56"/>
                        </a:lnTo>
                        <a:lnTo>
                          <a:pt x="45" y="54"/>
                        </a:lnTo>
                        <a:lnTo>
                          <a:pt x="41" y="53"/>
                        </a:lnTo>
                        <a:lnTo>
                          <a:pt x="40" y="50"/>
                        </a:lnTo>
                        <a:lnTo>
                          <a:pt x="40" y="46"/>
                        </a:lnTo>
                        <a:lnTo>
                          <a:pt x="40" y="46"/>
                        </a:lnTo>
                        <a:lnTo>
                          <a:pt x="40" y="43"/>
                        </a:lnTo>
                        <a:lnTo>
                          <a:pt x="41" y="40"/>
                        </a:lnTo>
                        <a:lnTo>
                          <a:pt x="45" y="38"/>
                        </a:lnTo>
                        <a:lnTo>
                          <a:pt x="48" y="38"/>
                        </a:lnTo>
                        <a:lnTo>
                          <a:pt x="48" y="38"/>
                        </a:lnTo>
                        <a:close/>
                      </a:path>
                    </a:pathLst>
                  </a:custGeom>
                  <a:grpFill/>
                  <a:ln>
                    <a:noFill/>
                  </a:ln>
                  <a:extLst/>
                </p:spPr>
                <p:txBody>
                  <a:bodyPr/>
                  <a:lstStyle/>
                  <a:p>
                    <a:pPr>
                      <a:defRPr/>
                    </a:pPr>
                    <a:endParaRPr lang="en-US" dirty="0">
                      <a:solidFill>
                        <a:prstClr val="black"/>
                      </a:solidFill>
                      <a:latin typeface="Calibri Light"/>
                    </a:endParaRPr>
                  </a:p>
                </p:txBody>
              </p:sp>
              <p:sp>
                <p:nvSpPr>
                  <p:cNvPr id="111" name="Freeform 23"/>
                  <p:cNvSpPr>
                    <a:spLocks/>
                  </p:cNvSpPr>
                  <p:nvPr/>
                </p:nvSpPr>
                <p:spPr bwMode="auto">
                  <a:xfrm>
                    <a:off x="3422" y="2600"/>
                    <a:ext cx="87" cy="141"/>
                  </a:xfrm>
                  <a:custGeom>
                    <a:avLst/>
                    <a:gdLst>
                      <a:gd name="T0" fmla="*/ 262 w 262"/>
                      <a:gd name="T1" fmla="*/ 78 h 424"/>
                      <a:gd name="T2" fmla="*/ 205 w 262"/>
                      <a:gd name="T3" fmla="*/ 137 h 424"/>
                      <a:gd name="T4" fmla="*/ 182 w 262"/>
                      <a:gd name="T5" fmla="*/ 165 h 424"/>
                      <a:gd name="T6" fmla="*/ 164 w 262"/>
                      <a:gd name="T7" fmla="*/ 195 h 424"/>
                      <a:gd name="T8" fmla="*/ 154 w 262"/>
                      <a:gd name="T9" fmla="*/ 228 h 424"/>
                      <a:gd name="T10" fmla="*/ 153 w 262"/>
                      <a:gd name="T11" fmla="*/ 245 h 424"/>
                      <a:gd name="T12" fmla="*/ 179 w 262"/>
                      <a:gd name="T13" fmla="*/ 250 h 424"/>
                      <a:gd name="T14" fmla="*/ 181 w 262"/>
                      <a:gd name="T15" fmla="*/ 249 h 424"/>
                      <a:gd name="T16" fmla="*/ 185 w 262"/>
                      <a:gd name="T17" fmla="*/ 262 h 424"/>
                      <a:gd name="T18" fmla="*/ 191 w 262"/>
                      <a:gd name="T19" fmla="*/ 274 h 424"/>
                      <a:gd name="T20" fmla="*/ 202 w 262"/>
                      <a:gd name="T21" fmla="*/ 306 h 424"/>
                      <a:gd name="T22" fmla="*/ 203 w 262"/>
                      <a:gd name="T23" fmla="*/ 316 h 424"/>
                      <a:gd name="T24" fmla="*/ 199 w 262"/>
                      <a:gd name="T25" fmla="*/ 337 h 424"/>
                      <a:gd name="T26" fmla="*/ 186 w 262"/>
                      <a:gd name="T27" fmla="*/ 355 h 424"/>
                      <a:gd name="T28" fmla="*/ 178 w 262"/>
                      <a:gd name="T29" fmla="*/ 362 h 424"/>
                      <a:gd name="T30" fmla="*/ 158 w 262"/>
                      <a:gd name="T31" fmla="*/ 375 h 424"/>
                      <a:gd name="T32" fmla="*/ 147 w 262"/>
                      <a:gd name="T33" fmla="*/ 379 h 424"/>
                      <a:gd name="T34" fmla="*/ 122 w 262"/>
                      <a:gd name="T35" fmla="*/ 382 h 424"/>
                      <a:gd name="T36" fmla="*/ 98 w 262"/>
                      <a:gd name="T37" fmla="*/ 381 h 424"/>
                      <a:gd name="T38" fmla="*/ 88 w 262"/>
                      <a:gd name="T39" fmla="*/ 376 h 424"/>
                      <a:gd name="T40" fmla="*/ 66 w 262"/>
                      <a:gd name="T41" fmla="*/ 362 h 424"/>
                      <a:gd name="T42" fmla="*/ 56 w 262"/>
                      <a:gd name="T43" fmla="*/ 351 h 424"/>
                      <a:gd name="T44" fmla="*/ 51 w 262"/>
                      <a:gd name="T45" fmla="*/ 339 h 424"/>
                      <a:gd name="T46" fmla="*/ 44 w 262"/>
                      <a:gd name="T47" fmla="*/ 305 h 424"/>
                      <a:gd name="T48" fmla="*/ 42 w 262"/>
                      <a:gd name="T49" fmla="*/ 284 h 424"/>
                      <a:gd name="T50" fmla="*/ 46 w 262"/>
                      <a:gd name="T51" fmla="*/ 243 h 424"/>
                      <a:gd name="T52" fmla="*/ 52 w 262"/>
                      <a:gd name="T53" fmla="*/ 206 h 424"/>
                      <a:gd name="T54" fmla="*/ 65 w 262"/>
                      <a:gd name="T55" fmla="*/ 151 h 424"/>
                      <a:gd name="T56" fmla="*/ 81 w 262"/>
                      <a:gd name="T57" fmla="*/ 78 h 424"/>
                      <a:gd name="T58" fmla="*/ 87 w 262"/>
                      <a:gd name="T59" fmla="*/ 28 h 424"/>
                      <a:gd name="T60" fmla="*/ 86 w 262"/>
                      <a:gd name="T61" fmla="*/ 0 h 424"/>
                      <a:gd name="T62" fmla="*/ 44 w 262"/>
                      <a:gd name="T63" fmla="*/ 17 h 424"/>
                      <a:gd name="T64" fmla="*/ 45 w 262"/>
                      <a:gd name="T65" fmla="*/ 29 h 424"/>
                      <a:gd name="T66" fmla="*/ 39 w 262"/>
                      <a:gd name="T67" fmla="*/ 74 h 424"/>
                      <a:gd name="T68" fmla="*/ 24 w 262"/>
                      <a:gd name="T69" fmla="*/ 141 h 424"/>
                      <a:gd name="T70" fmla="*/ 11 w 262"/>
                      <a:gd name="T71" fmla="*/ 197 h 424"/>
                      <a:gd name="T72" fmla="*/ 4 w 262"/>
                      <a:gd name="T73" fmla="*/ 239 h 424"/>
                      <a:gd name="T74" fmla="*/ 0 w 262"/>
                      <a:gd name="T75" fmla="*/ 283 h 424"/>
                      <a:gd name="T76" fmla="*/ 2 w 262"/>
                      <a:gd name="T77" fmla="*/ 311 h 424"/>
                      <a:gd name="T78" fmla="*/ 9 w 262"/>
                      <a:gd name="T79" fmla="*/ 346 h 424"/>
                      <a:gd name="T80" fmla="*/ 17 w 262"/>
                      <a:gd name="T81" fmla="*/ 365 h 424"/>
                      <a:gd name="T82" fmla="*/ 21 w 262"/>
                      <a:gd name="T83" fmla="*/ 374 h 424"/>
                      <a:gd name="T84" fmla="*/ 35 w 262"/>
                      <a:gd name="T85" fmla="*/ 390 h 424"/>
                      <a:gd name="T86" fmla="*/ 51 w 262"/>
                      <a:gd name="T87" fmla="*/ 404 h 424"/>
                      <a:gd name="T88" fmla="*/ 69 w 262"/>
                      <a:gd name="T89" fmla="*/ 414 h 424"/>
                      <a:gd name="T90" fmla="*/ 88 w 262"/>
                      <a:gd name="T91" fmla="*/ 421 h 424"/>
                      <a:gd name="T92" fmla="*/ 104 w 262"/>
                      <a:gd name="T93" fmla="*/ 424 h 424"/>
                      <a:gd name="T94" fmla="*/ 119 w 262"/>
                      <a:gd name="T95" fmla="*/ 424 h 424"/>
                      <a:gd name="T96" fmla="*/ 158 w 262"/>
                      <a:gd name="T97" fmla="*/ 420 h 424"/>
                      <a:gd name="T98" fmla="*/ 175 w 262"/>
                      <a:gd name="T99" fmla="*/ 413 h 424"/>
                      <a:gd name="T100" fmla="*/ 205 w 262"/>
                      <a:gd name="T101" fmla="*/ 396 h 424"/>
                      <a:gd name="T102" fmla="*/ 217 w 262"/>
                      <a:gd name="T103" fmla="*/ 385 h 424"/>
                      <a:gd name="T104" fmla="*/ 228 w 262"/>
                      <a:gd name="T105" fmla="*/ 369 h 424"/>
                      <a:gd name="T106" fmla="*/ 238 w 262"/>
                      <a:gd name="T107" fmla="*/ 353 h 424"/>
                      <a:gd name="T108" fmla="*/ 242 w 262"/>
                      <a:gd name="T109" fmla="*/ 336 h 424"/>
                      <a:gd name="T110" fmla="*/ 245 w 262"/>
                      <a:gd name="T111" fmla="*/ 316 h 424"/>
                      <a:gd name="T112" fmla="*/ 244 w 262"/>
                      <a:gd name="T113" fmla="*/ 301 h 424"/>
                      <a:gd name="T114" fmla="*/ 235 w 262"/>
                      <a:gd name="T115" fmla="*/ 271 h 424"/>
                      <a:gd name="T116" fmla="*/ 230 w 262"/>
                      <a:gd name="T117" fmla="*/ 259 h 424"/>
                      <a:gd name="T118" fmla="*/ 221 w 262"/>
                      <a:gd name="T119" fmla="*/ 231 h 424"/>
                      <a:gd name="T120" fmla="*/ 217 w 262"/>
                      <a:gd name="T121" fmla="*/ 204 h 424"/>
                      <a:gd name="T122" fmla="*/ 220 w 262"/>
                      <a:gd name="T123" fmla="*/ 178 h 424"/>
                      <a:gd name="T124" fmla="*/ 227 w 262"/>
                      <a:gd name="T125" fmla="*/ 15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424">
                        <a:moveTo>
                          <a:pt x="227" y="154"/>
                        </a:moveTo>
                        <a:lnTo>
                          <a:pt x="262" y="78"/>
                        </a:lnTo>
                        <a:lnTo>
                          <a:pt x="205" y="137"/>
                        </a:lnTo>
                        <a:lnTo>
                          <a:pt x="205" y="137"/>
                        </a:lnTo>
                        <a:lnTo>
                          <a:pt x="191" y="154"/>
                        </a:lnTo>
                        <a:lnTo>
                          <a:pt x="182" y="165"/>
                        </a:lnTo>
                        <a:lnTo>
                          <a:pt x="172" y="179"/>
                        </a:lnTo>
                        <a:lnTo>
                          <a:pt x="164" y="195"/>
                        </a:lnTo>
                        <a:lnTo>
                          <a:pt x="158" y="211"/>
                        </a:lnTo>
                        <a:lnTo>
                          <a:pt x="154" y="228"/>
                        </a:lnTo>
                        <a:lnTo>
                          <a:pt x="153" y="236"/>
                        </a:lnTo>
                        <a:lnTo>
                          <a:pt x="153" y="245"/>
                        </a:lnTo>
                        <a:lnTo>
                          <a:pt x="157" y="294"/>
                        </a:lnTo>
                        <a:lnTo>
                          <a:pt x="179" y="250"/>
                        </a:lnTo>
                        <a:lnTo>
                          <a:pt x="179" y="250"/>
                        </a:lnTo>
                        <a:lnTo>
                          <a:pt x="181" y="249"/>
                        </a:lnTo>
                        <a:lnTo>
                          <a:pt x="181" y="249"/>
                        </a:lnTo>
                        <a:lnTo>
                          <a:pt x="185" y="262"/>
                        </a:lnTo>
                        <a:lnTo>
                          <a:pt x="191" y="274"/>
                        </a:lnTo>
                        <a:lnTo>
                          <a:pt x="191" y="274"/>
                        </a:lnTo>
                        <a:lnTo>
                          <a:pt x="199" y="295"/>
                        </a:lnTo>
                        <a:lnTo>
                          <a:pt x="202" y="306"/>
                        </a:lnTo>
                        <a:lnTo>
                          <a:pt x="203" y="316"/>
                        </a:lnTo>
                        <a:lnTo>
                          <a:pt x="203" y="316"/>
                        </a:lnTo>
                        <a:lnTo>
                          <a:pt x="202" y="327"/>
                        </a:lnTo>
                        <a:lnTo>
                          <a:pt x="199" y="337"/>
                        </a:lnTo>
                        <a:lnTo>
                          <a:pt x="193" y="347"/>
                        </a:lnTo>
                        <a:lnTo>
                          <a:pt x="186" y="355"/>
                        </a:lnTo>
                        <a:lnTo>
                          <a:pt x="186" y="355"/>
                        </a:lnTo>
                        <a:lnTo>
                          <a:pt x="178" y="362"/>
                        </a:lnTo>
                        <a:lnTo>
                          <a:pt x="170" y="369"/>
                        </a:lnTo>
                        <a:lnTo>
                          <a:pt x="158" y="375"/>
                        </a:lnTo>
                        <a:lnTo>
                          <a:pt x="147" y="379"/>
                        </a:lnTo>
                        <a:lnTo>
                          <a:pt x="147" y="379"/>
                        </a:lnTo>
                        <a:lnTo>
                          <a:pt x="135" y="382"/>
                        </a:lnTo>
                        <a:lnTo>
                          <a:pt x="122" y="382"/>
                        </a:lnTo>
                        <a:lnTo>
                          <a:pt x="111" y="382"/>
                        </a:lnTo>
                        <a:lnTo>
                          <a:pt x="98" y="381"/>
                        </a:lnTo>
                        <a:lnTo>
                          <a:pt x="98" y="381"/>
                        </a:lnTo>
                        <a:lnTo>
                          <a:pt x="88" y="376"/>
                        </a:lnTo>
                        <a:lnTo>
                          <a:pt x="77" y="371"/>
                        </a:lnTo>
                        <a:lnTo>
                          <a:pt x="66" y="362"/>
                        </a:lnTo>
                        <a:lnTo>
                          <a:pt x="62" y="358"/>
                        </a:lnTo>
                        <a:lnTo>
                          <a:pt x="56" y="351"/>
                        </a:lnTo>
                        <a:lnTo>
                          <a:pt x="56" y="351"/>
                        </a:lnTo>
                        <a:lnTo>
                          <a:pt x="51" y="339"/>
                        </a:lnTo>
                        <a:lnTo>
                          <a:pt x="45" y="323"/>
                        </a:lnTo>
                        <a:lnTo>
                          <a:pt x="44" y="305"/>
                        </a:lnTo>
                        <a:lnTo>
                          <a:pt x="42" y="284"/>
                        </a:lnTo>
                        <a:lnTo>
                          <a:pt x="42" y="284"/>
                        </a:lnTo>
                        <a:lnTo>
                          <a:pt x="44" y="264"/>
                        </a:lnTo>
                        <a:lnTo>
                          <a:pt x="46" y="243"/>
                        </a:lnTo>
                        <a:lnTo>
                          <a:pt x="52" y="206"/>
                        </a:lnTo>
                        <a:lnTo>
                          <a:pt x="52" y="206"/>
                        </a:lnTo>
                        <a:lnTo>
                          <a:pt x="65" y="151"/>
                        </a:lnTo>
                        <a:lnTo>
                          <a:pt x="65" y="151"/>
                        </a:lnTo>
                        <a:lnTo>
                          <a:pt x="73" y="115"/>
                        </a:lnTo>
                        <a:lnTo>
                          <a:pt x="81" y="78"/>
                        </a:lnTo>
                        <a:lnTo>
                          <a:pt x="86" y="43"/>
                        </a:lnTo>
                        <a:lnTo>
                          <a:pt x="87" y="28"/>
                        </a:lnTo>
                        <a:lnTo>
                          <a:pt x="86" y="14"/>
                        </a:lnTo>
                        <a:lnTo>
                          <a:pt x="86" y="0"/>
                        </a:lnTo>
                        <a:lnTo>
                          <a:pt x="44" y="3"/>
                        </a:lnTo>
                        <a:lnTo>
                          <a:pt x="44" y="17"/>
                        </a:lnTo>
                        <a:lnTo>
                          <a:pt x="44" y="17"/>
                        </a:lnTo>
                        <a:lnTo>
                          <a:pt x="45" y="29"/>
                        </a:lnTo>
                        <a:lnTo>
                          <a:pt x="44" y="43"/>
                        </a:lnTo>
                        <a:lnTo>
                          <a:pt x="39" y="74"/>
                        </a:lnTo>
                        <a:lnTo>
                          <a:pt x="32" y="106"/>
                        </a:lnTo>
                        <a:lnTo>
                          <a:pt x="24" y="141"/>
                        </a:lnTo>
                        <a:lnTo>
                          <a:pt x="24" y="141"/>
                        </a:lnTo>
                        <a:lnTo>
                          <a:pt x="11" y="197"/>
                        </a:lnTo>
                        <a:lnTo>
                          <a:pt x="11" y="197"/>
                        </a:lnTo>
                        <a:lnTo>
                          <a:pt x="4" y="239"/>
                        </a:lnTo>
                        <a:lnTo>
                          <a:pt x="2" y="260"/>
                        </a:lnTo>
                        <a:lnTo>
                          <a:pt x="0" y="283"/>
                        </a:lnTo>
                        <a:lnTo>
                          <a:pt x="0" y="283"/>
                        </a:lnTo>
                        <a:lnTo>
                          <a:pt x="2" y="311"/>
                        </a:lnTo>
                        <a:lnTo>
                          <a:pt x="6" y="334"/>
                        </a:lnTo>
                        <a:lnTo>
                          <a:pt x="9" y="346"/>
                        </a:lnTo>
                        <a:lnTo>
                          <a:pt x="11" y="355"/>
                        </a:lnTo>
                        <a:lnTo>
                          <a:pt x="17" y="365"/>
                        </a:lnTo>
                        <a:lnTo>
                          <a:pt x="21" y="374"/>
                        </a:lnTo>
                        <a:lnTo>
                          <a:pt x="21" y="374"/>
                        </a:lnTo>
                        <a:lnTo>
                          <a:pt x="28" y="382"/>
                        </a:lnTo>
                        <a:lnTo>
                          <a:pt x="35" y="390"/>
                        </a:lnTo>
                        <a:lnTo>
                          <a:pt x="42" y="397"/>
                        </a:lnTo>
                        <a:lnTo>
                          <a:pt x="51" y="404"/>
                        </a:lnTo>
                        <a:lnTo>
                          <a:pt x="59" y="409"/>
                        </a:lnTo>
                        <a:lnTo>
                          <a:pt x="69" y="414"/>
                        </a:lnTo>
                        <a:lnTo>
                          <a:pt x="79" y="418"/>
                        </a:lnTo>
                        <a:lnTo>
                          <a:pt x="88" y="421"/>
                        </a:lnTo>
                        <a:lnTo>
                          <a:pt x="88" y="421"/>
                        </a:lnTo>
                        <a:lnTo>
                          <a:pt x="104" y="424"/>
                        </a:lnTo>
                        <a:lnTo>
                          <a:pt x="119" y="424"/>
                        </a:lnTo>
                        <a:lnTo>
                          <a:pt x="119" y="424"/>
                        </a:lnTo>
                        <a:lnTo>
                          <a:pt x="139" y="423"/>
                        </a:lnTo>
                        <a:lnTo>
                          <a:pt x="158" y="420"/>
                        </a:lnTo>
                        <a:lnTo>
                          <a:pt x="158" y="420"/>
                        </a:lnTo>
                        <a:lnTo>
                          <a:pt x="175" y="413"/>
                        </a:lnTo>
                        <a:lnTo>
                          <a:pt x="191" y="406"/>
                        </a:lnTo>
                        <a:lnTo>
                          <a:pt x="205" y="396"/>
                        </a:lnTo>
                        <a:lnTo>
                          <a:pt x="217" y="385"/>
                        </a:lnTo>
                        <a:lnTo>
                          <a:pt x="217" y="385"/>
                        </a:lnTo>
                        <a:lnTo>
                          <a:pt x="224" y="378"/>
                        </a:lnTo>
                        <a:lnTo>
                          <a:pt x="228" y="369"/>
                        </a:lnTo>
                        <a:lnTo>
                          <a:pt x="234" y="361"/>
                        </a:lnTo>
                        <a:lnTo>
                          <a:pt x="238" y="353"/>
                        </a:lnTo>
                        <a:lnTo>
                          <a:pt x="241" y="344"/>
                        </a:lnTo>
                        <a:lnTo>
                          <a:pt x="242" y="336"/>
                        </a:lnTo>
                        <a:lnTo>
                          <a:pt x="244" y="326"/>
                        </a:lnTo>
                        <a:lnTo>
                          <a:pt x="245" y="316"/>
                        </a:lnTo>
                        <a:lnTo>
                          <a:pt x="245" y="316"/>
                        </a:lnTo>
                        <a:lnTo>
                          <a:pt x="244" y="301"/>
                        </a:lnTo>
                        <a:lnTo>
                          <a:pt x="240" y="285"/>
                        </a:lnTo>
                        <a:lnTo>
                          <a:pt x="235" y="271"/>
                        </a:lnTo>
                        <a:lnTo>
                          <a:pt x="230" y="259"/>
                        </a:lnTo>
                        <a:lnTo>
                          <a:pt x="230" y="259"/>
                        </a:lnTo>
                        <a:lnTo>
                          <a:pt x="224" y="245"/>
                        </a:lnTo>
                        <a:lnTo>
                          <a:pt x="221" y="231"/>
                        </a:lnTo>
                        <a:lnTo>
                          <a:pt x="219" y="218"/>
                        </a:lnTo>
                        <a:lnTo>
                          <a:pt x="217" y="204"/>
                        </a:lnTo>
                        <a:lnTo>
                          <a:pt x="217" y="190"/>
                        </a:lnTo>
                        <a:lnTo>
                          <a:pt x="220" y="178"/>
                        </a:lnTo>
                        <a:lnTo>
                          <a:pt x="223" y="165"/>
                        </a:lnTo>
                        <a:lnTo>
                          <a:pt x="227" y="154"/>
                        </a:lnTo>
                        <a:lnTo>
                          <a:pt x="227" y="154"/>
                        </a:lnTo>
                        <a:close/>
                      </a:path>
                    </a:pathLst>
                  </a:custGeom>
                  <a:grpFill/>
                  <a:ln>
                    <a:noFill/>
                  </a:ln>
                  <a:extLst/>
                </p:spPr>
                <p:txBody>
                  <a:bodyPr/>
                  <a:lstStyle/>
                  <a:p>
                    <a:pPr>
                      <a:defRPr/>
                    </a:pPr>
                    <a:endParaRPr lang="en-US" dirty="0">
                      <a:solidFill>
                        <a:prstClr val="black"/>
                      </a:solidFill>
                      <a:latin typeface="Calibri Light"/>
                    </a:endParaRPr>
                  </a:p>
                </p:txBody>
              </p:sp>
              <p:sp>
                <p:nvSpPr>
                  <p:cNvPr id="112" name="Freeform 24"/>
                  <p:cNvSpPr>
                    <a:spLocks/>
                  </p:cNvSpPr>
                  <p:nvPr/>
                </p:nvSpPr>
                <p:spPr bwMode="auto">
                  <a:xfrm>
                    <a:off x="3549" y="2623"/>
                    <a:ext cx="187" cy="118"/>
                  </a:xfrm>
                  <a:custGeom>
                    <a:avLst/>
                    <a:gdLst>
                      <a:gd name="T0" fmla="*/ 559 w 560"/>
                      <a:gd name="T1" fmla="*/ 0 h 354"/>
                      <a:gd name="T2" fmla="*/ 386 w 560"/>
                      <a:gd name="T3" fmla="*/ 147 h 354"/>
                      <a:gd name="T4" fmla="*/ 280 w 560"/>
                      <a:gd name="T5" fmla="*/ 233 h 354"/>
                      <a:gd name="T6" fmla="*/ 174 w 560"/>
                      <a:gd name="T7" fmla="*/ 147 h 354"/>
                      <a:gd name="T8" fmla="*/ 1 w 560"/>
                      <a:gd name="T9" fmla="*/ 0 h 354"/>
                      <a:gd name="T10" fmla="*/ 1 w 560"/>
                      <a:gd name="T11" fmla="*/ 0 h 354"/>
                      <a:gd name="T12" fmla="*/ 0 w 560"/>
                      <a:gd name="T13" fmla="*/ 4 h 354"/>
                      <a:gd name="T14" fmla="*/ 0 w 560"/>
                      <a:gd name="T15" fmla="*/ 9 h 354"/>
                      <a:gd name="T16" fmla="*/ 0 w 560"/>
                      <a:gd name="T17" fmla="*/ 320 h 354"/>
                      <a:gd name="T18" fmla="*/ 0 w 560"/>
                      <a:gd name="T19" fmla="*/ 320 h 354"/>
                      <a:gd name="T20" fmla="*/ 0 w 560"/>
                      <a:gd name="T21" fmla="*/ 327 h 354"/>
                      <a:gd name="T22" fmla="*/ 0 w 560"/>
                      <a:gd name="T23" fmla="*/ 327 h 354"/>
                      <a:gd name="T24" fmla="*/ 1 w 560"/>
                      <a:gd name="T25" fmla="*/ 333 h 354"/>
                      <a:gd name="T26" fmla="*/ 4 w 560"/>
                      <a:gd name="T27" fmla="*/ 337 h 354"/>
                      <a:gd name="T28" fmla="*/ 7 w 560"/>
                      <a:gd name="T29" fmla="*/ 342 h 354"/>
                      <a:gd name="T30" fmla="*/ 11 w 560"/>
                      <a:gd name="T31" fmla="*/ 347 h 354"/>
                      <a:gd name="T32" fmla="*/ 17 w 560"/>
                      <a:gd name="T33" fmla="*/ 349 h 354"/>
                      <a:gd name="T34" fmla="*/ 21 w 560"/>
                      <a:gd name="T35" fmla="*/ 352 h 354"/>
                      <a:gd name="T36" fmla="*/ 27 w 560"/>
                      <a:gd name="T37" fmla="*/ 354 h 354"/>
                      <a:gd name="T38" fmla="*/ 34 w 560"/>
                      <a:gd name="T39" fmla="*/ 354 h 354"/>
                      <a:gd name="T40" fmla="*/ 526 w 560"/>
                      <a:gd name="T41" fmla="*/ 354 h 354"/>
                      <a:gd name="T42" fmla="*/ 526 w 560"/>
                      <a:gd name="T43" fmla="*/ 354 h 354"/>
                      <a:gd name="T44" fmla="*/ 532 w 560"/>
                      <a:gd name="T45" fmla="*/ 354 h 354"/>
                      <a:gd name="T46" fmla="*/ 538 w 560"/>
                      <a:gd name="T47" fmla="*/ 352 h 354"/>
                      <a:gd name="T48" fmla="*/ 546 w 560"/>
                      <a:gd name="T49" fmla="*/ 348 h 354"/>
                      <a:gd name="T50" fmla="*/ 553 w 560"/>
                      <a:gd name="T51" fmla="*/ 340 h 354"/>
                      <a:gd name="T52" fmla="*/ 559 w 560"/>
                      <a:gd name="T53" fmla="*/ 331 h 354"/>
                      <a:gd name="T54" fmla="*/ 559 w 560"/>
                      <a:gd name="T55" fmla="*/ 331 h 354"/>
                      <a:gd name="T56" fmla="*/ 559 w 560"/>
                      <a:gd name="T57" fmla="*/ 331 h 354"/>
                      <a:gd name="T58" fmla="*/ 560 w 560"/>
                      <a:gd name="T59" fmla="*/ 326 h 354"/>
                      <a:gd name="T60" fmla="*/ 560 w 560"/>
                      <a:gd name="T61" fmla="*/ 320 h 354"/>
                      <a:gd name="T62" fmla="*/ 560 w 560"/>
                      <a:gd name="T63" fmla="*/ 9 h 354"/>
                      <a:gd name="T64" fmla="*/ 560 w 560"/>
                      <a:gd name="T65" fmla="*/ 9 h 354"/>
                      <a:gd name="T66" fmla="*/ 560 w 560"/>
                      <a:gd name="T67" fmla="*/ 4 h 354"/>
                      <a:gd name="T68" fmla="*/ 559 w 560"/>
                      <a:gd name="T69" fmla="*/ 0 h 354"/>
                      <a:gd name="T70" fmla="*/ 559 w 560"/>
                      <a:gd name="T7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0" h="354">
                        <a:moveTo>
                          <a:pt x="559" y="0"/>
                        </a:moveTo>
                        <a:lnTo>
                          <a:pt x="386" y="147"/>
                        </a:lnTo>
                        <a:lnTo>
                          <a:pt x="280" y="233"/>
                        </a:lnTo>
                        <a:lnTo>
                          <a:pt x="174" y="147"/>
                        </a:lnTo>
                        <a:lnTo>
                          <a:pt x="1" y="0"/>
                        </a:lnTo>
                        <a:lnTo>
                          <a:pt x="1" y="0"/>
                        </a:lnTo>
                        <a:lnTo>
                          <a:pt x="0" y="4"/>
                        </a:lnTo>
                        <a:lnTo>
                          <a:pt x="0" y="9"/>
                        </a:lnTo>
                        <a:lnTo>
                          <a:pt x="0" y="320"/>
                        </a:lnTo>
                        <a:lnTo>
                          <a:pt x="0" y="320"/>
                        </a:lnTo>
                        <a:lnTo>
                          <a:pt x="0" y="327"/>
                        </a:lnTo>
                        <a:lnTo>
                          <a:pt x="0" y="327"/>
                        </a:lnTo>
                        <a:lnTo>
                          <a:pt x="1" y="333"/>
                        </a:lnTo>
                        <a:lnTo>
                          <a:pt x="4" y="337"/>
                        </a:lnTo>
                        <a:lnTo>
                          <a:pt x="7" y="342"/>
                        </a:lnTo>
                        <a:lnTo>
                          <a:pt x="11" y="347"/>
                        </a:lnTo>
                        <a:lnTo>
                          <a:pt x="17" y="349"/>
                        </a:lnTo>
                        <a:lnTo>
                          <a:pt x="21" y="352"/>
                        </a:lnTo>
                        <a:lnTo>
                          <a:pt x="27" y="354"/>
                        </a:lnTo>
                        <a:lnTo>
                          <a:pt x="34" y="354"/>
                        </a:lnTo>
                        <a:lnTo>
                          <a:pt x="526" y="354"/>
                        </a:lnTo>
                        <a:lnTo>
                          <a:pt x="526" y="354"/>
                        </a:lnTo>
                        <a:lnTo>
                          <a:pt x="532" y="354"/>
                        </a:lnTo>
                        <a:lnTo>
                          <a:pt x="538" y="352"/>
                        </a:lnTo>
                        <a:lnTo>
                          <a:pt x="546" y="348"/>
                        </a:lnTo>
                        <a:lnTo>
                          <a:pt x="553" y="340"/>
                        </a:lnTo>
                        <a:lnTo>
                          <a:pt x="559" y="331"/>
                        </a:lnTo>
                        <a:lnTo>
                          <a:pt x="559" y="331"/>
                        </a:lnTo>
                        <a:lnTo>
                          <a:pt x="559" y="331"/>
                        </a:lnTo>
                        <a:lnTo>
                          <a:pt x="560" y="326"/>
                        </a:lnTo>
                        <a:lnTo>
                          <a:pt x="560" y="320"/>
                        </a:lnTo>
                        <a:lnTo>
                          <a:pt x="560" y="9"/>
                        </a:lnTo>
                        <a:lnTo>
                          <a:pt x="560" y="9"/>
                        </a:lnTo>
                        <a:lnTo>
                          <a:pt x="560" y="4"/>
                        </a:lnTo>
                        <a:lnTo>
                          <a:pt x="559" y="0"/>
                        </a:lnTo>
                        <a:lnTo>
                          <a:pt x="559" y="0"/>
                        </a:lnTo>
                        <a:close/>
                      </a:path>
                    </a:pathLst>
                  </a:custGeom>
                  <a:grpFill/>
                  <a:ln>
                    <a:noFill/>
                  </a:ln>
                  <a:extLst/>
                </p:spPr>
                <p:txBody>
                  <a:bodyPr/>
                  <a:lstStyle/>
                  <a:p>
                    <a:pPr>
                      <a:defRPr/>
                    </a:pPr>
                    <a:endParaRPr lang="en-US" dirty="0">
                      <a:solidFill>
                        <a:prstClr val="black"/>
                      </a:solidFill>
                      <a:latin typeface="Calibri Light"/>
                    </a:endParaRPr>
                  </a:p>
                </p:txBody>
              </p:sp>
              <p:sp>
                <p:nvSpPr>
                  <p:cNvPr id="113" name="Freeform 25"/>
                  <p:cNvSpPr>
                    <a:spLocks/>
                  </p:cNvSpPr>
                  <p:nvPr/>
                </p:nvSpPr>
                <p:spPr bwMode="auto">
                  <a:xfrm>
                    <a:off x="3557" y="2615"/>
                    <a:ext cx="171" cy="72"/>
                  </a:xfrm>
                  <a:custGeom>
                    <a:avLst/>
                    <a:gdLst>
                      <a:gd name="T0" fmla="*/ 208 w 512"/>
                      <a:gd name="T1" fmla="*/ 179 h 218"/>
                      <a:gd name="T2" fmla="*/ 256 w 512"/>
                      <a:gd name="T3" fmla="*/ 218 h 218"/>
                      <a:gd name="T4" fmla="*/ 304 w 512"/>
                      <a:gd name="T5" fmla="*/ 179 h 218"/>
                      <a:gd name="T6" fmla="*/ 329 w 512"/>
                      <a:gd name="T7" fmla="*/ 158 h 218"/>
                      <a:gd name="T8" fmla="*/ 512 w 512"/>
                      <a:gd name="T9" fmla="*/ 1 h 218"/>
                      <a:gd name="T10" fmla="*/ 512 w 512"/>
                      <a:gd name="T11" fmla="*/ 1 h 218"/>
                      <a:gd name="T12" fmla="*/ 502 w 512"/>
                      <a:gd name="T13" fmla="*/ 0 h 218"/>
                      <a:gd name="T14" fmla="*/ 10 w 512"/>
                      <a:gd name="T15" fmla="*/ 0 h 218"/>
                      <a:gd name="T16" fmla="*/ 10 w 512"/>
                      <a:gd name="T17" fmla="*/ 0 h 218"/>
                      <a:gd name="T18" fmla="*/ 0 w 512"/>
                      <a:gd name="T19" fmla="*/ 1 h 218"/>
                      <a:gd name="T20" fmla="*/ 183 w 512"/>
                      <a:gd name="T21" fmla="*/ 158 h 218"/>
                      <a:gd name="T22" fmla="*/ 208 w 512"/>
                      <a:gd name="T23" fmla="*/ 17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2" h="218">
                        <a:moveTo>
                          <a:pt x="208" y="179"/>
                        </a:moveTo>
                        <a:lnTo>
                          <a:pt x="256" y="218"/>
                        </a:lnTo>
                        <a:lnTo>
                          <a:pt x="304" y="179"/>
                        </a:lnTo>
                        <a:lnTo>
                          <a:pt x="329" y="158"/>
                        </a:lnTo>
                        <a:lnTo>
                          <a:pt x="512" y="1"/>
                        </a:lnTo>
                        <a:lnTo>
                          <a:pt x="512" y="1"/>
                        </a:lnTo>
                        <a:lnTo>
                          <a:pt x="502" y="0"/>
                        </a:lnTo>
                        <a:lnTo>
                          <a:pt x="10" y="0"/>
                        </a:lnTo>
                        <a:lnTo>
                          <a:pt x="10" y="0"/>
                        </a:lnTo>
                        <a:lnTo>
                          <a:pt x="0" y="1"/>
                        </a:lnTo>
                        <a:lnTo>
                          <a:pt x="183" y="158"/>
                        </a:lnTo>
                        <a:lnTo>
                          <a:pt x="208" y="179"/>
                        </a:lnTo>
                        <a:close/>
                      </a:path>
                    </a:pathLst>
                  </a:custGeom>
                  <a:grpFill/>
                  <a:ln>
                    <a:noFill/>
                  </a:ln>
                  <a:extLst/>
                </p:spPr>
                <p:txBody>
                  <a:bodyPr/>
                  <a:lstStyle/>
                  <a:p>
                    <a:pPr>
                      <a:defRPr/>
                    </a:pPr>
                    <a:endParaRPr lang="en-US" dirty="0">
                      <a:solidFill>
                        <a:prstClr val="black"/>
                      </a:solidFill>
                      <a:latin typeface="Calibri Light"/>
                    </a:endParaRPr>
                  </a:p>
                </p:txBody>
              </p:sp>
            </p:grpSp>
          </p:grpSp>
        </p:grpSp>
        <p:grpSp>
          <p:nvGrpSpPr>
            <p:cNvPr id="116" name="Group 113"/>
            <p:cNvGrpSpPr>
              <a:grpSpLocks/>
            </p:cNvGrpSpPr>
            <p:nvPr/>
          </p:nvGrpSpPr>
          <p:grpSpPr bwMode="auto">
            <a:xfrm>
              <a:off x="6788150" y="3236913"/>
              <a:ext cx="385763" cy="400050"/>
              <a:chOff x="6898560" y="3517763"/>
              <a:chExt cx="385700" cy="399825"/>
            </a:xfrm>
          </p:grpSpPr>
          <p:sp>
            <p:nvSpPr>
              <p:cNvPr id="115" name="Freeform 114"/>
              <p:cNvSpPr/>
              <p:nvPr/>
            </p:nvSpPr>
            <p:spPr>
              <a:xfrm rot="16853227">
                <a:off x="6980366" y="3524843"/>
                <a:ext cx="310975" cy="296815"/>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 name="connsiteX0" fmla="*/ 359418 w 359418"/>
                  <a:gd name="connsiteY0" fmla="*/ 316364 h 316364"/>
                  <a:gd name="connsiteX1" fmla="*/ 195385 w 359418"/>
                  <a:gd name="connsiteY1" fmla="*/ 0 h 316364"/>
                  <a:gd name="connsiteX2" fmla="*/ 0 w 359418"/>
                  <a:gd name="connsiteY2" fmla="*/ 247652 h 316364"/>
                  <a:gd name="connsiteX3" fmla="*/ 359418 w 359418"/>
                  <a:gd name="connsiteY3" fmla="*/ 316364 h 316364"/>
                  <a:gd name="connsiteX0" fmla="*/ 360217 w 360217"/>
                  <a:gd name="connsiteY0" fmla="*/ 316364 h 316364"/>
                  <a:gd name="connsiteX1" fmla="*/ 196184 w 360217"/>
                  <a:gd name="connsiteY1" fmla="*/ 0 h 316364"/>
                  <a:gd name="connsiteX2" fmla="*/ 0 w 360217"/>
                  <a:gd name="connsiteY2" fmla="*/ 215511 h 316364"/>
                  <a:gd name="connsiteX3" fmla="*/ 360217 w 360217"/>
                  <a:gd name="connsiteY3" fmla="*/ 316364 h 316364"/>
                  <a:gd name="connsiteX0" fmla="*/ 360217 w 360217"/>
                  <a:gd name="connsiteY0" fmla="*/ 297399 h 297399"/>
                  <a:gd name="connsiteX1" fmla="*/ 237507 w 360217"/>
                  <a:gd name="connsiteY1" fmla="*/ 0 h 297399"/>
                  <a:gd name="connsiteX2" fmla="*/ 0 w 360217"/>
                  <a:gd name="connsiteY2" fmla="*/ 196546 h 297399"/>
                  <a:gd name="connsiteX3" fmla="*/ 360217 w 360217"/>
                  <a:gd name="connsiteY3" fmla="*/ 297399 h 297399"/>
                  <a:gd name="connsiteX0" fmla="*/ 310707 w 310707"/>
                  <a:gd name="connsiteY0" fmla="*/ 297399 h 297399"/>
                  <a:gd name="connsiteX1" fmla="*/ 187997 w 310707"/>
                  <a:gd name="connsiteY1" fmla="*/ 0 h 297399"/>
                  <a:gd name="connsiteX2" fmla="*/ 0 w 310707"/>
                  <a:gd name="connsiteY2" fmla="*/ 230083 h 297399"/>
                  <a:gd name="connsiteX3" fmla="*/ 310707 w 310707"/>
                  <a:gd name="connsiteY3" fmla="*/ 297399 h 297399"/>
                </a:gdLst>
                <a:ahLst/>
                <a:cxnLst>
                  <a:cxn ang="0">
                    <a:pos x="connsiteX0" y="connsiteY0"/>
                  </a:cxn>
                  <a:cxn ang="0">
                    <a:pos x="connsiteX1" y="connsiteY1"/>
                  </a:cxn>
                  <a:cxn ang="0">
                    <a:pos x="connsiteX2" y="connsiteY2"/>
                  </a:cxn>
                  <a:cxn ang="0">
                    <a:pos x="connsiteX3" y="connsiteY3"/>
                  </a:cxn>
                </a:cxnLst>
                <a:rect l="l" t="t" r="r" b="b"/>
                <a:pathLst>
                  <a:path w="310707" h="297399">
                    <a:moveTo>
                      <a:pt x="310707" y="297399"/>
                    </a:moveTo>
                    <a:lnTo>
                      <a:pt x="187997" y="0"/>
                    </a:lnTo>
                    <a:lnTo>
                      <a:pt x="0" y="230083"/>
                    </a:lnTo>
                    <a:lnTo>
                      <a:pt x="310707" y="297399"/>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19" name="Group 1043"/>
              <p:cNvGrpSpPr>
                <a:grpSpLocks/>
              </p:cNvGrpSpPr>
              <p:nvPr/>
            </p:nvGrpSpPr>
            <p:grpSpPr bwMode="auto">
              <a:xfrm>
                <a:off x="6898560" y="3599581"/>
                <a:ext cx="318007" cy="318007"/>
                <a:chOff x="6898560" y="3599581"/>
                <a:chExt cx="318007" cy="318007"/>
              </a:xfrm>
            </p:grpSpPr>
            <p:sp>
              <p:nvSpPr>
                <p:cNvPr id="117" name="Oval 116"/>
                <p:cNvSpPr/>
                <p:nvPr/>
              </p:nvSpPr>
              <p:spPr>
                <a:xfrm>
                  <a:off x="6898560" y="3600267"/>
                  <a:ext cx="317448" cy="317321"/>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18" name="Freeform 30"/>
                <p:cNvSpPr>
                  <a:spLocks noEditPoints="1"/>
                </p:cNvSpPr>
                <p:nvPr/>
              </p:nvSpPr>
              <p:spPr bwMode="auto">
                <a:xfrm>
                  <a:off x="6965224" y="3698636"/>
                  <a:ext cx="185708" cy="122168"/>
                </a:xfrm>
                <a:custGeom>
                  <a:avLst/>
                  <a:gdLst>
                    <a:gd name="T0" fmla="*/ 676 w 822"/>
                    <a:gd name="T1" fmla="*/ 537 h 540"/>
                    <a:gd name="T2" fmla="*/ 546 w 822"/>
                    <a:gd name="T3" fmla="*/ 180 h 540"/>
                    <a:gd name="T4" fmla="*/ 589 w 822"/>
                    <a:gd name="T5" fmla="*/ 138 h 540"/>
                    <a:gd name="T6" fmla="*/ 610 w 822"/>
                    <a:gd name="T7" fmla="*/ 155 h 540"/>
                    <a:gd name="T8" fmla="*/ 666 w 822"/>
                    <a:gd name="T9" fmla="*/ 180 h 540"/>
                    <a:gd name="T10" fmla="*/ 817 w 822"/>
                    <a:gd name="T11" fmla="*/ 180 h 540"/>
                    <a:gd name="T12" fmla="*/ 804 w 822"/>
                    <a:gd name="T13" fmla="*/ 108 h 540"/>
                    <a:gd name="T14" fmla="*/ 784 w 822"/>
                    <a:gd name="T15" fmla="*/ 75 h 540"/>
                    <a:gd name="T16" fmla="*/ 725 w 822"/>
                    <a:gd name="T17" fmla="*/ 42 h 540"/>
                    <a:gd name="T18" fmla="*/ 609 w 822"/>
                    <a:gd name="T19" fmla="*/ 15 h 540"/>
                    <a:gd name="T20" fmla="*/ 485 w 822"/>
                    <a:gd name="T21" fmla="*/ 3 h 540"/>
                    <a:gd name="T22" fmla="*/ 274 w 822"/>
                    <a:gd name="T23" fmla="*/ 7 h 540"/>
                    <a:gd name="T24" fmla="*/ 122 w 822"/>
                    <a:gd name="T25" fmla="*/ 34 h 540"/>
                    <a:gd name="T26" fmla="*/ 63 w 822"/>
                    <a:gd name="T27" fmla="*/ 56 h 540"/>
                    <a:gd name="T28" fmla="*/ 29 w 822"/>
                    <a:gd name="T29" fmla="*/ 89 h 540"/>
                    <a:gd name="T30" fmla="*/ 10 w 822"/>
                    <a:gd name="T31" fmla="*/ 152 h 540"/>
                    <a:gd name="T32" fmla="*/ 121 w 822"/>
                    <a:gd name="T33" fmla="*/ 184 h 540"/>
                    <a:gd name="T34" fmla="*/ 211 w 822"/>
                    <a:gd name="T35" fmla="*/ 161 h 540"/>
                    <a:gd name="T36" fmla="*/ 248 w 822"/>
                    <a:gd name="T37" fmla="*/ 132 h 540"/>
                    <a:gd name="T38" fmla="*/ 276 w 822"/>
                    <a:gd name="T39" fmla="*/ 158 h 540"/>
                    <a:gd name="T40" fmla="*/ 141 w 822"/>
                    <a:gd name="T41" fmla="*/ 526 h 540"/>
                    <a:gd name="T42" fmla="*/ 152 w 822"/>
                    <a:gd name="T43" fmla="*/ 540 h 540"/>
                    <a:gd name="T44" fmla="*/ 392 w 822"/>
                    <a:gd name="T45" fmla="*/ 453 h 540"/>
                    <a:gd name="T46" fmla="*/ 340 w 822"/>
                    <a:gd name="T47" fmla="*/ 431 h 540"/>
                    <a:gd name="T48" fmla="*/ 309 w 822"/>
                    <a:gd name="T49" fmla="*/ 395 h 540"/>
                    <a:gd name="T50" fmla="*/ 291 w 822"/>
                    <a:gd name="T51" fmla="*/ 333 h 540"/>
                    <a:gd name="T52" fmla="*/ 296 w 822"/>
                    <a:gd name="T53" fmla="*/ 294 h 540"/>
                    <a:gd name="T54" fmla="*/ 317 w 822"/>
                    <a:gd name="T55" fmla="*/ 254 h 540"/>
                    <a:gd name="T56" fmla="*/ 365 w 822"/>
                    <a:gd name="T57" fmla="*/ 217 h 540"/>
                    <a:gd name="T58" fmla="*/ 417 w 822"/>
                    <a:gd name="T59" fmla="*/ 207 h 540"/>
                    <a:gd name="T60" fmla="*/ 474 w 822"/>
                    <a:gd name="T61" fmla="*/ 225 h 540"/>
                    <a:gd name="T62" fmla="*/ 510 w 822"/>
                    <a:gd name="T63" fmla="*/ 260 h 540"/>
                    <a:gd name="T64" fmla="*/ 530 w 822"/>
                    <a:gd name="T65" fmla="*/ 315 h 540"/>
                    <a:gd name="T66" fmla="*/ 527 w 822"/>
                    <a:gd name="T67" fmla="*/ 364 h 540"/>
                    <a:gd name="T68" fmla="*/ 499 w 822"/>
                    <a:gd name="T69" fmla="*/ 416 h 540"/>
                    <a:gd name="T70" fmla="*/ 462 w 822"/>
                    <a:gd name="T71" fmla="*/ 444 h 540"/>
                    <a:gd name="T72" fmla="*/ 417 w 822"/>
                    <a:gd name="T73" fmla="*/ 454 h 540"/>
                    <a:gd name="T74" fmla="*/ 380 w 822"/>
                    <a:gd name="T75" fmla="*/ 114 h 540"/>
                    <a:gd name="T76" fmla="*/ 499 w 822"/>
                    <a:gd name="T77" fmla="*/ 118 h 540"/>
                    <a:gd name="T78" fmla="*/ 474 w 822"/>
                    <a:gd name="T79" fmla="*/ 168 h 540"/>
                    <a:gd name="T80" fmla="*/ 315 w 822"/>
                    <a:gd name="T81" fmla="*/ 169 h 540"/>
                    <a:gd name="T82" fmla="*/ 624 w 822"/>
                    <a:gd name="T83" fmla="*/ 206 h 540"/>
                    <a:gd name="T84" fmla="*/ 656 w 822"/>
                    <a:gd name="T85" fmla="*/ 232 h 540"/>
                    <a:gd name="T86" fmla="*/ 722 w 822"/>
                    <a:gd name="T87" fmla="*/ 236 h 540"/>
                    <a:gd name="T88" fmla="*/ 787 w 822"/>
                    <a:gd name="T89" fmla="*/ 236 h 540"/>
                    <a:gd name="T90" fmla="*/ 808 w 822"/>
                    <a:gd name="T91" fmla="*/ 226 h 540"/>
                    <a:gd name="T92" fmla="*/ 760 w 822"/>
                    <a:gd name="T93" fmla="*/ 202 h 540"/>
                    <a:gd name="T94" fmla="*/ 0 w 822"/>
                    <a:gd name="T95" fmla="*/ 203 h 540"/>
                    <a:gd name="T96" fmla="*/ 22 w 822"/>
                    <a:gd name="T97" fmla="*/ 232 h 540"/>
                    <a:gd name="T98" fmla="*/ 61 w 822"/>
                    <a:gd name="T99" fmla="*/ 236 h 540"/>
                    <a:gd name="T100" fmla="*/ 126 w 822"/>
                    <a:gd name="T101" fmla="*/ 239 h 540"/>
                    <a:gd name="T102" fmla="*/ 189 w 822"/>
                    <a:gd name="T103" fmla="*/ 219 h 540"/>
                    <a:gd name="T104" fmla="*/ 83 w 822"/>
                    <a:gd name="T105" fmla="*/ 20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2" h="540">
                      <a:moveTo>
                        <a:pt x="152" y="540"/>
                      </a:moveTo>
                      <a:lnTo>
                        <a:pt x="662" y="540"/>
                      </a:lnTo>
                      <a:lnTo>
                        <a:pt x="662" y="540"/>
                      </a:lnTo>
                      <a:lnTo>
                        <a:pt x="670" y="540"/>
                      </a:lnTo>
                      <a:lnTo>
                        <a:pt x="676" y="537"/>
                      </a:lnTo>
                      <a:lnTo>
                        <a:pt x="680" y="532"/>
                      </a:lnTo>
                      <a:lnTo>
                        <a:pt x="684" y="526"/>
                      </a:lnTo>
                      <a:lnTo>
                        <a:pt x="686" y="462"/>
                      </a:lnTo>
                      <a:lnTo>
                        <a:pt x="605" y="245"/>
                      </a:lnTo>
                      <a:lnTo>
                        <a:pt x="546" y="180"/>
                      </a:lnTo>
                      <a:lnTo>
                        <a:pt x="549" y="125"/>
                      </a:lnTo>
                      <a:lnTo>
                        <a:pt x="549" y="125"/>
                      </a:lnTo>
                      <a:lnTo>
                        <a:pt x="575" y="132"/>
                      </a:lnTo>
                      <a:lnTo>
                        <a:pt x="575" y="132"/>
                      </a:lnTo>
                      <a:lnTo>
                        <a:pt x="589" y="138"/>
                      </a:lnTo>
                      <a:lnTo>
                        <a:pt x="595" y="141"/>
                      </a:lnTo>
                      <a:lnTo>
                        <a:pt x="601" y="145"/>
                      </a:lnTo>
                      <a:lnTo>
                        <a:pt x="601" y="145"/>
                      </a:lnTo>
                      <a:lnTo>
                        <a:pt x="605" y="151"/>
                      </a:lnTo>
                      <a:lnTo>
                        <a:pt x="610" y="155"/>
                      </a:lnTo>
                      <a:lnTo>
                        <a:pt x="612" y="162"/>
                      </a:lnTo>
                      <a:lnTo>
                        <a:pt x="614" y="169"/>
                      </a:lnTo>
                      <a:lnTo>
                        <a:pt x="614" y="169"/>
                      </a:lnTo>
                      <a:lnTo>
                        <a:pt x="636" y="175"/>
                      </a:lnTo>
                      <a:lnTo>
                        <a:pt x="666" y="180"/>
                      </a:lnTo>
                      <a:lnTo>
                        <a:pt x="703" y="184"/>
                      </a:lnTo>
                      <a:lnTo>
                        <a:pt x="747" y="187"/>
                      </a:lnTo>
                      <a:lnTo>
                        <a:pt x="747" y="187"/>
                      </a:lnTo>
                      <a:lnTo>
                        <a:pt x="791" y="183"/>
                      </a:lnTo>
                      <a:lnTo>
                        <a:pt x="817" y="180"/>
                      </a:lnTo>
                      <a:lnTo>
                        <a:pt x="817" y="180"/>
                      </a:lnTo>
                      <a:lnTo>
                        <a:pt x="813" y="147"/>
                      </a:lnTo>
                      <a:lnTo>
                        <a:pt x="810" y="132"/>
                      </a:lnTo>
                      <a:lnTo>
                        <a:pt x="808" y="119"/>
                      </a:lnTo>
                      <a:lnTo>
                        <a:pt x="804" y="108"/>
                      </a:lnTo>
                      <a:lnTo>
                        <a:pt x="800" y="98"/>
                      </a:lnTo>
                      <a:lnTo>
                        <a:pt x="795" y="89"/>
                      </a:lnTo>
                      <a:lnTo>
                        <a:pt x="790" y="82"/>
                      </a:lnTo>
                      <a:lnTo>
                        <a:pt x="790" y="82"/>
                      </a:lnTo>
                      <a:lnTo>
                        <a:pt x="784" y="75"/>
                      </a:lnTo>
                      <a:lnTo>
                        <a:pt x="777" y="70"/>
                      </a:lnTo>
                      <a:lnTo>
                        <a:pt x="770" y="64"/>
                      </a:lnTo>
                      <a:lnTo>
                        <a:pt x="762" y="59"/>
                      </a:lnTo>
                      <a:lnTo>
                        <a:pt x="745" y="50"/>
                      </a:lnTo>
                      <a:lnTo>
                        <a:pt x="725" y="42"/>
                      </a:lnTo>
                      <a:lnTo>
                        <a:pt x="725" y="42"/>
                      </a:lnTo>
                      <a:lnTo>
                        <a:pt x="700" y="34"/>
                      </a:lnTo>
                      <a:lnTo>
                        <a:pt x="672" y="27"/>
                      </a:lnTo>
                      <a:lnTo>
                        <a:pt x="642" y="21"/>
                      </a:lnTo>
                      <a:lnTo>
                        <a:pt x="609" y="15"/>
                      </a:lnTo>
                      <a:lnTo>
                        <a:pt x="609" y="15"/>
                      </a:lnTo>
                      <a:lnTo>
                        <a:pt x="544" y="8"/>
                      </a:lnTo>
                      <a:lnTo>
                        <a:pt x="514" y="6"/>
                      </a:lnTo>
                      <a:lnTo>
                        <a:pt x="485" y="3"/>
                      </a:lnTo>
                      <a:lnTo>
                        <a:pt x="485" y="3"/>
                      </a:lnTo>
                      <a:lnTo>
                        <a:pt x="404" y="0"/>
                      </a:lnTo>
                      <a:lnTo>
                        <a:pt x="404" y="0"/>
                      </a:lnTo>
                      <a:lnTo>
                        <a:pt x="361" y="1"/>
                      </a:lnTo>
                      <a:lnTo>
                        <a:pt x="317" y="3"/>
                      </a:lnTo>
                      <a:lnTo>
                        <a:pt x="274" y="7"/>
                      </a:lnTo>
                      <a:lnTo>
                        <a:pt x="232" y="13"/>
                      </a:lnTo>
                      <a:lnTo>
                        <a:pt x="232" y="13"/>
                      </a:lnTo>
                      <a:lnTo>
                        <a:pt x="190" y="20"/>
                      </a:lnTo>
                      <a:lnTo>
                        <a:pt x="154" y="27"/>
                      </a:lnTo>
                      <a:lnTo>
                        <a:pt x="122" y="34"/>
                      </a:lnTo>
                      <a:lnTo>
                        <a:pt x="96" y="42"/>
                      </a:lnTo>
                      <a:lnTo>
                        <a:pt x="96" y="42"/>
                      </a:lnTo>
                      <a:lnTo>
                        <a:pt x="84" y="45"/>
                      </a:lnTo>
                      <a:lnTo>
                        <a:pt x="73" y="50"/>
                      </a:lnTo>
                      <a:lnTo>
                        <a:pt x="63" y="56"/>
                      </a:lnTo>
                      <a:lnTo>
                        <a:pt x="55" y="61"/>
                      </a:lnTo>
                      <a:lnTo>
                        <a:pt x="47" y="67"/>
                      </a:lnTo>
                      <a:lnTo>
                        <a:pt x="40" y="74"/>
                      </a:lnTo>
                      <a:lnTo>
                        <a:pt x="35" y="81"/>
                      </a:lnTo>
                      <a:lnTo>
                        <a:pt x="29" y="89"/>
                      </a:lnTo>
                      <a:lnTo>
                        <a:pt x="29" y="89"/>
                      </a:lnTo>
                      <a:lnTo>
                        <a:pt x="25" y="97"/>
                      </a:lnTo>
                      <a:lnTo>
                        <a:pt x="21" y="107"/>
                      </a:lnTo>
                      <a:lnTo>
                        <a:pt x="15" y="127"/>
                      </a:lnTo>
                      <a:lnTo>
                        <a:pt x="10" y="152"/>
                      </a:lnTo>
                      <a:lnTo>
                        <a:pt x="7" y="180"/>
                      </a:lnTo>
                      <a:lnTo>
                        <a:pt x="7" y="180"/>
                      </a:lnTo>
                      <a:lnTo>
                        <a:pt x="82" y="187"/>
                      </a:lnTo>
                      <a:lnTo>
                        <a:pt x="82" y="187"/>
                      </a:lnTo>
                      <a:lnTo>
                        <a:pt x="121" y="184"/>
                      </a:lnTo>
                      <a:lnTo>
                        <a:pt x="156" y="181"/>
                      </a:lnTo>
                      <a:lnTo>
                        <a:pt x="184" y="176"/>
                      </a:lnTo>
                      <a:lnTo>
                        <a:pt x="209" y="169"/>
                      </a:lnTo>
                      <a:lnTo>
                        <a:pt x="209" y="169"/>
                      </a:lnTo>
                      <a:lnTo>
                        <a:pt x="211" y="161"/>
                      </a:lnTo>
                      <a:lnTo>
                        <a:pt x="216" y="153"/>
                      </a:lnTo>
                      <a:lnTo>
                        <a:pt x="221" y="147"/>
                      </a:lnTo>
                      <a:lnTo>
                        <a:pt x="228" y="141"/>
                      </a:lnTo>
                      <a:lnTo>
                        <a:pt x="237" y="137"/>
                      </a:lnTo>
                      <a:lnTo>
                        <a:pt x="248" y="132"/>
                      </a:lnTo>
                      <a:lnTo>
                        <a:pt x="259" y="130"/>
                      </a:lnTo>
                      <a:lnTo>
                        <a:pt x="273" y="127"/>
                      </a:lnTo>
                      <a:lnTo>
                        <a:pt x="273" y="127"/>
                      </a:lnTo>
                      <a:lnTo>
                        <a:pt x="274" y="139"/>
                      </a:lnTo>
                      <a:lnTo>
                        <a:pt x="276" y="158"/>
                      </a:lnTo>
                      <a:lnTo>
                        <a:pt x="276" y="180"/>
                      </a:lnTo>
                      <a:lnTo>
                        <a:pt x="219" y="247"/>
                      </a:lnTo>
                      <a:lnTo>
                        <a:pt x="136" y="467"/>
                      </a:lnTo>
                      <a:lnTo>
                        <a:pt x="141" y="526"/>
                      </a:lnTo>
                      <a:lnTo>
                        <a:pt x="141" y="526"/>
                      </a:lnTo>
                      <a:lnTo>
                        <a:pt x="141" y="530"/>
                      </a:lnTo>
                      <a:lnTo>
                        <a:pt x="142" y="534"/>
                      </a:lnTo>
                      <a:lnTo>
                        <a:pt x="144" y="537"/>
                      </a:lnTo>
                      <a:lnTo>
                        <a:pt x="146" y="540"/>
                      </a:lnTo>
                      <a:lnTo>
                        <a:pt x="152" y="540"/>
                      </a:lnTo>
                      <a:lnTo>
                        <a:pt x="152" y="540"/>
                      </a:lnTo>
                      <a:close/>
                      <a:moveTo>
                        <a:pt x="417" y="454"/>
                      </a:moveTo>
                      <a:lnTo>
                        <a:pt x="417" y="454"/>
                      </a:lnTo>
                      <a:lnTo>
                        <a:pt x="405" y="454"/>
                      </a:lnTo>
                      <a:lnTo>
                        <a:pt x="392" y="453"/>
                      </a:lnTo>
                      <a:lnTo>
                        <a:pt x="380" y="451"/>
                      </a:lnTo>
                      <a:lnTo>
                        <a:pt x="369" y="447"/>
                      </a:lnTo>
                      <a:lnTo>
                        <a:pt x="359" y="443"/>
                      </a:lnTo>
                      <a:lnTo>
                        <a:pt x="349" y="437"/>
                      </a:lnTo>
                      <a:lnTo>
                        <a:pt x="340" y="431"/>
                      </a:lnTo>
                      <a:lnTo>
                        <a:pt x="331" y="423"/>
                      </a:lnTo>
                      <a:lnTo>
                        <a:pt x="331" y="423"/>
                      </a:lnTo>
                      <a:lnTo>
                        <a:pt x="323" y="415"/>
                      </a:lnTo>
                      <a:lnTo>
                        <a:pt x="316" y="406"/>
                      </a:lnTo>
                      <a:lnTo>
                        <a:pt x="309" y="395"/>
                      </a:lnTo>
                      <a:lnTo>
                        <a:pt x="303" y="385"/>
                      </a:lnTo>
                      <a:lnTo>
                        <a:pt x="299" y="373"/>
                      </a:lnTo>
                      <a:lnTo>
                        <a:pt x="295" y="360"/>
                      </a:lnTo>
                      <a:lnTo>
                        <a:pt x="293" y="346"/>
                      </a:lnTo>
                      <a:lnTo>
                        <a:pt x="291" y="333"/>
                      </a:lnTo>
                      <a:lnTo>
                        <a:pt x="291" y="333"/>
                      </a:lnTo>
                      <a:lnTo>
                        <a:pt x="291" y="323"/>
                      </a:lnTo>
                      <a:lnTo>
                        <a:pt x="292" y="314"/>
                      </a:lnTo>
                      <a:lnTo>
                        <a:pt x="293" y="304"/>
                      </a:lnTo>
                      <a:lnTo>
                        <a:pt x="296" y="294"/>
                      </a:lnTo>
                      <a:lnTo>
                        <a:pt x="300" y="284"/>
                      </a:lnTo>
                      <a:lnTo>
                        <a:pt x="304" y="273"/>
                      </a:lnTo>
                      <a:lnTo>
                        <a:pt x="310" y="264"/>
                      </a:lnTo>
                      <a:lnTo>
                        <a:pt x="317" y="254"/>
                      </a:lnTo>
                      <a:lnTo>
                        <a:pt x="317" y="254"/>
                      </a:lnTo>
                      <a:lnTo>
                        <a:pt x="325" y="243"/>
                      </a:lnTo>
                      <a:lnTo>
                        <a:pt x="334" y="235"/>
                      </a:lnTo>
                      <a:lnTo>
                        <a:pt x="344" y="228"/>
                      </a:lnTo>
                      <a:lnTo>
                        <a:pt x="354" y="221"/>
                      </a:lnTo>
                      <a:lnTo>
                        <a:pt x="365" y="217"/>
                      </a:lnTo>
                      <a:lnTo>
                        <a:pt x="378" y="212"/>
                      </a:lnTo>
                      <a:lnTo>
                        <a:pt x="391" y="210"/>
                      </a:lnTo>
                      <a:lnTo>
                        <a:pt x="405" y="207"/>
                      </a:lnTo>
                      <a:lnTo>
                        <a:pt x="405" y="207"/>
                      </a:lnTo>
                      <a:lnTo>
                        <a:pt x="417" y="207"/>
                      </a:lnTo>
                      <a:lnTo>
                        <a:pt x="430" y="209"/>
                      </a:lnTo>
                      <a:lnTo>
                        <a:pt x="442" y="211"/>
                      </a:lnTo>
                      <a:lnTo>
                        <a:pt x="452" y="214"/>
                      </a:lnTo>
                      <a:lnTo>
                        <a:pt x="463" y="219"/>
                      </a:lnTo>
                      <a:lnTo>
                        <a:pt x="474" y="225"/>
                      </a:lnTo>
                      <a:lnTo>
                        <a:pt x="483" y="232"/>
                      </a:lnTo>
                      <a:lnTo>
                        <a:pt x="493" y="240"/>
                      </a:lnTo>
                      <a:lnTo>
                        <a:pt x="493" y="240"/>
                      </a:lnTo>
                      <a:lnTo>
                        <a:pt x="503" y="249"/>
                      </a:lnTo>
                      <a:lnTo>
                        <a:pt x="510" y="260"/>
                      </a:lnTo>
                      <a:lnTo>
                        <a:pt x="516" y="269"/>
                      </a:lnTo>
                      <a:lnTo>
                        <a:pt x="521" y="279"/>
                      </a:lnTo>
                      <a:lnTo>
                        <a:pt x="526" y="291"/>
                      </a:lnTo>
                      <a:lnTo>
                        <a:pt x="529" y="302"/>
                      </a:lnTo>
                      <a:lnTo>
                        <a:pt x="530" y="315"/>
                      </a:lnTo>
                      <a:lnTo>
                        <a:pt x="531" y="328"/>
                      </a:lnTo>
                      <a:lnTo>
                        <a:pt x="531" y="328"/>
                      </a:lnTo>
                      <a:lnTo>
                        <a:pt x="530" y="340"/>
                      </a:lnTo>
                      <a:lnTo>
                        <a:pt x="529" y="352"/>
                      </a:lnTo>
                      <a:lnTo>
                        <a:pt x="527" y="364"/>
                      </a:lnTo>
                      <a:lnTo>
                        <a:pt x="523" y="375"/>
                      </a:lnTo>
                      <a:lnTo>
                        <a:pt x="519" y="386"/>
                      </a:lnTo>
                      <a:lnTo>
                        <a:pt x="513" y="396"/>
                      </a:lnTo>
                      <a:lnTo>
                        <a:pt x="506" y="406"/>
                      </a:lnTo>
                      <a:lnTo>
                        <a:pt x="499" y="416"/>
                      </a:lnTo>
                      <a:lnTo>
                        <a:pt x="499" y="416"/>
                      </a:lnTo>
                      <a:lnTo>
                        <a:pt x="491" y="424"/>
                      </a:lnTo>
                      <a:lnTo>
                        <a:pt x="482" y="432"/>
                      </a:lnTo>
                      <a:lnTo>
                        <a:pt x="473" y="438"/>
                      </a:lnTo>
                      <a:lnTo>
                        <a:pt x="462" y="444"/>
                      </a:lnTo>
                      <a:lnTo>
                        <a:pt x="452" y="448"/>
                      </a:lnTo>
                      <a:lnTo>
                        <a:pt x="442" y="451"/>
                      </a:lnTo>
                      <a:lnTo>
                        <a:pt x="430" y="453"/>
                      </a:lnTo>
                      <a:lnTo>
                        <a:pt x="417" y="454"/>
                      </a:lnTo>
                      <a:lnTo>
                        <a:pt x="417" y="454"/>
                      </a:lnTo>
                      <a:close/>
                      <a:moveTo>
                        <a:pt x="295" y="123"/>
                      </a:moveTo>
                      <a:lnTo>
                        <a:pt x="295" y="123"/>
                      </a:lnTo>
                      <a:lnTo>
                        <a:pt x="324" y="118"/>
                      </a:lnTo>
                      <a:lnTo>
                        <a:pt x="353" y="115"/>
                      </a:lnTo>
                      <a:lnTo>
                        <a:pt x="380" y="114"/>
                      </a:lnTo>
                      <a:lnTo>
                        <a:pt x="408" y="112"/>
                      </a:lnTo>
                      <a:lnTo>
                        <a:pt x="408" y="112"/>
                      </a:lnTo>
                      <a:lnTo>
                        <a:pt x="440" y="114"/>
                      </a:lnTo>
                      <a:lnTo>
                        <a:pt x="470" y="115"/>
                      </a:lnTo>
                      <a:lnTo>
                        <a:pt x="499" y="118"/>
                      </a:lnTo>
                      <a:lnTo>
                        <a:pt x="526" y="123"/>
                      </a:lnTo>
                      <a:lnTo>
                        <a:pt x="505" y="169"/>
                      </a:lnTo>
                      <a:lnTo>
                        <a:pt x="505" y="169"/>
                      </a:lnTo>
                      <a:lnTo>
                        <a:pt x="474" y="168"/>
                      </a:lnTo>
                      <a:lnTo>
                        <a:pt x="474" y="168"/>
                      </a:lnTo>
                      <a:lnTo>
                        <a:pt x="430" y="167"/>
                      </a:lnTo>
                      <a:lnTo>
                        <a:pt x="430" y="167"/>
                      </a:lnTo>
                      <a:lnTo>
                        <a:pt x="368" y="168"/>
                      </a:lnTo>
                      <a:lnTo>
                        <a:pt x="368" y="168"/>
                      </a:lnTo>
                      <a:lnTo>
                        <a:pt x="315" y="169"/>
                      </a:lnTo>
                      <a:lnTo>
                        <a:pt x="295" y="123"/>
                      </a:lnTo>
                      <a:lnTo>
                        <a:pt x="295" y="123"/>
                      </a:lnTo>
                      <a:close/>
                      <a:moveTo>
                        <a:pt x="621" y="197"/>
                      </a:moveTo>
                      <a:lnTo>
                        <a:pt x="621" y="197"/>
                      </a:lnTo>
                      <a:lnTo>
                        <a:pt x="624" y="206"/>
                      </a:lnTo>
                      <a:lnTo>
                        <a:pt x="627" y="213"/>
                      </a:lnTo>
                      <a:lnTo>
                        <a:pt x="632" y="220"/>
                      </a:lnTo>
                      <a:lnTo>
                        <a:pt x="639" y="225"/>
                      </a:lnTo>
                      <a:lnTo>
                        <a:pt x="647" y="228"/>
                      </a:lnTo>
                      <a:lnTo>
                        <a:pt x="656" y="232"/>
                      </a:lnTo>
                      <a:lnTo>
                        <a:pt x="668" y="233"/>
                      </a:lnTo>
                      <a:lnTo>
                        <a:pt x="681" y="234"/>
                      </a:lnTo>
                      <a:lnTo>
                        <a:pt x="681" y="234"/>
                      </a:lnTo>
                      <a:lnTo>
                        <a:pt x="722" y="236"/>
                      </a:lnTo>
                      <a:lnTo>
                        <a:pt x="722" y="236"/>
                      </a:lnTo>
                      <a:lnTo>
                        <a:pt x="740" y="236"/>
                      </a:lnTo>
                      <a:lnTo>
                        <a:pt x="760" y="239"/>
                      </a:lnTo>
                      <a:lnTo>
                        <a:pt x="760" y="239"/>
                      </a:lnTo>
                      <a:lnTo>
                        <a:pt x="780" y="238"/>
                      </a:lnTo>
                      <a:lnTo>
                        <a:pt x="787" y="236"/>
                      </a:lnTo>
                      <a:lnTo>
                        <a:pt x="794" y="234"/>
                      </a:lnTo>
                      <a:lnTo>
                        <a:pt x="794" y="234"/>
                      </a:lnTo>
                      <a:lnTo>
                        <a:pt x="799" y="232"/>
                      </a:lnTo>
                      <a:lnTo>
                        <a:pt x="804" y="229"/>
                      </a:lnTo>
                      <a:lnTo>
                        <a:pt x="808" y="226"/>
                      </a:lnTo>
                      <a:lnTo>
                        <a:pt x="810" y="222"/>
                      </a:lnTo>
                      <a:lnTo>
                        <a:pt x="810" y="222"/>
                      </a:lnTo>
                      <a:lnTo>
                        <a:pt x="822" y="203"/>
                      </a:lnTo>
                      <a:lnTo>
                        <a:pt x="822" y="203"/>
                      </a:lnTo>
                      <a:lnTo>
                        <a:pt x="760" y="202"/>
                      </a:lnTo>
                      <a:lnTo>
                        <a:pt x="706" y="200"/>
                      </a:lnTo>
                      <a:lnTo>
                        <a:pt x="659" y="199"/>
                      </a:lnTo>
                      <a:lnTo>
                        <a:pt x="621" y="197"/>
                      </a:lnTo>
                      <a:lnTo>
                        <a:pt x="621" y="197"/>
                      </a:lnTo>
                      <a:close/>
                      <a:moveTo>
                        <a:pt x="0" y="203"/>
                      </a:moveTo>
                      <a:lnTo>
                        <a:pt x="0" y="203"/>
                      </a:lnTo>
                      <a:lnTo>
                        <a:pt x="6" y="213"/>
                      </a:lnTo>
                      <a:lnTo>
                        <a:pt x="12" y="221"/>
                      </a:lnTo>
                      <a:lnTo>
                        <a:pt x="16" y="227"/>
                      </a:lnTo>
                      <a:lnTo>
                        <a:pt x="22" y="232"/>
                      </a:lnTo>
                      <a:lnTo>
                        <a:pt x="22" y="232"/>
                      </a:lnTo>
                      <a:lnTo>
                        <a:pt x="28" y="234"/>
                      </a:lnTo>
                      <a:lnTo>
                        <a:pt x="36" y="235"/>
                      </a:lnTo>
                      <a:lnTo>
                        <a:pt x="47" y="236"/>
                      </a:lnTo>
                      <a:lnTo>
                        <a:pt x="61" y="236"/>
                      </a:lnTo>
                      <a:lnTo>
                        <a:pt x="113" y="236"/>
                      </a:lnTo>
                      <a:lnTo>
                        <a:pt x="113" y="236"/>
                      </a:lnTo>
                      <a:lnTo>
                        <a:pt x="120" y="238"/>
                      </a:lnTo>
                      <a:lnTo>
                        <a:pt x="126" y="239"/>
                      </a:lnTo>
                      <a:lnTo>
                        <a:pt x="126" y="239"/>
                      </a:lnTo>
                      <a:lnTo>
                        <a:pt x="143" y="236"/>
                      </a:lnTo>
                      <a:lnTo>
                        <a:pt x="158" y="234"/>
                      </a:lnTo>
                      <a:lnTo>
                        <a:pt x="171" y="229"/>
                      </a:lnTo>
                      <a:lnTo>
                        <a:pt x="181" y="225"/>
                      </a:lnTo>
                      <a:lnTo>
                        <a:pt x="189" y="219"/>
                      </a:lnTo>
                      <a:lnTo>
                        <a:pt x="195" y="213"/>
                      </a:lnTo>
                      <a:lnTo>
                        <a:pt x="199" y="205"/>
                      </a:lnTo>
                      <a:lnTo>
                        <a:pt x="201" y="197"/>
                      </a:lnTo>
                      <a:lnTo>
                        <a:pt x="201" y="197"/>
                      </a:lnTo>
                      <a:lnTo>
                        <a:pt x="83" y="200"/>
                      </a:lnTo>
                      <a:lnTo>
                        <a:pt x="0" y="203"/>
                      </a:lnTo>
                      <a:lnTo>
                        <a:pt x="0" y="203"/>
                      </a:lnTo>
                      <a:close/>
                    </a:path>
                  </a:pathLst>
                </a:custGeom>
                <a:solidFill>
                  <a:schemeClr val="bg1"/>
                </a:solidFill>
                <a:ln>
                  <a:noFill/>
                </a:ln>
              </p:spPr>
              <p:txBody>
                <a:bodyPr/>
                <a:lstStyle/>
                <a:p>
                  <a:pPr>
                    <a:defRPr/>
                  </a:pPr>
                  <a:endParaRPr lang="en-US" dirty="0">
                    <a:solidFill>
                      <a:prstClr val="black"/>
                    </a:solidFill>
                    <a:latin typeface="Calibri Light"/>
                  </a:endParaRPr>
                </a:p>
              </p:txBody>
            </p:sp>
          </p:grpSp>
        </p:grpSp>
        <p:grpSp>
          <p:nvGrpSpPr>
            <p:cNvPr id="121" name="Group 118"/>
            <p:cNvGrpSpPr>
              <a:grpSpLocks/>
            </p:cNvGrpSpPr>
            <p:nvPr/>
          </p:nvGrpSpPr>
          <p:grpSpPr bwMode="auto">
            <a:xfrm>
              <a:off x="6992938" y="3368675"/>
              <a:ext cx="358775" cy="436563"/>
              <a:chOff x="7173163" y="3675344"/>
              <a:chExt cx="358662" cy="436943"/>
            </a:xfrm>
          </p:grpSpPr>
          <p:sp>
            <p:nvSpPr>
              <p:cNvPr id="120" name="Freeform 119"/>
              <p:cNvSpPr/>
              <p:nvPr/>
            </p:nvSpPr>
            <p:spPr>
              <a:xfrm rot="16853227">
                <a:off x="7260273" y="3697736"/>
                <a:ext cx="293944" cy="249159"/>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 name="connsiteX0" fmla="*/ 359418 w 359418"/>
                  <a:gd name="connsiteY0" fmla="*/ 316364 h 316364"/>
                  <a:gd name="connsiteX1" fmla="*/ 195385 w 359418"/>
                  <a:gd name="connsiteY1" fmla="*/ 0 h 316364"/>
                  <a:gd name="connsiteX2" fmla="*/ 0 w 359418"/>
                  <a:gd name="connsiteY2" fmla="*/ 247652 h 316364"/>
                  <a:gd name="connsiteX3" fmla="*/ 359418 w 359418"/>
                  <a:gd name="connsiteY3" fmla="*/ 316364 h 316364"/>
                  <a:gd name="connsiteX0" fmla="*/ 360217 w 360217"/>
                  <a:gd name="connsiteY0" fmla="*/ 316364 h 316364"/>
                  <a:gd name="connsiteX1" fmla="*/ 196184 w 360217"/>
                  <a:gd name="connsiteY1" fmla="*/ 0 h 316364"/>
                  <a:gd name="connsiteX2" fmla="*/ 0 w 360217"/>
                  <a:gd name="connsiteY2" fmla="*/ 215511 h 316364"/>
                  <a:gd name="connsiteX3" fmla="*/ 360217 w 360217"/>
                  <a:gd name="connsiteY3" fmla="*/ 316364 h 316364"/>
                  <a:gd name="connsiteX0" fmla="*/ 360217 w 360217"/>
                  <a:gd name="connsiteY0" fmla="*/ 297399 h 297399"/>
                  <a:gd name="connsiteX1" fmla="*/ 237507 w 360217"/>
                  <a:gd name="connsiteY1" fmla="*/ 0 h 297399"/>
                  <a:gd name="connsiteX2" fmla="*/ 0 w 360217"/>
                  <a:gd name="connsiteY2" fmla="*/ 196546 h 297399"/>
                  <a:gd name="connsiteX3" fmla="*/ 360217 w 360217"/>
                  <a:gd name="connsiteY3" fmla="*/ 297399 h 297399"/>
                  <a:gd name="connsiteX0" fmla="*/ 310707 w 310707"/>
                  <a:gd name="connsiteY0" fmla="*/ 297399 h 297399"/>
                  <a:gd name="connsiteX1" fmla="*/ 187997 w 310707"/>
                  <a:gd name="connsiteY1" fmla="*/ 0 h 297399"/>
                  <a:gd name="connsiteX2" fmla="*/ 0 w 310707"/>
                  <a:gd name="connsiteY2" fmla="*/ 230083 h 297399"/>
                  <a:gd name="connsiteX3" fmla="*/ 310707 w 310707"/>
                  <a:gd name="connsiteY3" fmla="*/ 297399 h 297399"/>
                  <a:gd name="connsiteX0" fmla="*/ 362011 w 362011"/>
                  <a:gd name="connsiteY0" fmla="*/ 228325 h 230083"/>
                  <a:gd name="connsiteX1" fmla="*/ 187997 w 362011"/>
                  <a:gd name="connsiteY1" fmla="*/ 0 h 230083"/>
                  <a:gd name="connsiteX2" fmla="*/ 0 w 362011"/>
                  <a:gd name="connsiteY2" fmla="*/ 230083 h 230083"/>
                  <a:gd name="connsiteX3" fmla="*/ 362011 w 362011"/>
                  <a:gd name="connsiteY3" fmla="*/ 228325 h 230083"/>
                  <a:gd name="connsiteX0" fmla="*/ 343047 w 343047"/>
                  <a:gd name="connsiteY0" fmla="*/ 269648 h 269648"/>
                  <a:gd name="connsiteX1" fmla="*/ 187997 w 343047"/>
                  <a:gd name="connsiteY1" fmla="*/ 0 h 269648"/>
                  <a:gd name="connsiteX2" fmla="*/ 0 w 343047"/>
                  <a:gd name="connsiteY2" fmla="*/ 230083 h 269648"/>
                  <a:gd name="connsiteX3" fmla="*/ 343047 w 343047"/>
                  <a:gd name="connsiteY3" fmla="*/ 269648 h 269648"/>
                  <a:gd name="connsiteX0" fmla="*/ 294535 w 294535"/>
                  <a:gd name="connsiteY0" fmla="*/ 269648 h 269648"/>
                  <a:gd name="connsiteX1" fmla="*/ 139485 w 294535"/>
                  <a:gd name="connsiteY1" fmla="*/ 0 h 269648"/>
                  <a:gd name="connsiteX2" fmla="*/ 0 w 294535"/>
                  <a:gd name="connsiteY2" fmla="*/ 258429 h 269648"/>
                  <a:gd name="connsiteX3" fmla="*/ 294535 w 294535"/>
                  <a:gd name="connsiteY3" fmla="*/ 269648 h 269648"/>
                  <a:gd name="connsiteX0" fmla="*/ 294535 w 294535"/>
                  <a:gd name="connsiteY0" fmla="*/ 249885 h 249885"/>
                  <a:gd name="connsiteX1" fmla="*/ 148669 w 294535"/>
                  <a:gd name="connsiteY1" fmla="*/ 0 h 249885"/>
                  <a:gd name="connsiteX2" fmla="*/ 0 w 294535"/>
                  <a:gd name="connsiteY2" fmla="*/ 238666 h 249885"/>
                  <a:gd name="connsiteX3" fmla="*/ 294535 w 294535"/>
                  <a:gd name="connsiteY3" fmla="*/ 249885 h 249885"/>
                </a:gdLst>
                <a:ahLst/>
                <a:cxnLst>
                  <a:cxn ang="0">
                    <a:pos x="connsiteX0" y="connsiteY0"/>
                  </a:cxn>
                  <a:cxn ang="0">
                    <a:pos x="connsiteX1" y="connsiteY1"/>
                  </a:cxn>
                  <a:cxn ang="0">
                    <a:pos x="connsiteX2" y="connsiteY2"/>
                  </a:cxn>
                  <a:cxn ang="0">
                    <a:pos x="connsiteX3" y="connsiteY3"/>
                  </a:cxn>
                </a:cxnLst>
                <a:rect l="l" t="t" r="r" b="b"/>
                <a:pathLst>
                  <a:path w="294535" h="249885">
                    <a:moveTo>
                      <a:pt x="294535" y="249885"/>
                    </a:moveTo>
                    <a:lnTo>
                      <a:pt x="148669" y="0"/>
                    </a:lnTo>
                    <a:lnTo>
                      <a:pt x="0" y="238666"/>
                    </a:lnTo>
                    <a:lnTo>
                      <a:pt x="294535" y="249885"/>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23" name="Group 1042"/>
              <p:cNvGrpSpPr>
                <a:grpSpLocks/>
              </p:cNvGrpSpPr>
              <p:nvPr/>
            </p:nvGrpSpPr>
            <p:grpSpPr bwMode="auto">
              <a:xfrm>
                <a:off x="7173163" y="3794280"/>
                <a:ext cx="318007" cy="318007"/>
                <a:chOff x="7173163" y="3794280"/>
                <a:chExt cx="318007" cy="318007"/>
              </a:xfrm>
            </p:grpSpPr>
            <p:sp>
              <p:nvSpPr>
                <p:cNvPr id="122" name="Oval 121"/>
                <p:cNvSpPr/>
                <p:nvPr/>
              </p:nvSpPr>
              <p:spPr>
                <a:xfrm>
                  <a:off x="7173163" y="3794510"/>
                  <a:ext cx="317400" cy="31777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30" name="Group 34"/>
                <p:cNvGrpSpPr>
                  <a:grpSpLocks noChangeAspect="1"/>
                </p:cNvGrpSpPr>
                <p:nvPr/>
              </p:nvGrpSpPr>
              <p:grpSpPr bwMode="auto">
                <a:xfrm>
                  <a:off x="7258048" y="3865039"/>
                  <a:ext cx="147116" cy="181547"/>
                  <a:chOff x="4574" y="2438"/>
                  <a:chExt cx="94" cy="116"/>
                </a:xfrm>
                <a:solidFill>
                  <a:schemeClr val="bg1"/>
                </a:solidFill>
              </p:grpSpPr>
              <p:sp>
                <p:nvSpPr>
                  <p:cNvPr id="124" name="Freeform 35"/>
                  <p:cNvSpPr>
                    <a:spLocks noEditPoints="1"/>
                  </p:cNvSpPr>
                  <p:nvPr/>
                </p:nvSpPr>
                <p:spPr bwMode="auto">
                  <a:xfrm>
                    <a:off x="4574" y="2438"/>
                    <a:ext cx="94" cy="116"/>
                  </a:xfrm>
                  <a:custGeom>
                    <a:avLst/>
                    <a:gdLst>
                      <a:gd name="T0" fmla="*/ 39 w 752"/>
                      <a:gd name="T1" fmla="*/ 9 h 928"/>
                      <a:gd name="T2" fmla="*/ 5 w 752"/>
                      <a:gd name="T3" fmla="*/ 46 h 928"/>
                      <a:gd name="T4" fmla="*/ 0 w 752"/>
                      <a:gd name="T5" fmla="*/ 861 h 928"/>
                      <a:gd name="T6" fmla="*/ 22 w 752"/>
                      <a:gd name="T7" fmla="*/ 906 h 928"/>
                      <a:gd name="T8" fmla="*/ 67 w 752"/>
                      <a:gd name="T9" fmla="*/ 928 h 928"/>
                      <a:gd name="T10" fmla="*/ 706 w 752"/>
                      <a:gd name="T11" fmla="*/ 923 h 928"/>
                      <a:gd name="T12" fmla="*/ 744 w 752"/>
                      <a:gd name="T13" fmla="*/ 889 h 928"/>
                      <a:gd name="T14" fmla="*/ 752 w 752"/>
                      <a:gd name="T15" fmla="*/ 75 h 928"/>
                      <a:gd name="T16" fmla="*/ 735 w 752"/>
                      <a:gd name="T17" fmla="*/ 28 h 928"/>
                      <a:gd name="T18" fmla="*/ 692 w 752"/>
                      <a:gd name="T19" fmla="*/ 2 h 928"/>
                      <a:gd name="T20" fmla="*/ 481 w 752"/>
                      <a:gd name="T21" fmla="*/ 576 h 928"/>
                      <a:gd name="T22" fmla="*/ 490 w 752"/>
                      <a:gd name="T23" fmla="*/ 629 h 928"/>
                      <a:gd name="T24" fmla="*/ 436 w 752"/>
                      <a:gd name="T25" fmla="*/ 632 h 928"/>
                      <a:gd name="T26" fmla="*/ 439 w 752"/>
                      <a:gd name="T27" fmla="*/ 578 h 928"/>
                      <a:gd name="T28" fmla="*/ 372 w 752"/>
                      <a:gd name="T29" fmla="*/ 578 h 928"/>
                      <a:gd name="T30" fmla="*/ 371 w 752"/>
                      <a:gd name="T31" fmla="*/ 610 h 928"/>
                      <a:gd name="T32" fmla="*/ 307 w 752"/>
                      <a:gd name="T33" fmla="*/ 614 h 928"/>
                      <a:gd name="T34" fmla="*/ 134 w 752"/>
                      <a:gd name="T35" fmla="*/ 634 h 928"/>
                      <a:gd name="T36" fmla="*/ 130 w 752"/>
                      <a:gd name="T37" fmla="*/ 614 h 928"/>
                      <a:gd name="T38" fmla="*/ 66 w 752"/>
                      <a:gd name="T39" fmla="*/ 610 h 928"/>
                      <a:gd name="T40" fmla="*/ 64 w 752"/>
                      <a:gd name="T41" fmla="*/ 578 h 928"/>
                      <a:gd name="T42" fmla="*/ 633 w 752"/>
                      <a:gd name="T43" fmla="*/ 751 h 928"/>
                      <a:gd name="T44" fmla="*/ 636 w 752"/>
                      <a:gd name="T45" fmla="*/ 806 h 928"/>
                      <a:gd name="T46" fmla="*/ 581 w 752"/>
                      <a:gd name="T47" fmla="*/ 802 h 928"/>
                      <a:gd name="T48" fmla="*/ 591 w 752"/>
                      <a:gd name="T49" fmla="*/ 750 h 928"/>
                      <a:gd name="T50" fmla="*/ 638 w 752"/>
                      <a:gd name="T51" fmla="*/ 670 h 928"/>
                      <a:gd name="T52" fmla="*/ 628 w 752"/>
                      <a:gd name="T53" fmla="*/ 722 h 928"/>
                      <a:gd name="T54" fmla="*/ 580 w 752"/>
                      <a:gd name="T55" fmla="*/ 674 h 928"/>
                      <a:gd name="T56" fmla="*/ 591 w 752"/>
                      <a:gd name="T57" fmla="*/ 576 h 928"/>
                      <a:gd name="T58" fmla="*/ 639 w 752"/>
                      <a:gd name="T59" fmla="*/ 625 h 928"/>
                      <a:gd name="T60" fmla="*/ 591 w 752"/>
                      <a:gd name="T61" fmla="*/ 635 h 928"/>
                      <a:gd name="T62" fmla="*/ 581 w 752"/>
                      <a:gd name="T63" fmla="*/ 583 h 928"/>
                      <a:gd name="T64" fmla="*/ 555 w 752"/>
                      <a:gd name="T65" fmla="*/ 750 h 928"/>
                      <a:gd name="T66" fmla="*/ 563 w 752"/>
                      <a:gd name="T67" fmla="*/ 802 h 928"/>
                      <a:gd name="T68" fmla="*/ 509 w 752"/>
                      <a:gd name="T69" fmla="*/ 806 h 928"/>
                      <a:gd name="T70" fmla="*/ 512 w 752"/>
                      <a:gd name="T71" fmla="*/ 751 h 928"/>
                      <a:gd name="T72" fmla="*/ 561 w 752"/>
                      <a:gd name="T73" fmla="*/ 666 h 928"/>
                      <a:gd name="T74" fmla="*/ 558 w 752"/>
                      <a:gd name="T75" fmla="*/ 721 h 928"/>
                      <a:gd name="T76" fmla="*/ 507 w 752"/>
                      <a:gd name="T77" fmla="*/ 711 h 928"/>
                      <a:gd name="T78" fmla="*/ 516 w 752"/>
                      <a:gd name="T79" fmla="*/ 663 h 928"/>
                      <a:gd name="T80" fmla="*/ 565 w 752"/>
                      <a:gd name="T81" fmla="*/ 587 h 928"/>
                      <a:gd name="T82" fmla="*/ 516 w 752"/>
                      <a:gd name="T83" fmla="*/ 635 h 928"/>
                      <a:gd name="T84" fmla="*/ 507 w 752"/>
                      <a:gd name="T85" fmla="*/ 587 h 928"/>
                      <a:gd name="T86" fmla="*/ 481 w 752"/>
                      <a:gd name="T87" fmla="*/ 750 h 928"/>
                      <a:gd name="T88" fmla="*/ 491 w 752"/>
                      <a:gd name="T89" fmla="*/ 798 h 928"/>
                      <a:gd name="T90" fmla="*/ 439 w 752"/>
                      <a:gd name="T91" fmla="*/ 808 h 928"/>
                      <a:gd name="T92" fmla="*/ 436 w 752"/>
                      <a:gd name="T93" fmla="*/ 753 h 928"/>
                      <a:gd name="T94" fmla="*/ 485 w 752"/>
                      <a:gd name="T95" fmla="*/ 664 h 928"/>
                      <a:gd name="T96" fmla="*/ 488 w 752"/>
                      <a:gd name="T97" fmla="*/ 719 h 928"/>
                      <a:gd name="T98" fmla="*/ 434 w 752"/>
                      <a:gd name="T99" fmla="*/ 716 h 928"/>
                      <a:gd name="T100" fmla="*/ 443 w 752"/>
                      <a:gd name="T101" fmla="*/ 663 h 928"/>
                      <a:gd name="T102" fmla="*/ 691 w 752"/>
                      <a:gd name="T103" fmla="*/ 61 h 928"/>
                      <a:gd name="T104" fmla="*/ 698 w 752"/>
                      <a:gd name="T105" fmla="*/ 480 h 928"/>
                      <a:gd name="T106" fmla="*/ 677 w 752"/>
                      <a:gd name="T107" fmla="*/ 497 h 928"/>
                      <a:gd name="T108" fmla="*/ 58 w 752"/>
                      <a:gd name="T109" fmla="*/ 488 h 928"/>
                      <a:gd name="T110" fmla="*/ 56 w 752"/>
                      <a:gd name="T111" fmla="*/ 68 h 928"/>
                      <a:gd name="T112" fmla="*/ 677 w 752"/>
                      <a:gd name="T113" fmla="*/ 54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2" h="928">
                        <a:moveTo>
                          <a:pt x="74" y="0"/>
                        </a:moveTo>
                        <a:lnTo>
                          <a:pt x="74" y="0"/>
                        </a:lnTo>
                        <a:lnTo>
                          <a:pt x="67" y="1"/>
                        </a:lnTo>
                        <a:lnTo>
                          <a:pt x="60" y="2"/>
                        </a:lnTo>
                        <a:lnTo>
                          <a:pt x="52" y="4"/>
                        </a:lnTo>
                        <a:lnTo>
                          <a:pt x="46" y="6"/>
                        </a:lnTo>
                        <a:lnTo>
                          <a:pt x="39" y="9"/>
                        </a:lnTo>
                        <a:lnTo>
                          <a:pt x="32" y="14"/>
                        </a:lnTo>
                        <a:lnTo>
                          <a:pt x="27" y="18"/>
                        </a:lnTo>
                        <a:lnTo>
                          <a:pt x="22" y="22"/>
                        </a:lnTo>
                        <a:lnTo>
                          <a:pt x="17" y="28"/>
                        </a:lnTo>
                        <a:lnTo>
                          <a:pt x="13" y="33"/>
                        </a:lnTo>
                        <a:lnTo>
                          <a:pt x="8" y="40"/>
                        </a:lnTo>
                        <a:lnTo>
                          <a:pt x="5" y="46"/>
                        </a:lnTo>
                        <a:lnTo>
                          <a:pt x="3" y="53"/>
                        </a:lnTo>
                        <a:lnTo>
                          <a:pt x="1" y="61"/>
                        </a:lnTo>
                        <a:lnTo>
                          <a:pt x="0" y="68"/>
                        </a:lnTo>
                        <a:lnTo>
                          <a:pt x="0" y="75"/>
                        </a:lnTo>
                        <a:lnTo>
                          <a:pt x="0" y="853"/>
                        </a:lnTo>
                        <a:lnTo>
                          <a:pt x="0" y="853"/>
                        </a:lnTo>
                        <a:lnTo>
                          <a:pt x="0" y="861"/>
                        </a:lnTo>
                        <a:lnTo>
                          <a:pt x="1" y="868"/>
                        </a:lnTo>
                        <a:lnTo>
                          <a:pt x="3" y="876"/>
                        </a:lnTo>
                        <a:lnTo>
                          <a:pt x="5" y="882"/>
                        </a:lnTo>
                        <a:lnTo>
                          <a:pt x="8" y="889"/>
                        </a:lnTo>
                        <a:lnTo>
                          <a:pt x="13" y="895"/>
                        </a:lnTo>
                        <a:lnTo>
                          <a:pt x="17" y="901"/>
                        </a:lnTo>
                        <a:lnTo>
                          <a:pt x="22" y="906"/>
                        </a:lnTo>
                        <a:lnTo>
                          <a:pt x="27" y="911"/>
                        </a:lnTo>
                        <a:lnTo>
                          <a:pt x="32" y="915"/>
                        </a:lnTo>
                        <a:lnTo>
                          <a:pt x="39" y="920"/>
                        </a:lnTo>
                        <a:lnTo>
                          <a:pt x="46" y="923"/>
                        </a:lnTo>
                        <a:lnTo>
                          <a:pt x="52" y="925"/>
                        </a:lnTo>
                        <a:lnTo>
                          <a:pt x="60" y="927"/>
                        </a:lnTo>
                        <a:lnTo>
                          <a:pt x="67" y="928"/>
                        </a:lnTo>
                        <a:lnTo>
                          <a:pt x="74" y="928"/>
                        </a:lnTo>
                        <a:lnTo>
                          <a:pt x="677" y="928"/>
                        </a:lnTo>
                        <a:lnTo>
                          <a:pt x="677" y="928"/>
                        </a:lnTo>
                        <a:lnTo>
                          <a:pt x="685" y="928"/>
                        </a:lnTo>
                        <a:lnTo>
                          <a:pt x="692" y="927"/>
                        </a:lnTo>
                        <a:lnTo>
                          <a:pt x="700" y="925"/>
                        </a:lnTo>
                        <a:lnTo>
                          <a:pt x="706" y="923"/>
                        </a:lnTo>
                        <a:lnTo>
                          <a:pt x="713" y="920"/>
                        </a:lnTo>
                        <a:lnTo>
                          <a:pt x="718" y="915"/>
                        </a:lnTo>
                        <a:lnTo>
                          <a:pt x="725" y="911"/>
                        </a:lnTo>
                        <a:lnTo>
                          <a:pt x="730" y="906"/>
                        </a:lnTo>
                        <a:lnTo>
                          <a:pt x="735" y="901"/>
                        </a:lnTo>
                        <a:lnTo>
                          <a:pt x="739" y="895"/>
                        </a:lnTo>
                        <a:lnTo>
                          <a:pt x="744" y="889"/>
                        </a:lnTo>
                        <a:lnTo>
                          <a:pt x="747" y="882"/>
                        </a:lnTo>
                        <a:lnTo>
                          <a:pt x="749" y="876"/>
                        </a:lnTo>
                        <a:lnTo>
                          <a:pt x="751" y="868"/>
                        </a:lnTo>
                        <a:lnTo>
                          <a:pt x="752" y="861"/>
                        </a:lnTo>
                        <a:lnTo>
                          <a:pt x="752" y="853"/>
                        </a:lnTo>
                        <a:lnTo>
                          <a:pt x="752" y="75"/>
                        </a:lnTo>
                        <a:lnTo>
                          <a:pt x="752" y="75"/>
                        </a:lnTo>
                        <a:lnTo>
                          <a:pt x="752" y="68"/>
                        </a:lnTo>
                        <a:lnTo>
                          <a:pt x="751" y="61"/>
                        </a:lnTo>
                        <a:lnTo>
                          <a:pt x="749" y="53"/>
                        </a:lnTo>
                        <a:lnTo>
                          <a:pt x="747" y="46"/>
                        </a:lnTo>
                        <a:lnTo>
                          <a:pt x="744" y="40"/>
                        </a:lnTo>
                        <a:lnTo>
                          <a:pt x="739" y="33"/>
                        </a:lnTo>
                        <a:lnTo>
                          <a:pt x="735" y="28"/>
                        </a:lnTo>
                        <a:lnTo>
                          <a:pt x="730" y="22"/>
                        </a:lnTo>
                        <a:lnTo>
                          <a:pt x="725" y="18"/>
                        </a:lnTo>
                        <a:lnTo>
                          <a:pt x="720" y="14"/>
                        </a:lnTo>
                        <a:lnTo>
                          <a:pt x="713" y="9"/>
                        </a:lnTo>
                        <a:lnTo>
                          <a:pt x="706" y="6"/>
                        </a:lnTo>
                        <a:lnTo>
                          <a:pt x="700" y="4"/>
                        </a:lnTo>
                        <a:lnTo>
                          <a:pt x="692" y="2"/>
                        </a:lnTo>
                        <a:lnTo>
                          <a:pt x="685" y="1"/>
                        </a:lnTo>
                        <a:lnTo>
                          <a:pt x="677" y="0"/>
                        </a:lnTo>
                        <a:lnTo>
                          <a:pt x="74" y="0"/>
                        </a:lnTo>
                        <a:lnTo>
                          <a:pt x="74" y="0"/>
                        </a:lnTo>
                        <a:close/>
                        <a:moveTo>
                          <a:pt x="443" y="576"/>
                        </a:moveTo>
                        <a:lnTo>
                          <a:pt x="481" y="576"/>
                        </a:lnTo>
                        <a:lnTo>
                          <a:pt x="481" y="576"/>
                        </a:lnTo>
                        <a:lnTo>
                          <a:pt x="485" y="578"/>
                        </a:lnTo>
                        <a:lnTo>
                          <a:pt x="488" y="580"/>
                        </a:lnTo>
                        <a:lnTo>
                          <a:pt x="490" y="583"/>
                        </a:lnTo>
                        <a:lnTo>
                          <a:pt x="491" y="587"/>
                        </a:lnTo>
                        <a:lnTo>
                          <a:pt x="491" y="625"/>
                        </a:lnTo>
                        <a:lnTo>
                          <a:pt x="491" y="625"/>
                        </a:lnTo>
                        <a:lnTo>
                          <a:pt x="490" y="629"/>
                        </a:lnTo>
                        <a:lnTo>
                          <a:pt x="488" y="632"/>
                        </a:lnTo>
                        <a:lnTo>
                          <a:pt x="485" y="634"/>
                        </a:lnTo>
                        <a:lnTo>
                          <a:pt x="481" y="635"/>
                        </a:lnTo>
                        <a:lnTo>
                          <a:pt x="443" y="635"/>
                        </a:lnTo>
                        <a:lnTo>
                          <a:pt x="443" y="635"/>
                        </a:lnTo>
                        <a:lnTo>
                          <a:pt x="439" y="634"/>
                        </a:lnTo>
                        <a:lnTo>
                          <a:pt x="436" y="632"/>
                        </a:lnTo>
                        <a:lnTo>
                          <a:pt x="434" y="629"/>
                        </a:lnTo>
                        <a:lnTo>
                          <a:pt x="433" y="625"/>
                        </a:lnTo>
                        <a:lnTo>
                          <a:pt x="433" y="587"/>
                        </a:lnTo>
                        <a:lnTo>
                          <a:pt x="433" y="587"/>
                        </a:lnTo>
                        <a:lnTo>
                          <a:pt x="434" y="583"/>
                        </a:lnTo>
                        <a:lnTo>
                          <a:pt x="436" y="580"/>
                        </a:lnTo>
                        <a:lnTo>
                          <a:pt x="439" y="578"/>
                        </a:lnTo>
                        <a:lnTo>
                          <a:pt x="443" y="576"/>
                        </a:lnTo>
                        <a:lnTo>
                          <a:pt x="443" y="576"/>
                        </a:lnTo>
                        <a:close/>
                        <a:moveTo>
                          <a:pt x="67" y="576"/>
                        </a:moveTo>
                        <a:lnTo>
                          <a:pt x="369" y="576"/>
                        </a:lnTo>
                        <a:lnTo>
                          <a:pt x="369" y="576"/>
                        </a:lnTo>
                        <a:lnTo>
                          <a:pt x="371" y="578"/>
                        </a:lnTo>
                        <a:lnTo>
                          <a:pt x="372" y="578"/>
                        </a:lnTo>
                        <a:lnTo>
                          <a:pt x="373" y="580"/>
                        </a:lnTo>
                        <a:lnTo>
                          <a:pt x="373" y="581"/>
                        </a:lnTo>
                        <a:lnTo>
                          <a:pt x="373" y="606"/>
                        </a:lnTo>
                        <a:lnTo>
                          <a:pt x="373" y="606"/>
                        </a:lnTo>
                        <a:lnTo>
                          <a:pt x="373" y="608"/>
                        </a:lnTo>
                        <a:lnTo>
                          <a:pt x="372" y="609"/>
                        </a:lnTo>
                        <a:lnTo>
                          <a:pt x="371" y="610"/>
                        </a:lnTo>
                        <a:lnTo>
                          <a:pt x="369" y="610"/>
                        </a:lnTo>
                        <a:lnTo>
                          <a:pt x="311" y="610"/>
                        </a:lnTo>
                        <a:lnTo>
                          <a:pt x="311" y="610"/>
                        </a:lnTo>
                        <a:lnTo>
                          <a:pt x="309" y="611"/>
                        </a:lnTo>
                        <a:lnTo>
                          <a:pt x="308" y="611"/>
                        </a:lnTo>
                        <a:lnTo>
                          <a:pt x="307" y="613"/>
                        </a:lnTo>
                        <a:lnTo>
                          <a:pt x="307" y="614"/>
                        </a:lnTo>
                        <a:lnTo>
                          <a:pt x="307" y="630"/>
                        </a:lnTo>
                        <a:lnTo>
                          <a:pt x="307" y="630"/>
                        </a:lnTo>
                        <a:lnTo>
                          <a:pt x="306" y="632"/>
                        </a:lnTo>
                        <a:lnTo>
                          <a:pt x="305" y="633"/>
                        </a:lnTo>
                        <a:lnTo>
                          <a:pt x="304" y="634"/>
                        </a:lnTo>
                        <a:lnTo>
                          <a:pt x="302" y="634"/>
                        </a:lnTo>
                        <a:lnTo>
                          <a:pt x="134" y="634"/>
                        </a:lnTo>
                        <a:lnTo>
                          <a:pt x="134" y="634"/>
                        </a:lnTo>
                        <a:lnTo>
                          <a:pt x="132" y="634"/>
                        </a:lnTo>
                        <a:lnTo>
                          <a:pt x="131" y="633"/>
                        </a:lnTo>
                        <a:lnTo>
                          <a:pt x="130" y="632"/>
                        </a:lnTo>
                        <a:lnTo>
                          <a:pt x="130" y="630"/>
                        </a:lnTo>
                        <a:lnTo>
                          <a:pt x="130" y="614"/>
                        </a:lnTo>
                        <a:lnTo>
                          <a:pt x="130" y="614"/>
                        </a:lnTo>
                        <a:lnTo>
                          <a:pt x="130" y="613"/>
                        </a:lnTo>
                        <a:lnTo>
                          <a:pt x="129" y="611"/>
                        </a:lnTo>
                        <a:lnTo>
                          <a:pt x="127" y="611"/>
                        </a:lnTo>
                        <a:lnTo>
                          <a:pt x="126" y="610"/>
                        </a:lnTo>
                        <a:lnTo>
                          <a:pt x="67" y="610"/>
                        </a:lnTo>
                        <a:lnTo>
                          <a:pt x="67" y="610"/>
                        </a:lnTo>
                        <a:lnTo>
                          <a:pt x="66" y="610"/>
                        </a:lnTo>
                        <a:lnTo>
                          <a:pt x="64" y="609"/>
                        </a:lnTo>
                        <a:lnTo>
                          <a:pt x="63" y="608"/>
                        </a:lnTo>
                        <a:lnTo>
                          <a:pt x="63" y="606"/>
                        </a:lnTo>
                        <a:lnTo>
                          <a:pt x="63" y="581"/>
                        </a:lnTo>
                        <a:lnTo>
                          <a:pt x="63" y="581"/>
                        </a:lnTo>
                        <a:lnTo>
                          <a:pt x="63" y="580"/>
                        </a:lnTo>
                        <a:lnTo>
                          <a:pt x="64" y="578"/>
                        </a:lnTo>
                        <a:lnTo>
                          <a:pt x="66" y="578"/>
                        </a:lnTo>
                        <a:lnTo>
                          <a:pt x="67" y="576"/>
                        </a:lnTo>
                        <a:lnTo>
                          <a:pt x="67" y="576"/>
                        </a:lnTo>
                        <a:close/>
                        <a:moveTo>
                          <a:pt x="591" y="750"/>
                        </a:moveTo>
                        <a:lnTo>
                          <a:pt x="628" y="750"/>
                        </a:lnTo>
                        <a:lnTo>
                          <a:pt x="628" y="750"/>
                        </a:lnTo>
                        <a:lnTo>
                          <a:pt x="633" y="751"/>
                        </a:lnTo>
                        <a:lnTo>
                          <a:pt x="636" y="753"/>
                        </a:lnTo>
                        <a:lnTo>
                          <a:pt x="638" y="756"/>
                        </a:lnTo>
                        <a:lnTo>
                          <a:pt x="639" y="760"/>
                        </a:lnTo>
                        <a:lnTo>
                          <a:pt x="639" y="798"/>
                        </a:lnTo>
                        <a:lnTo>
                          <a:pt x="639" y="798"/>
                        </a:lnTo>
                        <a:lnTo>
                          <a:pt x="638" y="802"/>
                        </a:lnTo>
                        <a:lnTo>
                          <a:pt x="636" y="806"/>
                        </a:lnTo>
                        <a:lnTo>
                          <a:pt x="633" y="808"/>
                        </a:lnTo>
                        <a:lnTo>
                          <a:pt x="628" y="809"/>
                        </a:lnTo>
                        <a:lnTo>
                          <a:pt x="591" y="809"/>
                        </a:lnTo>
                        <a:lnTo>
                          <a:pt x="591" y="809"/>
                        </a:lnTo>
                        <a:lnTo>
                          <a:pt x="587" y="808"/>
                        </a:lnTo>
                        <a:lnTo>
                          <a:pt x="583" y="806"/>
                        </a:lnTo>
                        <a:lnTo>
                          <a:pt x="581" y="802"/>
                        </a:lnTo>
                        <a:lnTo>
                          <a:pt x="580" y="798"/>
                        </a:lnTo>
                        <a:lnTo>
                          <a:pt x="580" y="760"/>
                        </a:lnTo>
                        <a:lnTo>
                          <a:pt x="580" y="760"/>
                        </a:lnTo>
                        <a:lnTo>
                          <a:pt x="581" y="756"/>
                        </a:lnTo>
                        <a:lnTo>
                          <a:pt x="583" y="753"/>
                        </a:lnTo>
                        <a:lnTo>
                          <a:pt x="587" y="751"/>
                        </a:lnTo>
                        <a:lnTo>
                          <a:pt x="591" y="750"/>
                        </a:lnTo>
                        <a:lnTo>
                          <a:pt x="591" y="750"/>
                        </a:lnTo>
                        <a:close/>
                        <a:moveTo>
                          <a:pt x="591" y="663"/>
                        </a:moveTo>
                        <a:lnTo>
                          <a:pt x="628" y="663"/>
                        </a:lnTo>
                        <a:lnTo>
                          <a:pt x="628" y="663"/>
                        </a:lnTo>
                        <a:lnTo>
                          <a:pt x="633" y="664"/>
                        </a:lnTo>
                        <a:lnTo>
                          <a:pt x="636" y="666"/>
                        </a:lnTo>
                        <a:lnTo>
                          <a:pt x="638" y="670"/>
                        </a:lnTo>
                        <a:lnTo>
                          <a:pt x="639" y="674"/>
                        </a:lnTo>
                        <a:lnTo>
                          <a:pt x="639" y="711"/>
                        </a:lnTo>
                        <a:lnTo>
                          <a:pt x="639" y="711"/>
                        </a:lnTo>
                        <a:lnTo>
                          <a:pt x="638" y="716"/>
                        </a:lnTo>
                        <a:lnTo>
                          <a:pt x="636" y="719"/>
                        </a:lnTo>
                        <a:lnTo>
                          <a:pt x="633" y="721"/>
                        </a:lnTo>
                        <a:lnTo>
                          <a:pt x="628" y="722"/>
                        </a:lnTo>
                        <a:lnTo>
                          <a:pt x="591" y="722"/>
                        </a:lnTo>
                        <a:lnTo>
                          <a:pt x="591" y="722"/>
                        </a:lnTo>
                        <a:lnTo>
                          <a:pt x="587" y="721"/>
                        </a:lnTo>
                        <a:lnTo>
                          <a:pt x="583" y="719"/>
                        </a:lnTo>
                        <a:lnTo>
                          <a:pt x="581" y="716"/>
                        </a:lnTo>
                        <a:lnTo>
                          <a:pt x="580" y="711"/>
                        </a:lnTo>
                        <a:lnTo>
                          <a:pt x="580" y="674"/>
                        </a:lnTo>
                        <a:lnTo>
                          <a:pt x="580" y="674"/>
                        </a:lnTo>
                        <a:lnTo>
                          <a:pt x="581" y="670"/>
                        </a:lnTo>
                        <a:lnTo>
                          <a:pt x="583" y="666"/>
                        </a:lnTo>
                        <a:lnTo>
                          <a:pt x="587" y="664"/>
                        </a:lnTo>
                        <a:lnTo>
                          <a:pt x="591" y="663"/>
                        </a:lnTo>
                        <a:lnTo>
                          <a:pt x="591" y="663"/>
                        </a:lnTo>
                        <a:close/>
                        <a:moveTo>
                          <a:pt x="591" y="576"/>
                        </a:moveTo>
                        <a:lnTo>
                          <a:pt x="628" y="576"/>
                        </a:lnTo>
                        <a:lnTo>
                          <a:pt x="628" y="576"/>
                        </a:lnTo>
                        <a:lnTo>
                          <a:pt x="633" y="578"/>
                        </a:lnTo>
                        <a:lnTo>
                          <a:pt x="636" y="580"/>
                        </a:lnTo>
                        <a:lnTo>
                          <a:pt x="638" y="583"/>
                        </a:lnTo>
                        <a:lnTo>
                          <a:pt x="639" y="587"/>
                        </a:lnTo>
                        <a:lnTo>
                          <a:pt x="639" y="625"/>
                        </a:lnTo>
                        <a:lnTo>
                          <a:pt x="639" y="625"/>
                        </a:lnTo>
                        <a:lnTo>
                          <a:pt x="638" y="629"/>
                        </a:lnTo>
                        <a:lnTo>
                          <a:pt x="636" y="632"/>
                        </a:lnTo>
                        <a:lnTo>
                          <a:pt x="633" y="634"/>
                        </a:lnTo>
                        <a:lnTo>
                          <a:pt x="628" y="635"/>
                        </a:lnTo>
                        <a:lnTo>
                          <a:pt x="591" y="635"/>
                        </a:lnTo>
                        <a:lnTo>
                          <a:pt x="591" y="635"/>
                        </a:lnTo>
                        <a:lnTo>
                          <a:pt x="587" y="634"/>
                        </a:lnTo>
                        <a:lnTo>
                          <a:pt x="583" y="632"/>
                        </a:lnTo>
                        <a:lnTo>
                          <a:pt x="581" y="629"/>
                        </a:lnTo>
                        <a:lnTo>
                          <a:pt x="580" y="625"/>
                        </a:lnTo>
                        <a:lnTo>
                          <a:pt x="580" y="587"/>
                        </a:lnTo>
                        <a:lnTo>
                          <a:pt x="580" y="587"/>
                        </a:lnTo>
                        <a:lnTo>
                          <a:pt x="581" y="583"/>
                        </a:lnTo>
                        <a:lnTo>
                          <a:pt x="583" y="580"/>
                        </a:lnTo>
                        <a:lnTo>
                          <a:pt x="587" y="578"/>
                        </a:lnTo>
                        <a:lnTo>
                          <a:pt x="591" y="576"/>
                        </a:lnTo>
                        <a:lnTo>
                          <a:pt x="591" y="576"/>
                        </a:lnTo>
                        <a:close/>
                        <a:moveTo>
                          <a:pt x="516" y="750"/>
                        </a:moveTo>
                        <a:lnTo>
                          <a:pt x="555" y="750"/>
                        </a:lnTo>
                        <a:lnTo>
                          <a:pt x="555" y="750"/>
                        </a:lnTo>
                        <a:lnTo>
                          <a:pt x="558" y="751"/>
                        </a:lnTo>
                        <a:lnTo>
                          <a:pt x="561" y="753"/>
                        </a:lnTo>
                        <a:lnTo>
                          <a:pt x="563" y="756"/>
                        </a:lnTo>
                        <a:lnTo>
                          <a:pt x="565" y="760"/>
                        </a:lnTo>
                        <a:lnTo>
                          <a:pt x="565" y="798"/>
                        </a:lnTo>
                        <a:lnTo>
                          <a:pt x="565" y="798"/>
                        </a:lnTo>
                        <a:lnTo>
                          <a:pt x="563" y="802"/>
                        </a:lnTo>
                        <a:lnTo>
                          <a:pt x="561" y="806"/>
                        </a:lnTo>
                        <a:lnTo>
                          <a:pt x="558" y="808"/>
                        </a:lnTo>
                        <a:lnTo>
                          <a:pt x="555" y="809"/>
                        </a:lnTo>
                        <a:lnTo>
                          <a:pt x="516" y="809"/>
                        </a:lnTo>
                        <a:lnTo>
                          <a:pt x="516" y="809"/>
                        </a:lnTo>
                        <a:lnTo>
                          <a:pt x="512" y="808"/>
                        </a:lnTo>
                        <a:lnTo>
                          <a:pt x="509" y="806"/>
                        </a:lnTo>
                        <a:lnTo>
                          <a:pt x="507" y="802"/>
                        </a:lnTo>
                        <a:lnTo>
                          <a:pt x="507" y="798"/>
                        </a:lnTo>
                        <a:lnTo>
                          <a:pt x="507" y="760"/>
                        </a:lnTo>
                        <a:lnTo>
                          <a:pt x="507" y="760"/>
                        </a:lnTo>
                        <a:lnTo>
                          <a:pt x="507" y="756"/>
                        </a:lnTo>
                        <a:lnTo>
                          <a:pt x="509" y="753"/>
                        </a:lnTo>
                        <a:lnTo>
                          <a:pt x="512" y="751"/>
                        </a:lnTo>
                        <a:lnTo>
                          <a:pt x="516" y="750"/>
                        </a:lnTo>
                        <a:lnTo>
                          <a:pt x="516" y="750"/>
                        </a:lnTo>
                        <a:close/>
                        <a:moveTo>
                          <a:pt x="516" y="663"/>
                        </a:moveTo>
                        <a:lnTo>
                          <a:pt x="555" y="663"/>
                        </a:lnTo>
                        <a:lnTo>
                          <a:pt x="555" y="663"/>
                        </a:lnTo>
                        <a:lnTo>
                          <a:pt x="558" y="664"/>
                        </a:lnTo>
                        <a:lnTo>
                          <a:pt x="561" y="666"/>
                        </a:lnTo>
                        <a:lnTo>
                          <a:pt x="563" y="670"/>
                        </a:lnTo>
                        <a:lnTo>
                          <a:pt x="565" y="674"/>
                        </a:lnTo>
                        <a:lnTo>
                          <a:pt x="565" y="711"/>
                        </a:lnTo>
                        <a:lnTo>
                          <a:pt x="565" y="711"/>
                        </a:lnTo>
                        <a:lnTo>
                          <a:pt x="563" y="716"/>
                        </a:lnTo>
                        <a:lnTo>
                          <a:pt x="561" y="719"/>
                        </a:lnTo>
                        <a:lnTo>
                          <a:pt x="558" y="721"/>
                        </a:lnTo>
                        <a:lnTo>
                          <a:pt x="555" y="722"/>
                        </a:lnTo>
                        <a:lnTo>
                          <a:pt x="516" y="722"/>
                        </a:lnTo>
                        <a:lnTo>
                          <a:pt x="516" y="722"/>
                        </a:lnTo>
                        <a:lnTo>
                          <a:pt x="512" y="721"/>
                        </a:lnTo>
                        <a:lnTo>
                          <a:pt x="509" y="719"/>
                        </a:lnTo>
                        <a:lnTo>
                          <a:pt x="507" y="716"/>
                        </a:lnTo>
                        <a:lnTo>
                          <a:pt x="507" y="711"/>
                        </a:lnTo>
                        <a:lnTo>
                          <a:pt x="507" y="674"/>
                        </a:lnTo>
                        <a:lnTo>
                          <a:pt x="507" y="674"/>
                        </a:lnTo>
                        <a:lnTo>
                          <a:pt x="507" y="670"/>
                        </a:lnTo>
                        <a:lnTo>
                          <a:pt x="509" y="666"/>
                        </a:lnTo>
                        <a:lnTo>
                          <a:pt x="512" y="664"/>
                        </a:lnTo>
                        <a:lnTo>
                          <a:pt x="516" y="663"/>
                        </a:lnTo>
                        <a:lnTo>
                          <a:pt x="516" y="663"/>
                        </a:lnTo>
                        <a:close/>
                        <a:moveTo>
                          <a:pt x="516" y="576"/>
                        </a:moveTo>
                        <a:lnTo>
                          <a:pt x="555" y="576"/>
                        </a:lnTo>
                        <a:lnTo>
                          <a:pt x="555" y="576"/>
                        </a:lnTo>
                        <a:lnTo>
                          <a:pt x="558" y="578"/>
                        </a:lnTo>
                        <a:lnTo>
                          <a:pt x="561" y="580"/>
                        </a:lnTo>
                        <a:lnTo>
                          <a:pt x="563" y="583"/>
                        </a:lnTo>
                        <a:lnTo>
                          <a:pt x="565" y="587"/>
                        </a:lnTo>
                        <a:lnTo>
                          <a:pt x="565" y="625"/>
                        </a:lnTo>
                        <a:lnTo>
                          <a:pt x="565" y="625"/>
                        </a:lnTo>
                        <a:lnTo>
                          <a:pt x="563" y="629"/>
                        </a:lnTo>
                        <a:lnTo>
                          <a:pt x="561" y="632"/>
                        </a:lnTo>
                        <a:lnTo>
                          <a:pt x="558" y="634"/>
                        </a:lnTo>
                        <a:lnTo>
                          <a:pt x="555" y="635"/>
                        </a:lnTo>
                        <a:lnTo>
                          <a:pt x="516" y="635"/>
                        </a:lnTo>
                        <a:lnTo>
                          <a:pt x="516" y="635"/>
                        </a:lnTo>
                        <a:lnTo>
                          <a:pt x="512" y="634"/>
                        </a:lnTo>
                        <a:lnTo>
                          <a:pt x="509" y="632"/>
                        </a:lnTo>
                        <a:lnTo>
                          <a:pt x="507" y="629"/>
                        </a:lnTo>
                        <a:lnTo>
                          <a:pt x="507" y="625"/>
                        </a:lnTo>
                        <a:lnTo>
                          <a:pt x="507" y="587"/>
                        </a:lnTo>
                        <a:lnTo>
                          <a:pt x="507" y="587"/>
                        </a:lnTo>
                        <a:lnTo>
                          <a:pt x="507" y="583"/>
                        </a:lnTo>
                        <a:lnTo>
                          <a:pt x="509" y="580"/>
                        </a:lnTo>
                        <a:lnTo>
                          <a:pt x="512" y="578"/>
                        </a:lnTo>
                        <a:lnTo>
                          <a:pt x="516" y="576"/>
                        </a:lnTo>
                        <a:lnTo>
                          <a:pt x="516" y="576"/>
                        </a:lnTo>
                        <a:close/>
                        <a:moveTo>
                          <a:pt x="443" y="750"/>
                        </a:moveTo>
                        <a:lnTo>
                          <a:pt x="481" y="750"/>
                        </a:lnTo>
                        <a:lnTo>
                          <a:pt x="481" y="750"/>
                        </a:lnTo>
                        <a:lnTo>
                          <a:pt x="485" y="751"/>
                        </a:lnTo>
                        <a:lnTo>
                          <a:pt x="488" y="753"/>
                        </a:lnTo>
                        <a:lnTo>
                          <a:pt x="490" y="756"/>
                        </a:lnTo>
                        <a:lnTo>
                          <a:pt x="491" y="760"/>
                        </a:lnTo>
                        <a:lnTo>
                          <a:pt x="491" y="798"/>
                        </a:lnTo>
                        <a:lnTo>
                          <a:pt x="491" y="798"/>
                        </a:lnTo>
                        <a:lnTo>
                          <a:pt x="490" y="802"/>
                        </a:lnTo>
                        <a:lnTo>
                          <a:pt x="488" y="806"/>
                        </a:lnTo>
                        <a:lnTo>
                          <a:pt x="485" y="808"/>
                        </a:lnTo>
                        <a:lnTo>
                          <a:pt x="481" y="809"/>
                        </a:lnTo>
                        <a:lnTo>
                          <a:pt x="443" y="809"/>
                        </a:lnTo>
                        <a:lnTo>
                          <a:pt x="443" y="809"/>
                        </a:lnTo>
                        <a:lnTo>
                          <a:pt x="439" y="808"/>
                        </a:lnTo>
                        <a:lnTo>
                          <a:pt x="436" y="806"/>
                        </a:lnTo>
                        <a:lnTo>
                          <a:pt x="434" y="802"/>
                        </a:lnTo>
                        <a:lnTo>
                          <a:pt x="433" y="798"/>
                        </a:lnTo>
                        <a:lnTo>
                          <a:pt x="433" y="760"/>
                        </a:lnTo>
                        <a:lnTo>
                          <a:pt x="433" y="760"/>
                        </a:lnTo>
                        <a:lnTo>
                          <a:pt x="434" y="756"/>
                        </a:lnTo>
                        <a:lnTo>
                          <a:pt x="436" y="753"/>
                        </a:lnTo>
                        <a:lnTo>
                          <a:pt x="439" y="751"/>
                        </a:lnTo>
                        <a:lnTo>
                          <a:pt x="443" y="750"/>
                        </a:lnTo>
                        <a:lnTo>
                          <a:pt x="443" y="750"/>
                        </a:lnTo>
                        <a:close/>
                        <a:moveTo>
                          <a:pt x="443" y="663"/>
                        </a:moveTo>
                        <a:lnTo>
                          <a:pt x="481" y="663"/>
                        </a:lnTo>
                        <a:lnTo>
                          <a:pt x="481" y="663"/>
                        </a:lnTo>
                        <a:lnTo>
                          <a:pt x="485" y="664"/>
                        </a:lnTo>
                        <a:lnTo>
                          <a:pt x="488" y="666"/>
                        </a:lnTo>
                        <a:lnTo>
                          <a:pt x="490" y="670"/>
                        </a:lnTo>
                        <a:lnTo>
                          <a:pt x="491" y="674"/>
                        </a:lnTo>
                        <a:lnTo>
                          <a:pt x="491" y="711"/>
                        </a:lnTo>
                        <a:lnTo>
                          <a:pt x="491" y="711"/>
                        </a:lnTo>
                        <a:lnTo>
                          <a:pt x="490" y="716"/>
                        </a:lnTo>
                        <a:lnTo>
                          <a:pt x="488" y="719"/>
                        </a:lnTo>
                        <a:lnTo>
                          <a:pt x="485" y="721"/>
                        </a:lnTo>
                        <a:lnTo>
                          <a:pt x="481" y="722"/>
                        </a:lnTo>
                        <a:lnTo>
                          <a:pt x="443" y="722"/>
                        </a:lnTo>
                        <a:lnTo>
                          <a:pt x="443" y="722"/>
                        </a:lnTo>
                        <a:lnTo>
                          <a:pt x="439" y="721"/>
                        </a:lnTo>
                        <a:lnTo>
                          <a:pt x="436" y="719"/>
                        </a:lnTo>
                        <a:lnTo>
                          <a:pt x="434" y="716"/>
                        </a:lnTo>
                        <a:lnTo>
                          <a:pt x="433" y="711"/>
                        </a:lnTo>
                        <a:lnTo>
                          <a:pt x="433" y="674"/>
                        </a:lnTo>
                        <a:lnTo>
                          <a:pt x="433" y="674"/>
                        </a:lnTo>
                        <a:lnTo>
                          <a:pt x="434" y="670"/>
                        </a:lnTo>
                        <a:lnTo>
                          <a:pt x="436" y="666"/>
                        </a:lnTo>
                        <a:lnTo>
                          <a:pt x="439" y="664"/>
                        </a:lnTo>
                        <a:lnTo>
                          <a:pt x="443" y="663"/>
                        </a:lnTo>
                        <a:lnTo>
                          <a:pt x="443" y="663"/>
                        </a:lnTo>
                        <a:close/>
                        <a:moveTo>
                          <a:pt x="677" y="54"/>
                        </a:moveTo>
                        <a:lnTo>
                          <a:pt x="677" y="54"/>
                        </a:lnTo>
                        <a:lnTo>
                          <a:pt x="681" y="55"/>
                        </a:lnTo>
                        <a:lnTo>
                          <a:pt x="685" y="56"/>
                        </a:lnTo>
                        <a:lnTo>
                          <a:pt x="689" y="59"/>
                        </a:lnTo>
                        <a:lnTo>
                          <a:pt x="691" y="61"/>
                        </a:lnTo>
                        <a:lnTo>
                          <a:pt x="694" y="64"/>
                        </a:lnTo>
                        <a:lnTo>
                          <a:pt x="696" y="68"/>
                        </a:lnTo>
                        <a:lnTo>
                          <a:pt x="698" y="71"/>
                        </a:lnTo>
                        <a:lnTo>
                          <a:pt x="698" y="75"/>
                        </a:lnTo>
                        <a:lnTo>
                          <a:pt x="698" y="476"/>
                        </a:lnTo>
                        <a:lnTo>
                          <a:pt x="698" y="476"/>
                        </a:lnTo>
                        <a:lnTo>
                          <a:pt x="698" y="480"/>
                        </a:lnTo>
                        <a:lnTo>
                          <a:pt x="696" y="483"/>
                        </a:lnTo>
                        <a:lnTo>
                          <a:pt x="694" y="488"/>
                        </a:lnTo>
                        <a:lnTo>
                          <a:pt x="691" y="491"/>
                        </a:lnTo>
                        <a:lnTo>
                          <a:pt x="689" y="493"/>
                        </a:lnTo>
                        <a:lnTo>
                          <a:pt x="685" y="495"/>
                        </a:lnTo>
                        <a:lnTo>
                          <a:pt x="681" y="496"/>
                        </a:lnTo>
                        <a:lnTo>
                          <a:pt x="677" y="497"/>
                        </a:lnTo>
                        <a:lnTo>
                          <a:pt x="74" y="497"/>
                        </a:lnTo>
                        <a:lnTo>
                          <a:pt x="74" y="497"/>
                        </a:lnTo>
                        <a:lnTo>
                          <a:pt x="70" y="496"/>
                        </a:lnTo>
                        <a:lnTo>
                          <a:pt x="67" y="495"/>
                        </a:lnTo>
                        <a:lnTo>
                          <a:pt x="63" y="493"/>
                        </a:lnTo>
                        <a:lnTo>
                          <a:pt x="60" y="491"/>
                        </a:lnTo>
                        <a:lnTo>
                          <a:pt x="58" y="488"/>
                        </a:lnTo>
                        <a:lnTo>
                          <a:pt x="56" y="483"/>
                        </a:lnTo>
                        <a:lnTo>
                          <a:pt x="54" y="480"/>
                        </a:lnTo>
                        <a:lnTo>
                          <a:pt x="54" y="476"/>
                        </a:lnTo>
                        <a:lnTo>
                          <a:pt x="54" y="75"/>
                        </a:lnTo>
                        <a:lnTo>
                          <a:pt x="54" y="75"/>
                        </a:lnTo>
                        <a:lnTo>
                          <a:pt x="54" y="71"/>
                        </a:lnTo>
                        <a:lnTo>
                          <a:pt x="56" y="68"/>
                        </a:lnTo>
                        <a:lnTo>
                          <a:pt x="58" y="64"/>
                        </a:lnTo>
                        <a:lnTo>
                          <a:pt x="60" y="61"/>
                        </a:lnTo>
                        <a:lnTo>
                          <a:pt x="63" y="59"/>
                        </a:lnTo>
                        <a:lnTo>
                          <a:pt x="67" y="56"/>
                        </a:lnTo>
                        <a:lnTo>
                          <a:pt x="70" y="55"/>
                        </a:lnTo>
                        <a:lnTo>
                          <a:pt x="74" y="54"/>
                        </a:lnTo>
                        <a:lnTo>
                          <a:pt x="677" y="54"/>
                        </a:lnTo>
                        <a:close/>
                      </a:path>
                    </a:pathLst>
                  </a:custGeom>
                  <a:grpFill/>
                  <a:ln>
                    <a:noFill/>
                  </a:ln>
                  <a:extLst/>
                </p:spPr>
                <p:txBody>
                  <a:bodyPr/>
                  <a:lstStyle/>
                  <a:p>
                    <a:pPr>
                      <a:defRPr/>
                    </a:pPr>
                    <a:endParaRPr lang="en-US" dirty="0">
                      <a:solidFill>
                        <a:prstClr val="black"/>
                      </a:solidFill>
                      <a:latin typeface="Calibri Light"/>
                    </a:endParaRPr>
                  </a:p>
                </p:txBody>
              </p:sp>
              <p:sp>
                <p:nvSpPr>
                  <p:cNvPr id="125" name="Freeform 36"/>
                  <p:cNvSpPr>
                    <a:spLocks noEditPoints="1"/>
                  </p:cNvSpPr>
                  <p:nvPr/>
                </p:nvSpPr>
                <p:spPr bwMode="auto">
                  <a:xfrm>
                    <a:off x="4587" y="2460"/>
                    <a:ext cx="68" cy="24"/>
                  </a:xfrm>
                  <a:custGeom>
                    <a:avLst/>
                    <a:gdLst>
                      <a:gd name="T0" fmla="*/ 150 w 544"/>
                      <a:gd name="T1" fmla="*/ 192 h 193"/>
                      <a:gd name="T2" fmla="*/ 132 w 544"/>
                      <a:gd name="T3" fmla="*/ 150 h 193"/>
                      <a:gd name="T4" fmla="*/ 55 w 544"/>
                      <a:gd name="T5" fmla="*/ 150 h 193"/>
                      <a:gd name="T6" fmla="*/ 38 w 544"/>
                      <a:gd name="T7" fmla="*/ 192 h 193"/>
                      <a:gd name="T8" fmla="*/ 3 w 544"/>
                      <a:gd name="T9" fmla="*/ 193 h 193"/>
                      <a:gd name="T10" fmla="*/ 1 w 544"/>
                      <a:gd name="T11" fmla="*/ 186 h 193"/>
                      <a:gd name="T12" fmla="*/ 76 w 544"/>
                      <a:gd name="T13" fmla="*/ 0 h 193"/>
                      <a:gd name="T14" fmla="*/ 116 w 544"/>
                      <a:gd name="T15" fmla="*/ 4 h 193"/>
                      <a:gd name="T16" fmla="*/ 188 w 544"/>
                      <a:gd name="T17" fmla="*/ 191 h 193"/>
                      <a:gd name="T18" fmla="*/ 184 w 544"/>
                      <a:gd name="T19" fmla="*/ 193 h 193"/>
                      <a:gd name="T20" fmla="*/ 96 w 544"/>
                      <a:gd name="T21" fmla="*/ 56 h 193"/>
                      <a:gd name="T22" fmla="*/ 88 w 544"/>
                      <a:gd name="T23" fmla="*/ 59 h 193"/>
                      <a:gd name="T24" fmla="*/ 70 w 544"/>
                      <a:gd name="T25" fmla="*/ 115 h 193"/>
                      <a:gd name="T26" fmla="*/ 112 w 544"/>
                      <a:gd name="T27" fmla="*/ 117 h 193"/>
                      <a:gd name="T28" fmla="*/ 116 w 544"/>
                      <a:gd name="T29" fmla="*/ 115 h 193"/>
                      <a:gd name="T30" fmla="*/ 236 w 544"/>
                      <a:gd name="T31" fmla="*/ 188 h 193"/>
                      <a:gd name="T32" fmla="*/ 240 w 544"/>
                      <a:gd name="T33" fmla="*/ 193 h 193"/>
                      <a:gd name="T34" fmla="*/ 272 w 544"/>
                      <a:gd name="T35" fmla="*/ 193 h 193"/>
                      <a:gd name="T36" fmla="*/ 275 w 544"/>
                      <a:gd name="T37" fmla="*/ 38 h 193"/>
                      <a:gd name="T38" fmla="*/ 278 w 544"/>
                      <a:gd name="T39" fmla="*/ 33 h 193"/>
                      <a:gd name="T40" fmla="*/ 330 w 544"/>
                      <a:gd name="T41" fmla="*/ 32 h 193"/>
                      <a:gd name="T42" fmla="*/ 333 w 544"/>
                      <a:gd name="T43" fmla="*/ 5 h 193"/>
                      <a:gd name="T44" fmla="*/ 330 w 544"/>
                      <a:gd name="T45" fmla="*/ 1 h 193"/>
                      <a:gd name="T46" fmla="*/ 182 w 544"/>
                      <a:gd name="T47" fmla="*/ 1 h 193"/>
                      <a:gd name="T48" fmla="*/ 179 w 544"/>
                      <a:gd name="T49" fmla="*/ 27 h 193"/>
                      <a:gd name="T50" fmla="*/ 182 w 544"/>
                      <a:gd name="T51" fmla="*/ 32 h 193"/>
                      <a:gd name="T52" fmla="*/ 233 w 544"/>
                      <a:gd name="T53" fmla="*/ 33 h 193"/>
                      <a:gd name="T54" fmla="*/ 236 w 544"/>
                      <a:gd name="T55" fmla="*/ 188 h 193"/>
                      <a:gd name="T56" fmla="*/ 357 w 544"/>
                      <a:gd name="T57" fmla="*/ 5 h 193"/>
                      <a:gd name="T58" fmla="*/ 363 w 544"/>
                      <a:gd name="T59" fmla="*/ 0 h 193"/>
                      <a:gd name="T60" fmla="*/ 417 w 544"/>
                      <a:gd name="T61" fmla="*/ 4 h 193"/>
                      <a:gd name="T62" fmla="*/ 451 w 544"/>
                      <a:gd name="T63" fmla="*/ 116 h 193"/>
                      <a:gd name="T64" fmla="*/ 485 w 544"/>
                      <a:gd name="T65" fmla="*/ 4 h 193"/>
                      <a:gd name="T66" fmla="*/ 539 w 544"/>
                      <a:gd name="T67" fmla="*/ 0 h 193"/>
                      <a:gd name="T68" fmla="*/ 544 w 544"/>
                      <a:gd name="T69" fmla="*/ 3 h 193"/>
                      <a:gd name="T70" fmla="*/ 544 w 544"/>
                      <a:gd name="T71" fmla="*/ 190 h 193"/>
                      <a:gd name="T72" fmla="*/ 514 w 544"/>
                      <a:gd name="T73" fmla="*/ 193 h 193"/>
                      <a:gd name="T74" fmla="*/ 509 w 544"/>
                      <a:gd name="T75" fmla="*/ 190 h 193"/>
                      <a:gd name="T76" fmla="*/ 508 w 544"/>
                      <a:gd name="T77" fmla="*/ 83 h 193"/>
                      <a:gd name="T78" fmla="*/ 504 w 544"/>
                      <a:gd name="T79" fmla="*/ 79 h 193"/>
                      <a:gd name="T80" fmla="*/ 497 w 544"/>
                      <a:gd name="T81" fmla="*/ 83 h 193"/>
                      <a:gd name="T82" fmla="*/ 466 w 544"/>
                      <a:gd name="T83" fmla="*/ 193 h 193"/>
                      <a:gd name="T84" fmla="*/ 431 w 544"/>
                      <a:gd name="T85" fmla="*/ 189 h 193"/>
                      <a:gd name="T86" fmla="*/ 402 w 544"/>
                      <a:gd name="T87" fmla="*/ 80 h 193"/>
                      <a:gd name="T88" fmla="*/ 397 w 544"/>
                      <a:gd name="T89" fmla="*/ 80 h 193"/>
                      <a:gd name="T90" fmla="*/ 394 w 544"/>
                      <a:gd name="T91" fmla="*/ 188 h 193"/>
                      <a:gd name="T92" fmla="*/ 390 w 544"/>
                      <a:gd name="T93" fmla="*/ 193 h 193"/>
                      <a:gd name="T94" fmla="*/ 361 w 544"/>
                      <a:gd name="T95" fmla="*/ 193 h 193"/>
                      <a:gd name="T96" fmla="*/ 357 w 544"/>
                      <a:gd name="T97"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4" h="193">
                        <a:moveTo>
                          <a:pt x="184" y="193"/>
                        </a:moveTo>
                        <a:lnTo>
                          <a:pt x="153" y="193"/>
                        </a:lnTo>
                        <a:lnTo>
                          <a:pt x="153" y="193"/>
                        </a:lnTo>
                        <a:lnTo>
                          <a:pt x="150" y="192"/>
                        </a:lnTo>
                        <a:lnTo>
                          <a:pt x="147" y="190"/>
                        </a:lnTo>
                        <a:lnTo>
                          <a:pt x="134" y="153"/>
                        </a:lnTo>
                        <a:lnTo>
                          <a:pt x="134" y="153"/>
                        </a:lnTo>
                        <a:lnTo>
                          <a:pt x="132" y="150"/>
                        </a:lnTo>
                        <a:lnTo>
                          <a:pt x="129" y="149"/>
                        </a:lnTo>
                        <a:lnTo>
                          <a:pt x="58" y="149"/>
                        </a:lnTo>
                        <a:lnTo>
                          <a:pt x="58" y="149"/>
                        </a:lnTo>
                        <a:lnTo>
                          <a:pt x="55" y="150"/>
                        </a:lnTo>
                        <a:lnTo>
                          <a:pt x="53" y="153"/>
                        </a:lnTo>
                        <a:lnTo>
                          <a:pt x="41" y="190"/>
                        </a:lnTo>
                        <a:lnTo>
                          <a:pt x="41" y="190"/>
                        </a:lnTo>
                        <a:lnTo>
                          <a:pt x="38" y="192"/>
                        </a:lnTo>
                        <a:lnTo>
                          <a:pt x="35" y="193"/>
                        </a:lnTo>
                        <a:lnTo>
                          <a:pt x="5" y="193"/>
                        </a:lnTo>
                        <a:lnTo>
                          <a:pt x="5" y="193"/>
                        </a:lnTo>
                        <a:lnTo>
                          <a:pt x="3" y="193"/>
                        </a:lnTo>
                        <a:lnTo>
                          <a:pt x="1" y="191"/>
                        </a:lnTo>
                        <a:lnTo>
                          <a:pt x="1" y="191"/>
                        </a:lnTo>
                        <a:lnTo>
                          <a:pt x="0" y="189"/>
                        </a:lnTo>
                        <a:lnTo>
                          <a:pt x="1" y="186"/>
                        </a:lnTo>
                        <a:lnTo>
                          <a:pt x="72" y="4"/>
                        </a:lnTo>
                        <a:lnTo>
                          <a:pt x="72" y="4"/>
                        </a:lnTo>
                        <a:lnTo>
                          <a:pt x="73" y="1"/>
                        </a:lnTo>
                        <a:lnTo>
                          <a:pt x="76" y="0"/>
                        </a:lnTo>
                        <a:lnTo>
                          <a:pt x="111" y="0"/>
                        </a:lnTo>
                        <a:lnTo>
                          <a:pt x="111" y="0"/>
                        </a:lnTo>
                        <a:lnTo>
                          <a:pt x="114" y="1"/>
                        </a:lnTo>
                        <a:lnTo>
                          <a:pt x="116" y="4"/>
                        </a:lnTo>
                        <a:lnTo>
                          <a:pt x="189" y="186"/>
                        </a:lnTo>
                        <a:lnTo>
                          <a:pt x="189" y="186"/>
                        </a:lnTo>
                        <a:lnTo>
                          <a:pt x="189" y="189"/>
                        </a:lnTo>
                        <a:lnTo>
                          <a:pt x="188" y="191"/>
                        </a:lnTo>
                        <a:lnTo>
                          <a:pt x="188" y="191"/>
                        </a:lnTo>
                        <a:lnTo>
                          <a:pt x="186" y="193"/>
                        </a:lnTo>
                        <a:lnTo>
                          <a:pt x="184" y="193"/>
                        </a:lnTo>
                        <a:lnTo>
                          <a:pt x="184" y="193"/>
                        </a:lnTo>
                        <a:close/>
                        <a:moveTo>
                          <a:pt x="117" y="109"/>
                        </a:moveTo>
                        <a:lnTo>
                          <a:pt x="98" y="59"/>
                        </a:lnTo>
                        <a:lnTo>
                          <a:pt x="98" y="59"/>
                        </a:lnTo>
                        <a:lnTo>
                          <a:pt x="96" y="56"/>
                        </a:lnTo>
                        <a:lnTo>
                          <a:pt x="93" y="55"/>
                        </a:lnTo>
                        <a:lnTo>
                          <a:pt x="93" y="55"/>
                        </a:lnTo>
                        <a:lnTo>
                          <a:pt x="90" y="56"/>
                        </a:lnTo>
                        <a:lnTo>
                          <a:pt x="88" y="59"/>
                        </a:lnTo>
                        <a:lnTo>
                          <a:pt x="70" y="109"/>
                        </a:lnTo>
                        <a:lnTo>
                          <a:pt x="70" y="109"/>
                        </a:lnTo>
                        <a:lnTo>
                          <a:pt x="69" y="113"/>
                        </a:lnTo>
                        <a:lnTo>
                          <a:pt x="70" y="115"/>
                        </a:lnTo>
                        <a:lnTo>
                          <a:pt x="70" y="115"/>
                        </a:lnTo>
                        <a:lnTo>
                          <a:pt x="72" y="117"/>
                        </a:lnTo>
                        <a:lnTo>
                          <a:pt x="75" y="117"/>
                        </a:lnTo>
                        <a:lnTo>
                          <a:pt x="112" y="117"/>
                        </a:lnTo>
                        <a:lnTo>
                          <a:pt x="112" y="117"/>
                        </a:lnTo>
                        <a:lnTo>
                          <a:pt x="115" y="117"/>
                        </a:lnTo>
                        <a:lnTo>
                          <a:pt x="116" y="115"/>
                        </a:lnTo>
                        <a:lnTo>
                          <a:pt x="116" y="115"/>
                        </a:lnTo>
                        <a:lnTo>
                          <a:pt x="117" y="113"/>
                        </a:lnTo>
                        <a:lnTo>
                          <a:pt x="117" y="109"/>
                        </a:lnTo>
                        <a:lnTo>
                          <a:pt x="117" y="109"/>
                        </a:lnTo>
                        <a:close/>
                        <a:moveTo>
                          <a:pt x="236" y="188"/>
                        </a:moveTo>
                        <a:lnTo>
                          <a:pt x="236" y="188"/>
                        </a:lnTo>
                        <a:lnTo>
                          <a:pt x="236" y="190"/>
                        </a:lnTo>
                        <a:lnTo>
                          <a:pt x="237" y="192"/>
                        </a:lnTo>
                        <a:lnTo>
                          <a:pt x="240" y="193"/>
                        </a:lnTo>
                        <a:lnTo>
                          <a:pt x="242" y="193"/>
                        </a:lnTo>
                        <a:lnTo>
                          <a:pt x="270" y="193"/>
                        </a:lnTo>
                        <a:lnTo>
                          <a:pt x="270" y="193"/>
                        </a:lnTo>
                        <a:lnTo>
                          <a:pt x="272" y="193"/>
                        </a:lnTo>
                        <a:lnTo>
                          <a:pt x="274" y="192"/>
                        </a:lnTo>
                        <a:lnTo>
                          <a:pt x="275" y="190"/>
                        </a:lnTo>
                        <a:lnTo>
                          <a:pt x="275" y="188"/>
                        </a:lnTo>
                        <a:lnTo>
                          <a:pt x="275" y="38"/>
                        </a:lnTo>
                        <a:lnTo>
                          <a:pt x="275" y="38"/>
                        </a:lnTo>
                        <a:lnTo>
                          <a:pt x="276" y="36"/>
                        </a:lnTo>
                        <a:lnTo>
                          <a:pt x="277" y="34"/>
                        </a:lnTo>
                        <a:lnTo>
                          <a:pt x="278" y="33"/>
                        </a:lnTo>
                        <a:lnTo>
                          <a:pt x="280" y="33"/>
                        </a:lnTo>
                        <a:lnTo>
                          <a:pt x="328" y="33"/>
                        </a:lnTo>
                        <a:lnTo>
                          <a:pt x="328" y="33"/>
                        </a:lnTo>
                        <a:lnTo>
                          <a:pt x="330" y="32"/>
                        </a:lnTo>
                        <a:lnTo>
                          <a:pt x="331" y="31"/>
                        </a:lnTo>
                        <a:lnTo>
                          <a:pt x="332" y="29"/>
                        </a:lnTo>
                        <a:lnTo>
                          <a:pt x="333" y="27"/>
                        </a:lnTo>
                        <a:lnTo>
                          <a:pt x="333" y="5"/>
                        </a:lnTo>
                        <a:lnTo>
                          <a:pt x="333" y="5"/>
                        </a:lnTo>
                        <a:lnTo>
                          <a:pt x="332" y="3"/>
                        </a:lnTo>
                        <a:lnTo>
                          <a:pt x="331" y="2"/>
                        </a:lnTo>
                        <a:lnTo>
                          <a:pt x="330" y="1"/>
                        </a:lnTo>
                        <a:lnTo>
                          <a:pt x="328" y="0"/>
                        </a:lnTo>
                        <a:lnTo>
                          <a:pt x="184" y="0"/>
                        </a:lnTo>
                        <a:lnTo>
                          <a:pt x="184" y="0"/>
                        </a:lnTo>
                        <a:lnTo>
                          <a:pt x="182" y="1"/>
                        </a:lnTo>
                        <a:lnTo>
                          <a:pt x="180" y="2"/>
                        </a:lnTo>
                        <a:lnTo>
                          <a:pt x="179" y="3"/>
                        </a:lnTo>
                        <a:lnTo>
                          <a:pt x="179" y="5"/>
                        </a:lnTo>
                        <a:lnTo>
                          <a:pt x="179" y="27"/>
                        </a:lnTo>
                        <a:lnTo>
                          <a:pt x="179" y="27"/>
                        </a:lnTo>
                        <a:lnTo>
                          <a:pt x="179" y="29"/>
                        </a:lnTo>
                        <a:lnTo>
                          <a:pt x="180" y="31"/>
                        </a:lnTo>
                        <a:lnTo>
                          <a:pt x="182" y="32"/>
                        </a:lnTo>
                        <a:lnTo>
                          <a:pt x="184" y="33"/>
                        </a:lnTo>
                        <a:lnTo>
                          <a:pt x="230" y="33"/>
                        </a:lnTo>
                        <a:lnTo>
                          <a:pt x="230" y="33"/>
                        </a:lnTo>
                        <a:lnTo>
                          <a:pt x="233" y="33"/>
                        </a:lnTo>
                        <a:lnTo>
                          <a:pt x="234" y="34"/>
                        </a:lnTo>
                        <a:lnTo>
                          <a:pt x="235" y="36"/>
                        </a:lnTo>
                        <a:lnTo>
                          <a:pt x="236" y="38"/>
                        </a:lnTo>
                        <a:lnTo>
                          <a:pt x="236" y="188"/>
                        </a:lnTo>
                        <a:lnTo>
                          <a:pt x="236" y="188"/>
                        </a:lnTo>
                        <a:close/>
                        <a:moveTo>
                          <a:pt x="357" y="188"/>
                        </a:moveTo>
                        <a:lnTo>
                          <a:pt x="357" y="5"/>
                        </a:lnTo>
                        <a:lnTo>
                          <a:pt x="357" y="5"/>
                        </a:lnTo>
                        <a:lnTo>
                          <a:pt x="358" y="3"/>
                        </a:lnTo>
                        <a:lnTo>
                          <a:pt x="359" y="2"/>
                        </a:lnTo>
                        <a:lnTo>
                          <a:pt x="361" y="1"/>
                        </a:lnTo>
                        <a:lnTo>
                          <a:pt x="363" y="0"/>
                        </a:lnTo>
                        <a:lnTo>
                          <a:pt x="411" y="0"/>
                        </a:lnTo>
                        <a:lnTo>
                          <a:pt x="411" y="0"/>
                        </a:lnTo>
                        <a:lnTo>
                          <a:pt x="416" y="1"/>
                        </a:lnTo>
                        <a:lnTo>
                          <a:pt x="417" y="4"/>
                        </a:lnTo>
                        <a:lnTo>
                          <a:pt x="446" y="112"/>
                        </a:lnTo>
                        <a:lnTo>
                          <a:pt x="446" y="112"/>
                        </a:lnTo>
                        <a:lnTo>
                          <a:pt x="448" y="115"/>
                        </a:lnTo>
                        <a:lnTo>
                          <a:pt x="451" y="116"/>
                        </a:lnTo>
                        <a:lnTo>
                          <a:pt x="451" y="116"/>
                        </a:lnTo>
                        <a:lnTo>
                          <a:pt x="454" y="115"/>
                        </a:lnTo>
                        <a:lnTo>
                          <a:pt x="456" y="112"/>
                        </a:lnTo>
                        <a:lnTo>
                          <a:pt x="485" y="4"/>
                        </a:lnTo>
                        <a:lnTo>
                          <a:pt x="485" y="4"/>
                        </a:lnTo>
                        <a:lnTo>
                          <a:pt x="487" y="1"/>
                        </a:lnTo>
                        <a:lnTo>
                          <a:pt x="490" y="0"/>
                        </a:lnTo>
                        <a:lnTo>
                          <a:pt x="539" y="0"/>
                        </a:lnTo>
                        <a:lnTo>
                          <a:pt x="539" y="0"/>
                        </a:lnTo>
                        <a:lnTo>
                          <a:pt x="541" y="1"/>
                        </a:lnTo>
                        <a:lnTo>
                          <a:pt x="543" y="2"/>
                        </a:lnTo>
                        <a:lnTo>
                          <a:pt x="544" y="3"/>
                        </a:lnTo>
                        <a:lnTo>
                          <a:pt x="544" y="5"/>
                        </a:lnTo>
                        <a:lnTo>
                          <a:pt x="544" y="188"/>
                        </a:lnTo>
                        <a:lnTo>
                          <a:pt x="544" y="188"/>
                        </a:lnTo>
                        <a:lnTo>
                          <a:pt x="544" y="190"/>
                        </a:lnTo>
                        <a:lnTo>
                          <a:pt x="543" y="192"/>
                        </a:lnTo>
                        <a:lnTo>
                          <a:pt x="541" y="193"/>
                        </a:lnTo>
                        <a:lnTo>
                          <a:pt x="539" y="193"/>
                        </a:lnTo>
                        <a:lnTo>
                          <a:pt x="514" y="193"/>
                        </a:lnTo>
                        <a:lnTo>
                          <a:pt x="514" y="193"/>
                        </a:lnTo>
                        <a:lnTo>
                          <a:pt x="512" y="193"/>
                        </a:lnTo>
                        <a:lnTo>
                          <a:pt x="510" y="192"/>
                        </a:lnTo>
                        <a:lnTo>
                          <a:pt x="509" y="190"/>
                        </a:lnTo>
                        <a:lnTo>
                          <a:pt x="508" y="188"/>
                        </a:lnTo>
                        <a:lnTo>
                          <a:pt x="508" y="85"/>
                        </a:lnTo>
                        <a:lnTo>
                          <a:pt x="508" y="85"/>
                        </a:lnTo>
                        <a:lnTo>
                          <a:pt x="508" y="83"/>
                        </a:lnTo>
                        <a:lnTo>
                          <a:pt x="507" y="81"/>
                        </a:lnTo>
                        <a:lnTo>
                          <a:pt x="506" y="80"/>
                        </a:lnTo>
                        <a:lnTo>
                          <a:pt x="504" y="79"/>
                        </a:lnTo>
                        <a:lnTo>
                          <a:pt x="504" y="79"/>
                        </a:lnTo>
                        <a:lnTo>
                          <a:pt x="501" y="80"/>
                        </a:lnTo>
                        <a:lnTo>
                          <a:pt x="499" y="80"/>
                        </a:lnTo>
                        <a:lnTo>
                          <a:pt x="498" y="82"/>
                        </a:lnTo>
                        <a:lnTo>
                          <a:pt x="497" y="83"/>
                        </a:lnTo>
                        <a:lnTo>
                          <a:pt x="471" y="189"/>
                        </a:lnTo>
                        <a:lnTo>
                          <a:pt x="471" y="189"/>
                        </a:lnTo>
                        <a:lnTo>
                          <a:pt x="469" y="192"/>
                        </a:lnTo>
                        <a:lnTo>
                          <a:pt x="466" y="193"/>
                        </a:lnTo>
                        <a:lnTo>
                          <a:pt x="436" y="193"/>
                        </a:lnTo>
                        <a:lnTo>
                          <a:pt x="436" y="193"/>
                        </a:lnTo>
                        <a:lnTo>
                          <a:pt x="433" y="192"/>
                        </a:lnTo>
                        <a:lnTo>
                          <a:pt x="431" y="189"/>
                        </a:lnTo>
                        <a:lnTo>
                          <a:pt x="404" y="84"/>
                        </a:lnTo>
                        <a:lnTo>
                          <a:pt x="404" y="84"/>
                        </a:lnTo>
                        <a:lnTo>
                          <a:pt x="404" y="82"/>
                        </a:lnTo>
                        <a:lnTo>
                          <a:pt x="402" y="80"/>
                        </a:lnTo>
                        <a:lnTo>
                          <a:pt x="401" y="80"/>
                        </a:lnTo>
                        <a:lnTo>
                          <a:pt x="399" y="80"/>
                        </a:lnTo>
                        <a:lnTo>
                          <a:pt x="399" y="80"/>
                        </a:lnTo>
                        <a:lnTo>
                          <a:pt x="397" y="80"/>
                        </a:lnTo>
                        <a:lnTo>
                          <a:pt x="395" y="81"/>
                        </a:lnTo>
                        <a:lnTo>
                          <a:pt x="394" y="83"/>
                        </a:lnTo>
                        <a:lnTo>
                          <a:pt x="394" y="85"/>
                        </a:lnTo>
                        <a:lnTo>
                          <a:pt x="394" y="188"/>
                        </a:lnTo>
                        <a:lnTo>
                          <a:pt x="394" y="188"/>
                        </a:lnTo>
                        <a:lnTo>
                          <a:pt x="394" y="190"/>
                        </a:lnTo>
                        <a:lnTo>
                          <a:pt x="392" y="192"/>
                        </a:lnTo>
                        <a:lnTo>
                          <a:pt x="390" y="193"/>
                        </a:lnTo>
                        <a:lnTo>
                          <a:pt x="388" y="193"/>
                        </a:lnTo>
                        <a:lnTo>
                          <a:pt x="363" y="193"/>
                        </a:lnTo>
                        <a:lnTo>
                          <a:pt x="363" y="193"/>
                        </a:lnTo>
                        <a:lnTo>
                          <a:pt x="361" y="193"/>
                        </a:lnTo>
                        <a:lnTo>
                          <a:pt x="359" y="192"/>
                        </a:lnTo>
                        <a:lnTo>
                          <a:pt x="358" y="190"/>
                        </a:lnTo>
                        <a:lnTo>
                          <a:pt x="357" y="188"/>
                        </a:lnTo>
                        <a:lnTo>
                          <a:pt x="357" y="188"/>
                        </a:lnTo>
                        <a:close/>
                      </a:path>
                    </a:pathLst>
                  </a:custGeom>
                  <a:grpFill/>
                  <a:ln>
                    <a:noFill/>
                  </a:ln>
                  <a:extLst/>
                </p:spPr>
                <p:txBody>
                  <a:bodyPr/>
                  <a:lstStyle/>
                  <a:p>
                    <a:pPr>
                      <a:defRPr/>
                    </a:pPr>
                    <a:endParaRPr lang="en-US" dirty="0">
                      <a:solidFill>
                        <a:prstClr val="black"/>
                      </a:solidFill>
                      <a:latin typeface="Calibri Light"/>
                    </a:endParaRPr>
                  </a:p>
                </p:txBody>
              </p:sp>
            </p:grpSp>
          </p:grpSp>
        </p:grpSp>
        <p:sp>
          <p:nvSpPr>
            <p:cNvPr id="126" name="Trapezoid 125"/>
            <p:cNvSpPr/>
            <p:nvPr/>
          </p:nvSpPr>
          <p:spPr>
            <a:xfrm>
              <a:off x="358775" y="998538"/>
              <a:ext cx="8424863" cy="328612"/>
            </a:xfrm>
            <a:prstGeom prst="trapezoid">
              <a:avLst>
                <a:gd name="adj" fmla="val 2491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27" name="Rectangle 126"/>
            <p:cNvSpPr/>
            <p:nvPr/>
          </p:nvSpPr>
          <p:spPr>
            <a:xfrm>
              <a:off x="358775" y="1327150"/>
              <a:ext cx="8424863" cy="250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28" name="TextBox 127"/>
            <p:cNvSpPr txBox="1"/>
            <p:nvPr/>
          </p:nvSpPr>
          <p:spPr>
            <a:xfrm>
              <a:off x="6854825" y="1304925"/>
              <a:ext cx="2168525" cy="277813"/>
            </a:xfrm>
            <a:prstGeom prst="rect">
              <a:avLst/>
            </a:prstGeom>
            <a:noFill/>
          </p:spPr>
          <p:txBody>
            <a:bodyPr>
              <a:spAutoFit/>
            </a:bodyPr>
            <a:lstStyle/>
            <a:p>
              <a:pPr>
                <a:defRPr/>
              </a:pPr>
              <a:r>
                <a:rPr lang="en-US" sz="1200" b="1" dirty="0">
                  <a:solidFill>
                    <a:srgbClr val="5B9BD5"/>
                  </a:solidFill>
                  <a:latin typeface="Calibri Light"/>
                  <a:cs typeface="Arial" pitchFamily="34" charset="0"/>
                </a:rPr>
                <a:t>Online /Mobile Banking</a:t>
              </a:r>
            </a:p>
          </p:txBody>
        </p:sp>
        <p:sp>
          <p:nvSpPr>
            <p:cNvPr id="129" name="Rectangle 128"/>
            <p:cNvSpPr/>
            <p:nvPr/>
          </p:nvSpPr>
          <p:spPr>
            <a:xfrm>
              <a:off x="358775" y="828675"/>
              <a:ext cx="349250" cy="793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32" name="Group 25"/>
            <p:cNvGrpSpPr>
              <a:grpSpLocks/>
            </p:cNvGrpSpPr>
            <p:nvPr/>
          </p:nvGrpSpPr>
          <p:grpSpPr bwMode="auto">
            <a:xfrm>
              <a:off x="358775" y="1084263"/>
              <a:ext cx="503238" cy="503237"/>
              <a:chOff x="644198" y="1131108"/>
              <a:chExt cx="609350" cy="609350"/>
            </a:xfrm>
          </p:grpSpPr>
          <p:sp>
            <p:nvSpPr>
              <p:cNvPr id="131" name="Oval 130"/>
              <p:cNvSpPr/>
              <p:nvPr/>
            </p:nvSpPr>
            <p:spPr>
              <a:xfrm>
                <a:off x="644198" y="1131108"/>
                <a:ext cx="609350" cy="60935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35" name="Group 8"/>
              <p:cNvGrpSpPr>
                <a:grpSpLocks noChangeAspect="1"/>
              </p:cNvGrpSpPr>
              <p:nvPr/>
            </p:nvGrpSpPr>
            <p:grpSpPr bwMode="auto">
              <a:xfrm>
                <a:off x="769938" y="1236663"/>
                <a:ext cx="363537" cy="336550"/>
                <a:chOff x="485" y="779"/>
                <a:chExt cx="229" cy="212"/>
              </a:xfrm>
              <a:solidFill>
                <a:schemeClr val="bg1"/>
              </a:solidFill>
            </p:grpSpPr>
            <p:sp>
              <p:nvSpPr>
                <p:cNvPr id="133" name="Freeform 9"/>
                <p:cNvSpPr>
                  <a:spLocks noEditPoints="1"/>
                </p:cNvSpPr>
                <p:nvPr/>
              </p:nvSpPr>
              <p:spPr bwMode="auto">
                <a:xfrm>
                  <a:off x="495" y="779"/>
                  <a:ext cx="209" cy="175"/>
                </a:xfrm>
                <a:custGeom>
                  <a:avLst/>
                  <a:gdLst>
                    <a:gd name="T0" fmla="*/ 71 w 416"/>
                    <a:gd name="T1" fmla="*/ 349 h 349"/>
                    <a:gd name="T2" fmla="*/ 74 w 416"/>
                    <a:gd name="T3" fmla="*/ 349 h 349"/>
                    <a:gd name="T4" fmla="*/ 162 w 416"/>
                    <a:gd name="T5" fmla="*/ 349 h 349"/>
                    <a:gd name="T6" fmla="*/ 251 w 416"/>
                    <a:gd name="T7" fmla="*/ 349 h 349"/>
                    <a:gd name="T8" fmla="*/ 253 w 416"/>
                    <a:gd name="T9" fmla="*/ 349 h 349"/>
                    <a:gd name="T10" fmla="*/ 342 w 416"/>
                    <a:gd name="T11" fmla="*/ 349 h 349"/>
                    <a:gd name="T12" fmla="*/ 345 w 416"/>
                    <a:gd name="T13" fmla="*/ 349 h 349"/>
                    <a:gd name="T14" fmla="*/ 408 w 416"/>
                    <a:gd name="T15" fmla="*/ 347 h 349"/>
                    <a:gd name="T16" fmla="*/ 416 w 416"/>
                    <a:gd name="T17" fmla="*/ 336 h 349"/>
                    <a:gd name="T18" fmla="*/ 415 w 416"/>
                    <a:gd name="T19" fmla="*/ 317 h 349"/>
                    <a:gd name="T20" fmla="*/ 404 w 416"/>
                    <a:gd name="T21" fmla="*/ 311 h 349"/>
                    <a:gd name="T22" fmla="*/ 378 w 416"/>
                    <a:gd name="T23" fmla="*/ 303 h 349"/>
                    <a:gd name="T24" fmla="*/ 367 w 416"/>
                    <a:gd name="T25" fmla="*/ 285 h 349"/>
                    <a:gd name="T26" fmla="*/ 405 w 416"/>
                    <a:gd name="T27" fmla="*/ 166 h 349"/>
                    <a:gd name="T28" fmla="*/ 415 w 416"/>
                    <a:gd name="T29" fmla="*/ 158 h 349"/>
                    <a:gd name="T30" fmla="*/ 416 w 416"/>
                    <a:gd name="T31" fmla="*/ 135 h 349"/>
                    <a:gd name="T32" fmla="*/ 410 w 416"/>
                    <a:gd name="T33" fmla="*/ 121 h 349"/>
                    <a:gd name="T34" fmla="*/ 218 w 416"/>
                    <a:gd name="T35" fmla="*/ 3 h 349"/>
                    <a:gd name="T36" fmla="*/ 202 w 416"/>
                    <a:gd name="T37" fmla="*/ 2 h 349"/>
                    <a:gd name="T38" fmla="*/ 9 w 416"/>
                    <a:gd name="T39" fmla="*/ 118 h 349"/>
                    <a:gd name="T40" fmla="*/ 0 w 416"/>
                    <a:gd name="T41" fmla="*/ 131 h 349"/>
                    <a:gd name="T42" fmla="*/ 0 w 416"/>
                    <a:gd name="T43" fmla="*/ 155 h 349"/>
                    <a:gd name="T44" fmla="*/ 8 w 416"/>
                    <a:gd name="T45" fmla="*/ 164 h 349"/>
                    <a:gd name="T46" fmla="*/ 49 w 416"/>
                    <a:gd name="T47" fmla="*/ 285 h 349"/>
                    <a:gd name="T48" fmla="*/ 41 w 416"/>
                    <a:gd name="T49" fmla="*/ 296 h 349"/>
                    <a:gd name="T50" fmla="*/ 11 w 416"/>
                    <a:gd name="T51" fmla="*/ 311 h 349"/>
                    <a:gd name="T52" fmla="*/ 3 w 416"/>
                    <a:gd name="T53" fmla="*/ 314 h 349"/>
                    <a:gd name="T54" fmla="*/ 0 w 416"/>
                    <a:gd name="T55" fmla="*/ 336 h 349"/>
                    <a:gd name="T56" fmla="*/ 3 w 416"/>
                    <a:gd name="T57" fmla="*/ 344 h 349"/>
                    <a:gd name="T58" fmla="*/ 11 w 416"/>
                    <a:gd name="T59" fmla="*/ 349 h 349"/>
                    <a:gd name="T60" fmla="*/ 229 w 416"/>
                    <a:gd name="T61" fmla="*/ 285 h 349"/>
                    <a:gd name="T62" fmla="*/ 219 w 416"/>
                    <a:gd name="T63" fmla="*/ 303 h 349"/>
                    <a:gd name="T64" fmla="*/ 197 w 416"/>
                    <a:gd name="T65" fmla="*/ 311 h 349"/>
                    <a:gd name="T66" fmla="*/ 191 w 416"/>
                    <a:gd name="T67" fmla="*/ 290 h 349"/>
                    <a:gd name="T68" fmla="*/ 229 w 416"/>
                    <a:gd name="T69" fmla="*/ 166 h 349"/>
                    <a:gd name="T70" fmla="*/ 316 w 416"/>
                    <a:gd name="T71" fmla="*/ 290 h 349"/>
                    <a:gd name="T72" fmla="*/ 310 w 416"/>
                    <a:gd name="T73" fmla="*/ 311 h 349"/>
                    <a:gd name="T74" fmla="*/ 288 w 416"/>
                    <a:gd name="T75" fmla="*/ 303 h 349"/>
                    <a:gd name="T76" fmla="*/ 276 w 416"/>
                    <a:gd name="T77" fmla="*/ 285 h 349"/>
                    <a:gd name="T78" fmla="*/ 319 w 416"/>
                    <a:gd name="T79" fmla="*/ 285 h 349"/>
                    <a:gd name="T80" fmla="*/ 214 w 416"/>
                    <a:gd name="T81" fmla="*/ 51 h 349"/>
                    <a:gd name="T82" fmla="*/ 233 w 416"/>
                    <a:gd name="T83" fmla="*/ 61 h 349"/>
                    <a:gd name="T84" fmla="*/ 243 w 416"/>
                    <a:gd name="T85" fmla="*/ 78 h 349"/>
                    <a:gd name="T86" fmla="*/ 243 w 416"/>
                    <a:gd name="T87" fmla="*/ 92 h 349"/>
                    <a:gd name="T88" fmla="*/ 233 w 416"/>
                    <a:gd name="T89" fmla="*/ 112 h 349"/>
                    <a:gd name="T90" fmla="*/ 214 w 416"/>
                    <a:gd name="T91" fmla="*/ 121 h 349"/>
                    <a:gd name="T92" fmla="*/ 202 w 416"/>
                    <a:gd name="T93" fmla="*/ 121 h 349"/>
                    <a:gd name="T94" fmla="*/ 183 w 416"/>
                    <a:gd name="T95" fmla="*/ 112 h 349"/>
                    <a:gd name="T96" fmla="*/ 173 w 416"/>
                    <a:gd name="T97" fmla="*/ 92 h 349"/>
                    <a:gd name="T98" fmla="*/ 173 w 416"/>
                    <a:gd name="T99" fmla="*/ 78 h 349"/>
                    <a:gd name="T100" fmla="*/ 183 w 416"/>
                    <a:gd name="T101" fmla="*/ 61 h 349"/>
                    <a:gd name="T102" fmla="*/ 202 w 416"/>
                    <a:gd name="T103" fmla="*/ 51 h 349"/>
                    <a:gd name="T104" fmla="*/ 138 w 416"/>
                    <a:gd name="T105" fmla="*/ 166 h 349"/>
                    <a:gd name="T106" fmla="*/ 135 w 416"/>
                    <a:gd name="T107" fmla="*/ 290 h 349"/>
                    <a:gd name="T108" fmla="*/ 128 w 416"/>
                    <a:gd name="T109" fmla="*/ 311 h 349"/>
                    <a:gd name="T110" fmla="*/ 106 w 416"/>
                    <a:gd name="T111" fmla="*/ 303 h 349"/>
                    <a:gd name="T112" fmla="*/ 97 w 416"/>
                    <a:gd name="T113" fmla="*/ 285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 h="349">
                      <a:moveTo>
                        <a:pt x="11" y="349"/>
                      </a:moveTo>
                      <a:lnTo>
                        <a:pt x="71" y="349"/>
                      </a:lnTo>
                      <a:lnTo>
                        <a:pt x="71" y="349"/>
                      </a:lnTo>
                      <a:lnTo>
                        <a:pt x="73" y="349"/>
                      </a:lnTo>
                      <a:lnTo>
                        <a:pt x="73" y="349"/>
                      </a:lnTo>
                      <a:lnTo>
                        <a:pt x="74" y="349"/>
                      </a:lnTo>
                      <a:lnTo>
                        <a:pt x="160" y="349"/>
                      </a:lnTo>
                      <a:lnTo>
                        <a:pt x="160" y="349"/>
                      </a:lnTo>
                      <a:lnTo>
                        <a:pt x="162" y="349"/>
                      </a:lnTo>
                      <a:lnTo>
                        <a:pt x="162" y="349"/>
                      </a:lnTo>
                      <a:lnTo>
                        <a:pt x="163" y="349"/>
                      </a:lnTo>
                      <a:lnTo>
                        <a:pt x="251" y="349"/>
                      </a:lnTo>
                      <a:lnTo>
                        <a:pt x="251" y="349"/>
                      </a:lnTo>
                      <a:lnTo>
                        <a:pt x="253" y="349"/>
                      </a:lnTo>
                      <a:lnTo>
                        <a:pt x="253" y="349"/>
                      </a:lnTo>
                      <a:lnTo>
                        <a:pt x="254" y="349"/>
                      </a:lnTo>
                      <a:lnTo>
                        <a:pt x="342" y="349"/>
                      </a:lnTo>
                      <a:lnTo>
                        <a:pt x="342" y="349"/>
                      </a:lnTo>
                      <a:lnTo>
                        <a:pt x="343" y="349"/>
                      </a:lnTo>
                      <a:lnTo>
                        <a:pt x="343" y="349"/>
                      </a:lnTo>
                      <a:lnTo>
                        <a:pt x="345" y="349"/>
                      </a:lnTo>
                      <a:lnTo>
                        <a:pt x="404" y="349"/>
                      </a:lnTo>
                      <a:lnTo>
                        <a:pt x="404" y="349"/>
                      </a:lnTo>
                      <a:lnTo>
                        <a:pt x="408" y="347"/>
                      </a:lnTo>
                      <a:lnTo>
                        <a:pt x="413" y="344"/>
                      </a:lnTo>
                      <a:lnTo>
                        <a:pt x="415" y="341"/>
                      </a:lnTo>
                      <a:lnTo>
                        <a:pt x="416" y="336"/>
                      </a:lnTo>
                      <a:lnTo>
                        <a:pt x="416" y="322"/>
                      </a:lnTo>
                      <a:lnTo>
                        <a:pt x="416" y="322"/>
                      </a:lnTo>
                      <a:lnTo>
                        <a:pt x="415" y="317"/>
                      </a:lnTo>
                      <a:lnTo>
                        <a:pt x="413" y="314"/>
                      </a:lnTo>
                      <a:lnTo>
                        <a:pt x="408" y="311"/>
                      </a:lnTo>
                      <a:lnTo>
                        <a:pt x="404" y="311"/>
                      </a:lnTo>
                      <a:lnTo>
                        <a:pt x="378" y="311"/>
                      </a:lnTo>
                      <a:lnTo>
                        <a:pt x="378" y="311"/>
                      </a:lnTo>
                      <a:lnTo>
                        <a:pt x="378" y="303"/>
                      </a:lnTo>
                      <a:lnTo>
                        <a:pt x="375" y="296"/>
                      </a:lnTo>
                      <a:lnTo>
                        <a:pt x="372" y="290"/>
                      </a:lnTo>
                      <a:lnTo>
                        <a:pt x="367" y="285"/>
                      </a:lnTo>
                      <a:lnTo>
                        <a:pt x="367" y="166"/>
                      </a:lnTo>
                      <a:lnTo>
                        <a:pt x="405" y="166"/>
                      </a:lnTo>
                      <a:lnTo>
                        <a:pt x="405" y="166"/>
                      </a:lnTo>
                      <a:lnTo>
                        <a:pt x="410" y="164"/>
                      </a:lnTo>
                      <a:lnTo>
                        <a:pt x="413" y="163"/>
                      </a:lnTo>
                      <a:lnTo>
                        <a:pt x="415" y="158"/>
                      </a:lnTo>
                      <a:lnTo>
                        <a:pt x="416" y="153"/>
                      </a:lnTo>
                      <a:lnTo>
                        <a:pt x="416" y="135"/>
                      </a:lnTo>
                      <a:lnTo>
                        <a:pt x="416" y="135"/>
                      </a:lnTo>
                      <a:lnTo>
                        <a:pt x="415" y="131"/>
                      </a:lnTo>
                      <a:lnTo>
                        <a:pt x="413" y="126"/>
                      </a:lnTo>
                      <a:lnTo>
                        <a:pt x="410" y="121"/>
                      </a:lnTo>
                      <a:lnTo>
                        <a:pt x="407" y="118"/>
                      </a:lnTo>
                      <a:lnTo>
                        <a:pt x="218" y="3"/>
                      </a:lnTo>
                      <a:lnTo>
                        <a:pt x="218" y="3"/>
                      </a:lnTo>
                      <a:lnTo>
                        <a:pt x="213" y="2"/>
                      </a:lnTo>
                      <a:lnTo>
                        <a:pt x="208" y="0"/>
                      </a:lnTo>
                      <a:lnTo>
                        <a:pt x="202" y="2"/>
                      </a:lnTo>
                      <a:lnTo>
                        <a:pt x="198" y="3"/>
                      </a:lnTo>
                      <a:lnTo>
                        <a:pt x="9" y="118"/>
                      </a:lnTo>
                      <a:lnTo>
                        <a:pt x="9" y="118"/>
                      </a:lnTo>
                      <a:lnTo>
                        <a:pt x="6" y="121"/>
                      </a:lnTo>
                      <a:lnTo>
                        <a:pt x="3" y="126"/>
                      </a:lnTo>
                      <a:lnTo>
                        <a:pt x="0" y="131"/>
                      </a:lnTo>
                      <a:lnTo>
                        <a:pt x="0" y="135"/>
                      </a:lnTo>
                      <a:lnTo>
                        <a:pt x="0" y="155"/>
                      </a:lnTo>
                      <a:lnTo>
                        <a:pt x="0" y="155"/>
                      </a:lnTo>
                      <a:lnTo>
                        <a:pt x="1" y="159"/>
                      </a:lnTo>
                      <a:lnTo>
                        <a:pt x="3" y="163"/>
                      </a:lnTo>
                      <a:lnTo>
                        <a:pt x="8" y="164"/>
                      </a:lnTo>
                      <a:lnTo>
                        <a:pt x="11" y="166"/>
                      </a:lnTo>
                      <a:lnTo>
                        <a:pt x="49" y="166"/>
                      </a:lnTo>
                      <a:lnTo>
                        <a:pt x="49" y="285"/>
                      </a:lnTo>
                      <a:lnTo>
                        <a:pt x="49" y="285"/>
                      </a:lnTo>
                      <a:lnTo>
                        <a:pt x="44" y="290"/>
                      </a:lnTo>
                      <a:lnTo>
                        <a:pt x="41" y="296"/>
                      </a:lnTo>
                      <a:lnTo>
                        <a:pt x="39" y="303"/>
                      </a:lnTo>
                      <a:lnTo>
                        <a:pt x="38" y="311"/>
                      </a:lnTo>
                      <a:lnTo>
                        <a:pt x="11" y="311"/>
                      </a:lnTo>
                      <a:lnTo>
                        <a:pt x="11" y="311"/>
                      </a:lnTo>
                      <a:lnTo>
                        <a:pt x="6" y="311"/>
                      </a:lnTo>
                      <a:lnTo>
                        <a:pt x="3" y="314"/>
                      </a:lnTo>
                      <a:lnTo>
                        <a:pt x="0" y="317"/>
                      </a:lnTo>
                      <a:lnTo>
                        <a:pt x="0" y="322"/>
                      </a:lnTo>
                      <a:lnTo>
                        <a:pt x="0" y="336"/>
                      </a:lnTo>
                      <a:lnTo>
                        <a:pt x="0" y="336"/>
                      </a:lnTo>
                      <a:lnTo>
                        <a:pt x="0" y="341"/>
                      </a:lnTo>
                      <a:lnTo>
                        <a:pt x="3" y="344"/>
                      </a:lnTo>
                      <a:lnTo>
                        <a:pt x="6" y="347"/>
                      </a:lnTo>
                      <a:lnTo>
                        <a:pt x="11" y="349"/>
                      </a:lnTo>
                      <a:lnTo>
                        <a:pt x="11" y="349"/>
                      </a:lnTo>
                      <a:close/>
                      <a:moveTo>
                        <a:pt x="229" y="166"/>
                      </a:moveTo>
                      <a:lnTo>
                        <a:pt x="229" y="285"/>
                      </a:lnTo>
                      <a:lnTo>
                        <a:pt x="229" y="285"/>
                      </a:lnTo>
                      <a:lnTo>
                        <a:pt x="225" y="290"/>
                      </a:lnTo>
                      <a:lnTo>
                        <a:pt x="221" y="296"/>
                      </a:lnTo>
                      <a:lnTo>
                        <a:pt x="219" y="303"/>
                      </a:lnTo>
                      <a:lnTo>
                        <a:pt x="219" y="311"/>
                      </a:lnTo>
                      <a:lnTo>
                        <a:pt x="197" y="311"/>
                      </a:lnTo>
                      <a:lnTo>
                        <a:pt x="197" y="311"/>
                      </a:lnTo>
                      <a:lnTo>
                        <a:pt x="197" y="303"/>
                      </a:lnTo>
                      <a:lnTo>
                        <a:pt x="194" y="296"/>
                      </a:lnTo>
                      <a:lnTo>
                        <a:pt x="191" y="290"/>
                      </a:lnTo>
                      <a:lnTo>
                        <a:pt x="186" y="285"/>
                      </a:lnTo>
                      <a:lnTo>
                        <a:pt x="186" y="166"/>
                      </a:lnTo>
                      <a:lnTo>
                        <a:pt x="229" y="166"/>
                      </a:lnTo>
                      <a:close/>
                      <a:moveTo>
                        <a:pt x="319" y="285"/>
                      </a:moveTo>
                      <a:lnTo>
                        <a:pt x="319" y="285"/>
                      </a:lnTo>
                      <a:lnTo>
                        <a:pt x="316" y="290"/>
                      </a:lnTo>
                      <a:lnTo>
                        <a:pt x="311" y="296"/>
                      </a:lnTo>
                      <a:lnTo>
                        <a:pt x="310" y="303"/>
                      </a:lnTo>
                      <a:lnTo>
                        <a:pt x="310" y="311"/>
                      </a:lnTo>
                      <a:lnTo>
                        <a:pt x="288" y="311"/>
                      </a:lnTo>
                      <a:lnTo>
                        <a:pt x="288" y="311"/>
                      </a:lnTo>
                      <a:lnTo>
                        <a:pt x="288" y="303"/>
                      </a:lnTo>
                      <a:lnTo>
                        <a:pt x="284" y="296"/>
                      </a:lnTo>
                      <a:lnTo>
                        <a:pt x="281" y="290"/>
                      </a:lnTo>
                      <a:lnTo>
                        <a:pt x="276" y="285"/>
                      </a:lnTo>
                      <a:lnTo>
                        <a:pt x="276" y="166"/>
                      </a:lnTo>
                      <a:lnTo>
                        <a:pt x="319" y="166"/>
                      </a:lnTo>
                      <a:lnTo>
                        <a:pt x="319" y="285"/>
                      </a:lnTo>
                      <a:close/>
                      <a:moveTo>
                        <a:pt x="208" y="51"/>
                      </a:moveTo>
                      <a:lnTo>
                        <a:pt x="208" y="51"/>
                      </a:lnTo>
                      <a:lnTo>
                        <a:pt x="214" y="51"/>
                      </a:lnTo>
                      <a:lnTo>
                        <a:pt x="222" y="54"/>
                      </a:lnTo>
                      <a:lnTo>
                        <a:pt x="227" y="57"/>
                      </a:lnTo>
                      <a:lnTo>
                        <a:pt x="233" y="61"/>
                      </a:lnTo>
                      <a:lnTo>
                        <a:pt x="237" y="67"/>
                      </a:lnTo>
                      <a:lnTo>
                        <a:pt x="240" y="72"/>
                      </a:lnTo>
                      <a:lnTo>
                        <a:pt x="243" y="78"/>
                      </a:lnTo>
                      <a:lnTo>
                        <a:pt x="243" y="86"/>
                      </a:lnTo>
                      <a:lnTo>
                        <a:pt x="243" y="86"/>
                      </a:lnTo>
                      <a:lnTo>
                        <a:pt x="243" y="92"/>
                      </a:lnTo>
                      <a:lnTo>
                        <a:pt x="240" y="99"/>
                      </a:lnTo>
                      <a:lnTo>
                        <a:pt x="237" y="105"/>
                      </a:lnTo>
                      <a:lnTo>
                        <a:pt x="233" y="112"/>
                      </a:lnTo>
                      <a:lnTo>
                        <a:pt x="227" y="115"/>
                      </a:lnTo>
                      <a:lnTo>
                        <a:pt x="222" y="118"/>
                      </a:lnTo>
                      <a:lnTo>
                        <a:pt x="214" y="121"/>
                      </a:lnTo>
                      <a:lnTo>
                        <a:pt x="208" y="121"/>
                      </a:lnTo>
                      <a:lnTo>
                        <a:pt x="208" y="121"/>
                      </a:lnTo>
                      <a:lnTo>
                        <a:pt x="202" y="121"/>
                      </a:lnTo>
                      <a:lnTo>
                        <a:pt x="194" y="118"/>
                      </a:lnTo>
                      <a:lnTo>
                        <a:pt x="189" y="115"/>
                      </a:lnTo>
                      <a:lnTo>
                        <a:pt x="183" y="112"/>
                      </a:lnTo>
                      <a:lnTo>
                        <a:pt x="179" y="105"/>
                      </a:lnTo>
                      <a:lnTo>
                        <a:pt x="176" y="99"/>
                      </a:lnTo>
                      <a:lnTo>
                        <a:pt x="173" y="92"/>
                      </a:lnTo>
                      <a:lnTo>
                        <a:pt x="173" y="86"/>
                      </a:lnTo>
                      <a:lnTo>
                        <a:pt x="173" y="86"/>
                      </a:lnTo>
                      <a:lnTo>
                        <a:pt x="173" y="78"/>
                      </a:lnTo>
                      <a:lnTo>
                        <a:pt x="176" y="72"/>
                      </a:lnTo>
                      <a:lnTo>
                        <a:pt x="179" y="67"/>
                      </a:lnTo>
                      <a:lnTo>
                        <a:pt x="183" y="61"/>
                      </a:lnTo>
                      <a:lnTo>
                        <a:pt x="189" y="57"/>
                      </a:lnTo>
                      <a:lnTo>
                        <a:pt x="194" y="54"/>
                      </a:lnTo>
                      <a:lnTo>
                        <a:pt x="202" y="51"/>
                      </a:lnTo>
                      <a:lnTo>
                        <a:pt x="208" y="51"/>
                      </a:lnTo>
                      <a:lnTo>
                        <a:pt x="208" y="51"/>
                      </a:lnTo>
                      <a:close/>
                      <a:moveTo>
                        <a:pt x="138" y="166"/>
                      </a:moveTo>
                      <a:lnTo>
                        <a:pt x="138" y="285"/>
                      </a:lnTo>
                      <a:lnTo>
                        <a:pt x="138" y="285"/>
                      </a:lnTo>
                      <a:lnTo>
                        <a:pt x="135" y="290"/>
                      </a:lnTo>
                      <a:lnTo>
                        <a:pt x="132" y="296"/>
                      </a:lnTo>
                      <a:lnTo>
                        <a:pt x="128" y="303"/>
                      </a:lnTo>
                      <a:lnTo>
                        <a:pt x="128" y="311"/>
                      </a:lnTo>
                      <a:lnTo>
                        <a:pt x="108" y="311"/>
                      </a:lnTo>
                      <a:lnTo>
                        <a:pt x="108" y="311"/>
                      </a:lnTo>
                      <a:lnTo>
                        <a:pt x="106" y="303"/>
                      </a:lnTo>
                      <a:lnTo>
                        <a:pt x="105" y="296"/>
                      </a:lnTo>
                      <a:lnTo>
                        <a:pt x="101" y="290"/>
                      </a:lnTo>
                      <a:lnTo>
                        <a:pt x="97" y="285"/>
                      </a:lnTo>
                      <a:lnTo>
                        <a:pt x="97" y="166"/>
                      </a:lnTo>
                      <a:lnTo>
                        <a:pt x="138" y="166"/>
                      </a:lnTo>
                      <a:close/>
                    </a:path>
                  </a:pathLst>
                </a:custGeom>
                <a:grpFill/>
                <a:ln>
                  <a:noFill/>
                </a:ln>
                <a:extLst/>
              </p:spPr>
              <p:txBody>
                <a:bodyPr/>
                <a:lstStyle/>
                <a:p>
                  <a:pPr>
                    <a:defRPr/>
                  </a:pPr>
                  <a:endParaRPr lang="en-GB" dirty="0">
                    <a:solidFill>
                      <a:prstClr val="black"/>
                    </a:solidFill>
                    <a:latin typeface="Calibri Light"/>
                  </a:endParaRPr>
                </a:p>
              </p:txBody>
            </p:sp>
            <p:sp>
              <p:nvSpPr>
                <p:cNvPr id="134" name="Freeform 10"/>
                <p:cNvSpPr>
                  <a:spLocks/>
                </p:cNvSpPr>
                <p:nvPr/>
              </p:nvSpPr>
              <p:spPr bwMode="auto">
                <a:xfrm>
                  <a:off x="485" y="962"/>
                  <a:ext cx="229" cy="29"/>
                </a:xfrm>
                <a:custGeom>
                  <a:avLst/>
                  <a:gdLst>
                    <a:gd name="T0" fmla="*/ 447 w 458"/>
                    <a:gd name="T1" fmla="*/ 0 h 57"/>
                    <a:gd name="T2" fmla="*/ 11 w 458"/>
                    <a:gd name="T3" fmla="*/ 0 h 57"/>
                    <a:gd name="T4" fmla="*/ 11 w 458"/>
                    <a:gd name="T5" fmla="*/ 0 h 57"/>
                    <a:gd name="T6" fmla="*/ 8 w 458"/>
                    <a:gd name="T7" fmla="*/ 1 h 57"/>
                    <a:gd name="T8" fmla="*/ 3 w 458"/>
                    <a:gd name="T9" fmla="*/ 3 h 57"/>
                    <a:gd name="T10" fmla="*/ 2 w 458"/>
                    <a:gd name="T11" fmla="*/ 8 h 57"/>
                    <a:gd name="T12" fmla="*/ 0 w 458"/>
                    <a:gd name="T13" fmla="*/ 11 h 57"/>
                    <a:gd name="T14" fmla="*/ 0 w 458"/>
                    <a:gd name="T15" fmla="*/ 44 h 57"/>
                    <a:gd name="T16" fmla="*/ 0 w 458"/>
                    <a:gd name="T17" fmla="*/ 44 h 57"/>
                    <a:gd name="T18" fmla="*/ 2 w 458"/>
                    <a:gd name="T19" fmla="*/ 49 h 57"/>
                    <a:gd name="T20" fmla="*/ 3 w 458"/>
                    <a:gd name="T21" fmla="*/ 52 h 57"/>
                    <a:gd name="T22" fmla="*/ 8 w 458"/>
                    <a:gd name="T23" fmla="*/ 55 h 57"/>
                    <a:gd name="T24" fmla="*/ 11 w 458"/>
                    <a:gd name="T25" fmla="*/ 57 h 57"/>
                    <a:gd name="T26" fmla="*/ 447 w 458"/>
                    <a:gd name="T27" fmla="*/ 57 h 57"/>
                    <a:gd name="T28" fmla="*/ 447 w 458"/>
                    <a:gd name="T29" fmla="*/ 57 h 57"/>
                    <a:gd name="T30" fmla="*/ 452 w 458"/>
                    <a:gd name="T31" fmla="*/ 55 h 57"/>
                    <a:gd name="T32" fmla="*/ 455 w 458"/>
                    <a:gd name="T33" fmla="*/ 52 h 57"/>
                    <a:gd name="T34" fmla="*/ 458 w 458"/>
                    <a:gd name="T35" fmla="*/ 49 h 57"/>
                    <a:gd name="T36" fmla="*/ 458 w 458"/>
                    <a:gd name="T37" fmla="*/ 44 h 57"/>
                    <a:gd name="T38" fmla="*/ 458 w 458"/>
                    <a:gd name="T39" fmla="*/ 11 h 57"/>
                    <a:gd name="T40" fmla="*/ 458 w 458"/>
                    <a:gd name="T41" fmla="*/ 11 h 57"/>
                    <a:gd name="T42" fmla="*/ 458 w 458"/>
                    <a:gd name="T43" fmla="*/ 8 h 57"/>
                    <a:gd name="T44" fmla="*/ 455 w 458"/>
                    <a:gd name="T45" fmla="*/ 3 h 57"/>
                    <a:gd name="T46" fmla="*/ 452 w 458"/>
                    <a:gd name="T47" fmla="*/ 1 h 57"/>
                    <a:gd name="T48" fmla="*/ 447 w 458"/>
                    <a:gd name="T49" fmla="*/ 0 h 57"/>
                    <a:gd name="T50" fmla="*/ 447 w 458"/>
                    <a:gd name="T5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57">
                      <a:moveTo>
                        <a:pt x="447" y="0"/>
                      </a:moveTo>
                      <a:lnTo>
                        <a:pt x="11" y="0"/>
                      </a:lnTo>
                      <a:lnTo>
                        <a:pt x="11" y="0"/>
                      </a:lnTo>
                      <a:lnTo>
                        <a:pt x="8" y="1"/>
                      </a:lnTo>
                      <a:lnTo>
                        <a:pt x="3" y="3"/>
                      </a:lnTo>
                      <a:lnTo>
                        <a:pt x="2" y="8"/>
                      </a:lnTo>
                      <a:lnTo>
                        <a:pt x="0" y="11"/>
                      </a:lnTo>
                      <a:lnTo>
                        <a:pt x="0" y="44"/>
                      </a:lnTo>
                      <a:lnTo>
                        <a:pt x="0" y="44"/>
                      </a:lnTo>
                      <a:lnTo>
                        <a:pt x="2" y="49"/>
                      </a:lnTo>
                      <a:lnTo>
                        <a:pt x="3" y="52"/>
                      </a:lnTo>
                      <a:lnTo>
                        <a:pt x="8" y="55"/>
                      </a:lnTo>
                      <a:lnTo>
                        <a:pt x="11" y="57"/>
                      </a:lnTo>
                      <a:lnTo>
                        <a:pt x="447" y="57"/>
                      </a:lnTo>
                      <a:lnTo>
                        <a:pt x="447" y="57"/>
                      </a:lnTo>
                      <a:lnTo>
                        <a:pt x="452" y="55"/>
                      </a:lnTo>
                      <a:lnTo>
                        <a:pt x="455" y="52"/>
                      </a:lnTo>
                      <a:lnTo>
                        <a:pt x="458" y="49"/>
                      </a:lnTo>
                      <a:lnTo>
                        <a:pt x="458" y="44"/>
                      </a:lnTo>
                      <a:lnTo>
                        <a:pt x="458" y="11"/>
                      </a:lnTo>
                      <a:lnTo>
                        <a:pt x="458" y="11"/>
                      </a:lnTo>
                      <a:lnTo>
                        <a:pt x="458" y="8"/>
                      </a:lnTo>
                      <a:lnTo>
                        <a:pt x="455" y="3"/>
                      </a:lnTo>
                      <a:lnTo>
                        <a:pt x="452" y="1"/>
                      </a:lnTo>
                      <a:lnTo>
                        <a:pt x="447" y="0"/>
                      </a:lnTo>
                      <a:lnTo>
                        <a:pt x="447" y="0"/>
                      </a:lnTo>
                      <a:close/>
                    </a:path>
                  </a:pathLst>
                </a:custGeom>
                <a:grpFill/>
                <a:ln>
                  <a:noFill/>
                </a:ln>
                <a:extLst/>
              </p:spPr>
              <p:txBody>
                <a:bodyPr/>
                <a:lstStyle/>
                <a:p>
                  <a:pPr>
                    <a:defRPr/>
                  </a:pPr>
                  <a:endParaRPr lang="en-GB" dirty="0">
                    <a:solidFill>
                      <a:prstClr val="black"/>
                    </a:solidFill>
                    <a:latin typeface="Calibri Light"/>
                  </a:endParaRPr>
                </a:p>
              </p:txBody>
            </p:sp>
          </p:grpSp>
        </p:grpSp>
        <p:grpSp>
          <p:nvGrpSpPr>
            <p:cNvPr id="136" name="Group 134"/>
            <p:cNvGrpSpPr>
              <a:grpSpLocks/>
            </p:cNvGrpSpPr>
            <p:nvPr/>
          </p:nvGrpSpPr>
          <p:grpSpPr bwMode="auto">
            <a:xfrm>
              <a:off x="358775" y="5540375"/>
              <a:ext cx="3702050" cy="863600"/>
              <a:chOff x="358775" y="5630363"/>
              <a:chExt cx="3702351" cy="864188"/>
            </a:xfrm>
          </p:grpSpPr>
          <p:grpSp>
            <p:nvGrpSpPr>
              <p:cNvPr id="138" name="Group 158"/>
              <p:cNvGrpSpPr>
                <a:grpSpLocks/>
              </p:cNvGrpSpPr>
              <p:nvPr/>
            </p:nvGrpSpPr>
            <p:grpSpPr bwMode="auto">
              <a:xfrm>
                <a:off x="358775" y="5630363"/>
                <a:ext cx="3702351" cy="749522"/>
                <a:chOff x="358775" y="5630363"/>
                <a:chExt cx="3702351" cy="749522"/>
              </a:xfrm>
            </p:grpSpPr>
            <p:grpSp>
              <p:nvGrpSpPr>
                <p:cNvPr id="141" name="Group 35"/>
                <p:cNvGrpSpPr>
                  <a:grpSpLocks/>
                </p:cNvGrpSpPr>
                <p:nvPr/>
              </p:nvGrpSpPr>
              <p:grpSpPr bwMode="auto">
                <a:xfrm>
                  <a:off x="358775" y="5782397"/>
                  <a:ext cx="3702351" cy="597488"/>
                  <a:chOff x="358775" y="5750681"/>
                  <a:chExt cx="3702351" cy="597488"/>
                </a:xfrm>
              </p:grpSpPr>
              <p:grpSp>
                <p:nvGrpSpPr>
                  <p:cNvPr id="142" name="Group 33"/>
                  <p:cNvGrpSpPr>
                    <a:grpSpLocks/>
                  </p:cNvGrpSpPr>
                  <p:nvPr/>
                </p:nvGrpSpPr>
                <p:grpSpPr bwMode="auto">
                  <a:xfrm>
                    <a:off x="358775" y="5750681"/>
                    <a:ext cx="3686237" cy="579703"/>
                    <a:chOff x="358775" y="5755967"/>
                    <a:chExt cx="8424863" cy="579703"/>
                  </a:xfrm>
                </p:grpSpPr>
                <p:sp>
                  <p:nvSpPr>
                    <p:cNvPr id="148" name="Trapezoid 147"/>
                    <p:cNvSpPr/>
                    <p:nvPr/>
                  </p:nvSpPr>
                  <p:spPr>
                    <a:xfrm>
                      <a:off x="358775" y="5756436"/>
                      <a:ext cx="8425407" cy="327248"/>
                    </a:xfrm>
                    <a:prstGeom prst="trapezoid">
                      <a:avLst>
                        <a:gd name="adj" fmla="val 2491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49" name="Rectangle 148"/>
                    <p:cNvSpPr/>
                    <p:nvPr/>
                  </p:nvSpPr>
                  <p:spPr>
                    <a:xfrm>
                      <a:off x="358775" y="6083684"/>
                      <a:ext cx="8425407" cy="252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sp>
                <p:nvSpPr>
                  <p:cNvPr id="147" name="TextBox 146"/>
                  <p:cNvSpPr txBox="1"/>
                  <p:nvPr/>
                </p:nvSpPr>
                <p:spPr>
                  <a:xfrm>
                    <a:off x="457208" y="6072044"/>
                    <a:ext cx="3603918" cy="276413"/>
                  </a:xfrm>
                  <a:prstGeom prst="rect">
                    <a:avLst/>
                  </a:prstGeom>
                  <a:noFill/>
                </p:spPr>
                <p:txBody>
                  <a:bodyPr>
                    <a:spAutoFit/>
                  </a:bodyPr>
                  <a:lstStyle/>
                  <a:p>
                    <a:pPr>
                      <a:defRPr/>
                    </a:pPr>
                    <a:r>
                      <a:rPr lang="en-US" sz="1200" b="1" dirty="0">
                        <a:solidFill>
                          <a:srgbClr val="5B9BD5"/>
                        </a:solidFill>
                        <a:latin typeface="Calibri Light"/>
                      </a:rPr>
                      <a:t>Money, Intellectual Property, Business Data</a:t>
                    </a:r>
                  </a:p>
                </p:txBody>
              </p:sp>
            </p:grpSp>
            <p:grpSp>
              <p:nvGrpSpPr>
                <p:cNvPr id="146" name="Group 108"/>
                <p:cNvGrpSpPr>
                  <a:grpSpLocks/>
                </p:cNvGrpSpPr>
                <p:nvPr/>
              </p:nvGrpSpPr>
              <p:grpSpPr bwMode="auto">
                <a:xfrm>
                  <a:off x="1832610" y="5630363"/>
                  <a:ext cx="828146" cy="407733"/>
                  <a:chOff x="3990590" y="1012378"/>
                  <a:chExt cx="828146" cy="407733"/>
                </a:xfrm>
              </p:grpSpPr>
              <p:pic>
                <p:nvPicPr>
                  <p:cNvPr id="143" name="Picture 1" descr="\\SOOFA\Clients\ECI\2011.03\Yoav.Valadarsky\Computer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0590" y="1012378"/>
                    <a:ext cx="351054" cy="4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 descr="\\SOOFA\Clients\ECI\2011.03\Yoav.Valadarsky\Computer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36" y="1012378"/>
                    <a:ext cx="351054" cy="4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 descr="\\SOOFA\Clients\ECI\2011.03\Yoav.Valadarsky\Computer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7682" y="1012378"/>
                    <a:ext cx="351054" cy="4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7" name="Rectangle 136"/>
              <p:cNvSpPr/>
              <p:nvPr/>
            </p:nvSpPr>
            <p:spPr>
              <a:xfrm>
                <a:off x="358775" y="5701850"/>
                <a:ext cx="349278" cy="79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nvGrpSpPr>
              <p:cNvPr id="150" name="Group 21"/>
              <p:cNvGrpSpPr>
                <a:grpSpLocks/>
              </p:cNvGrpSpPr>
              <p:nvPr/>
            </p:nvGrpSpPr>
            <p:grpSpPr bwMode="auto">
              <a:xfrm>
                <a:off x="358775" y="5955420"/>
                <a:ext cx="503643" cy="503643"/>
                <a:chOff x="358775" y="5955420"/>
                <a:chExt cx="503643" cy="503643"/>
              </a:xfrm>
            </p:grpSpPr>
            <p:sp>
              <p:nvSpPr>
                <p:cNvPr id="139" name="Oval 138"/>
                <p:cNvSpPr/>
                <p:nvPr/>
              </p:nvSpPr>
              <p:spPr>
                <a:xfrm>
                  <a:off x="358775" y="5956022"/>
                  <a:ext cx="503279" cy="50358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40" name="Freeform 6"/>
                <p:cNvSpPr>
                  <a:spLocks noEditPoints="1"/>
                </p:cNvSpPr>
                <p:nvPr/>
              </p:nvSpPr>
              <p:spPr bwMode="auto">
                <a:xfrm>
                  <a:off x="467772" y="6062736"/>
                  <a:ext cx="292853" cy="266627"/>
                </a:xfrm>
                <a:custGeom>
                  <a:avLst/>
                  <a:gdLst>
                    <a:gd name="T0" fmla="*/ 2147483647 w 1809"/>
                    <a:gd name="T1" fmla="*/ 2147483647 h 1647"/>
                    <a:gd name="T2" fmla="*/ 2112832245 w 1809"/>
                    <a:gd name="T3" fmla="*/ 0 h 1647"/>
                    <a:gd name="T4" fmla="*/ 2147483647 w 1809"/>
                    <a:gd name="T5" fmla="*/ 2147483647 h 1647"/>
                    <a:gd name="T6" fmla="*/ 2147483647 w 1809"/>
                    <a:gd name="T7" fmla="*/ 2147483647 h 1647"/>
                    <a:gd name="T8" fmla="*/ 2147483647 w 1809"/>
                    <a:gd name="T9" fmla="*/ 2147483647 h 1647"/>
                    <a:gd name="T10" fmla="*/ 2147483647 w 1809"/>
                    <a:gd name="T11" fmla="*/ 2147483647 h 1647"/>
                    <a:gd name="T12" fmla="*/ 2147483647 w 1809"/>
                    <a:gd name="T13" fmla="*/ 2147483647 h 1647"/>
                    <a:gd name="T14" fmla="*/ 2147483647 w 1809"/>
                    <a:gd name="T15" fmla="*/ 2147483647 h 1647"/>
                    <a:gd name="T16" fmla="*/ 2147483647 w 1809"/>
                    <a:gd name="T17" fmla="*/ 2147483647 h 1647"/>
                    <a:gd name="T18" fmla="*/ 2147483647 w 1809"/>
                    <a:gd name="T19" fmla="*/ 2147483647 h 1647"/>
                    <a:gd name="T20" fmla="*/ 2147483647 w 1809"/>
                    <a:gd name="T21" fmla="*/ 1832802416 h 1647"/>
                    <a:gd name="T22" fmla="*/ 2147483647 w 1809"/>
                    <a:gd name="T23" fmla="*/ 2147483647 h 1647"/>
                    <a:gd name="T24" fmla="*/ 2147483647 w 1809"/>
                    <a:gd name="T25" fmla="*/ 691530068 h 1647"/>
                    <a:gd name="T26" fmla="*/ 2147483647 w 1809"/>
                    <a:gd name="T27" fmla="*/ 1450963089 h 1647"/>
                    <a:gd name="T28" fmla="*/ 2147483647 w 1809"/>
                    <a:gd name="T29" fmla="*/ 691530068 h 1647"/>
                    <a:gd name="T30" fmla="*/ 2147483647 w 1809"/>
                    <a:gd name="T31" fmla="*/ 691530068 h 1647"/>
                    <a:gd name="T32" fmla="*/ 2147483647 w 1809"/>
                    <a:gd name="T33" fmla="*/ 1450963089 h 1647"/>
                    <a:gd name="T34" fmla="*/ 2147483647 w 1809"/>
                    <a:gd name="T35" fmla="*/ 2147483647 h 1647"/>
                    <a:gd name="T36" fmla="*/ 2147483647 w 1809"/>
                    <a:gd name="T37" fmla="*/ 2147483647 h 1647"/>
                    <a:gd name="T38" fmla="*/ 2147483647 w 1809"/>
                    <a:gd name="T39" fmla="*/ 2147483647 h 1647"/>
                    <a:gd name="T40" fmla="*/ 2147483647 w 1809"/>
                    <a:gd name="T41" fmla="*/ 2147483647 h 1647"/>
                    <a:gd name="T42" fmla="*/ 2147483647 w 1809"/>
                    <a:gd name="T43" fmla="*/ 2147483647 h 1647"/>
                    <a:gd name="T44" fmla="*/ 0 w 1809"/>
                    <a:gd name="T45" fmla="*/ 2147483647 h 1647"/>
                    <a:gd name="T46" fmla="*/ 1709764042 w 1809"/>
                    <a:gd name="T47" fmla="*/ 2147483647 h 1647"/>
                    <a:gd name="T48" fmla="*/ 0 w 1809"/>
                    <a:gd name="T49" fmla="*/ 2147483647 h 1647"/>
                    <a:gd name="T50" fmla="*/ 1234599608 w 1809"/>
                    <a:gd name="T51" fmla="*/ 2147483647 h 1647"/>
                    <a:gd name="T52" fmla="*/ 475164434 w 1809"/>
                    <a:gd name="T53" fmla="*/ 2147483647 h 1647"/>
                    <a:gd name="T54" fmla="*/ 475164434 w 1809"/>
                    <a:gd name="T55" fmla="*/ 2147483647 h 1647"/>
                    <a:gd name="T56" fmla="*/ 1234599608 w 1809"/>
                    <a:gd name="T57" fmla="*/ 2147483647 h 1647"/>
                    <a:gd name="T58" fmla="*/ 475164434 w 1809"/>
                    <a:gd name="T59" fmla="*/ 2147483647 h 1647"/>
                    <a:gd name="T60" fmla="*/ 1234599608 w 1809"/>
                    <a:gd name="T61" fmla="*/ 2147483647 h 1647"/>
                    <a:gd name="T62" fmla="*/ 475164434 w 1809"/>
                    <a:gd name="T63" fmla="*/ 2147483647 h 1647"/>
                    <a:gd name="T64" fmla="*/ 2147483647 w 1809"/>
                    <a:gd name="T65" fmla="*/ 2147483647 h 1647"/>
                    <a:gd name="T66" fmla="*/ 2147483647 w 1809"/>
                    <a:gd name="T67" fmla="*/ 1972801341 h 1647"/>
                    <a:gd name="T68" fmla="*/ 2147483647 w 1809"/>
                    <a:gd name="T69" fmla="*/ 1086106137 h 1647"/>
                    <a:gd name="T70" fmla="*/ 2147483647 w 1809"/>
                    <a:gd name="T71" fmla="*/ 263041862 h 1647"/>
                    <a:gd name="T72" fmla="*/ 2147483647 w 1809"/>
                    <a:gd name="T73" fmla="*/ 1086106137 h 1647"/>
                    <a:gd name="T74" fmla="*/ 2147483647 w 1809"/>
                    <a:gd name="T75" fmla="*/ 1972801341 h 1647"/>
                    <a:gd name="T76" fmla="*/ 2147483647 w 1809"/>
                    <a:gd name="T77" fmla="*/ 2147483647 h 1647"/>
                    <a:gd name="T78" fmla="*/ 2147483647 w 1809"/>
                    <a:gd name="T79" fmla="*/ 2147483647 h 1647"/>
                    <a:gd name="T80" fmla="*/ 2147483647 w 1809"/>
                    <a:gd name="T81" fmla="*/ 2147483647 h 1647"/>
                    <a:gd name="T82" fmla="*/ 2147483647 w 1809"/>
                    <a:gd name="T83" fmla="*/ 2147483647 h 1647"/>
                    <a:gd name="T84" fmla="*/ 2147483647 w 1809"/>
                    <a:gd name="T85" fmla="*/ 2147483647 h 1647"/>
                    <a:gd name="T86" fmla="*/ 2147483647 w 1809"/>
                    <a:gd name="T87" fmla="*/ 2147483647 h 1647"/>
                    <a:gd name="T88" fmla="*/ 2147483647 w 1809"/>
                    <a:gd name="T89" fmla="*/ 2147483647 h 1647"/>
                    <a:gd name="T90" fmla="*/ 2147483647 w 1809"/>
                    <a:gd name="T91" fmla="*/ 2147483647 h 1647"/>
                    <a:gd name="T92" fmla="*/ 2147483647 w 1809"/>
                    <a:gd name="T93" fmla="*/ 2147483647 h 1647"/>
                    <a:gd name="T94" fmla="*/ 2147483647 w 1809"/>
                    <a:gd name="T95" fmla="*/ 2147483647 h 16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09"/>
                    <a:gd name="T145" fmla="*/ 0 h 1647"/>
                    <a:gd name="T146" fmla="*/ 1809 w 1809"/>
                    <a:gd name="T147" fmla="*/ 1647 h 16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09" h="1647">
                      <a:moveTo>
                        <a:pt x="498" y="1647"/>
                      </a:moveTo>
                      <a:lnTo>
                        <a:pt x="1170" y="1647"/>
                      </a:lnTo>
                      <a:lnTo>
                        <a:pt x="1170" y="0"/>
                      </a:lnTo>
                      <a:lnTo>
                        <a:pt x="498" y="0"/>
                      </a:lnTo>
                      <a:lnTo>
                        <a:pt x="498" y="1647"/>
                      </a:lnTo>
                      <a:close/>
                      <a:moveTo>
                        <a:pt x="1072" y="1416"/>
                      </a:moveTo>
                      <a:lnTo>
                        <a:pt x="892" y="1416"/>
                      </a:lnTo>
                      <a:lnTo>
                        <a:pt x="892" y="1237"/>
                      </a:lnTo>
                      <a:lnTo>
                        <a:pt x="1072" y="1237"/>
                      </a:lnTo>
                      <a:lnTo>
                        <a:pt x="1072" y="1416"/>
                      </a:lnTo>
                      <a:close/>
                      <a:moveTo>
                        <a:pt x="737" y="1148"/>
                      </a:moveTo>
                      <a:lnTo>
                        <a:pt x="737" y="968"/>
                      </a:lnTo>
                      <a:lnTo>
                        <a:pt x="916" y="968"/>
                      </a:lnTo>
                      <a:lnTo>
                        <a:pt x="916" y="1148"/>
                      </a:lnTo>
                      <a:lnTo>
                        <a:pt x="737" y="1148"/>
                      </a:lnTo>
                      <a:close/>
                      <a:moveTo>
                        <a:pt x="1072" y="879"/>
                      </a:moveTo>
                      <a:lnTo>
                        <a:pt x="892" y="879"/>
                      </a:lnTo>
                      <a:lnTo>
                        <a:pt x="892" y="700"/>
                      </a:lnTo>
                      <a:lnTo>
                        <a:pt x="1072" y="700"/>
                      </a:lnTo>
                      <a:lnTo>
                        <a:pt x="1072" y="879"/>
                      </a:lnTo>
                      <a:close/>
                      <a:moveTo>
                        <a:pt x="737" y="611"/>
                      </a:moveTo>
                      <a:lnTo>
                        <a:pt x="737" y="432"/>
                      </a:lnTo>
                      <a:lnTo>
                        <a:pt x="916" y="432"/>
                      </a:lnTo>
                      <a:lnTo>
                        <a:pt x="916" y="611"/>
                      </a:lnTo>
                      <a:lnTo>
                        <a:pt x="737" y="611"/>
                      </a:lnTo>
                      <a:close/>
                      <a:moveTo>
                        <a:pt x="892" y="163"/>
                      </a:moveTo>
                      <a:lnTo>
                        <a:pt x="1072" y="163"/>
                      </a:lnTo>
                      <a:lnTo>
                        <a:pt x="1072" y="342"/>
                      </a:lnTo>
                      <a:lnTo>
                        <a:pt x="892" y="342"/>
                      </a:lnTo>
                      <a:lnTo>
                        <a:pt x="892" y="163"/>
                      </a:lnTo>
                      <a:close/>
                      <a:moveTo>
                        <a:pt x="583" y="163"/>
                      </a:moveTo>
                      <a:lnTo>
                        <a:pt x="762" y="163"/>
                      </a:lnTo>
                      <a:lnTo>
                        <a:pt x="762" y="342"/>
                      </a:lnTo>
                      <a:lnTo>
                        <a:pt x="583" y="342"/>
                      </a:lnTo>
                      <a:lnTo>
                        <a:pt x="583" y="163"/>
                      </a:lnTo>
                      <a:close/>
                      <a:moveTo>
                        <a:pt x="583" y="700"/>
                      </a:moveTo>
                      <a:lnTo>
                        <a:pt x="762" y="700"/>
                      </a:lnTo>
                      <a:lnTo>
                        <a:pt x="762" y="879"/>
                      </a:lnTo>
                      <a:lnTo>
                        <a:pt x="583" y="879"/>
                      </a:lnTo>
                      <a:lnTo>
                        <a:pt x="583" y="700"/>
                      </a:lnTo>
                      <a:close/>
                      <a:moveTo>
                        <a:pt x="583" y="1237"/>
                      </a:moveTo>
                      <a:lnTo>
                        <a:pt x="762" y="1237"/>
                      </a:lnTo>
                      <a:lnTo>
                        <a:pt x="762" y="1416"/>
                      </a:lnTo>
                      <a:lnTo>
                        <a:pt x="583" y="1416"/>
                      </a:lnTo>
                      <a:lnTo>
                        <a:pt x="583" y="1237"/>
                      </a:lnTo>
                      <a:close/>
                      <a:moveTo>
                        <a:pt x="0" y="1647"/>
                      </a:moveTo>
                      <a:lnTo>
                        <a:pt x="403" y="1647"/>
                      </a:lnTo>
                      <a:lnTo>
                        <a:pt x="403" y="521"/>
                      </a:lnTo>
                      <a:lnTo>
                        <a:pt x="0" y="521"/>
                      </a:lnTo>
                      <a:lnTo>
                        <a:pt x="0" y="1647"/>
                      </a:lnTo>
                      <a:close/>
                      <a:moveTo>
                        <a:pt x="112" y="610"/>
                      </a:moveTo>
                      <a:lnTo>
                        <a:pt x="291" y="610"/>
                      </a:lnTo>
                      <a:lnTo>
                        <a:pt x="291" y="788"/>
                      </a:lnTo>
                      <a:lnTo>
                        <a:pt x="112" y="788"/>
                      </a:lnTo>
                      <a:lnTo>
                        <a:pt x="112" y="610"/>
                      </a:lnTo>
                      <a:close/>
                      <a:moveTo>
                        <a:pt x="112" y="928"/>
                      </a:moveTo>
                      <a:lnTo>
                        <a:pt x="291" y="928"/>
                      </a:lnTo>
                      <a:lnTo>
                        <a:pt x="291" y="1107"/>
                      </a:lnTo>
                      <a:lnTo>
                        <a:pt x="112" y="1107"/>
                      </a:lnTo>
                      <a:lnTo>
                        <a:pt x="112" y="928"/>
                      </a:lnTo>
                      <a:close/>
                      <a:moveTo>
                        <a:pt x="112" y="1234"/>
                      </a:moveTo>
                      <a:lnTo>
                        <a:pt x="291" y="1234"/>
                      </a:lnTo>
                      <a:lnTo>
                        <a:pt x="291" y="1413"/>
                      </a:lnTo>
                      <a:lnTo>
                        <a:pt x="112" y="1413"/>
                      </a:lnTo>
                      <a:lnTo>
                        <a:pt x="112" y="1234"/>
                      </a:lnTo>
                      <a:close/>
                      <a:moveTo>
                        <a:pt x="1730" y="680"/>
                      </a:moveTo>
                      <a:lnTo>
                        <a:pt x="1730" y="465"/>
                      </a:lnTo>
                      <a:lnTo>
                        <a:pt x="1632" y="465"/>
                      </a:lnTo>
                      <a:lnTo>
                        <a:pt x="1632" y="256"/>
                      </a:lnTo>
                      <a:lnTo>
                        <a:pt x="1561" y="256"/>
                      </a:lnTo>
                      <a:lnTo>
                        <a:pt x="1561" y="62"/>
                      </a:lnTo>
                      <a:lnTo>
                        <a:pt x="1502" y="62"/>
                      </a:lnTo>
                      <a:lnTo>
                        <a:pt x="1502" y="256"/>
                      </a:lnTo>
                      <a:lnTo>
                        <a:pt x="1433" y="256"/>
                      </a:lnTo>
                      <a:lnTo>
                        <a:pt x="1433" y="465"/>
                      </a:lnTo>
                      <a:lnTo>
                        <a:pt x="1334" y="465"/>
                      </a:lnTo>
                      <a:lnTo>
                        <a:pt x="1334" y="680"/>
                      </a:lnTo>
                      <a:lnTo>
                        <a:pt x="1254" y="680"/>
                      </a:lnTo>
                      <a:lnTo>
                        <a:pt x="1254" y="1647"/>
                      </a:lnTo>
                      <a:lnTo>
                        <a:pt x="1809" y="1647"/>
                      </a:lnTo>
                      <a:lnTo>
                        <a:pt x="1809" y="680"/>
                      </a:lnTo>
                      <a:lnTo>
                        <a:pt x="1730" y="680"/>
                      </a:lnTo>
                      <a:close/>
                      <a:moveTo>
                        <a:pt x="1526" y="1524"/>
                      </a:moveTo>
                      <a:lnTo>
                        <a:pt x="1347" y="1524"/>
                      </a:lnTo>
                      <a:lnTo>
                        <a:pt x="1347" y="1345"/>
                      </a:lnTo>
                      <a:lnTo>
                        <a:pt x="1526" y="1345"/>
                      </a:lnTo>
                      <a:lnTo>
                        <a:pt x="1526" y="1524"/>
                      </a:lnTo>
                      <a:close/>
                      <a:moveTo>
                        <a:pt x="1526" y="974"/>
                      </a:moveTo>
                      <a:lnTo>
                        <a:pt x="1347" y="974"/>
                      </a:lnTo>
                      <a:lnTo>
                        <a:pt x="1347" y="796"/>
                      </a:lnTo>
                      <a:lnTo>
                        <a:pt x="1526" y="796"/>
                      </a:lnTo>
                      <a:lnTo>
                        <a:pt x="1526" y="974"/>
                      </a:lnTo>
                      <a:close/>
                      <a:moveTo>
                        <a:pt x="1737" y="1247"/>
                      </a:moveTo>
                      <a:lnTo>
                        <a:pt x="1558" y="1247"/>
                      </a:lnTo>
                      <a:lnTo>
                        <a:pt x="1558" y="1067"/>
                      </a:lnTo>
                      <a:lnTo>
                        <a:pt x="1737" y="1067"/>
                      </a:lnTo>
                      <a:lnTo>
                        <a:pt x="1737" y="12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Calibri"/>
                  </a:endParaRPr>
                </a:p>
              </p:txBody>
            </p:sp>
          </p:grpSp>
        </p:grpSp>
        <p:grpSp>
          <p:nvGrpSpPr>
            <p:cNvPr id="151" name="Group 149"/>
            <p:cNvGrpSpPr>
              <a:grpSpLocks/>
            </p:cNvGrpSpPr>
            <p:nvPr/>
          </p:nvGrpSpPr>
          <p:grpSpPr bwMode="auto">
            <a:xfrm>
              <a:off x="7210425" y="3516313"/>
              <a:ext cx="358775" cy="438150"/>
              <a:chOff x="7210163" y="3717625"/>
              <a:chExt cx="358662" cy="436943"/>
            </a:xfrm>
          </p:grpSpPr>
          <p:grpSp>
            <p:nvGrpSpPr>
              <p:cNvPr id="152" name="Group 181"/>
              <p:cNvGrpSpPr>
                <a:grpSpLocks/>
              </p:cNvGrpSpPr>
              <p:nvPr/>
            </p:nvGrpSpPr>
            <p:grpSpPr bwMode="auto">
              <a:xfrm>
                <a:off x="7210163" y="3717625"/>
                <a:ext cx="358662" cy="436943"/>
                <a:chOff x="7173163" y="3675344"/>
                <a:chExt cx="358662" cy="436943"/>
              </a:xfrm>
            </p:grpSpPr>
            <p:sp>
              <p:nvSpPr>
                <p:cNvPr id="157" name="Freeform 156"/>
                <p:cNvSpPr/>
                <p:nvPr/>
              </p:nvSpPr>
              <p:spPr>
                <a:xfrm rot="16853227">
                  <a:off x="7260015" y="3697996"/>
                  <a:ext cx="294462" cy="249159"/>
                </a:xfrm>
                <a:custGeom>
                  <a:avLst/>
                  <a:gdLst>
                    <a:gd name="connsiteX0" fmla="*/ 401702 w 401702"/>
                    <a:gd name="connsiteY0" fmla="*/ 317133 h 317133"/>
                    <a:gd name="connsiteX1" fmla="*/ 147996 w 401702"/>
                    <a:gd name="connsiteY1" fmla="*/ 0 h 317133"/>
                    <a:gd name="connsiteX2" fmla="*/ 0 w 401702"/>
                    <a:gd name="connsiteY2" fmla="*/ 211422 h 317133"/>
                    <a:gd name="connsiteX3" fmla="*/ 401702 w 401702"/>
                    <a:gd name="connsiteY3" fmla="*/ 317133 h 317133"/>
                    <a:gd name="connsiteX0" fmla="*/ 391131 w 391131"/>
                    <a:gd name="connsiteY0" fmla="*/ 317133 h 317133"/>
                    <a:gd name="connsiteX1" fmla="*/ 137425 w 391131"/>
                    <a:gd name="connsiteY1" fmla="*/ 0 h 317133"/>
                    <a:gd name="connsiteX2" fmla="*/ 0 w 391131"/>
                    <a:gd name="connsiteY2" fmla="*/ 227279 h 317133"/>
                    <a:gd name="connsiteX3" fmla="*/ 391131 w 391131"/>
                    <a:gd name="connsiteY3" fmla="*/ 317133 h 317133"/>
                    <a:gd name="connsiteX0" fmla="*/ 391131 w 391131"/>
                    <a:gd name="connsiteY0" fmla="*/ 301277 h 301277"/>
                    <a:gd name="connsiteX1" fmla="*/ 163853 w 391131"/>
                    <a:gd name="connsiteY1" fmla="*/ 0 h 301277"/>
                    <a:gd name="connsiteX2" fmla="*/ 0 w 391131"/>
                    <a:gd name="connsiteY2" fmla="*/ 211423 h 301277"/>
                    <a:gd name="connsiteX3" fmla="*/ 391131 w 391131"/>
                    <a:gd name="connsiteY3" fmla="*/ 301277 h 301277"/>
                    <a:gd name="connsiteX0" fmla="*/ 391131 w 391131"/>
                    <a:gd name="connsiteY0" fmla="*/ 285420 h 285420"/>
                    <a:gd name="connsiteX1" fmla="*/ 206137 w 391131"/>
                    <a:gd name="connsiteY1" fmla="*/ 0 h 285420"/>
                    <a:gd name="connsiteX2" fmla="*/ 0 w 391131"/>
                    <a:gd name="connsiteY2" fmla="*/ 195566 h 285420"/>
                    <a:gd name="connsiteX3" fmla="*/ 391131 w 391131"/>
                    <a:gd name="connsiteY3" fmla="*/ 285420 h 285420"/>
                    <a:gd name="connsiteX0" fmla="*/ 359418 w 359418"/>
                    <a:gd name="connsiteY0" fmla="*/ 285420 h 285420"/>
                    <a:gd name="connsiteX1" fmla="*/ 174424 w 359418"/>
                    <a:gd name="connsiteY1" fmla="*/ 0 h 285420"/>
                    <a:gd name="connsiteX2" fmla="*/ 0 w 359418"/>
                    <a:gd name="connsiteY2" fmla="*/ 216708 h 285420"/>
                    <a:gd name="connsiteX3" fmla="*/ 359418 w 359418"/>
                    <a:gd name="connsiteY3" fmla="*/ 285420 h 285420"/>
                    <a:gd name="connsiteX0" fmla="*/ 359418 w 359418"/>
                    <a:gd name="connsiteY0" fmla="*/ 316364 h 316364"/>
                    <a:gd name="connsiteX1" fmla="*/ 195385 w 359418"/>
                    <a:gd name="connsiteY1" fmla="*/ 0 h 316364"/>
                    <a:gd name="connsiteX2" fmla="*/ 0 w 359418"/>
                    <a:gd name="connsiteY2" fmla="*/ 247652 h 316364"/>
                    <a:gd name="connsiteX3" fmla="*/ 359418 w 359418"/>
                    <a:gd name="connsiteY3" fmla="*/ 316364 h 316364"/>
                    <a:gd name="connsiteX0" fmla="*/ 360217 w 360217"/>
                    <a:gd name="connsiteY0" fmla="*/ 316364 h 316364"/>
                    <a:gd name="connsiteX1" fmla="*/ 196184 w 360217"/>
                    <a:gd name="connsiteY1" fmla="*/ 0 h 316364"/>
                    <a:gd name="connsiteX2" fmla="*/ 0 w 360217"/>
                    <a:gd name="connsiteY2" fmla="*/ 215511 h 316364"/>
                    <a:gd name="connsiteX3" fmla="*/ 360217 w 360217"/>
                    <a:gd name="connsiteY3" fmla="*/ 316364 h 316364"/>
                    <a:gd name="connsiteX0" fmla="*/ 360217 w 360217"/>
                    <a:gd name="connsiteY0" fmla="*/ 297399 h 297399"/>
                    <a:gd name="connsiteX1" fmla="*/ 237507 w 360217"/>
                    <a:gd name="connsiteY1" fmla="*/ 0 h 297399"/>
                    <a:gd name="connsiteX2" fmla="*/ 0 w 360217"/>
                    <a:gd name="connsiteY2" fmla="*/ 196546 h 297399"/>
                    <a:gd name="connsiteX3" fmla="*/ 360217 w 360217"/>
                    <a:gd name="connsiteY3" fmla="*/ 297399 h 297399"/>
                    <a:gd name="connsiteX0" fmla="*/ 310707 w 310707"/>
                    <a:gd name="connsiteY0" fmla="*/ 297399 h 297399"/>
                    <a:gd name="connsiteX1" fmla="*/ 187997 w 310707"/>
                    <a:gd name="connsiteY1" fmla="*/ 0 h 297399"/>
                    <a:gd name="connsiteX2" fmla="*/ 0 w 310707"/>
                    <a:gd name="connsiteY2" fmla="*/ 230083 h 297399"/>
                    <a:gd name="connsiteX3" fmla="*/ 310707 w 310707"/>
                    <a:gd name="connsiteY3" fmla="*/ 297399 h 297399"/>
                    <a:gd name="connsiteX0" fmla="*/ 362011 w 362011"/>
                    <a:gd name="connsiteY0" fmla="*/ 228325 h 230083"/>
                    <a:gd name="connsiteX1" fmla="*/ 187997 w 362011"/>
                    <a:gd name="connsiteY1" fmla="*/ 0 h 230083"/>
                    <a:gd name="connsiteX2" fmla="*/ 0 w 362011"/>
                    <a:gd name="connsiteY2" fmla="*/ 230083 h 230083"/>
                    <a:gd name="connsiteX3" fmla="*/ 362011 w 362011"/>
                    <a:gd name="connsiteY3" fmla="*/ 228325 h 230083"/>
                    <a:gd name="connsiteX0" fmla="*/ 343047 w 343047"/>
                    <a:gd name="connsiteY0" fmla="*/ 269648 h 269648"/>
                    <a:gd name="connsiteX1" fmla="*/ 187997 w 343047"/>
                    <a:gd name="connsiteY1" fmla="*/ 0 h 269648"/>
                    <a:gd name="connsiteX2" fmla="*/ 0 w 343047"/>
                    <a:gd name="connsiteY2" fmla="*/ 230083 h 269648"/>
                    <a:gd name="connsiteX3" fmla="*/ 343047 w 343047"/>
                    <a:gd name="connsiteY3" fmla="*/ 269648 h 269648"/>
                    <a:gd name="connsiteX0" fmla="*/ 294535 w 294535"/>
                    <a:gd name="connsiteY0" fmla="*/ 269648 h 269648"/>
                    <a:gd name="connsiteX1" fmla="*/ 139485 w 294535"/>
                    <a:gd name="connsiteY1" fmla="*/ 0 h 269648"/>
                    <a:gd name="connsiteX2" fmla="*/ 0 w 294535"/>
                    <a:gd name="connsiteY2" fmla="*/ 258429 h 269648"/>
                    <a:gd name="connsiteX3" fmla="*/ 294535 w 294535"/>
                    <a:gd name="connsiteY3" fmla="*/ 269648 h 269648"/>
                    <a:gd name="connsiteX0" fmla="*/ 294535 w 294535"/>
                    <a:gd name="connsiteY0" fmla="*/ 249885 h 249885"/>
                    <a:gd name="connsiteX1" fmla="*/ 148669 w 294535"/>
                    <a:gd name="connsiteY1" fmla="*/ 0 h 249885"/>
                    <a:gd name="connsiteX2" fmla="*/ 0 w 294535"/>
                    <a:gd name="connsiteY2" fmla="*/ 238666 h 249885"/>
                    <a:gd name="connsiteX3" fmla="*/ 294535 w 294535"/>
                    <a:gd name="connsiteY3" fmla="*/ 249885 h 249885"/>
                  </a:gdLst>
                  <a:ahLst/>
                  <a:cxnLst>
                    <a:cxn ang="0">
                      <a:pos x="connsiteX0" y="connsiteY0"/>
                    </a:cxn>
                    <a:cxn ang="0">
                      <a:pos x="connsiteX1" y="connsiteY1"/>
                    </a:cxn>
                    <a:cxn ang="0">
                      <a:pos x="connsiteX2" y="connsiteY2"/>
                    </a:cxn>
                    <a:cxn ang="0">
                      <a:pos x="connsiteX3" y="connsiteY3"/>
                    </a:cxn>
                  </a:cxnLst>
                  <a:rect l="l" t="t" r="r" b="b"/>
                  <a:pathLst>
                    <a:path w="294535" h="249885">
                      <a:moveTo>
                        <a:pt x="294535" y="249885"/>
                      </a:moveTo>
                      <a:lnTo>
                        <a:pt x="148669" y="0"/>
                      </a:lnTo>
                      <a:lnTo>
                        <a:pt x="0" y="238666"/>
                      </a:lnTo>
                      <a:lnTo>
                        <a:pt x="294535" y="249885"/>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sp>
              <p:nvSpPr>
                <p:cNvPr id="158" name="Oval 157"/>
                <p:cNvSpPr/>
                <p:nvPr/>
              </p:nvSpPr>
              <p:spPr>
                <a:xfrm>
                  <a:off x="7173163" y="3794078"/>
                  <a:ext cx="317400" cy="318209"/>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prstClr val="white"/>
                    </a:solidFill>
                    <a:latin typeface="Calibri Light"/>
                  </a:endParaRPr>
                </a:p>
              </p:txBody>
            </p:sp>
          </p:grpSp>
          <p:grpSp>
            <p:nvGrpSpPr>
              <p:cNvPr id="160" name="Group 5"/>
              <p:cNvGrpSpPr>
                <a:grpSpLocks noChangeAspect="1"/>
              </p:cNvGrpSpPr>
              <p:nvPr/>
            </p:nvGrpSpPr>
            <p:grpSpPr bwMode="auto">
              <a:xfrm>
                <a:off x="7267629" y="3930912"/>
                <a:ext cx="208351" cy="127498"/>
                <a:chOff x="3596" y="2560"/>
                <a:chExt cx="201" cy="123"/>
              </a:xfrm>
              <a:solidFill>
                <a:schemeClr val="bg1"/>
              </a:solidFill>
            </p:grpSpPr>
            <p:sp>
              <p:nvSpPr>
                <p:cNvPr id="153" name="Freeform 6"/>
                <p:cNvSpPr>
                  <a:spLocks noEditPoints="1"/>
                </p:cNvSpPr>
                <p:nvPr/>
              </p:nvSpPr>
              <p:spPr bwMode="auto">
                <a:xfrm>
                  <a:off x="3640" y="2596"/>
                  <a:ext cx="157" cy="87"/>
                </a:xfrm>
                <a:custGeom>
                  <a:avLst/>
                  <a:gdLst>
                    <a:gd name="T0" fmla="*/ 99 w 626"/>
                    <a:gd name="T1" fmla="*/ 30 h 348"/>
                    <a:gd name="T2" fmla="*/ 581 w 626"/>
                    <a:gd name="T3" fmla="*/ 30 h 348"/>
                    <a:gd name="T4" fmla="*/ 596 w 626"/>
                    <a:gd name="T5" fmla="*/ 41 h 348"/>
                    <a:gd name="T6" fmla="*/ 597 w 626"/>
                    <a:gd name="T7" fmla="*/ 298 h 348"/>
                    <a:gd name="T8" fmla="*/ 596 w 626"/>
                    <a:gd name="T9" fmla="*/ 306 h 348"/>
                    <a:gd name="T10" fmla="*/ 581 w 626"/>
                    <a:gd name="T11" fmla="*/ 318 h 348"/>
                    <a:gd name="T12" fmla="*/ 49 w 626"/>
                    <a:gd name="T13" fmla="*/ 318 h 348"/>
                    <a:gd name="T14" fmla="*/ 34 w 626"/>
                    <a:gd name="T15" fmla="*/ 313 h 348"/>
                    <a:gd name="T16" fmla="*/ 30 w 626"/>
                    <a:gd name="T17" fmla="*/ 298 h 348"/>
                    <a:gd name="T18" fmla="*/ 0 w 626"/>
                    <a:gd name="T19" fmla="*/ 298 h 348"/>
                    <a:gd name="T20" fmla="*/ 3 w 626"/>
                    <a:gd name="T21" fmla="*/ 318 h 348"/>
                    <a:gd name="T22" fmla="*/ 22 w 626"/>
                    <a:gd name="T23" fmla="*/ 339 h 348"/>
                    <a:gd name="T24" fmla="*/ 49 w 626"/>
                    <a:gd name="T25" fmla="*/ 348 h 348"/>
                    <a:gd name="T26" fmla="*/ 587 w 626"/>
                    <a:gd name="T27" fmla="*/ 347 h 348"/>
                    <a:gd name="T28" fmla="*/ 612 w 626"/>
                    <a:gd name="T29" fmla="*/ 333 h 348"/>
                    <a:gd name="T30" fmla="*/ 626 w 626"/>
                    <a:gd name="T31" fmla="*/ 308 h 348"/>
                    <a:gd name="T32" fmla="*/ 626 w 626"/>
                    <a:gd name="T33" fmla="*/ 50 h 348"/>
                    <a:gd name="T34" fmla="*/ 619 w 626"/>
                    <a:gd name="T35" fmla="*/ 22 h 348"/>
                    <a:gd name="T36" fmla="*/ 596 w 626"/>
                    <a:gd name="T37" fmla="*/ 4 h 348"/>
                    <a:gd name="T38" fmla="*/ 578 w 626"/>
                    <a:gd name="T39" fmla="*/ 0 h 348"/>
                    <a:gd name="T40" fmla="*/ 278 w 626"/>
                    <a:gd name="T41" fmla="*/ 178 h 348"/>
                    <a:gd name="T42" fmla="*/ 289 w 626"/>
                    <a:gd name="T43" fmla="*/ 185 h 348"/>
                    <a:gd name="T44" fmla="*/ 546 w 626"/>
                    <a:gd name="T45" fmla="*/ 184 h 348"/>
                    <a:gd name="T46" fmla="*/ 554 w 626"/>
                    <a:gd name="T47" fmla="*/ 174 h 348"/>
                    <a:gd name="T48" fmla="*/ 550 w 626"/>
                    <a:gd name="T49" fmla="*/ 165 h 348"/>
                    <a:gd name="T50" fmla="*/ 289 w 626"/>
                    <a:gd name="T51" fmla="*/ 162 h 348"/>
                    <a:gd name="T52" fmla="*/ 281 w 626"/>
                    <a:gd name="T53" fmla="*/ 165 h 348"/>
                    <a:gd name="T54" fmla="*/ 278 w 626"/>
                    <a:gd name="T55" fmla="*/ 174 h 348"/>
                    <a:gd name="T56" fmla="*/ 543 w 626"/>
                    <a:gd name="T57" fmla="*/ 264 h 348"/>
                    <a:gd name="T58" fmla="*/ 553 w 626"/>
                    <a:gd name="T59" fmla="*/ 256 h 348"/>
                    <a:gd name="T60" fmla="*/ 553 w 626"/>
                    <a:gd name="T61" fmla="*/ 247 h 348"/>
                    <a:gd name="T62" fmla="*/ 543 w 626"/>
                    <a:gd name="T63" fmla="*/ 240 h 348"/>
                    <a:gd name="T64" fmla="*/ 283 w 626"/>
                    <a:gd name="T65" fmla="*/ 241 h 348"/>
                    <a:gd name="T66" fmla="*/ 276 w 626"/>
                    <a:gd name="T67" fmla="*/ 251 h 348"/>
                    <a:gd name="T68" fmla="*/ 279 w 626"/>
                    <a:gd name="T69" fmla="*/ 260 h 348"/>
                    <a:gd name="T70" fmla="*/ 288 w 626"/>
                    <a:gd name="T71" fmla="*/ 264 h 348"/>
                    <a:gd name="T72" fmla="*/ 546 w 626"/>
                    <a:gd name="T73" fmla="*/ 106 h 348"/>
                    <a:gd name="T74" fmla="*/ 554 w 626"/>
                    <a:gd name="T75" fmla="*/ 96 h 348"/>
                    <a:gd name="T76" fmla="*/ 550 w 626"/>
                    <a:gd name="T77" fmla="*/ 87 h 348"/>
                    <a:gd name="T78" fmla="*/ 452 w 626"/>
                    <a:gd name="T79" fmla="*/ 83 h 348"/>
                    <a:gd name="T80" fmla="*/ 443 w 626"/>
                    <a:gd name="T81" fmla="*/ 87 h 348"/>
                    <a:gd name="T82" fmla="*/ 441 w 626"/>
                    <a:gd name="T83" fmla="*/ 96 h 348"/>
                    <a:gd name="T84" fmla="*/ 447 w 626"/>
                    <a:gd name="T85" fmla="*/ 10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6" h="348">
                      <a:moveTo>
                        <a:pt x="578" y="0"/>
                      </a:moveTo>
                      <a:lnTo>
                        <a:pt x="69" y="0"/>
                      </a:lnTo>
                      <a:lnTo>
                        <a:pt x="99" y="30"/>
                      </a:lnTo>
                      <a:lnTo>
                        <a:pt x="578" y="30"/>
                      </a:lnTo>
                      <a:lnTo>
                        <a:pt x="578" y="30"/>
                      </a:lnTo>
                      <a:lnTo>
                        <a:pt x="581" y="30"/>
                      </a:lnTo>
                      <a:lnTo>
                        <a:pt x="585" y="31"/>
                      </a:lnTo>
                      <a:lnTo>
                        <a:pt x="591" y="35"/>
                      </a:lnTo>
                      <a:lnTo>
                        <a:pt x="596" y="41"/>
                      </a:lnTo>
                      <a:lnTo>
                        <a:pt x="597" y="45"/>
                      </a:lnTo>
                      <a:lnTo>
                        <a:pt x="597" y="50"/>
                      </a:lnTo>
                      <a:lnTo>
                        <a:pt x="597" y="298"/>
                      </a:lnTo>
                      <a:lnTo>
                        <a:pt x="597" y="298"/>
                      </a:lnTo>
                      <a:lnTo>
                        <a:pt x="597" y="303"/>
                      </a:lnTo>
                      <a:lnTo>
                        <a:pt x="596" y="306"/>
                      </a:lnTo>
                      <a:lnTo>
                        <a:pt x="591" y="313"/>
                      </a:lnTo>
                      <a:lnTo>
                        <a:pt x="585" y="317"/>
                      </a:lnTo>
                      <a:lnTo>
                        <a:pt x="581" y="318"/>
                      </a:lnTo>
                      <a:lnTo>
                        <a:pt x="578" y="318"/>
                      </a:lnTo>
                      <a:lnTo>
                        <a:pt x="49" y="318"/>
                      </a:lnTo>
                      <a:lnTo>
                        <a:pt x="49" y="318"/>
                      </a:lnTo>
                      <a:lnTo>
                        <a:pt x="44" y="318"/>
                      </a:lnTo>
                      <a:lnTo>
                        <a:pt x="41" y="317"/>
                      </a:lnTo>
                      <a:lnTo>
                        <a:pt x="34" y="313"/>
                      </a:lnTo>
                      <a:lnTo>
                        <a:pt x="31" y="306"/>
                      </a:lnTo>
                      <a:lnTo>
                        <a:pt x="30" y="303"/>
                      </a:lnTo>
                      <a:lnTo>
                        <a:pt x="30" y="298"/>
                      </a:lnTo>
                      <a:lnTo>
                        <a:pt x="30" y="165"/>
                      </a:lnTo>
                      <a:lnTo>
                        <a:pt x="0" y="137"/>
                      </a:lnTo>
                      <a:lnTo>
                        <a:pt x="0" y="298"/>
                      </a:lnTo>
                      <a:lnTo>
                        <a:pt x="0" y="298"/>
                      </a:lnTo>
                      <a:lnTo>
                        <a:pt x="1" y="308"/>
                      </a:lnTo>
                      <a:lnTo>
                        <a:pt x="3" y="318"/>
                      </a:lnTo>
                      <a:lnTo>
                        <a:pt x="8" y="326"/>
                      </a:lnTo>
                      <a:lnTo>
                        <a:pt x="15" y="333"/>
                      </a:lnTo>
                      <a:lnTo>
                        <a:pt x="22" y="339"/>
                      </a:lnTo>
                      <a:lnTo>
                        <a:pt x="30" y="344"/>
                      </a:lnTo>
                      <a:lnTo>
                        <a:pt x="39" y="347"/>
                      </a:lnTo>
                      <a:lnTo>
                        <a:pt x="49" y="348"/>
                      </a:lnTo>
                      <a:lnTo>
                        <a:pt x="578" y="348"/>
                      </a:lnTo>
                      <a:lnTo>
                        <a:pt x="578" y="348"/>
                      </a:lnTo>
                      <a:lnTo>
                        <a:pt x="587" y="347"/>
                      </a:lnTo>
                      <a:lnTo>
                        <a:pt x="596" y="344"/>
                      </a:lnTo>
                      <a:lnTo>
                        <a:pt x="605" y="339"/>
                      </a:lnTo>
                      <a:lnTo>
                        <a:pt x="612" y="333"/>
                      </a:lnTo>
                      <a:lnTo>
                        <a:pt x="619" y="326"/>
                      </a:lnTo>
                      <a:lnTo>
                        <a:pt x="622" y="318"/>
                      </a:lnTo>
                      <a:lnTo>
                        <a:pt x="626" y="308"/>
                      </a:lnTo>
                      <a:lnTo>
                        <a:pt x="626" y="298"/>
                      </a:lnTo>
                      <a:lnTo>
                        <a:pt x="626" y="50"/>
                      </a:lnTo>
                      <a:lnTo>
                        <a:pt x="626" y="50"/>
                      </a:lnTo>
                      <a:lnTo>
                        <a:pt x="626" y="40"/>
                      </a:lnTo>
                      <a:lnTo>
                        <a:pt x="622" y="30"/>
                      </a:lnTo>
                      <a:lnTo>
                        <a:pt x="619" y="22"/>
                      </a:lnTo>
                      <a:lnTo>
                        <a:pt x="612" y="15"/>
                      </a:lnTo>
                      <a:lnTo>
                        <a:pt x="605" y="9"/>
                      </a:lnTo>
                      <a:lnTo>
                        <a:pt x="596" y="4"/>
                      </a:lnTo>
                      <a:lnTo>
                        <a:pt x="587" y="1"/>
                      </a:lnTo>
                      <a:lnTo>
                        <a:pt x="578" y="0"/>
                      </a:lnTo>
                      <a:lnTo>
                        <a:pt x="578" y="0"/>
                      </a:lnTo>
                      <a:close/>
                      <a:moveTo>
                        <a:pt x="278" y="174"/>
                      </a:moveTo>
                      <a:lnTo>
                        <a:pt x="278" y="174"/>
                      </a:lnTo>
                      <a:lnTo>
                        <a:pt x="278" y="178"/>
                      </a:lnTo>
                      <a:lnTo>
                        <a:pt x="281" y="182"/>
                      </a:lnTo>
                      <a:lnTo>
                        <a:pt x="284" y="184"/>
                      </a:lnTo>
                      <a:lnTo>
                        <a:pt x="289" y="185"/>
                      </a:lnTo>
                      <a:lnTo>
                        <a:pt x="543" y="185"/>
                      </a:lnTo>
                      <a:lnTo>
                        <a:pt x="543" y="185"/>
                      </a:lnTo>
                      <a:lnTo>
                        <a:pt x="546" y="184"/>
                      </a:lnTo>
                      <a:lnTo>
                        <a:pt x="550" y="182"/>
                      </a:lnTo>
                      <a:lnTo>
                        <a:pt x="553" y="178"/>
                      </a:lnTo>
                      <a:lnTo>
                        <a:pt x="554" y="174"/>
                      </a:lnTo>
                      <a:lnTo>
                        <a:pt x="554" y="174"/>
                      </a:lnTo>
                      <a:lnTo>
                        <a:pt x="553" y="169"/>
                      </a:lnTo>
                      <a:lnTo>
                        <a:pt x="550" y="165"/>
                      </a:lnTo>
                      <a:lnTo>
                        <a:pt x="546" y="163"/>
                      </a:lnTo>
                      <a:lnTo>
                        <a:pt x="543" y="162"/>
                      </a:lnTo>
                      <a:lnTo>
                        <a:pt x="289" y="162"/>
                      </a:lnTo>
                      <a:lnTo>
                        <a:pt x="289" y="162"/>
                      </a:lnTo>
                      <a:lnTo>
                        <a:pt x="284" y="163"/>
                      </a:lnTo>
                      <a:lnTo>
                        <a:pt x="281" y="165"/>
                      </a:lnTo>
                      <a:lnTo>
                        <a:pt x="278" y="169"/>
                      </a:lnTo>
                      <a:lnTo>
                        <a:pt x="278" y="174"/>
                      </a:lnTo>
                      <a:lnTo>
                        <a:pt x="278" y="174"/>
                      </a:lnTo>
                      <a:close/>
                      <a:moveTo>
                        <a:pt x="288" y="264"/>
                      </a:moveTo>
                      <a:lnTo>
                        <a:pt x="543" y="264"/>
                      </a:lnTo>
                      <a:lnTo>
                        <a:pt x="543" y="264"/>
                      </a:lnTo>
                      <a:lnTo>
                        <a:pt x="546" y="262"/>
                      </a:lnTo>
                      <a:lnTo>
                        <a:pt x="550" y="260"/>
                      </a:lnTo>
                      <a:lnTo>
                        <a:pt x="553" y="256"/>
                      </a:lnTo>
                      <a:lnTo>
                        <a:pt x="554" y="251"/>
                      </a:lnTo>
                      <a:lnTo>
                        <a:pt x="554" y="251"/>
                      </a:lnTo>
                      <a:lnTo>
                        <a:pt x="553" y="247"/>
                      </a:lnTo>
                      <a:lnTo>
                        <a:pt x="550" y="244"/>
                      </a:lnTo>
                      <a:lnTo>
                        <a:pt x="546" y="241"/>
                      </a:lnTo>
                      <a:lnTo>
                        <a:pt x="543" y="240"/>
                      </a:lnTo>
                      <a:lnTo>
                        <a:pt x="288" y="240"/>
                      </a:lnTo>
                      <a:lnTo>
                        <a:pt x="288" y="240"/>
                      </a:lnTo>
                      <a:lnTo>
                        <a:pt x="283" y="241"/>
                      </a:lnTo>
                      <a:lnTo>
                        <a:pt x="279" y="244"/>
                      </a:lnTo>
                      <a:lnTo>
                        <a:pt x="277" y="247"/>
                      </a:lnTo>
                      <a:lnTo>
                        <a:pt x="276" y="251"/>
                      </a:lnTo>
                      <a:lnTo>
                        <a:pt x="276" y="251"/>
                      </a:lnTo>
                      <a:lnTo>
                        <a:pt x="277" y="256"/>
                      </a:lnTo>
                      <a:lnTo>
                        <a:pt x="279" y="260"/>
                      </a:lnTo>
                      <a:lnTo>
                        <a:pt x="283" y="262"/>
                      </a:lnTo>
                      <a:lnTo>
                        <a:pt x="288" y="264"/>
                      </a:lnTo>
                      <a:lnTo>
                        <a:pt x="288" y="264"/>
                      </a:lnTo>
                      <a:close/>
                      <a:moveTo>
                        <a:pt x="543" y="107"/>
                      </a:moveTo>
                      <a:lnTo>
                        <a:pt x="543" y="107"/>
                      </a:lnTo>
                      <a:lnTo>
                        <a:pt x="546" y="106"/>
                      </a:lnTo>
                      <a:lnTo>
                        <a:pt x="550" y="103"/>
                      </a:lnTo>
                      <a:lnTo>
                        <a:pt x="553" y="100"/>
                      </a:lnTo>
                      <a:lnTo>
                        <a:pt x="554" y="96"/>
                      </a:lnTo>
                      <a:lnTo>
                        <a:pt x="554" y="96"/>
                      </a:lnTo>
                      <a:lnTo>
                        <a:pt x="553" y="91"/>
                      </a:lnTo>
                      <a:lnTo>
                        <a:pt x="550" y="87"/>
                      </a:lnTo>
                      <a:lnTo>
                        <a:pt x="546" y="85"/>
                      </a:lnTo>
                      <a:lnTo>
                        <a:pt x="543" y="83"/>
                      </a:lnTo>
                      <a:lnTo>
                        <a:pt x="452" y="83"/>
                      </a:lnTo>
                      <a:lnTo>
                        <a:pt x="452" y="83"/>
                      </a:lnTo>
                      <a:lnTo>
                        <a:pt x="447" y="85"/>
                      </a:lnTo>
                      <a:lnTo>
                        <a:pt x="443" y="87"/>
                      </a:lnTo>
                      <a:lnTo>
                        <a:pt x="441" y="91"/>
                      </a:lnTo>
                      <a:lnTo>
                        <a:pt x="441" y="96"/>
                      </a:lnTo>
                      <a:lnTo>
                        <a:pt x="441" y="96"/>
                      </a:lnTo>
                      <a:lnTo>
                        <a:pt x="441" y="100"/>
                      </a:lnTo>
                      <a:lnTo>
                        <a:pt x="443" y="103"/>
                      </a:lnTo>
                      <a:lnTo>
                        <a:pt x="447" y="106"/>
                      </a:lnTo>
                      <a:lnTo>
                        <a:pt x="452" y="107"/>
                      </a:lnTo>
                      <a:lnTo>
                        <a:pt x="543" y="107"/>
                      </a:lnTo>
                      <a:close/>
                    </a:path>
                  </a:pathLst>
                </a:custGeom>
                <a:grpFill/>
                <a:ln>
                  <a:noFill/>
                </a:ln>
                <a:extLst/>
              </p:spPr>
              <p:txBody>
                <a:bodyPr/>
                <a:lstStyle/>
                <a:p>
                  <a:pPr>
                    <a:defRPr/>
                  </a:pPr>
                  <a:endParaRPr lang="en-GB" dirty="0">
                    <a:solidFill>
                      <a:prstClr val="black"/>
                    </a:solidFill>
                    <a:latin typeface="Calibri"/>
                  </a:endParaRPr>
                </a:p>
              </p:txBody>
            </p:sp>
            <p:sp>
              <p:nvSpPr>
                <p:cNvPr id="154" name="Freeform 7"/>
                <p:cNvSpPr>
                  <a:spLocks/>
                </p:cNvSpPr>
                <p:nvPr/>
              </p:nvSpPr>
              <p:spPr bwMode="auto">
                <a:xfrm>
                  <a:off x="3640" y="2604"/>
                  <a:ext cx="53" cy="52"/>
                </a:xfrm>
                <a:custGeom>
                  <a:avLst/>
                  <a:gdLst>
                    <a:gd name="T0" fmla="*/ 160 w 208"/>
                    <a:gd name="T1" fmla="*/ 209 h 209"/>
                    <a:gd name="T2" fmla="*/ 160 w 208"/>
                    <a:gd name="T3" fmla="*/ 209 h 209"/>
                    <a:gd name="T4" fmla="*/ 170 w 208"/>
                    <a:gd name="T5" fmla="*/ 209 h 209"/>
                    <a:gd name="T6" fmla="*/ 179 w 208"/>
                    <a:gd name="T7" fmla="*/ 205 h 209"/>
                    <a:gd name="T8" fmla="*/ 186 w 208"/>
                    <a:gd name="T9" fmla="*/ 202 h 209"/>
                    <a:gd name="T10" fmla="*/ 194 w 208"/>
                    <a:gd name="T11" fmla="*/ 195 h 209"/>
                    <a:gd name="T12" fmla="*/ 194 w 208"/>
                    <a:gd name="T13" fmla="*/ 195 h 209"/>
                    <a:gd name="T14" fmla="*/ 200 w 208"/>
                    <a:gd name="T15" fmla="*/ 188 h 209"/>
                    <a:gd name="T16" fmla="*/ 205 w 208"/>
                    <a:gd name="T17" fmla="*/ 179 h 209"/>
                    <a:gd name="T18" fmla="*/ 207 w 208"/>
                    <a:gd name="T19" fmla="*/ 169 h 209"/>
                    <a:gd name="T20" fmla="*/ 208 w 208"/>
                    <a:gd name="T21" fmla="*/ 161 h 209"/>
                    <a:gd name="T22" fmla="*/ 208 w 208"/>
                    <a:gd name="T23" fmla="*/ 161 h 209"/>
                    <a:gd name="T24" fmla="*/ 207 w 208"/>
                    <a:gd name="T25" fmla="*/ 152 h 209"/>
                    <a:gd name="T26" fmla="*/ 206 w 208"/>
                    <a:gd name="T27" fmla="*/ 145 h 209"/>
                    <a:gd name="T28" fmla="*/ 202 w 208"/>
                    <a:gd name="T29" fmla="*/ 138 h 209"/>
                    <a:gd name="T30" fmla="*/ 197 w 208"/>
                    <a:gd name="T31" fmla="*/ 132 h 209"/>
                    <a:gd name="T32" fmla="*/ 66 w 208"/>
                    <a:gd name="T33" fmla="*/ 0 h 209"/>
                    <a:gd name="T34" fmla="*/ 0 w 208"/>
                    <a:gd name="T35" fmla="*/ 68 h 209"/>
                    <a:gd name="T36" fmla="*/ 128 w 208"/>
                    <a:gd name="T37" fmla="*/ 195 h 209"/>
                    <a:gd name="T38" fmla="*/ 128 w 208"/>
                    <a:gd name="T39" fmla="*/ 195 h 209"/>
                    <a:gd name="T40" fmla="*/ 134 w 208"/>
                    <a:gd name="T41" fmla="*/ 202 h 209"/>
                    <a:gd name="T42" fmla="*/ 143 w 208"/>
                    <a:gd name="T43" fmla="*/ 205 h 209"/>
                    <a:gd name="T44" fmla="*/ 151 w 208"/>
                    <a:gd name="T45" fmla="*/ 209 h 209"/>
                    <a:gd name="T46" fmla="*/ 160 w 208"/>
                    <a:gd name="T47" fmla="*/ 209 h 209"/>
                    <a:gd name="T48" fmla="*/ 160 w 208"/>
                    <a:gd name="T4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8" h="209">
                      <a:moveTo>
                        <a:pt x="160" y="209"/>
                      </a:moveTo>
                      <a:lnTo>
                        <a:pt x="160" y="209"/>
                      </a:lnTo>
                      <a:lnTo>
                        <a:pt x="170" y="209"/>
                      </a:lnTo>
                      <a:lnTo>
                        <a:pt x="179" y="205"/>
                      </a:lnTo>
                      <a:lnTo>
                        <a:pt x="186" y="202"/>
                      </a:lnTo>
                      <a:lnTo>
                        <a:pt x="194" y="195"/>
                      </a:lnTo>
                      <a:lnTo>
                        <a:pt x="194" y="195"/>
                      </a:lnTo>
                      <a:lnTo>
                        <a:pt x="200" y="188"/>
                      </a:lnTo>
                      <a:lnTo>
                        <a:pt x="205" y="179"/>
                      </a:lnTo>
                      <a:lnTo>
                        <a:pt x="207" y="169"/>
                      </a:lnTo>
                      <a:lnTo>
                        <a:pt x="208" y="161"/>
                      </a:lnTo>
                      <a:lnTo>
                        <a:pt x="208" y="161"/>
                      </a:lnTo>
                      <a:lnTo>
                        <a:pt x="207" y="152"/>
                      </a:lnTo>
                      <a:lnTo>
                        <a:pt x="206" y="145"/>
                      </a:lnTo>
                      <a:lnTo>
                        <a:pt x="202" y="138"/>
                      </a:lnTo>
                      <a:lnTo>
                        <a:pt x="197" y="132"/>
                      </a:lnTo>
                      <a:lnTo>
                        <a:pt x="66" y="0"/>
                      </a:lnTo>
                      <a:lnTo>
                        <a:pt x="0" y="68"/>
                      </a:lnTo>
                      <a:lnTo>
                        <a:pt x="128" y="195"/>
                      </a:lnTo>
                      <a:lnTo>
                        <a:pt x="128" y="195"/>
                      </a:lnTo>
                      <a:lnTo>
                        <a:pt x="134" y="202"/>
                      </a:lnTo>
                      <a:lnTo>
                        <a:pt x="143" y="205"/>
                      </a:lnTo>
                      <a:lnTo>
                        <a:pt x="151" y="209"/>
                      </a:lnTo>
                      <a:lnTo>
                        <a:pt x="160" y="209"/>
                      </a:lnTo>
                      <a:lnTo>
                        <a:pt x="160" y="209"/>
                      </a:lnTo>
                      <a:close/>
                    </a:path>
                  </a:pathLst>
                </a:custGeom>
                <a:grpFill/>
                <a:ln>
                  <a:noFill/>
                </a:ln>
                <a:extLst/>
              </p:spPr>
              <p:txBody>
                <a:bodyPr/>
                <a:lstStyle/>
                <a:p>
                  <a:pPr>
                    <a:defRPr/>
                  </a:pPr>
                  <a:endParaRPr lang="en-GB" dirty="0">
                    <a:solidFill>
                      <a:prstClr val="black"/>
                    </a:solidFill>
                    <a:latin typeface="Calibri"/>
                  </a:endParaRPr>
                </a:p>
              </p:txBody>
            </p:sp>
            <p:sp>
              <p:nvSpPr>
                <p:cNvPr id="155" name="Freeform 8"/>
                <p:cNvSpPr>
                  <a:spLocks noEditPoints="1"/>
                </p:cNvSpPr>
                <p:nvPr/>
              </p:nvSpPr>
              <p:spPr bwMode="auto">
                <a:xfrm>
                  <a:off x="3596" y="2560"/>
                  <a:ext cx="58" cy="58"/>
                </a:xfrm>
                <a:custGeom>
                  <a:avLst/>
                  <a:gdLst>
                    <a:gd name="T0" fmla="*/ 89 w 232"/>
                    <a:gd name="T1" fmla="*/ 15 h 232"/>
                    <a:gd name="T2" fmla="*/ 89 w 232"/>
                    <a:gd name="T3" fmla="*/ 15 h 232"/>
                    <a:gd name="T4" fmla="*/ 81 w 232"/>
                    <a:gd name="T5" fmla="*/ 7 h 232"/>
                    <a:gd name="T6" fmla="*/ 72 w 232"/>
                    <a:gd name="T7" fmla="*/ 4 h 232"/>
                    <a:gd name="T8" fmla="*/ 62 w 232"/>
                    <a:gd name="T9" fmla="*/ 0 h 232"/>
                    <a:gd name="T10" fmla="*/ 52 w 232"/>
                    <a:gd name="T11" fmla="*/ 0 h 232"/>
                    <a:gd name="T12" fmla="*/ 42 w 232"/>
                    <a:gd name="T13" fmla="*/ 0 h 232"/>
                    <a:gd name="T14" fmla="*/ 32 w 232"/>
                    <a:gd name="T15" fmla="*/ 4 h 232"/>
                    <a:gd name="T16" fmla="*/ 24 w 232"/>
                    <a:gd name="T17" fmla="*/ 7 h 232"/>
                    <a:gd name="T18" fmla="*/ 15 w 232"/>
                    <a:gd name="T19" fmla="*/ 15 h 232"/>
                    <a:gd name="T20" fmla="*/ 15 w 232"/>
                    <a:gd name="T21" fmla="*/ 15 h 232"/>
                    <a:gd name="T22" fmla="*/ 9 w 232"/>
                    <a:gd name="T23" fmla="*/ 24 h 232"/>
                    <a:gd name="T24" fmla="*/ 4 w 232"/>
                    <a:gd name="T25" fmla="*/ 32 h 232"/>
                    <a:gd name="T26" fmla="*/ 1 w 232"/>
                    <a:gd name="T27" fmla="*/ 42 h 232"/>
                    <a:gd name="T28" fmla="*/ 0 w 232"/>
                    <a:gd name="T29" fmla="*/ 52 h 232"/>
                    <a:gd name="T30" fmla="*/ 1 w 232"/>
                    <a:gd name="T31" fmla="*/ 62 h 232"/>
                    <a:gd name="T32" fmla="*/ 4 w 232"/>
                    <a:gd name="T33" fmla="*/ 72 h 232"/>
                    <a:gd name="T34" fmla="*/ 9 w 232"/>
                    <a:gd name="T35" fmla="*/ 81 h 232"/>
                    <a:gd name="T36" fmla="*/ 15 w 232"/>
                    <a:gd name="T37" fmla="*/ 89 h 232"/>
                    <a:gd name="T38" fmla="*/ 158 w 232"/>
                    <a:gd name="T39" fmla="*/ 232 h 232"/>
                    <a:gd name="T40" fmla="*/ 232 w 232"/>
                    <a:gd name="T41" fmla="*/ 158 h 232"/>
                    <a:gd name="T42" fmla="*/ 89 w 232"/>
                    <a:gd name="T43" fmla="*/ 15 h 232"/>
                    <a:gd name="T44" fmla="*/ 143 w 232"/>
                    <a:gd name="T45" fmla="*/ 160 h 232"/>
                    <a:gd name="T46" fmla="*/ 43 w 232"/>
                    <a:gd name="T47" fmla="*/ 62 h 232"/>
                    <a:gd name="T48" fmla="*/ 43 w 232"/>
                    <a:gd name="T49" fmla="*/ 62 h 232"/>
                    <a:gd name="T50" fmla="*/ 41 w 232"/>
                    <a:gd name="T51" fmla="*/ 57 h 232"/>
                    <a:gd name="T52" fmla="*/ 40 w 232"/>
                    <a:gd name="T53" fmla="*/ 52 h 232"/>
                    <a:gd name="T54" fmla="*/ 41 w 232"/>
                    <a:gd name="T55" fmla="*/ 47 h 232"/>
                    <a:gd name="T56" fmla="*/ 43 w 232"/>
                    <a:gd name="T57" fmla="*/ 43 h 232"/>
                    <a:gd name="T58" fmla="*/ 43 w 232"/>
                    <a:gd name="T59" fmla="*/ 43 h 232"/>
                    <a:gd name="T60" fmla="*/ 48 w 232"/>
                    <a:gd name="T61" fmla="*/ 41 h 232"/>
                    <a:gd name="T62" fmla="*/ 53 w 232"/>
                    <a:gd name="T63" fmla="*/ 40 h 232"/>
                    <a:gd name="T64" fmla="*/ 57 w 232"/>
                    <a:gd name="T65" fmla="*/ 41 h 232"/>
                    <a:gd name="T66" fmla="*/ 62 w 232"/>
                    <a:gd name="T67" fmla="*/ 43 h 232"/>
                    <a:gd name="T68" fmla="*/ 160 w 232"/>
                    <a:gd name="T69" fmla="*/ 142 h 232"/>
                    <a:gd name="T70" fmla="*/ 160 w 232"/>
                    <a:gd name="T71" fmla="*/ 142 h 232"/>
                    <a:gd name="T72" fmla="*/ 164 w 232"/>
                    <a:gd name="T73" fmla="*/ 147 h 232"/>
                    <a:gd name="T74" fmla="*/ 164 w 232"/>
                    <a:gd name="T75" fmla="*/ 152 h 232"/>
                    <a:gd name="T76" fmla="*/ 163 w 232"/>
                    <a:gd name="T77" fmla="*/ 155 h 232"/>
                    <a:gd name="T78" fmla="*/ 160 w 232"/>
                    <a:gd name="T79" fmla="*/ 160 h 232"/>
                    <a:gd name="T80" fmla="*/ 160 w 232"/>
                    <a:gd name="T81" fmla="*/ 160 h 232"/>
                    <a:gd name="T82" fmla="*/ 157 w 232"/>
                    <a:gd name="T83" fmla="*/ 163 h 232"/>
                    <a:gd name="T84" fmla="*/ 152 w 232"/>
                    <a:gd name="T85" fmla="*/ 164 h 232"/>
                    <a:gd name="T86" fmla="*/ 147 w 232"/>
                    <a:gd name="T87" fmla="*/ 163 h 232"/>
                    <a:gd name="T88" fmla="*/ 143 w 232"/>
                    <a:gd name="T89" fmla="*/ 160 h 232"/>
                    <a:gd name="T90" fmla="*/ 143 w 232"/>
                    <a:gd name="T91" fmla="*/ 1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89" y="15"/>
                      </a:moveTo>
                      <a:lnTo>
                        <a:pt x="89" y="15"/>
                      </a:lnTo>
                      <a:lnTo>
                        <a:pt x="81" y="7"/>
                      </a:lnTo>
                      <a:lnTo>
                        <a:pt x="72" y="4"/>
                      </a:lnTo>
                      <a:lnTo>
                        <a:pt x="62" y="0"/>
                      </a:lnTo>
                      <a:lnTo>
                        <a:pt x="52" y="0"/>
                      </a:lnTo>
                      <a:lnTo>
                        <a:pt x="42" y="0"/>
                      </a:lnTo>
                      <a:lnTo>
                        <a:pt x="32" y="4"/>
                      </a:lnTo>
                      <a:lnTo>
                        <a:pt x="24" y="7"/>
                      </a:lnTo>
                      <a:lnTo>
                        <a:pt x="15" y="15"/>
                      </a:lnTo>
                      <a:lnTo>
                        <a:pt x="15" y="15"/>
                      </a:lnTo>
                      <a:lnTo>
                        <a:pt x="9" y="24"/>
                      </a:lnTo>
                      <a:lnTo>
                        <a:pt x="4" y="32"/>
                      </a:lnTo>
                      <a:lnTo>
                        <a:pt x="1" y="42"/>
                      </a:lnTo>
                      <a:lnTo>
                        <a:pt x="0" y="52"/>
                      </a:lnTo>
                      <a:lnTo>
                        <a:pt x="1" y="62"/>
                      </a:lnTo>
                      <a:lnTo>
                        <a:pt x="4" y="72"/>
                      </a:lnTo>
                      <a:lnTo>
                        <a:pt x="9" y="81"/>
                      </a:lnTo>
                      <a:lnTo>
                        <a:pt x="15" y="89"/>
                      </a:lnTo>
                      <a:lnTo>
                        <a:pt x="158" y="232"/>
                      </a:lnTo>
                      <a:lnTo>
                        <a:pt x="232" y="158"/>
                      </a:lnTo>
                      <a:lnTo>
                        <a:pt x="89" y="15"/>
                      </a:lnTo>
                      <a:close/>
                      <a:moveTo>
                        <a:pt x="143" y="160"/>
                      </a:moveTo>
                      <a:lnTo>
                        <a:pt x="43" y="62"/>
                      </a:lnTo>
                      <a:lnTo>
                        <a:pt x="43" y="62"/>
                      </a:lnTo>
                      <a:lnTo>
                        <a:pt x="41" y="57"/>
                      </a:lnTo>
                      <a:lnTo>
                        <a:pt x="40" y="52"/>
                      </a:lnTo>
                      <a:lnTo>
                        <a:pt x="41" y="47"/>
                      </a:lnTo>
                      <a:lnTo>
                        <a:pt x="43" y="43"/>
                      </a:lnTo>
                      <a:lnTo>
                        <a:pt x="43" y="43"/>
                      </a:lnTo>
                      <a:lnTo>
                        <a:pt x="48" y="41"/>
                      </a:lnTo>
                      <a:lnTo>
                        <a:pt x="53" y="40"/>
                      </a:lnTo>
                      <a:lnTo>
                        <a:pt x="57" y="41"/>
                      </a:lnTo>
                      <a:lnTo>
                        <a:pt x="62" y="43"/>
                      </a:lnTo>
                      <a:lnTo>
                        <a:pt x="160" y="142"/>
                      </a:lnTo>
                      <a:lnTo>
                        <a:pt x="160" y="142"/>
                      </a:lnTo>
                      <a:lnTo>
                        <a:pt x="164" y="147"/>
                      </a:lnTo>
                      <a:lnTo>
                        <a:pt x="164" y="152"/>
                      </a:lnTo>
                      <a:lnTo>
                        <a:pt x="163" y="155"/>
                      </a:lnTo>
                      <a:lnTo>
                        <a:pt x="160" y="160"/>
                      </a:lnTo>
                      <a:lnTo>
                        <a:pt x="160" y="160"/>
                      </a:lnTo>
                      <a:lnTo>
                        <a:pt x="157" y="163"/>
                      </a:lnTo>
                      <a:lnTo>
                        <a:pt x="152" y="164"/>
                      </a:lnTo>
                      <a:lnTo>
                        <a:pt x="147" y="163"/>
                      </a:lnTo>
                      <a:lnTo>
                        <a:pt x="143" y="160"/>
                      </a:lnTo>
                      <a:lnTo>
                        <a:pt x="143" y="160"/>
                      </a:lnTo>
                      <a:close/>
                    </a:path>
                  </a:pathLst>
                </a:custGeom>
                <a:grpFill/>
                <a:ln>
                  <a:noFill/>
                </a:ln>
                <a:extLst/>
              </p:spPr>
              <p:txBody>
                <a:bodyPr/>
                <a:lstStyle/>
                <a:p>
                  <a:pPr>
                    <a:defRPr/>
                  </a:pPr>
                  <a:endParaRPr lang="en-GB" dirty="0">
                    <a:solidFill>
                      <a:prstClr val="black"/>
                    </a:solidFill>
                    <a:latin typeface="Calibri"/>
                  </a:endParaRPr>
                </a:p>
              </p:txBody>
            </p:sp>
            <p:sp>
              <p:nvSpPr>
                <p:cNvPr id="156" name="Freeform 9"/>
                <p:cNvSpPr>
                  <a:spLocks/>
                </p:cNvSpPr>
                <p:nvPr/>
              </p:nvSpPr>
              <p:spPr bwMode="auto">
                <a:xfrm>
                  <a:off x="3687" y="2651"/>
                  <a:ext cx="12" cy="12"/>
                </a:xfrm>
                <a:custGeom>
                  <a:avLst/>
                  <a:gdLst>
                    <a:gd name="T0" fmla="*/ 45 w 47"/>
                    <a:gd name="T1" fmla="*/ 31 h 47"/>
                    <a:gd name="T2" fmla="*/ 26 w 47"/>
                    <a:gd name="T3" fmla="*/ 0 h 47"/>
                    <a:gd name="T4" fmla="*/ 26 w 47"/>
                    <a:gd name="T5" fmla="*/ 0 h 47"/>
                    <a:gd name="T6" fmla="*/ 21 w 47"/>
                    <a:gd name="T7" fmla="*/ 7 h 47"/>
                    <a:gd name="T8" fmla="*/ 15 w 47"/>
                    <a:gd name="T9" fmla="*/ 15 h 47"/>
                    <a:gd name="T10" fmla="*/ 15 w 47"/>
                    <a:gd name="T11" fmla="*/ 15 h 47"/>
                    <a:gd name="T12" fmla="*/ 8 w 47"/>
                    <a:gd name="T13" fmla="*/ 21 h 47"/>
                    <a:gd name="T14" fmla="*/ 0 w 47"/>
                    <a:gd name="T15" fmla="*/ 26 h 47"/>
                    <a:gd name="T16" fmla="*/ 32 w 47"/>
                    <a:gd name="T17" fmla="*/ 45 h 47"/>
                    <a:gd name="T18" fmla="*/ 32 w 47"/>
                    <a:gd name="T19" fmla="*/ 45 h 47"/>
                    <a:gd name="T20" fmla="*/ 35 w 47"/>
                    <a:gd name="T21" fmla="*/ 46 h 47"/>
                    <a:gd name="T22" fmla="*/ 39 w 47"/>
                    <a:gd name="T23" fmla="*/ 47 h 47"/>
                    <a:gd name="T24" fmla="*/ 42 w 47"/>
                    <a:gd name="T25" fmla="*/ 46 h 47"/>
                    <a:gd name="T26" fmla="*/ 45 w 47"/>
                    <a:gd name="T27" fmla="*/ 45 h 47"/>
                    <a:gd name="T28" fmla="*/ 45 w 47"/>
                    <a:gd name="T29" fmla="*/ 45 h 47"/>
                    <a:gd name="T30" fmla="*/ 47 w 47"/>
                    <a:gd name="T31" fmla="*/ 42 h 47"/>
                    <a:gd name="T32" fmla="*/ 47 w 47"/>
                    <a:gd name="T33" fmla="*/ 39 h 47"/>
                    <a:gd name="T34" fmla="*/ 47 w 47"/>
                    <a:gd name="T35" fmla="*/ 35 h 47"/>
                    <a:gd name="T36" fmla="*/ 45 w 47"/>
                    <a:gd name="T37" fmla="*/ 31 h 47"/>
                    <a:gd name="T38" fmla="*/ 45 w 47"/>
                    <a:gd name="T3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7">
                      <a:moveTo>
                        <a:pt x="45" y="31"/>
                      </a:moveTo>
                      <a:lnTo>
                        <a:pt x="26" y="0"/>
                      </a:lnTo>
                      <a:lnTo>
                        <a:pt x="26" y="0"/>
                      </a:lnTo>
                      <a:lnTo>
                        <a:pt x="21" y="7"/>
                      </a:lnTo>
                      <a:lnTo>
                        <a:pt x="15" y="15"/>
                      </a:lnTo>
                      <a:lnTo>
                        <a:pt x="15" y="15"/>
                      </a:lnTo>
                      <a:lnTo>
                        <a:pt x="8" y="21"/>
                      </a:lnTo>
                      <a:lnTo>
                        <a:pt x="0" y="26"/>
                      </a:lnTo>
                      <a:lnTo>
                        <a:pt x="32" y="45"/>
                      </a:lnTo>
                      <a:lnTo>
                        <a:pt x="32" y="45"/>
                      </a:lnTo>
                      <a:lnTo>
                        <a:pt x="35" y="46"/>
                      </a:lnTo>
                      <a:lnTo>
                        <a:pt x="39" y="47"/>
                      </a:lnTo>
                      <a:lnTo>
                        <a:pt x="42" y="46"/>
                      </a:lnTo>
                      <a:lnTo>
                        <a:pt x="45" y="45"/>
                      </a:lnTo>
                      <a:lnTo>
                        <a:pt x="45" y="45"/>
                      </a:lnTo>
                      <a:lnTo>
                        <a:pt x="47" y="42"/>
                      </a:lnTo>
                      <a:lnTo>
                        <a:pt x="47" y="39"/>
                      </a:lnTo>
                      <a:lnTo>
                        <a:pt x="47" y="35"/>
                      </a:lnTo>
                      <a:lnTo>
                        <a:pt x="45" y="31"/>
                      </a:lnTo>
                      <a:lnTo>
                        <a:pt x="45" y="31"/>
                      </a:lnTo>
                      <a:close/>
                    </a:path>
                  </a:pathLst>
                </a:custGeom>
                <a:grpFill/>
                <a:ln>
                  <a:noFill/>
                </a:ln>
                <a:extLst/>
              </p:spPr>
              <p:txBody>
                <a:bodyPr/>
                <a:lstStyle/>
                <a:p>
                  <a:pPr>
                    <a:defRPr/>
                  </a:pPr>
                  <a:endParaRPr lang="en-GB" dirty="0">
                    <a:solidFill>
                      <a:prstClr val="black"/>
                    </a:solidFill>
                    <a:latin typeface="Calibri"/>
                  </a:endParaRPr>
                </a:p>
              </p:txBody>
            </p:sp>
          </p:grpSp>
        </p:grpSp>
        <p:sp>
          <p:nvSpPr>
            <p:cNvPr id="159" name="TextBox 158"/>
            <p:cNvSpPr txBox="1"/>
            <p:nvPr/>
          </p:nvSpPr>
          <p:spPr>
            <a:xfrm>
              <a:off x="6495650" y="3642839"/>
              <a:ext cx="793599" cy="646331"/>
            </a:xfrm>
            <a:prstGeom prst="rect">
              <a:avLst/>
            </a:prstGeom>
            <a:noFill/>
            <a:scene3d>
              <a:camera prst="isometricBottomDown"/>
              <a:lightRig rig="threePt" dir="t"/>
            </a:scene3d>
          </p:spPr>
          <p:txBody>
            <a:bodyPr>
              <a:spAutoFit/>
            </a:bodyPr>
            <a:lstStyle/>
            <a:p>
              <a:pPr>
                <a:defRPr/>
              </a:pPr>
              <a:r>
                <a:rPr lang="en-US" sz="1200" b="1" dirty="0">
                  <a:solidFill>
                    <a:srgbClr val="C00000"/>
                  </a:solidFill>
                  <a:latin typeface="Calibri Light"/>
                </a:rPr>
                <a:t>Cross Channel Fraud</a:t>
              </a:r>
            </a:p>
          </p:txBody>
        </p:sp>
        <p:grpSp>
          <p:nvGrpSpPr>
            <p:cNvPr id="163" name="Group 159"/>
            <p:cNvGrpSpPr>
              <a:grpSpLocks/>
            </p:cNvGrpSpPr>
            <p:nvPr/>
          </p:nvGrpSpPr>
          <p:grpSpPr bwMode="auto">
            <a:xfrm>
              <a:off x="6635750" y="1812923"/>
              <a:ext cx="1695450" cy="598643"/>
              <a:chOff x="6771988" y="2027262"/>
              <a:chExt cx="1696340" cy="599553"/>
            </a:xfrm>
          </p:grpSpPr>
          <p:sp>
            <p:nvSpPr>
              <p:cNvPr id="161" name="Freeform 160"/>
              <p:cNvSpPr>
                <a:spLocks/>
              </p:cNvSpPr>
              <p:nvPr/>
            </p:nvSpPr>
            <p:spPr bwMode="auto">
              <a:xfrm flipH="1">
                <a:off x="6771988" y="2027262"/>
                <a:ext cx="1678869" cy="419737"/>
              </a:xfrm>
              <a:custGeom>
                <a:avLst/>
                <a:gdLst>
                  <a:gd name="T0" fmla="*/ 0 w 1678503"/>
                  <a:gd name="T1" fmla="*/ 0 h 419037"/>
                  <a:gd name="T2" fmla="*/ 1480921 w 1678503"/>
                  <a:gd name="T3" fmla="*/ 0 h 419037"/>
                  <a:gd name="T4" fmla="*/ 1480921 w 1678503"/>
                  <a:gd name="T5" fmla="*/ 143572 h 419037"/>
                  <a:gd name="T6" fmla="*/ 1678869 w 1678503"/>
                  <a:gd name="T7" fmla="*/ 346528 h 419037"/>
                  <a:gd name="T8" fmla="*/ 1480921 w 1678503"/>
                  <a:gd name="T9" fmla="*/ 275729 h 419037"/>
                  <a:gd name="T10" fmla="*/ 1480921 w 1678503"/>
                  <a:gd name="T11" fmla="*/ 419737 h 419037"/>
                  <a:gd name="T12" fmla="*/ 0 w 1678503"/>
                  <a:gd name="T13" fmla="*/ 419737 h 419037"/>
                  <a:gd name="T14" fmla="*/ 0 w 1678503"/>
                  <a:gd name="T15" fmla="*/ 0 h 4190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78503" h="419037">
                    <a:moveTo>
                      <a:pt x="0" y="0"/>
                    </a:moveTo>
                    <a:lnTo>
                      <a:pt x="1480598" y="0"/>
                    </a:lnTo>
                    <a:lnTo>
                      <a:pt x="1480598" y="143333"/>
                    </a:lnTo>
                    <a:lnTo>
                      <a:pt x="1678503" y="345950"/>
                    </a:lnTo>
                    <a:lnTo>
                      <a:pt x="1480598" y="275269"/>
                    </a:lnTo>
                    <a:lnTo>
                      <a:pt x="1480598" y="419037"/>
                    </a:lnTo>
                    <a:lnTo>
                      <a:pt x="0" y="419037"/>
                    </a:lnTo>
                    <a:lnTo>
                      <a:pt x="0" y="0"/>
                    </a:lnTo>
                    <a:close/>
                  </a:path>
                </a:pathLst>
              </a:custGeom>
              <a:solidFill>
                <a:srgbClr val="F2F2F2"/>
              </a:solidFill>
              <a:ln w="25400" cap="flat" cmpd="sng">
                <a:solidFill>
                  <a:schemeClr val="bg1"/>
                </a:solidFill>
                <a:prstDash val="solid"/>
                <a:round/>
                <a:headEnd/>
                <a:tailEnd/>
              </a:ln>
              <a:effectLst>
                <a:outerShdw blurRad="88900" dist="12700" dir="2700000" algn="tl" rotWithShape="0">
                  <a:srgbClr val="000000">
                    <a:alpha val="39998"/>
                  </a:srgbClr>
                </a:outerShdw>
              </a:effectLst>
            </p:spPr>
            <p:txBody>
              <a:bodyPr anchor="ctr"/>
              <a:lstStyle/>
              <a:p>
                <a:endParaRPr lang="en-US">
                  <a:solidFill>
                    <a:prstClr val="black"/>
                  </a:solidFill>
                  <a:latin typeface="Calibri"/>
                </a:endParaRPr>
              </a:p>
            </p:txBody>
          </p:sp>
          <p:sp>
            <p:nvSpPr>
              <p:cNvPr id="162" name="Rectangle 236">
                <a:hlinkClick r:id="" action="ppaction://noaction"/>
              </p:cNvPr>
              <p:cNvSpPr>
                <a:spLocks noChangeArrowheads="1"/>
              </p:cNvSpPr>
              <p:nvPr/>
            </p:nvSpPr>
            <p:spPr bwMode="auto">
              <a:xfrm>
                <a:off x="6987729" y="2034986"/>
                <a:ext cx="1480599"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MS PGothic" panose="020B0600070205080204" pitchFamily="34" charset="-128"/>
                  </a:defRPr>
                </a:lvl1pPr>
                <a:lvl2pPr marL="742950" indent="-285750" eaLnBrk="0" hangingPunct="0">
                  <a:defRPr sz="1000">
                    <a:solidFill>
                      <a:schemeClr val="tx1"/>
                    </a:solidFill>
                    <a:latin typeface="Arial" panose="020B0604020202020204" pitchFamily="34" charset="0"/>
                    <a:ea typeface="MS PGothic" panose="020B0600070205080204" pitchFamily="34" charset="-128"/>
                  </a:defRPr>
                </a:lvl2pPr>
                <a:lvl3pPr marL="1143000" indent="-228600" eaLnBrk="0" hangingPunct="0">
                  <a:defRPr sz="1000">
                    <a:solidFill>
                      <a:schemeClr val="tx1"/>
                    </a:solidFill>
                    <a:latin typeface="Arial" panose="020B0604020202020204" pitchFamily="34" charset="0"/>
                    <a:ea typeface="MS PGothic" panose="020B0600070205080204" pitchFamily="34" charset="-128"/>
                  </a:defRPr>
                </a:lvl3pPr>
                <a:lvl4pPr marL="1600200" indent="-228600" eaLnBrk="0" hangingPunct="0">
                  <a:defRPr sz="1000">
                    <a:solidFill>
                      <a:schemeClr val="tx1"/>
                    </a:solidFill>
                    <a:latin typeface="Arial" panose="020B0604020202020204" pitchFamily="34" charset="0"/>
                    <a:ea typeface="MS PGothic" panose="020B0600070205080204" pitchFamily="34" charset="-128"/>
                  </a:defRPr>
                </a:lvl4pPr>
                <a:lvl5pPr marL="2057400" indent="-228600" eaLnBrk="0" hangingPunct="0">
                  <a:defRPr sz="10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200" b="1">
                    <a:solidFill>
                      <a:srgbClr val="C00000"/>
                    </a:solidFill>
                    <a:latin typeface="Calibri" panose="020F0502020204030204" pitchFamily="34" charset="0"/>
                  </a:rPr>
                  <a:t>Account Takeover, New Account Fraud</a:t>
                </a:r>
              </a:p>
            </p:txBody>
          </p:sp>
        </p:grpSp>
        <p:grpSp>
          <p:nvGrpSpPr>
            <p:cNvPr id="164" name="Group 162"/>
            <p:cNvGrpSpPr>
              <a:grpSpLocks/>
            </p:cNvGrpSpPr>
            <p:nvPr/>
          </p:nvGrpSpPr>
          <p:grpSpPr bwMode="auto">
            <a:xfrm>
              <a:off x="2611438" y="2378075"/>
              <a:ext cx="3382962" cy="508622"/>
              <a:chOff x="2611064" y="2378375"/>
              <a:chExt cx="3383524" cy="508829"/>
            </a:xfrm>
          </p:grpSpPr>
          <p:grpSp>
            <p:nvGrpSpPr>
              <p:cNvPr id="170" name="Group 237"/>
              <p:cNvGrpSpPr>
                <a:grpSpLocks/>
              </p:cNvGrpSpPr>
              <p:nvPr/>
            </p:nvGrpSpPr>
            <p:grpSpPr bwMode="auto">
              <a:xfrm>
                <a:off x="3560547" y="2378375"/>
                <a:ext cx="1679854" cy="508829"/>
                <a:chOff x="6771386" y="2027262"/>
                <a:chExt cx="1679854" cy="508829"/>
              </a:xfrm>
            </p:grpSpPr>
            <p:sp>
              <p:nvSpPr>
                <p:cNvPr id="167" name="Freeform 238">
                  <a:hlinkClick r:id="" action="ppaction://noaction"/>
                </p:cNvPr>
                <p:cNvSpPr>
                  <a:spLocks noChangeArrowheads="1"/>
                </p:cNvSpPr>
                <p:nvPr/>
              </p:nvSpPr>
              <p:spPr bwMode="auto">
                <a:xfrm flipH="1">
                  <a:off x="6771386" y="2027262"/>
                  <a:ext cx="1679854" cy="419270"/>
                </a:xfrm>
                <a:prstGeom prst="rect">
                  <a:avLst/>
                </a:prstGeom>
                <a:solidFill>
                  <a:srgbClr val="F2F2F2"/>
                </a:solidFill>
                <a:ln w="25400">
                  <a:solidFill>
                    <a:schemeClr val="bg1"/>
                  </a:solidFill>
                  <a:miter lim="800000"/>
                  <a:headEnd/>
                  <a:tailEnd/>
                </a:ln>
                <a:effectLst>
                  <a:outerShdw blurRad="88900" dist="12700" dir="2700000" algn="tl" rotWithShape="0">
                    <a:srgbClr val="808080">
                      <a:alpha val="39998"/>
                    </a:srgbClr>
                  </a:outerShdw>
                </a:effectLst>
              </p:spPr>
              <p:txBody>
                <a:bodyPr anchor="ctr"/>
                <a:lstStyle/>
                <a:p>
                  <a:pPr>
                    <a:defRPr/>
                  </a:pPr>
                  <a:endParaRPr lang="en-US" dirty="0">
                    <a:solidFill>
                      <a:prstClr val="white"/>
                    </a:solidFill>
                    <a:latin typeface="Calibri Light"/>
                  </a:endParaRPr>
                </a:p>
              </p:txBody>
            </p:sp>
            <p:sp>
              <p:nvSpPr>
                <p:cNvPr id="168" name="Rectangle 239"/>
                <p:cNvSpPr>
                  <a:spLocks noChangeArrowheads="1"/>
                </p:cNvSpPr>
                <p:nvPr/>
              </p:nvSpPr>
              <p:spPr bwMode="auto">
                <a:xfrm>
                  <a:off x="6959156" y="2111186"/>
                  <a:ext cx="1480598" cy="42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ea typeface="MS PGothic" panose="020B0600070205080204" pitchFamily="34" charset="-128"/>
                    </a:defRPr>
                  </a:lvl1pPr>
                  <a:lvl2pPr marL="742950" indent="-285750" eaLnBrk="0" hangingPunct="0">
                    <a:defRPr sz="1000">
                      <a:solidFill>
                        <a:schemeClr val="tx1"/>
                      </a:solidFill>
                      <a:latin typeface="Arial" panose="020B0604020202020204" pitchFamily="34" charset="0"/>
                      <a:ea typeface="MS PGothic" panose="020B0600070205080204" pitchFamily="34" charset="-128"/>
                    </a:defRPr>
                  </a:lvl2pPr>
                  <a:lvl3pPr marL="1143000" indent="-228600" eaLnBrk="0" hangingPunct="0">
                    <a:defRPr sz="1000">
                      <a:solidFill>
                        <a:schemeClr val="tx1"/>
                      </a:solidFill>
                      <a:latin typeface="Arial" panose="020B0604020202020204" pitchFamily="34" charset="0"/>
                      <a:ea typeface="MS PGothic" panose="020B0600070205080204" pitchFamily="34" charset="-128"/>
                    </a:defRPr>
                  </a:lvl3pPr>
                  <a:lvl4pPr marL="1600200" indent="-228600" eaLnBrk="0" hangingPunct="0">
                    <a:defRPr sz="1000">
                      <a:solidFill>
                        <a:schemeClr val="tx1"/>
                      </a:solidFill>
                      <a:latin typeface="Arial" panose="020B0604020202020204" pitchFamily="34" charset="0"/>
                      <a:ea typeface="MS PGothic" panose="020B0600070205080204" pitchFamily="34" charset="-128"/>
                    </a:defRPr>
                  </a:lvl4pPr>
                  <a:lvl5pPr marL="2057400" indent="-228600" eaLnBrk="0" hangingPunct="0">
                    <a:defRPr sz="10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lnSpc>
                      <a:spcPct val="90000"/>
                    </a:lnSpc>
                  </a:pPr>
                  <a:r>
                    <a:rPr lang="en-US" altLang="en-US" sz="1200" b="1">
                      <a:solidFill>
                        <a:srgbClr val="C00000"/>
                      </a:solidFill>
                      <a:latin typeface="Calibri" panose="020F0502020204030204" pitchFamily="34" charset="0"/>
                    </a:rPr>
                    <a:t>Mobile Fraud Risk</a:t>
                  </a:r>
                </a:p>
              </p:txBody>
            </p:sp>
          </p:grpSp>
          <p:cxnSp>
            <p:nvCxnSpPr>
              <p:cNvPr id="165" name="Straight Connector 164"/>
              <p:cNvCxnSpPr>
                <a:stCxn id="167" idx="1"/>
              </p:cNvCxnSpPr>
              <p:nvPr/>
            </p:nvCxnSpPr>
            <p:spPr>
              <a:xfrm>
                <a:off x="5240401" y="2588010"/>
                <a:ext cx="754187" cy="2144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67" idx="3"/>
                <a:endCxn id="39" idx="3"/>
              </p:cNvCxnSpPr>
              <p:nvPr/>
            </p:nvCxnSpPr>
            <p:spPr>
              <a:xfrm flipH="1">
                <a:off x="2611064" y="2588010"/>
                <a:ext cx="949483" cy="22551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9" name="TextBox 168"/>
            <p:cNvSpPr txBox="1"/>
            <p:nvPr/>
          </p:nvSpPr>
          <p:spPr>
            <a:xfrm>
              <a:off x="6531382" y="5807601"/>
              <a:ext cx="3239996" cy="369332"/>
            </a:xfrm>
            <a:prstGeom prst="rect">
              <a:avLst/>
            </a:prstGeom>
            <a:noFill/>
          </p:spPr>
          <p:txBody>
            <a:bodyPr wrap="none" rtlCol="0">
              <a:spAutoFit/>
            </a:bodyPr>
            <a:lstStyle/>
            <a:p>
              <a:r>
                <a:rPr lang="en-US" dirty="0">
                  <a:solidFill>
                    <a:prstClr val="black"/>
                  </a:solidFill>
                  <a:latin typeface="Calibri"/>
                </a:rPr>
                <a:t>From IBM Security </a:t>
              </a:r>
              <a:r>
                <a:rPr lang="en-US" dirty="0" err="1">
                  <a:solidFill>
                    <a:prstClr val="black"/>
                  </a:solidFill>
                  <a:latin typeface="Calibri"/>
                </a:rPr>
                <a:t>Trusteer</a:t>
              </a:r>
              <a:endParaRPr lang="en-US" dirty="0">
                <a:solidFill>
                  <a:prstClr val="black"/>
                </a:solidFill>
                <a:latin typeface="Calibri"/>
              </a:endParaRPr>
            </a:p>
          </p:txBody>
        </p:sp>
      </p:grpSp>
    </p:spTree>
    <p:extLst>
      <p:ext uri="{BB962C8B-B14F-4D97-AF65-F5344CB8AC3E}">
        <p14:creationId xmlns:p14="http://schemas.microsoft.com/office/powerpoint/2010/main" val="655505322"/>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567382"/>
          </a:xfrm>
        </p:spPr>
        <p:txBody>
          <a:bodyPr>
            <a:normAutofit fontScale="90000"/>
          </a:bodyPr>
          <a:lstStyle/>
          <a:p>
            <a:pPr algn="ctr"/>
            <a:r>
              <a:rPr lang="en-US" dirty="0" smtClean="0">
                <a:solidFill>
                  <a:srgbClr val="CA0000"/>
                </a:solidFill>
              </a:rPr>
              <a:t>Critical considerations</a:t>
            </a:r>
            <a:endParaRPr lang="en-US" dirty="0">
              <a:solidFill>
                <a:srgbClr val="CA0000"/>
              </a:solidFill>
            </a:endParaRPr>
          </a:p>
        </p:txBody>
      </p:sp>
      <p:sp>
        <p:nvSpPr>
          <p:cNvPr id="3" name="Content Placeholder 2"/>
          <p:cNvSpPr>
            <a:spLocks noGrp="1"/>
          </p:cNvSpPr>
          <p:nvPr>
            <p:ph idx="1"/>
          </p:nvPr>
        </p:nvSpPr>
        <p:spPr>
          <a:xfrm>
            <a:off x="628650" y="1096145"/>
            <a:ext cx="7886700" cy="5308505"/>
          </a:xfrm>
        </p:spPr>
        <p:txBody>
          <a:bodyPr>
            <a:normAutofit fontScale="70000" lnSpcReduction="20000"/>
          </a:bodyPr>
          <a:lstStyle/>
          <a:p>
            <a:r>
              <a:rPr lang="en-US" dirty="0" smtClean="0"/>
              <a:t>Events – security breaches/successful attacks</a:t>
            </a:r>
          </a:p>
          <a:p>
            <a:pPr lvl="1"/>
            <a:r>
              <a:rPr lang="en-US" dirty="0" smtClean="0"/>
              <a:t>Pre-event (security assessment, hardening, operations management)</a:t>
            </a:r>
          </a:p>
          <a:p>
            <a:pPr lvl="2"/>
            <a:r>
              <a:rPr lang="en-US" dirty="0" smtClean="0"/>
              <a:t>penetration testing and vulnerability assessment</a:t>
            </a:r>
          </a:p>
          <a:p>
            <a:pPr lvl="2"/>
            <a:r>
              <a:rPr lang="en-US" dirty="0" smtClean="0"/>
              <a:t>risk assessment and policy/procedures/standards compliance</a:t>
            </a:r>
          </a:p>
          <a:p>
            <a:pPr lvl="2"/>
            <a:r>
              <a:rPr lang="en-US" dirty="0" smtClean="0"/>
              <a:t>security architecture and intrusion detection</a:t>
            </a:r>
          </a:p>
          <a:p>
            <a:pPr lvl="2"/>
            <a:r>
              <a:rPr lang="en-US" dirty="0"/>
              <a:t>audit </a:t>
            </a:r>
            <a:endParaRPr lang="en-US" dirty="0" smtClean="0"/>
          </a:p>
          <a:p>
            <a:pPr lvl="2"/>
            <a:r>
              <a:rPr lang="en-US" dirty="0" smtClean="0"/>
              <a:t>training </a:t>
            </a:r>
          </a:p>
          <a:p>
            <a:pPr lvl="1"/>
            <a:r>
              <a:rPr lang="en-US" dirty="0" smtClean="0"/>
              <a:t>Post-event management - damage control, regulatory and legal aspects</a:t>
            </a:r>
          </a:p>
          <a:p>
            <a:pPr lvl="2"/>
            <a:r>
              <a:rPr lang="en-US" dirty="0" smtClean="0"/>
              <a:t>Digital forensic investigation</a:t>
            </a:r>
          </a:p>
          <a:p>
            <a:pPr lvl="2"/>
            <a:r>
              <a:rPr lang="en-US" dirty="0" smtClean="0"/>
              <a:t>Damage control </a:t>
            </a:r>
          </a:p>
          <a:p>
            <a:pPr lvl="3"/>
            <a:r>
              <a:rPr lang="en-US" dirty="0" smtClean="0"/>
              <a:t>notifying and remedying affected actors (customers, suppliers, partners)</a:t>
            </a:r>
          </a:p>
          <a:p>
            <a:pPr lvl="3"/>
            <a:r>
              <a:rPr lang="en-US" dirty="0"/>
              <a:t>n</a:t>
            </a:r>
            <a:r>
              <a:rPr lang="en-US" dirty="0" smtClean="0"/>
              <a:t>otifying and working with regulatory agencies</a:t>
            </a:r>
          </a:p>
          <a:p>
            <a:pPr lvl="3"/>
            <a:r>
              <a:rPr lang="en-US" dirty="0"/>
              <a:t>l</a:t>
            </a:r>
            <a:r>
              <a:rPr lang="en-US" dirty="0" smtClean="0"/>
              <a:t>egal </a:t>
            </a:r>
          </a:p>
          <a:p>
            <a:r>
              <a:rPr lang="en-US" dirty="0" smtClean="0"/>
              <a:t>Insurance </a:t>
            </a:r>
          </a:p>
          <a:p>
            <a:pPr lvl="1"/>
            <a:r>
              <a:rPr lang="en-US" dirty="0"/>
              <a:t>d</a:t>
            </a:r>
            <a:r>
              <a:rPr lang="en-US" dirty="0" smtClean="0"/>
              <a:t>ata, data, data </a:t>
            </a:r>
          </a:p>
          <a:p>
            <a:pPr lvl="2"/>
            <a:r>
              <a:rPr lang="en-US" dirty="0" smtClean="0"/>
              <a:t>What is knowable and what is unknowable?</a:t>
            </a:r>
          </a:p>
          <a:p>
            <a:pPr lvl="2"/>
            <a:r>
              <a:rPr lang="en-US" dirty="0" smtClean="0"/>
              <a:t>How to collect knowable data?</a:t>
            </a:r>
          </a:p>
          <a:p>
            <a:pPr lvl="2"/>
            <a:r>
              <a:rPr lang="en-US" dirty="0" smtClean="0"/>
              <a:t>Veracity of the data</a:t>
            </a:r>
          </a:p>
          <a:p>
            <a:pPr lvl="1"/>
            <a:r>
              <a:rPr lang="en-US" dirty="0" smtClean="0"/>
              <a:t>Quantifying risk? Exclusions? What should and should not be covered? </a:t>
            </a:r>
          </a:p>
          <a:p>
            <a:pPr lvl="1"/>
            <a:r>
              <a:rPr lang="en-US" dirty="0" smtClean="0"/>
              <a:t>Property vs. Personal Liability</a:t>
            </a:r>
          </a:p>
          <a:p>
            <a:r>
              <a:rPr lang="en-US" dirty="0" smtClean="0"/>
              <a:t>Cost for the business entity (pre-event, post-event)</a:t>
            </a:r>
          </a:p>
          <a:p>
            <a:r>
              <a:rPr lang="en-US" dirty="0" smtClean="0"/>
              <a:t>Cost for insurer</a:t>
            </a:r>
          </a:p>
          <a:p>
            <a:pPr lvl="1"/>
            <a:endParaRPr lang="en-US" dirty="0" smtClean="0"/>
          </a:p>
          <a:p>
            <a:endParaRPr lang="en-US" dirty="0"/>
          </a:p>
        </p:txBody>
      </p:sp>
    </p:spTree>
    <p:extLst>
      <p:ext uri="{BB962C8B-B14F-4D97-AF65-F5344CB8AC3E}">
        <p14:creationId xmlns:p14="http://schemas.microsoft.com/office/powerpoint/2010/main" val="12591347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872992"/>
          </a:xfrm>
          <a:prstGeom prst="rect">
            <a:avLst/>
          </a:prstGeom>
        </p:spPr>
      </p:pic>
      <p:sp>
        <p:nvSpPr>
          <p:cNvPr id="2" name="Rectangle 1">
            <a:hlinkClick r:id="rId4" action="ppaction://hlinksldjump"/>
          </p:cNvPr>
          <p:cNvSpPr/>
          <p:nvPr/>
        </p:nvSpPr>
        <p:spPr>
          <a:xfrm>
            <a:off x="114300" y="93663"/>
            <a:ext cx="1028700" cy="1143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18" name="Title 1"/>
          <p:cNvSpPr txBox="1">
            <a:spLocks/>
          </p:cNvSpPr>
          <p:nvPr/>
        </p:nvSpPr>
        <p:spPr>
          <a:xfrm>
            <a:off x="685800" y="2130425"/>
            <a:ext cx="7772400" cy="1470025"/>
          </a:xfrm>
          <a:prstGeom prst="rect">
            <a:avLst/>
          </a:prstGeom>
        </p:spPr>
        <p:txBody>
          <a:bodyPr/>
          <a:lstStyle>
            <a:lvl1pPr algn="l" defTabSz="685800" rtl="0" fontAlgn="base">
              <a:spcBef>
                <a:spcPct val="0"/>
              </a:spcBef>
              <a:spcAft>
                <a:spcPct val="0"/>
              </a:spcAft>
              <a:defRPr sz="2400" b="1" kern="1200">
                <a:solidFill>
                  <a:schemeClr val="bg1"/>
                </a:solidFill>
                <a:latin typeface="+mj-lt"/>
                <a:ea typeface="+mj-ea"/>
                <a:cs typeface="+mj-cs"/>
              </a:defRPr>
            </a:lvl1pPr>
            <a:lvl2pPr algn="l" defTabSz="685800" rtl="0" fontAlgn="base">
              <a:spcBef>
                <a:spcPct val="0"/>
              </a:spcBef>
              <a:spcAft>
                <a:spcPct val="0"/>
              </a:spcAft>
              <a:defRPr sz="2400" b="1">
                <a:solidFill>
                  <a:schemeClr val="bg1"/>
                </a:solidFill>
                <a:latin typeface="Calibri" pitchFamily="34" charset="0"/>
              </a:defRPr>
            </a:lvl2pPr>
            <a:lvl3pPr algn="l" defTabSz="685800" rtl="0" fontAlgn="base">
              <a:spcBef>
                <a:spcPct val="0"/>
              </a:spcBef>
              <a:spcAft>
                <a:spcPct val="0"/>
              </a:spcAft>
              <a:defRPr sz="2400" b="1">
                <a:solidFill>
                  <a:schemeClr val="bg1"/>
                </a:solidFill>
                <a:latin typeface="Calibri" pitchFamily="34" charset="0"/>
              </a:defRPr>
            </a:lvl3pPr>
            <a:lvl4pPr algn="l" defTabSz="685800" rtl="0" fontAlgn="base">
              <a:spcBef>
                <a:spcPct val="0"/>
              </a:spcBef>
              <a:spcAft>
                <a:spcPct val="0"/>
              </a:spcAft>
              <a:defRPr sz="2400" b="1">
                <a:solidFill>
                  <a:schemeClr val="bg1"/>
                </a:solidFill>
                <a:latin typeface="Calibri" pitchFamily="34" charset="0"/>
              </a:defRPr>
            </a:lvl4pPr>
            <a:lvl5pPr algn="l" defTabSz="685800" rtl="0" fontAlgn="base">
              <a:spcBef>
                <a:spcPct val="0"/>
              </a:spcBef>
              <a:spcAft>
                <a:spcPct val="0"/>
              </a:spcAft>
              <a:defRPr sz="2400" b="1">
                <a:solidFill>
                  <a:schemeClr val="bg1"/>
                </a:solidFill>
                <a:latin typeface="Calibri" pitchFamily="34" charset="0"/>
              </a:defRPr>
            </a:lvl5pPr>
            <a:lvl6pPr marL="457200" algn="l" defTabSz="685800" rtl="0" fontAlgn="base">
              <a:spcBef>
                <a:spcPct val="0"/>
              </a:spcBef>
              <a:spcAft>
                <a:spcPct val="0"/>
              </a:spcAft>
              <a:defRPr sz="2400" b="1">
                <a:solidFill>
                  <a:schemeClr val="bg1"/>
                </a:solidFill>
                <a:latin typeface="Calibri" pitchFamily="34" charset="0"/>
              </a:defRPr>
            </a:lvl6pPr>
            <a:lvl7pPr marL="914400" algn="l" defTabSz="685800" rtl="0" fontAlgn="base">
              <a:spcBef>
                <a:spcPct val="0"/>
              </a:spcBef>
              <a:spcAft>
                <a:spcPct val="0"/>
              </a:spcAft>
              <a:defRPr sz="2400" b="1">
                <a:solidFill>
                  <a:schemeClr val="bg1"/>
                </a:solidFill>
                <a:latin typeface="Calibri" pitchFamily="34" charset="0"/>
              </a:defRPr>
            </a:lvl7pPr>
            <a:lvl8pPr marL="1371600" algn="l" defTabSz="685800" rtl="0" fontAlgn="base">
              <a:spcBef>
                <a:spcPct val="0"/>
              </a:spcBef>
              <a:spcAft>
                <a:spcPct val="0"/>
              </a:spcAft>
              <a:defRPr sz="2400" b="1">
                <a:solidFill>
                  <a:schemeClr val="bg1"/>
                </a:solidFill>
                <a:latin typeface="Calibri" pitchFamily="34" charset="0"/>
              </a:defRPr>
            </a:lvl8pPr>
            <a:lvl9pPr marL="1828800" algn="l" defTabSz="685800" rtl="0" fontAlgn="base">
              <a:spcBef>
                <a:spcPct val="0"/>
              </a:spcBef>
              <a:spcAft>
                <a:spcPct val="0"/>
              </a:spcAft>
              <a:defRPr sz="2400" b="1">
                <a:solidFill>
                  <a:schemeClr val="bg1"/>
                </a:solidFill>
                <a:latin typeface="Calibri" pitchFamily="34" charset="0"/>
              </a:defRPr>
            </a:lvl9pPr>
          </a:lstStyle>
          <a:p>
            <a:r>
              <a:rPr lang="en-US" smtClean="0">
                <a:solidFill>
                  <a:prstClr val="white"/>
                </a:solidFill>
                <a:latin typeface="Calibri"/>
              </a:rPr>
              <a:t>Cyber Security Today</a:t>
            </a:r>
            <a:endParaRPr lang="en-US" dirty="0">
              <a:solidFill>
                <a:prstClr val="white"/>
              </a:solidFill>
              <a:latin typeface="Calibri"/>
            </a:endParaRPr>
          </a:p>
        </p:txBody>
      </p:sp>
      <p:sp>
        <p:nvSpPr>
          <p:cNvPr id="19" name="Subtitle 2"/>
          <p:cNvSpPr txBox="1">
            <a:spLocks/>
          </p:cNvSpPr>
          <p:nvPr/>
        </p:nvSpPr>
        <p:spPr>
          <a:xfrm>
            <a:off x="3429000" y="4572000"/>
            <a:ext cx="5029200" cy="2095500"/>
          </a:xfrm>
          <a:prstGeom prst="rect">
            <a:avLst/>
          </a:prstGeom>
        </p:spPr>
        <p:txBody>
          <a:bodyPr>
            <a:normAutofit/>
          </a:bodyPr>
          <a:lstStyle>
            <a:lvl1pPr marL="257175" indent="-257175" algn="l" defTabSz="685800"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charset="0"/>
              <a:buNone/>
            </a:pPr>
            <a:r>
              <a:rPr lang="en-US" sz="1400" b="1" dirty="0" smtClean="0">
                <a:solidFill>
                  <a:prstClr val="black"/>
                </a:solidFill>
                <a:latin typeface="Calibri"/>
              </a:rPr>
              <a:t>Presented </a:t>
            </a:r>
            <a:r>
              <a:rPr lang="en-US" sz="1400" b="1" dirty="0">
                <a:solidFill>
                  <a:prstClr val="black"/>
                </a:solidFill>
                <a:latin typeface="Calibri"/>
              </a:rPr>
              <a:t> </a:t>
            </a:r>
            <a:r>
              <a:rPr lang="en-US" sz="1400" b="1" dirty="0" smtClean="0">
                <a:solidFill>
                  <a:prstClr val="black"/>
                </a:solidFill>
                <a:latin typeface="Calibri"/>
              </a:rPr>
              <a:t>by: Patricia Fisher, CEO &amp; President JANUS Associates</a:t>
            </a:r>
          </a:p>
          <a:p>
            <a:pPr marL="0" indent="0">
              <a:buFont typeface="Arial" charset="0"/>
              <a:buNone/>
            </a:pPr>
            <a:r>
              <a:rPr lang="en-US" sz="1400" b="1" dirty="0" smtClean="0">
                <a:solidFill>
                  <a:prstClr val="black"/>
                </a:solidFill>
                <a:latin typeface="Calibri"/>
              </a:rPr>
              <a:t>Presented to:  2014 Symposium on Captive Insurance</a:t>
            </a:r>
          </a:p>
          <a:p>
            <a:pPr marL="0" indent="0">
              <a:buFont typeface="Arial" charset="0"/>
              <a:buNone/>
            </a:pPr>
            <a:r>
              <a:rPr lang="en-US" sz="1400" b="1" dirty="0" smtClean="0">
                <a:solidFill>
                  <a:prstClr val="black"/>
                </a:solidFill>
                <a:latin typeface="Calibri"/>
              </a:rPr>
              <a:t>September 17, 2014</a:t>
            </a:r>
          </a:p>
        </p:txBody>
      </p:sp>
      <p:sp>
        <p:nvSpPr>
          <p:cNvPr id="21" name="Title 1"/>
          <p:cNvSpPr txBox="1">
            <a:spLocks/>
          </p:cNvSpPr>
          <p:nvPr/>
        </p:nvSpPr>
        <p:spPr>
          <a:xfrm>
            <a:off x="1219200" y="1"/>
            <a:ext cx="7315200" cy="1219200"/>
          </a:xfrm>
          <a:prstGeom prst="rect">
            <a:avLst/>
          </a:prstGeom>
        </p:spPr>
        <p:txBody>
          <a:bodyPr/>
          <a:lstStyle>
            <a:lvl1pPr algn="l" defTabSz="685800" rtl="0" fontAlgn="base">
              <a:spcBef>
                <a:spcPct val="0"/>
              </a:spcBef>
              <a:spcAft>
                <a:spcPct val="0"/>
              </a:spcAft>
              <a:defRPr sz="2400" b="1" kern="1200">
                <a:solidFill>
                  <a:schemeClr val="bg1"/>
                </a:solidFill>
                <a:latin typeface="+mj-lt"/>
                <a:ea typeface="+mj-ea"/>
                <a:cs typeface="+mj-cs"/>
              </a:defRPr>
            </a:lvl1pPr>
            <a:lvl2pPr algn="l" defTabSz="685800" rtl="0" fontAlgn="base">
              <a:spcBef>
                <a:spcPct val="0"/>
              </a:spcBef>
              <a:spcAft>
                <a:spcPct val="0"/>
              </a:spcAft>
              <a:defRPr sz="2400" b="1">
                <a:solidFill>
                  <a:schemeClr val="bg1"/>
                </a:solidFill>
                <a:latin typeface="Calibri" pitchFamily="34" charset="0"/>
              </a:defRPr>
            </a:lvl2pPr>
            <a:lvl3pPr algn="l" defTabSz="685800" rtl="0" fontAlgn="base">
              <a:spcBef>
                <a:spcPct val="0"/>
              </a:spcBef>
              <a:spcAft>
                <a:spcPct val="0"/>
              </a:spcAft>
              <a:defRPr sz="2400" b="1">
                <a:solidFill>
                  <a:schemeClr val="bg1"/>
                </a:solidFill>
                <a:latin typeface="Calibri" pitchFamily="34" charset="0"/>
              </a:defRPr>
            </a:lvl3pPr>
            <a:lvl4pPr algn="l" defTabSz="685800" rtl="0" fontAlgn="base">
              <a:spcBef>
                <a:spcPct val="0"/>
              </a:spcBef>
              <a:spcAft>
                <a:spcPct val="0"/>
              </a:spcAft>
              <a:defRPr sz="2400" b="1">
                <a:solidFill>
                  <a:schemeClr val="bg1"/>
                </a:solidFill>
                <a:latin typeface="Calibri" pitchFamily="34" charset="0"/>
              </a:defRPr>
            </a:lvl4pPr>
            <a:lvl5pPr algn="l" defTabSz="685800" rtl="0" fontAlgn="base">
              <a:spcBef>
                <a:spcPct val="0"/>
              </a:spcBef>
              <a:spcAft>
                <a:spcPct val="0"/>
              </a:spcAft>
              <a:defRPr sz="2400" b="1">
                <a:solidFill>
                  <a:schemeClr val="bg1"/>
                </a:solidFill>
                <a:latin typeface="Calibri" pitchFamily="34" charset="0"/>
              </a:defRPr>
            </a:lvl5pPr>
            <a:lvl6pPr marL="457200" algn="l" defTabSz="685800" rtl="0" fontAlgn="base">
              <a:spcBef>
                <a:spcPct val="0"/>
              </a:spcBef>
              <a:spcAft>
                <a:spcPct val="0"/>
              </a:spcAft>
              <a:defRPr sz="2400" b="1">
                <a:solidFill>
                  <a:schemeClr val="bg1"/>
                </a:solidFill>
                <a:latin typeface="Calibri" pitchFamily="34" charset="0"/>
              </a:defRPr>
            </a:lvl6pPr>
            <a:lvl7pPr marL="914400" algn="l" defTabSz="685800" rtl="0" fontAlgn="base">
              <a:spcBef>
                <a:spcPct val="0"/>
              </a:spcBef>
              <a:spcAft>
                <a:spcPct val="0"/>
              </a:spcAft>
              <a:defRPr sz="2400" b="1">
                <a:solidFill>
                  <a:schemeClr val="bg1"/>
                </a:solidFill>
                <a:latin typeface="Calibri" pitchFamily="34" charset="0"/>
              </a:defRPr>
            </a:lvl7pPr>
            <a:lvl8pPr marL="1371600" algn="l" defTabSz="685800" rtl="0" fontAlgn="base">
              <a:spcBef>
                <a:spcPct val="0"/>
              </a:spcBef>
              <a:spcAft>
                <a:spcPct val="0"/>
              </a:spcAft>
              <a:defRPr sz="2400" b="1">
                <a:solidFill>
                  <a:schemeClr val="bg1"/>
                </a:solidFill>
                <a:latin typeface="Calibri" pitchFamily="34" charset="0"/>
              </a:defRPr>
            </a:lvl8pPr>
            <a:lvl9pPr marL="1828800" algn="l" defTabSz="685800" rtl="0" fontAlgn="base">
              <a:spcBef>
                <a:spcPct val="0"/>
              </a:spcBef>
              <a:spcAft>
                <a:spcPct val="0"/>
              </a:spcAft>
              <a:defRPr sz="2400" b="1">
                <a:solidFill>
                  <a:schemeClr val="bg1"/>
                </a:solidFill>
                <a:latin typeface="Calibri" pitchFamily="34" charset="0"/>
              </a:defRPr>
            </a:lvl9pPr>
          </a:lstStyle>
          <a:p>
            <a:pPr algn="ctr"/>
            <a:r>
              <a:rPr lang="en-US" sz="4800" dirty="0" smtClean="0">
                <a:solidFill>
                  <a:srgbClr val="CA0000"/>
                </a:solidFill>
                <a:latin typeface="Calibri"/>
              </a:rPr>
              <a:t>Cyber Security Today</a:t>
            </a:r>
            <a:endParaRPr lang="en-US" sz="4800" dirty="0">
              <a:solidFill>
                <a:srgbClr val="CA0000"/>
              </a:solidFill>
              <a:latin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447800"/>
            <a:ext cx="4564215" cy="2665501"/>
          </a:xfrm>
          <a:prstGeom prst="rect">
            <a:avLst/>
          </a:prstGeom>
        </p:spPr>
      </p:pic>
    </p:spTree>
  </p:cSld>
  <p:clrMapOvr>
    <a:masterClrMapping/>
  </p:clrMapOvr>
  <p:transition xmlns:p14="http://schemas.microsoft.com/office/powerpoint/2010/main" advClick="0" advTm="3000">
    <p:wipe dir="r"/>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7171" name="Title 2"/>
          <p:cNvSpPr>
            <a:spLocks noGrp="1"/>
          </p:cNvSpPr>
          <p:nvPr>
            <p:ph type="title"/>
          </p:nvPr>
        </p:nvSpPr>
        <p:spPr>
          <a:xfrm>
            <a:off x="685800" y="0"/>
            <a:ext cx="7877175" cy="801688"/>
          </a:xfrm>
        </p:spPr>
        <p:txBody>
          <a:bodyPr/>
          <a:lstStyle/>
          <a:p>
            <a:pPr algn="ctr"/>
            <a:r>
              <a:rPr lang="en-US" sz="3600" dirty="0" smtClean="0">
                <a:solidFill>
                  <a:srgbClr val="CA0000"/>
                </a:solidFill>
              </a:rPr>
              <a:t>Cyber Security Current State</a:t>
            </a:r>
            <a:endParaRPr lang="en-US" altLang="en-US" sz="3600" dirty="0" smtClean="0">
              <a:solidFill>
                <a:srgbClr val="CA0000"/>
              </a:solidFill>
            </a:endParaRPr>
          </a:p>
        </p:txBody>
      </p:sp>
      <p:sp>
        <p:nvSpPr>
          <p:cNvPr id="5" name="Content Placeholder 2"/>
          <p:cNvSpPr>
            <a:spLocks noGrp="1"/>
          </p:cNvSpPr>
          <p:nvPr>
            <p:ph idx="1"/>
          </p:nvPr>
        </p:nvSpPr>
        <p:spPr>
          <a:xfrm>
            <a:off x="571500" y="2057400"/>
            <a:ext cx="4572000" cy="4229100"/>
          </a:xfrm>
        </p:spPr>
        <p:txBody>
          <a:bodyPr>
            <a:normAutofit/>
          </a:bodyPr>
          <a:lstStyle/>
          <a:p>
            <a:r>
              <a:rPr lang="en-US" sz="2800" dirty="0" smtClean="0">
                <a:solidFill>
                  <a:schemeClr val="tx1"/>
                </a:solidFill>
              </a:rPr>
              <a:t>US GAO – federal cyber crime up 680% since 2006</a:t>
            </a:r>
          </a:p>
          <a:p>
            <a:endParaRPr lang="en-US" sz="800" dirty="0" smtClean="0">
              <a:solidFill>
                <a:schemeClr val="tx1"/>
              </a:solidFill>
            </a:endParaRPr>
          </a:p>
          <a:p>
            <a:r>
              <a:rPr lang="en-US" sz="2800" dirty="0" smtClean="0">
                <a:solidFill>
                  <a:schemeClr val="tx1"/>
                </a:solidFill>
              </a:rPr>
              <a:t>Community Health Systems</a:t>
            </a:r>
          </a:p>
          <a:p>
            <a:endParaRPr lang="en-US" sz="800" dirty="0" smtClean="0">
              <a:solidFill>
                <a:schemeClr val="tx1"/>
              </a:solidFill>
            </a:endParaRPr>
          </a:p>
          <a:p>
            <a:r>
              <a:rPr lang="en-US" sz="2800" dirty="0" smtClean="0">
                <a:solidFill>
                  <a:schemeClr val="tx1"/>
                </a:solidFill>
              </a:rPr>
              <a:t>Target – 40m cards stolen; $200m spent to-date</a:t>
            </a:r>
          </a:p>
          <a:p>
            <a:endParaRPr lang="en-US" sz="800" dirty="0" smtClean="0">
              <a:solidFill>
                <a:schemeClr val="tx1"/>
              </a:solidFill>
            </a:endParaRPr>
          </a:p>
          <a:p>
            <a:r>
              <a:rPr lang="en-US" sz="2800" dirty="0" smtClean="0">
                <a:solidFill>
                  <a:schemeClr val="tx1"/>
                </a:solidFill>
              </a:rPr>
              <a:t>Costs up 26% from a year ago</a:t>
            </a:r>
          </a:p>
          <a:p>
            <a:endParaRPr lang="en-US" sz="28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520" y="1828800"/>
            <a:ext cx="3268980" cy="41148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bwMode="auto">
          <a:xfrm>
            <a:off x="6735763" y="63547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B679EC-2FC7-CA45-981A-8655724E4BE3}" type="slidenum">
              <a:rPr lang="en-US" sz="1200" b="1">
                <a:solidFill>
                  <a:prstClr val="white"/>
                </a:solidFill>
              </a:rPr>
              <a:pPr/>
              <a:t>14</a:t>
            </a:fld>
            <a:endParaRPr lang="en-US" sz="1200" b="1">
              <a:solidFill>
                <a:prstClr val="white"/>
              </a:solidFill>
            </a:endParaRPr>
          </a:p>
        </p:txBody>
      </p:sp>
      <p:pic>
        <p:nvPicPr>
          <p:cNvPr id="17410" name="Picture 3"/>
          <p:cNvPicPr>
            <a:picLocks noChangeAspect="1" noChangeArrowheads="1"/>
          </p:cNvPicPr>
          <p:nvPr/>
        </p:nvPicPr>
        <p:blipFill>
          <a:blip r:embed="rId3">
            <a:clrChange>
              <a:clrFrom>
                <a:srgbClr val="FEFAFB"/>
              </a:clrFrom>
              <a:clrTo>
                <a:srgbClr val="FEFAFB">
                  <a:alpha val="0"/>
                </a:srgbClr>
              </a:clrTo>
            </a:clrChange>
            <a:extLst>
              <a:ext uri="{28A0092B-C50C-407E-A947-70E740481C1C}">
                <a14:useLocalDpi xmlns:a14="http://schemas.microsoft.com/office/drawing/2010/main" val="0"/>
              </a:ext>
            </a:extLst>
          </a:blip>
          <a:srcRect l="11691" t="9557" r="10628" b="3856"/>
          <a:stretch>
            <a:fillRect/>
          </a:stretch>
        </p:blipFill>
        <p:spPr bwMode="auto">
          <a:xfrm>
            <a:off x="5067300" y="1498600"/>
            <a:ext cx="2735263"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650" y="1212850"/>
            <a:ext cx="352107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12712" y="204311"/>
            <a:ext cx="88360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391" tIns="45695" rIns="91391" bIns="45695"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a:defRPr/>
            </a:pPr>
            <a:r>
              <a:rPr lang="en-US" sz="2400" dirty="0" smtClean="0">
                <a:solidFill>
                  <a:srgbClr val="CC0002"/>
                </a:solidFill>
              </a:rPr>
              <a:t>Connecticut Complements Frontier</a:t>
            </a:r>
            <a:r>
              <a:rPr lang="ja-JP" altLang="en-US" sz="2400" dirty="0" smtClean="0">
                <a:solidFill>
                  <a:srgbClr val="CC0002"/>
                </a:solidFill>
              </a:rPr>
              <a:t>’</a:t>
            </a:r>
            <a:r>
              <a:rPr lang="en-US" sz="2400" dirty="0" smtClean="0">
                <a:solidFill>
                  <a:srgbClr val="CC0002"/>
                </a:solidFill>
              </a:rPr>
              <a:t>s Existing Operations</a:t>
            </a:r>
          </a:p>
        </p:txBody>
      </p:sp>
      <p:sp>
        <p:nvSpPr>
          <p:cNvPr id="17413" name="Text Box 10" descr="F Red"/>
          <p:cNvSpPr txBox="1">
            <a:spLocks noChangeArrowheads="1"/>
          </p:cNvSpPr>
          <p:nvPr/>
        </p:nvSpPr>
        <p:spPr bwMode="gray">
          <a:xfrm>
            <a:off x="649288" y="950913"/>
            <a:ext cx="7686675" cy="246062"/>
          </a:xfrm>
          <a:prstGeom prst="rect">
            <a:avLst/>
          </a:prstGeom>
          <a:solidFill>
            <a:srgbClr val="A80000"/>
          </a:solidFill>
          <a:ln w="3175">
            <a:solidFill>
              <a:srgbClr val="A80000"/>
            </a:solidFill>
            <a:miter lim="800000"/>
            <a:headEnd/>
            <a:tailEnd/>
          </a:ln>
        </p:spPr>
        <p:txBody>
          <a:bodyPr lIns="45720" tIns="0" rIns="4572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ct val="50000"/>
              </a:spcBef>
            </a:pPr>
            <a:r>
              <a:rPr lang="en-US" sz="1600" b="1">
                <a:solidFill>
                  <a:prstClr val="white"/>
                </a:solidFill>
                <a:cs typeface="Arial" charset="0"/>
              </a:rPr>
              <a:t>Frontier</a:t>
            </a:r>
            <a:r>
              <a:rPr lang="ja-JP" altLang="en-US" sz="1600" b="1">
                <a:solidFill>
                  <a:prstClr val="white"/>
                </a:solidFill>
                <a:cs typeface="Arial" charset="0"/>
              </a:rPr>
              <a:t>’</a:t>
            </a:r>
            <a:r>
              <a:rPr lang="en-US" altLang="ja-JP" sz="1600" b="1">
                <a:solidFill>
                  <a:prstClr val="white"/>
                </a:solidFill>
                <a:cs typeface="Arial" charset="0"/>
              </a:rPr>
              <a:t>s New Northeast Region</a:t>
            </a:r>
            <a:endParaRPr lang="en-US" sz="1600" b="1">
              <a:solidFill>
                <a:prstClr val="white"/>
              </a:solidFill>
              <a:cs typeface="Arial" charset="0"/>
            </a:endParaRPr>
          </a:p>
        </p:txBody>
      </p:sp>
      <p:sp>
        <p:nvSpPr>
          <p:cNvPr id="17414" name="Text Box 10" descr="F Red"/>
          <p:cNvSpPr txBox="1">
            <a:spLocks noChangeArrowheads="1"/>
          </p:cNvSpPr>
          <p:nvPr/>
        </p:nvSpPr>
        <p:spPr bwMode="gray">
          <a:xfrm>
            <a:off x="2819400" y="3697288"/>
            <a:ext cx="3781425" cy="246062"/>
          </a:xfrm>
          <a:prstGeom prst="rect">
            <a:avLst/>
          </a:prstGeom>
          <a:solidFill>
            <a:srgbClr val="A80000"/>
          </a:solidFill>
          <a:ln w="3175">
            <a:solidFill>
              <a:srgbClr val="A80000"/>
            </a:solidFill>
            <a:miter lim="800000"/>
            <a:headEnd/>
            <a:tailEnd/>
          </a:ln>
        </p:spPr>
        <p:txBody>
          <a:bodyPr lIns="45720" tIns="0" rIns="4572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spcBef>
                <a:spcPct val="50000"/>
              </a:spcBef>
            </a:pPr>
            <a:r>
              <a:rPr lang="en-US" sz="1600" b="1">
                <a:solidFill>
                  <a:prstClr val="white"/>
                </a:solidFill>
                <a:cs typeface="Arial" charset="0"/>
              </a:rPr>
              <a:t>Connecticut Addressable Base</a:t>
            </a:r>
          </a:p>
        </p:txBody>
      </p:sp>
      <p:graphicFrame>
        <p:nvGraphicFramePr>
          <p:cNvPr id="10" name="Table 9"/>
          <p:cNvGraphicFramePr>
            <a:graphicFrameLocks noGrp="1"/>
          </p:cNvGraphicFramePr>
          <p:nvPr>
            <p:custDataLst>
              <p:tags r:id="rId1"/>
            </p:custDataLst>
            <p:extLst>
              <p:ext uri="{D42A27DB-BD31-4B8C-83A1-F6EECF244321}">
                <p14:modId xmlns:p14="http://schemas.microsoft.com/office/powerpoint/2010/main" val="3819415712"/>
              </p:ext>
            </p:extLst>
          </p:nvPr>
        </p:nvGraphicFramePr>
        <p:xfrm>
          <a:off x="2426730" y="3967843"/>
          <a:ext cx="4465635" cy="2386920"/>
        </p:xfrm>
        <a:graphic>
          <a:graphicData uri="http://schemas.openxmlformats.org/drawingml/2006/table">
            <a:tbl>
              <a:tblPr>
                <a:tableStyleId>{2D5ABB26-0587-4C30-8999-92F81FD0307C}</a:tableStyleId>
              </a:tblPr>
              <a:tblGrid>
                <a:gridCol w="3239554"/>
                <a:gridCol w="1226081"/>
              </a:tblGrid>
              <a:tr h="187732">
                <a:tc>
                  <a:txBody>
                    <a:bodyPr/>
                    <a:lstStyle/>
                    <a:p>
                      <a:pPr marL="0" lvl="0" indent="0" algn="l" defTabSz="914400" rtl="0" eaLnBrk="0" fontAlgn="b" latinLnBrk="0" hangingPunct="0">
                        <a:lnSpc>
                          <a:spcPct val="100000"/>
                        </a:lnSpc>
                        <a:spcBef>
                          <a:spcPts val="265"/>
                        </a:spcBef>
                        <a:spcAft>
                          <a:spcPts val="100"/>
                        </a:spcAft>
                        <a:buNone/>
                      </a:pPr>
                      <a:r>
                        <a:rPr lang="en-US" sz="800" b="0" i="0" u="none" strike="noStrike" cap="none" baseline="0" dirty="0" smtClean="0">
                          <a:solidFill>
                            <a:srgbClr val="000000"/>
                          </a:solidFill>
                          <a:latin typeface="Arial"/>
                        </a:rPr>
                        <a:t>(in thousands) </a:t>
                      </a:r>
                      <a:endParaRPr lang="en-US" sz="1000" b="0" i="0" u="none" strike="noStrike" cap="none" baseline="30000" dirty="0">
                        <a:solidFill>
                          <a:srgbClr val="000000"/>
                        </a:solidFill>
                        <a:latin typeface="Arial"/>
                      </a:endParaRPr>
                    </a:p>
                  </a:txBody>
                  <a:tcPr marL="45719" marR="91439" marT="18284" marB="9142" anchor="b">
                    <a:lnB w="6350" cap="flat" cmpd="sng" algn="ctr">
                      <a:solidFill>
                        <a:srgbClr val="808080"/>
                      </a:solidFill>
                      <a:prstDash val="solid"/>
                      <a:round/>
                      <a:headEnd type="none" w="med" len="med"/>
                      <a:tailEnd type="none" w="med" len="med"/>
                    </a:lnB>
                    <a:solidFill>
                      <a:srgbClr val="EAEAEA"/>
                    </a:solidFill>
                  </a:tcPr>
                </a:tc>
                <a:tc>
                  <a:txBody>
                    <a:bodyPr/>
                    <a:lstStyle/>
                    <a:p>
                      <a:pPr marL="0" lvl="0" indent="0" algn="r" defTabSz="914400" rtl="0" eaLnBrk="0" fontAlgn="b" latinLnBrk="0" hangingPunct="0">
                        <a:lnSpc>
                          <a:spcPct val="100000"/>
                        </a:lnSpc>
                        <a:spcBef>
                          <a:spcPts val="265"/>
                        </a:spcBef>
                        <a:spcAft>
                          <a:spcPts val="100"/>
                        </a:spcAft>
                        <a:buNone/>
                      </a:pPr>
                      <a:endParaRPr lang="en-US" sz="800" b="0" i="0" u="none" strike="noStrike" cap="none" baseline="0" dirty="0">
                        <a:solidFill>
                          <a:srgbClr val="000000"/>
                        </a:solidFill>
                        <a:latin typeface="Arial"/>
                      </a:endParaRPr>
                    </a:p>
                  </a:txBody>
                  <a:tcPr marL="45719" marR="91439" marT="18284" marB="9142" anchor="b">
                    <a:lnB w="6350" cap="flat" cmpd="sng" algn="ctr">
                      <a:solidFill>
                        <a:srgbClr val="808080"/>
                      </a:solidFill>
                      <a:prstDash val="solid"/>
                      <a:round/>
                      <a:headEnd type="none" w="med" len="med"/>
                      <a:tailEnd type="none" w="med" len="med"/>
                    </a:lnB>
                    <a:solidFill>
                      <a:srgbClr val="EAEAEA"/>
                    </a:solidFill>
                  </a:tcPr>
                </a:tc>
              </a:tr>
              <a:tr h="176240">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a:solidFill>
                            <a:srgbClr val="000000"/>
                          </a:solidFill>
                          <a:latin typeface="Arial"/>
                        </a:rPr>
                        <a:t>State Population </a:t>
                      </a:r>
                      <a:r>
                        <a:rPr lang="en-US" sz="800" b="0" i="0" u="none" strike="noStrike" cap="none" baseline="0" dirty="0" smtClean="0">
                          <a:solidFill>
                            <a:srgbClr val="000000"/>
                          </a:solidFill>
                          <a:latin typeface="Arial"/>
                        </a:rPr>
                        <a:t> </a:t>
                      </a:r>
                      <a:endParaRPr lang="en-US" sz="800" b="0" i="0" u="none" strike="noStrike" cap="none" baseline="0" dirty="0">
                        <a:solidFill>
                          <a:srgbClr val="000000"/>
                        </a:solidFill>
                        <a:latin typeface="Arial"/>
                      </a:endParaRPr>
                    </a:p>
                  </a:txBody>
                  <a:tcPr marL="45719" marR="91439" marT="18284" marB="0">
                    <a:lnT w="6350" cap="flat" cmpd="sng" algn="ctr">
                      <a:solidFill>
                        <a:srgbClr val="808080"/>
                      </a:solidFill>
                      <a:prstDash val="solid"/>
                      <a:round/>
                      <a:headEnd type="none" w="med" len="med"/>
                      <a:tailEnd type="none" w="med" len="med"/>
                    </a:lnT>
                  </a:tcPr>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a:solidFill>
                            <a:srgbClr val="000000"/>
                          </a:solidFill>
                          <a:latin typeface="Arial"/>
                        </a:rPr>
                        <a:t>3,590</a:t>
                      </a:r>
                    </a:p>
                  </a:txBody>
                  <a:tcPr marL="45719" marR="91439" marT="18284" marB="0">
                    <a:lnT w="6350" cap="flat" cmpd="sng" algn="ctr">
                      <a:solidFill>
                        <a:srgbClr val="808080"/>
                      </a:solidFill>
                      <a:prstDash val="solid"/>
                      <a:round/>
                      <a:headEnd type="none" w="med" len="med"/>
                      <a:tailEnd type="none" w="med" len="med"/>
                    </a:lnT>
                  </a:tcPr>
                </a:tc>
              </a:tr>
              <a:tr h="176240">
                <a:tc>
                  <a:txBody>
                    <a:bodyPr/>
                    <a:lstStyle/>
                    <a:p>
                      <a:pPr marL="0" lvl="0" indent="0" algn="l" defTabSz="914400" rtl="0" eaLnBrk="0" fontAlgn="b" latinLnBrk="0" hangingPunct="0">
                        <a:lnSpc>
                          <a:spcPct val="100000"/>
                        </a:lnSpc>
                        <a:spcBef>
                          <a:spcPts val="265"/>
                        </a:spcBef>
                        <a:spcAft>
                          <a:spcPts val="400"/>
                        </a:spcAft>
                        <a:buNone/>
                      </a:pPr>
                      <a:r>
                        <a:rPr lang="en-US" sz="800" b="0" i="0" u="none" strike="noStrike" cap="none" baseline="0" dirty="0">
                          <a:solidFill>
                            <a:srgbClr val="000000"/>
                          </a:solidFill>
                          <a:latin typeface="Arial"/>
                        </a:rPr>
                        <a:t>State Households </a:t>
                      </a:r>
                    </a:p>
                  </a:txBody>
                  <a:tcPr marL="45719" marR="91439" marT="18284" marB="0"/>
                </a:tc>
                <a:tc>
                  <a:txBody>
                    <a:bodyPr/>
                    <a:lstStyle/>
                    <a:p>
                      <a:pPr marL="0" lvl="0" indent="0" algn="r" defTabSz="914400" rtl="0" eaLnBrk="0" fontAlgn="b" latinLnBrk="0" hangingPunct="0">
                        <a:lnSpc>
                          <a:spcPct val="100000"/>
                        </a:lnSpc>
                        <a:spcBef>
                          <a:spcPts val="265"/>
                        </a:spcBef>
                        <a:spcAft>
                          <a:spcPts val="400"/>
                        </a:spcAft>
                        <a:buNone/>
                      </a:pPr>
                      <a:r>
                        <a:rPr lang="en-US" sz="800" b="0" i="0" u="none" strike="noStrike" cap="none" baseline="0" dirty="0">
                          <a:solidFill>
                            <a:srgbClr val="000000"/>
                          </a:solidFill>
                          <a:latin typeface="Arial"/>
                        </a:rPr>
                        <a:t>1,360</a:t>
                      </a:r>
                    </a:p>
                  </a:txBody>
                  <a:tcPr marL="45719" marR="91439" marT="18284" marB="0"/>
                </a:tc>
              </a:tr>
              <a:tr h="176240">
                <a:tc>
                  <a:txBody>
                    <a:bodyPr/>
                    <a:lstStyle/>
                    <a:p>
                      <a:pPr marL="0" lvl="0" indent="0" algn="l" defTabSz="914400" rtl="0" eaLnBrk="0" fontAlgn="b" latinLnBrk="0" hangingPunct="0">
                        <a:lnSpc>
                          <a:spcPct val="100000"/>
                        </a:lnSpc>
                        <a:spcBef>
                          <a:spcPts val="265"/>
                        </a:spcBef>
                        <a:spcAft>
                          <a:spcPts val="400"/>
                        </a:spcAft>
                        <a:buNone/>
                      </a:pPr>
                      <a:r>
                        <a:rPr lang="en-US" sz="800" b="0" i="0" u="none" strike="noStrike" cap="none" baseline="0" dirty="0" smtClean="0">
                          <a:solidFill>
                            <a:srgbClr val="000000"/>
                          </a:solidFill>
                          <a:latin typeface="Arial"/>
                        </a:rPr>
                        <a:t>Rural</a:t>
                      </a:r>
                      <a:endParaRPr lang="en-US" sz="800" b="0" i="0" u="none" strike="noStrike" cap="none" baseline="0" dirty="0">
                        <a:solidFill>
                          <a:srgbClr val="000000"/>
                        </a:solidFill>
                        <a:latin typeface="Arial"/>
                      </a:endParaRPr>
                    </a:p>
                  </a:txBody>
                  <a:tcPr marL="45719" marR="91439" marT="18284" marB="0"/>
                </a:tc>
                <a:tc>
                  <a:txBody>
                    <a:bodyPr/>
                    <a:lstStyle/>
                    <a:p>
                      <a:pPr marL="0" lvl="0" indent="0" algn="r" defTabSz="914400" rtl="0" eaLnBrk="0" fontAlgn="b" latinLnBrk="0" hangingPunct="0">
                        <a:lnSpc>
                          <a:spcPct val="100000"/>
                        </a:lnSpc>
                        <a:spcBef>
                          <a:spcPts val="265"/>
                        </a:spcBef>
                        <a:spcAft>
                          <a:spcPts val="400"/>
                        </a:spcAft>
                        <a:buNone/>
                      </a:pPr>
                      <a:r>
                        <a:rPr lang="en-US" sz="800" b="0" i="0" u="none" strike="noStrike" cap="none" baseline="0" dirty="0" smtClean="0">
                          <a:solidFill>
                            <a:srgbClr val="000000"/>
                          </a:solidFill>
                          <a:latin typeface="Arial"/>
                        </a:rPr>
                        <a:t>48%</a:t>
                      </a:r>
                      <a:endParaRPr lang="en-US" sz="800" b="0" i="0" u="none" strike="noStrike" cap="none" baseline="0" dirty="0">
                        <a:solidFill>
                          <a:srgbClr val="000000"/>
                        </a:solidFill>
                        <a:latin typeface="Arial"/>
                      </a:endParaRPr>
                    </a:p>
                  </a:txBody>
                  <a:tcPr marL="45719" marR="91439" marT="18284" marB="0"/>
                </a:tc>
              </a:tr>
              <a:tr h="176240">
                <a:tc>
                  <a:txBody>
                    <a:bodyPr/>
                    <a:lstStyle/>
                    <a:p>
                      <a:pPr marL="0" lvl="0" indent="0" algn="l" defTabSz="914400" rtl="0" eaLnBrk="0" fontAlgn="b" latinLnBrk="0" hangingPunct="0">
                        <a:lnSpc>
                          <a:spcPct val="100000"/>
                        </a:lnSpc>
                        <a:spcBef>
                          <a:spcPts val="265"/>
                        </a:spcBef>
                        <a:spcAft>
                          <a:spcPts val="0"/>
                        </a:spcAft>
                        <a:buNone/>
                      </a:pPr>
                      <a:r>
                        <a:rPr lang="en-GB" sz="800" b="0" i="0" u="none" strike="noStrike" cap="none" baseline="0" dirty="0" smtClean="0">
                          <a:solidFill>
                            <a:srgbClr val="000000"/>
                          </a:solidFill>
                          <a:latin typeface="Arial"/>
                        </a:rPr>
                        <a:t>2011 Median Household income </a:t>
                      </a:r>
                      <a:endParaRPr lang="en-GB" sz="800" b="0" i="0" u="none" strike="noStrike" cap="none" baseline="0" dirty="0">
                        <a:solidFill>
                          <a:srgbClr val="000000"/>
                        </a:solidFill>
                        <a:latin typeface="Arial"/>
                      </a:endParaRPr>
                    </a:p>
                  </a:txBody>
                  <a:tcPr marL="45719" marR="91439" marT="18284"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$97K</a:t>
                      </a:r>
                      <a:endParaRPr lang="en-US" sz="800" b="0" i="0" u="none" strike="noStrike" cap="none" baseline="0" dirty="0">
                        <a:solidFill>
                          <a:srgbClr val="000000"/>
                        </a:solidFill>
                        <a:latin typeface="Arial"/>
                      </a:endParaRPr>
                    </a:p>
                  </a:txBody>
                  <a:tcPr marL="45719" marR="91439" marT="18284" marB="0"/>
                </a:tc>
              </a:tr>
              <a:tr h="153257">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Average age</a:t>
                      </a:r>
                      <a:endParaRPr lang="en-US" sz="800" b="0" i="0" u="none" strike="noStrike" cap="none" baseline="0" dirty="0">
                        <a:solidFill>
                          <a:srgbClr val="000000"/>
                        </a:solidFill>
                        <a:latin typeface="Arial"/>
                      </a:endParaRPr>
                    </a:p>
                  </a:txBody>
                  <a:tcPr marL="45719" marR="91439" marT="0"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~40</a:t>
                      </a:r>
                      <a:endParaRPr lang="en-US" sz="800" b="0" i="0" u="none" strike="noStrike" cap="none" baseline="0" dirty="0">
                        <a:solidFill>
                          <a:srgbClr val="000000"/>
                        </a:solidFill>
                        <a:latin typeface="Arial"/>
                      </a:endParaRPr>
                    </a:p>
                  </a:txBody>
                  <a:tcPr marL="45719" marR="91439" marT="0" marB="0"/>
                </a:tc>
              </a:tr>
              <a:tr h="153257">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High School Degree</a:t>
                      </a:r>
                      <a:endParaRPr lang="en-US" sz="800" b="0" i="0" u="none" strike="noStrike" cap="none" baseline="0" dirty="0">
                        <a:solidFill>
                          <a:srgbClr val="000000"/>
                        </a:solidFill>
                        <a:latin typeface="Arial"/>
                      </a:endParaRPr>
                    </a:p>
                  </a:txBody>
                  <a:tcPr marL="45719" marR="91439" marT="0"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~89%</a:t>
                      </a:r>
                      <a:endParaRPr lang="en-US" sz="800" b="0" i="0" u="none" strike="noStrike" cap="none" baseline="0" dirty="0">
                        <a:solidFill>
                          <a:srgbClr val="000000"/>
                        </a:solidFill>
                        <a:latin typeface="Arial"/>
                      </a:endParaRPr>
                    </a:p>
                  </a:txBody>
                  <a:tcPr marL="45719" marR="91439" marT="0" marB="0"/>
                </a:tc>
              </a:tr>
              <a:tr h="153257">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Bachelor Degree and above</a:t>
                      </a:r>
                      <a:endParaRPr lang="en-US" sz="800" b="0" i="0" u="none" strike="noStrike" cap="none" baseline="0" dirty="0">
                        <a:solidFill>
                          <a:srgbClr val="000000"/>
                        </a:solidFill>
                        <a:latin typeface="Arial"/>
                      </a:endParaRPr>
                    </a:p>
                  </a:txBody>
                  <a:tcPr marL="45719" marR="91439" marT="0"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~36%</a:t>
                      </a:r>
                      <a:endParaRPr lang="en-US" sz="800" b="0" i="0" u="none" strike="noStrike" cap="none" baseline="0" dirty="0">
                        <a:solidFill>
                          <a:srgbClr val="000000"/>
                        </a:solidFill>
                        <a:latin typeface="Arial"/>
                      </a:endParaRPr>
                    </a:p>
                  </a:txBody>
                  <a:tcPr marL="45719" marR="91439" marT="0" marB="0"/>
                </a:tc>
              </a:tr>
              <a:tr h="153257">
                <a:tc>
                  <a:txBody>
                    <a:bodyPr/>
                    <a:lstStyle/>
                    <a:p>
                      <a:pPr marL="0" lvl="0" indent="0" algn="l" defTabSz="914400" rtl="0" eaLnBrk="0" fontAlgn="b" latinLnBrk="0" hangingPunct="0">
                        <a:lnSpc>
                          <a:spcPct val="100000"/>
                        </a:lnSpc>
                        <a:spcBef>
                          <a:spcPts val="265"/>
                        </a:spcBef>
                        <a:spcAft>
                          <a:spcPts val="0"/>
                        </a:spcAft>
                        <a:buNone/>
                      </a:pPr>
                      <a:endParaRPr lang="en-US" sz="800" b="0" i="0" u="none" strike="noStrike" cap="none" baseline="0" dirty="0">
                        <a:solidFill>
                          <a:srgbClr val="000000"/>
                        </a:solidFill>
                        <a:latin typeface="Arial"/>
                      </a:endParaRPr>
                    </a:p>
                  </a:txBody>
                  <a:tcPr marL="45719" marR="91439" marT="0" marB="0"/>
                </a:tc>
                <a:tc>
                  <a:txBody>
                    <a:bodyPr/>
                    <a:lstStyle/>
                    <a:p>
                      <a:pPr marL="0" lvl="0" indent="0" algn="r" defTabSz="914400" rtl="0" eaLnBrk="0" fontAlgn="b" latinLnBrk="0" hangingPunct="0">
                        <a:lnSpc>
                          <a:spcPct val="100000"/>
                        </a:lnSpc>
                        <a:spcBef>
                          <a:spcPts val="265"/>
                        </a:spcBef>
                        <a:spcAft>
                          <a:spcPts val="0"/>
                        </a:spcAft>
                        <a:buNone/>
                      </a:pPr>
                      <a:endParaRPr lang="en-US" sz="800" b="0" i="0" u="none" strike="noStrike" cap="none" baseline="0" dirty="0">
                        <a:solidFill>
                          <a:srgbClr val="000000"/>
                        </a:solidFill>
                        <a:latin typeface="Arial"/>
                      </a:endParaRPr>
                    </a:p>
                  </a:txBody>
                  <a:tcPr marL="45719" marR="91439" marT="0" marB="0"/>
                </a:tc>
              </a:tr>
              <a:tr h="176240">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Voice </a:t>
                      </a:r>
                      <a:r>
                        <a:rPr lang="en-US" sz="800" b="0" i="0" u="none" strike="noStrike" cap="none" baseline="0" dirty="0">
                          <a:solidFill>
                            <a:srgbClr val="000000"/>
                          </a:solidFill>
                          <a:latin typeface="Arial"/>
                        </a:rPr>
                        <a:t>Connections </a:t>
                      </a:r>
                      <a:r>
                        <a:rPr lang="en-US" sz="800" b="0" i="0" u="none" strike="noStrike" cap="none" baseline="30000" dirty="0" smtClean="0">
                          <a:solidFill>
                            <a:srgbClr val="000000"/>
                          </a:solidFill>
                          <a:latin typeface="Arial"/>
                        </a:rPr>
                        <a:t>1</a:t>
                      </a:r>
                      <a:endParaRPr lang="en-US" sz="800" b="0" i="0" u="none" strike="noStrike" cap="none" baseline="30000" dirty="0">
                        <a:solidFill>
                          <a:srgbClr val="000000"/>
                        </a:solidFill>
                        <a:latin typeface="Arial"/>
                      </a:endParaRPr>
                    </a:p>
                  </a:txBody>
                  <a:tcPr marL="45719" marR="91439" marT="18284"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Approx. 875,000</a:t>
                      </a:r>
                      <a:endParaRPr lang="en-US" sz="800" b="0" i="0" u="none" strike="noStrike" cap="none" baseline="0" dirty="0">
                        <a:solidFill>
                          <a:srgbClr val="000000"/>
                        </a:solidFill>
                        <a:latin typeface="Arial"/>
                      </a:endParaRPr>
                    </a:p>
                  </a:txBody>
                  <a:tcPr marL="45719" marR="91439" marT="18284" marB="0"/>
                </a:tc>
              </a:tr>
              <a:tr h="176240">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Broadband </a:t>
                      </a:r>
                      <a:r>
                        <a:rPr lang="en-US" sz="800" b="0" i="0" u="none" strike="noStrike" cap="none" baseline="0" dirty="0">
                          <a:solidFill>
                            <a:srgbClr val="000000"/>
                          </a:solidFill>
                          <a:latin typeface="Arial"/>
                        </a:rPr>
                        <a:t>Connections </a:t>
                      </a:r>
                      <a:r>
                        <a:rPr lang="en-US" sz="800" b="0" i="0" u="none" strike="noStrike" cap="none" baseline="30000" dirty="0" smtClean="0">
                          <a:solidFill>
                            <a:srgbClr val="000000"/>
                          </a:solidFill>
                          <a:latin typeface="Arial"/>
                        </a:rPr>
                        <a:t>1</a:t>
                      </a:r>
                      <a:endParaRPr lang="en-US" sz="800" b="0" i="0" u="none" strike="noStrike" cap="none" baseline="30000" dirty="0">
                        <a:solidFill>
                          <a:srgbClr val="000000"/>
                        </a:solidFill>
                        <a:latin typeface="Arial"/>
                      </a:endParaRPr>
                    </a:p>
                  </a:txBody>
                  <a:tcPr marL="45719" marR="91439" marT="18284"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Approx. 415,000</a:t>
                      </a:r>
                      <a:endParaRPr lang="en-US" sz="800" b="0" i="0" u="none" strike="noStrike" cap="none" baseline="0" dirty="0">
                        <a:solidFill>
                          <a:srgbClr val="000000"/>
                        </a:solidFill>
                        <a:latin typeface="Arial"/>
                      </a:endParaRPr>
                    </a:p>
                  </a:txBody>
                  <a:tcPr marL="45719" marR="91439" marT="18284" marB="0"/>
                </a:tc>
              </a:tr>
              <a:tr h="176240">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Video </a:t>
                      </a:r>
                      <a:r>
                        <a:rPr lang="en-US" sz="800" b="0" i="0" u="none" strike="noStrike" cap="none" baseline="0" dirty="0">
                          <a:solidFill>
                            <a:srgbClr val="000000"/>
                          </a:solidFill>
                          <a:latin typeface="Arial"/>
                        </a:rPr>
                        <a:t>Connections </a:t>
                      </a:r>
                      <a:r>
                        <a:rPr lang="en-US" sz="800" b="0" i="0" u="none" strike="noStrike" cap="none" baseline="30000" dirty="0" smtClean="0">
                          <a:solidFill>
                            <a:srgbClr val="000000"/>
                          </a:solidFill>
                          <a:latin typeface="Arial"/>
                        </a:rPr>
                        <a:t>1</a:t>
                      </a:r>
                      <a:endParaRPr lang="en-US" sz="800" b="0" i="0" u="none" strike="noStrike" cap="none" baseline="30000" dirty="0">
                        <a:solidFill>
                          <a:srgbClr val="000000"/>
                        </a:solidFill>
                        <a:latin typeface="Arial"/>
                      </a:endParaRPr>
                    </a:p>
                  </a:txBody>
                  <a:tcPr marL="45719" marR="91439" marT="18284"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rgbClr val="000000"/>
                          </a:solidFill>
                          <a:latin typeface="Arial"/>
                        </a:rPr>
                        <a:t>Approx. 215,000</a:t>
                      </a:r>
                      <a:endParaRPr lang="en-US" sz="800" b="0" i="0" u="none" strike="noStrike" cap="none" baseline="0" dirty="0">
                        <a:solidFill>
                          <a:srgbClr val="000000"/>
                        </a:solidFill>
                        <a:latin typeface="Arial"/>
                      </a:endParaRPr>
                    </a:p>
                  </a:txBody>
                  <a:tcPr marL="45719" marR="91439" marT="18284" marB="0"/>
                </a:tc>
              </a:tr>
              <a:tr h="176240">
                <a:tc>
                  <a:txBody>
                    <a:bodyPr/>
                    <a:lstStyle/>
                    <a:p>
                      <a:pPr marL="0" lvl="0" indent="0" algn="l" defTabSz="914400" rtl="0" eaLnBrk="0" fontAlgn="b" latinLnBrk="0" hangingPunct="0">
                        <a:lnSpc>
                          <a:spcPct val="100000"/>
                        </a:lnSpc>
                        <a:spcBef>
                          <a:spcPts val="265"/>
                        </a:spcBef>
                        <a:spcAft>
                          <a:spcPts val="0"/>
                        </a:spcAft>
                        <a:buNone/>
                      </a:pPr>
                      <a:r>
                        <a:rPr lang="en-GB" sz="800" b="0" i="0" u="none" strike="noStrike" cap="none" baseline="0" dirty="0" smtClean="0">
                          <a:solidFill>
                            <a:schemeClr val="tx1"/>
                          </a:solidFill>
                          <a:latin typeface="Arial"/>
                        </a:rPr>
                        <a:t>Est</a:t>
                      </a:r>
                      <a:r>
                        <a:rPr lang="en-GB" sz="800" b="0" i="0" u="none" strike="noStrike" cap="none" baseline="0" dirty="0">
                          <a:solidFill>
                            <a:schemeClr val="tx1"/>
                          </a:solidFill>
                          <a:latin typeface="Arial"/>
                        </a:rPr>
                        <a:t>. </a:t>
                      </a:r>
                      <a:r>
                        <a:rPr lang="en-GB" sz="800" b="0" i="0" u="none" strike="noStrike" cap="none" baseline="0" dirty="0" smtClean="0">
                          <a:solidFill>
                            <a:schemeClr val="tx1"/>
                          </a:solidFill>
                          <a:latin typeface="Arial"/>
                        </a:rPr>
                        <a:t>Video </a:t>
                      </a:r>
                      <a:r>
                        <a:rPr lang="en-GB" sz="800" b="0" i="0" u="none" strike="noStrike" cap="none" baseline="0" dirty="0">
                          <a:solidFill>
                            <a:schemeClr val="tx1"/>
                          </a:solidFill>
                          <a:latin typeface="Arial"/>
                        </a:rPr>
                        <a:t>availability (% of Living Units) </a:t>
                      </a:r>
                      <a:r>
                        <a:rPr lang="en-GB" sz="800" b="0" i="0" u="none" strike="noStrike" cap="none" baseline="30000" dirty="0" smtClean="0">
                          <a:solidFill>
                            <a:schemeClr val="tx1"/>
                          </a:solidFill>
                          <a:latin typeface="Arial"/>
                        </a:rPr>
                        <a:t> 2</a:t>
                      </a:r>
                      <a:endParaRPr lang="en-GB" sz="800" b="0" i="0" u="none" strike="noStrike" cap="none" baseline="30000" dirty="0">
                        <a:solidFill>
                          <a:schemeClr val="tx1"/>
                        </a:solidFill>
                        <a:latin typeface="Arial"/>
                      </a:endParaRPr>
                    </a:p>
                  </a:txBody>
                  <a:tcPr marL="45719" marR="91439" marT="18284" marB="0"/>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smtClean="0">
                          <a:solidFill>
                            <a:schemeClr val="tx1"/>
                          </a:solidFill>
                          <a:latin typeface="Arial"/>
                        </a:rPr>
                        <a:t>47.0%</a:t>
                      </a:r>
                      <a:endParaRPr lang="en-US" sz="800" b="0" i="0" u="none" strike="noStrike" cap="none" baseline="0" dirty="0">
                        <a:solidFill>
                          <a:schemeClr val="tx1"/>
                        </a:solidFill>
                        <a:latin typeface="Arial"/>
                      </a:endParaRPr>
                    </a:p>
                  </a:txBody>
                  <a:tcPr marL="45719" marR="91439" marT="18284" marB="0"/>
                </a:tc>
              </a:tr>
              <a:tr h="176240">
                <a:tc>
                  <a:txBody>
                    <a:bodyPr/>
                    <a:lstStyle/>
                    <a:p>
                      <a:pPr marL="0" lvl="0" indent="0" algn="l" defTabSz="914400" rtl="0" eaLnBrk="0" fontAlgn="b" latinLnBrk="0" hangingPunct="0">
                        <a:lnSpc>
                          <a:spcPct val="100000"/>
                        </a:lnSpc>
                        <a:spcBef>
                          <a:spcPts val="265"/>
                        </a:spcBef>
                        <a:spcAft>
                          <a:spcPts val="0"/>
                        </a:spcAft>
                        <a:buNone/>
                      </a:pPr>
                      <a:r>
                        <a:rPr lang="en-US" sz="800" b="0" i="0" u="none" strike="noStrike" cap="none" baseline="0" dirty="0">
                          <a:solidFill>
                            <a:srgbClr val="000000"/>
                          </a:solidFill>
                          <a:latin typeface="Arial"/>
                        </a:rPr>
                        <a:t>Wire Centers (total) </a:t>
                      </a:r>
                    </a:p>
                  </a:txBody>
                  <a:tcPr marL="45719" marR="91439" marT="18284" marB="0">
                    <a:lnB w="6350" cap="flat" cmpd="sng" algn="ctr">
                      <a:solidFill>
                        <a:srgbClr val="808080"/>
                      </a:solidFill>
                      <a:prstDash val="solid"/>
                      <a:round/>
                      <a:headEnd type="none" w="med" len="med"/>
                      <a:tailEnd type="none" w="med" len="med"/>
                    </a:lnB>
                  </a:tcPr>
                </a:tc>
                <a:tc>
                  <a:txBody>
                    <a:bodyPr/>
                    <a:lstStyle/>
                    <a:p>
                      <a:pPr marL="0" lvl="0" indent="0" algn="r" defTabSz="914400" rtl="0" eaLnBrk="0" fontAlgn="b" latinLnBrk="0" hangingPunct="0">
                        <a:lnSpc>
                          <a:spcPct val="100000"/>
                        </a:lnSpc>
                        <a:spcBef>
                          <a:spcPts val="265"/>
                        </a:spcBef>
                        <a:spcAft>
                          <a:spcPts val="0"/>
                        </a:spcAft>
                        <a:buNone/>
                      </a:pPr>
                      <a:r>
                        <a:rPr lang="en-US" sz="800" b="0" i="0" u="none" strike="noStrike" cap="none" baseline="0" dirty="0">
                          <a:solidFill>
                            <a:srgbClr val="000000"/>
                          </a:solidFill>
                          <a:latin typeface="Arial"/>
                        </a:rPr>
                        <a:t>127</a:t>
                      </a:r>
                    </a:p>
                  </a:txBody>
                  <a:tcPr marL="45719" marR="91439" marT="18284" marB="0">
                    <a:lnB w="6350" cap="flat" cmpd="sng" algn="ctr">
                      <a:solidFill>
                        <a:srgbClr val="808080"/>
                      </a:solidFill>
                      <a:prstDash val="solid"/>
                      <a:round/>
                      <a:headEnd type="none" w="med" len="med"/>
                      <a:tailEnd type="none" w="med" len="med"/>
                    </a:lnB>
                  </a:tcPr>
                </a:tc>
              </a:tr>
            </a:tbl>
          </a:graphicData>
        </a:graphic>
      </p:graphicFrame>
      <p:sp>
        <p:nvSpPr>
          <p:cNvPr id="11" name="TextBox 10"/>
          <p:cNvSpPr txBox="1"/>
          <p:nvPr/>
        </p:nvSpPr>
        <p:spPr>
          <a:xfrm>
            <a:off x="304800" y="6077744"/>
            <a:ext cx="1981200" cy="554038"/>
          </a:xfrm>
          <a:prstGeom prst="rect">
            <a:avLst/>
          </a:prstGeom>
          <a:noFill/>
        </p:spPr>
        <p:txBody>
          <a:bodyPr>
            <a:spAutoFit/>
          </a:bodyPr>
          <a:lstStyle/>
          <a:p>
            <a:pPr defTabSz="457200">
              <a:defRPr/>
            </a:pPr>
            <a:r>
              <a:rPr lang="en-US" sz="1000" dirty="0">
                <a:solidFill>
                  <a:prstClr val="black"/>
                </a:solidFill>
                <a:latin typeface="Arial" pitchFamily="34" charset="0"/>
              </a:rPr>
              <a:t>Notes: </a:t>
            </a:r>
          </a:p>
          <a:p>
            <a:pPr marL="228600" indent="-228600" defTabSz="457200">
              <a:buFontTx/>
              <a:buAutoNum type="arabicParenBoth"/>
              <a:defRPr/>
            </a:pPr>
            <a:r>
              <a:rPr lang="en-US" sz="1000" dirty="0">
                <a:solidFill>
                  <a:prstClr val="black"/>
                </a:solidFill>
                <a:latin typeface="Arial" pitchFamily="34" charset="0"/>
              </a:rPr>
              <a:t>as of 6/30/14</a:t>
            </a:r>
          </a:p>
          <a:p>
            <a:pPr marL="228600" indent="-228600" defTabSz="457200">
              <a:buFontTx/>
              <a:buAutoNum type="arabicParenBoth"/>
              <a:defRPr/>
            </a:pPr>
            <a:r>
              <a:rPr lang="en-US" sz="1000" dirty="0">
                <a:solidFill>
                  <a:prstClr val="black"/>
                </a:solidFill>
                <a:latin typeface="Arial" pitchFamily="34" charset="0"/>
              </a:rPr>
              <a:t>Per AT&amp;T PURA filing</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8195" name="Title 2"/>
          <p:cNvSpPr>
            <a:spLocks noGrp="1"/>
          </p:cNvSpPr>
          <p:nvPr>
            <p:ph type="title"/>
          </p:nvPr>
        </p:nvSpPr>
        <p:spPr>
          <a:xfrm>
            <a:off x="762000" y="15490"/>
            <a:ext cx="7877175" cy="801688"/>
          </a:xfrm>
        </p:spPr>
        <p:txBody>
          <a:bodyPr/>
          <a:lstStyle/>
          <a:p>
            <a:pPr algn="ctr"/>
            <a:r>
              <a:rPr lang="en-US" sz="3600" dirty="0" smtClean="0">
                <a:solidFill>
                  <a:srgbClr val="CA0000"/>
                </a:solidFill>
              </a:rPr>
              <a:t>Cyber Security Current State</a:t>
            </a:r>
            <a:endParaRPr lang="en-US" altLang="en-US" sz="3600" dirty="0" smtClean="0">
              <a:solidFill>
                <a:srgbClr val="CA0000"/>
              </a:solidFill>
            </a:endParaRPr>
          </a:p>
        </p:txBody>
      </p:sp>
      <p:sp>
        <p:nvSpPr>
          <p:cNvPr id="7" name="Content Placeholder 2"/>
          <p:cNvSpPr>
            <a:spLocks noGrp="1"/>
          </p:cNvSpPr>
          <p:nvPr>
            <p:ph idx="1"/>
          </p:nvPr>
        </p:nvSpPr>
        <p:spPr>
          <a:xfrm>
            <a:off x="457200" y="1714500"/>
            <a:ext cx="4114800" cy="4343400"/>
          </a:xfrm>
        </p:spPr>
        <p:txBody>
          <a:bodyPr>
            <a:normAutofit/>
          </a:bodyPr>
          <a:lstStyle/>
          <a:p>
            <a:r>
              <a:rPr lang="en-US" sz="2800" dirty="0" smtClean="0">
                <a:solidFill>
                  <a:schemeClr val="tx1"/>
                </a:solidFill>
              </a:rPr>
              <a:t>Organizations’ </a:t>
            </a:r>
            <a:r>
              <a:rPr lang="en-US" sz="2800" dirty="0">
                <a:solidFill>
                  <a:schemeClr val="tx1"/>
                </a:solidFill>
              </a:rPr>
              <a:t>cyber spending increasing</a:t>
            </a:r>
          </a:p>
          <a:p>
            <a:pPr lvl="1"/>
            <a:r>
              <a:rPr lang="en-US" sz="2800" dirty="0">
                <a:solidFill>
                  <a:schemeClr val="tx1"/>
                </a:solidFill>
              </a:rPr>
              <a:t>Hardware</a:t>
            </a:r>
          </a:p>
          <a:p>
            <a:pPr lvl="1"/>
            <a:r>
              <a:rPr lang="en-US" sz="2800" dirty="0">
                <a:solidFill>
                  <a:schemeClr val="tx1"/>
                </a:solidFill>
              </a:rPr>
              <a:t>Software applications</a:t>
            </a:r>
          </a:p>
          <a:p>
            <a:pPr lvl="1"/>
            <a:r>
              <a:rPr lang="en-US" sz="2800" dirty="0">
                <a:solidFill>
                  <a:schemeClr val="tx1"/>
                </a:solidFill>
              </a:rPr>
              <a:t>Monitoring and management </a:t>
            </a:r>
            <a:r>
              <a:rPr lang="en-US" sz="2800" dirty="0" smtClean="0">
                <a:solidFill>
                  <a:schemeClr val="tx1"/>
                </a:solidFill>
              </a:rPr>
              <a:t>services</a:t>
            </a:r>
          </a:p>
          <a:p>
            <a:pPr lvl="1"/>
            <a:endParaRPr lang="en-US" sz="800" dirty="0">
              <a:solidFill>
                <a:schemeClr val="tx1"/>
              </a:solidFill>
            </a:endParaRPr>
          </a:p>
          <a:p>
            <a:r>
              <a:rPr lang="en-US" sz="2800" dirty="0">
                <a:solidFill>
                  <a:schemeClr val="tx1"/>
                </a:solidFill>
              </a:rPr>
              <a:t>Without commensurate lowering of risk</a:t>
            </a:r>
          </a:p>
          <a:p>
            <a:endParaRPr lang="en-US" dirty="0"/>
          </a:p>
        </p:txBody>
      </p:sp>
      <p:pic>
        <p:nvPicPr>
          <p:cNvPr id="1026" name="Picture 2" descr="http://www.nitrobackup.com/images/risk-spen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0" y="2286000"/>
            <a:ext cx="3114675" cy="2752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9219" name="Title 2"/>
          <p:cNvSpPr>
            <a:spLocks noGrp="1"/>
          </p:cNvSpPr>
          <p:nvPr>
            <p:ph type="title"/>
          </p:nvPr>
        </p:nvSpPr>
        <p:spPr>
          <a:xfrm>
            <a:off x="1" y="-1588"/>
            <a:ext cx="9144000" cy="801688"/>
          </a:xfrm>
        </p:spPr>
        <p:txBody>
          <a:bodyPr/>
          <a:lstStyle/>
          <a:p>
            <a:pPr algn="ctr"/>
            <a:r>
              <a:rPr lang="en-US" sz="3200" dirty="0" smtClean="0">
                <a:solidFill>
                  <a:srgbClr val="CA0000"/>
                </a:solidFill>
              </a:rPr>
              <a:t>Why Problems Are Increasing</a:t>
            </a:r>
            <a:endParaRPr lang="en-US" altLang="en-US" sz="3200" dirty="0" smtClean="0">
              <a:solidFill>
                <a:srgbClr val="CA0000"/>
              </a:solidFill>
            </a:endParaRPr>
          </a:p>
        </p:txBody>
      </p:sp>
      <p:sp>
        <p:nvSpPr>
          <p:cNvPr id="10" name="Content Placeholder 2"/>
          <p:cNvSpPr>
            <a:spLocks noGrp="1"/>
          </p:cNvSpPr>
          <p:nvPr>
            <p:ph idx="1"/>
          </p:nvPr>
        </p:nvSpPr>
        <p:spPr>
          <a:xfrm>
            <a:off x="457200" y="1485900"/>
            <a:ext cx="3886200" cy="4800600"/>
          </a:xfrm>
        </p:spPr>
        <p:txBody>
          <a:bodyPr>
            <a:noAutofit/>
          </a:bodyPr>
          <a:lstStyle/>
          <a:p>
            <a:r>
              <a:rPr lang="en-US" sz="2800" dirty="0" smtClean="0">
                <a:solidFill>
                  <a:schemeClr val="tx1"/>
                </a:solidFill>
              </a:rPr>
              <a:t>Lack of strategic approach</a:t>
            </a:r>
          </a:p>
          <a:p>
            <a:pPr lvl="0"/>
            <a:r>
              <a:rPr lang="en-US" sz="2800" dirty="0" smtClean="0">
                <a:solidFill>
                  <a:schemeClr val="tx1"/>
                </a:solidFill>
              </a:rPr>
              <a:t>Weak processes</a:t>
            </a:r>
          </a:p>
          <a:p>
            <a:pPr lvl="0"/>
            <a:r>
              <a:rPr lang="en-US" sz="2800" dirty="0" smtClean="0">
                <a:solidFill>
                  <a:schemeClr val="tx1"/>
                </a:solidFill>
              </a:rPr>
              <a:t>Third-party providers</a:t>
            </a:r>
          </a:p>
          <a:p>
            <a:pPr lvl="0"/>
            <a:r>
              <a:rPr lang="en-US" sz="2800" dirty="0" smtClean="0">
                <a:solidFill>
                  <a:schemeClr val="tx1"/>
                </a:solidFill>
              </a:rPr>
              <a:t>Rapidly changing technologies</a:t>
            </a:r>
          </a:p>
          <a:p>
            <a:pPr lvl="0"/>
            <a:r>
              <a:rPr lang="en-US" sz="2800" dirty="0" smtClean="0">
                <a:solidFill>
                  <a:schemeClr val="tx1"/>
                </a:solidFill>
              </a:rPr>
              <a:t>Overlooking insider threats</a:t>
            </a:r>
          </a:p>
          <a:p>
            <a:r>
              <a:rPr lang="en-US" sz="2800" dirty="0">
                <a:solidFill>
                  <a:schemeClr val="tx1"/>
                </a:solidFill>
              </a:rPr>
              <a:t>Lack of rigorous assessments</a:t>
            </a:r>
          </a:p>
          <a:p>
            <a:pPr lvl="0"/>
            <a:endParaRPr lang="en-US" sz="2800"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9100" y="2400300"/>
            <a:ext cx="4439357" cy="2947416"/>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10243" name="Title 2"/>
          <p:cNvSpPr>
            <a:spLocks noGrp="1"/>
          </p:cNvSpPr>
          <p:nvPr>
            <p:ph type="title"/>
          </p:nvPr>
        </p:nvSpPr>
        <p:spPr>
          <a:xfrm>
            <a:off x="1" y="-1588"/>
            <a:ext cx="9144000" cy="801688"/>
          </a:xfrm>
        </p:spPr>
        <p:txBody>
          <a:bodyPr/>
          <a:lstStyle/>
          <a:p>
            <a:pPr algn="ctr"/>
            <a:r>
              <a:rPr lang="en-US" sz="3200" dirty="0" smtClean="0">
                <a:solidFill>
                  <a:srgbClr val="CA0000"/>
                </a:solidFill>
              </a:rPr>
              <a:t>Managing Cyber Security Risk</a:t>
            </a:r>
            <a:endParaRPr lang="en-US" altLang="en-US" sz="3200" dirty="0" smtClean="0">
              <a:solidFill>
                <a:srgbClr val="CA0000"/>
              </a:solidFill>
            </a:endParaRPr>
          </a:p>
        </p:txBody>
      </p:sp>
      <p:sp>
        <p:nvSpPr>
          <p:cNvPr id="3" name="Rectangle 2"/>
          <p:cNvSpPr/>
          <p:nvPr/>
        </p:nvSpPr>
        <p:spPr>
          <a:xfrm>
            <a:off x="342900" y="2286000"/>
            <a:ext cx="3997882" cy="3539430"/>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2800" dirty="0">
                <a:solidFill>
                  <a:prstClr val="black"/>
                </a:solidFill>
                <a:latin typeface="Calibri"/>
                <a:cs typeface="Arial" charset="0"/>
              </a:rPr>
              <a:t>Strategic approach</a:t>
            </a:r>
          </a:p>
          <a:p>
            <a:pPr marL="457200" indent="-457200" fontAlgn="base">
              <a:spcBef>
                <a:spcPct val="0"/>
              </a:spcBef>
              <a:spcAft>
                <a:spcPct val="0"/>
              </a:spcAft>
              <a:buFont typeface="Arial" panose="020B0604020202020204" pitchFamily="34" charset="0"/>
              <a:buChar char="•"/>
            </a:pPr>
            <a:r>
              <a:rPr lang="en-US" sz="2800" dirty="0">
                <a:solidFill>
                  <a:prstClr val="black"/>
                </a:solidFill>
                <a:latin typeface="Calibri"/>
                <a:cs typeface="Arial" charset="0"/>
              </a:rPr>
              <a:t>Processes</a:t>
            </a:r>
          </a:p>
          <a:p>
            <a:pPr marL="457200" indent="-457200" fontAlgn="base">
              <a:spcBef>
                <a:spcPct val="0"/>
              </a:spcBef>
              <a:spcAft>
                <a:spcPct val="0"/>
              </a:spcAft>
              <a:buFont typeface="Arial" panose="020B0604020202020204" pitchFamily="34" charset="0"/>
              <a:buChar char="•"/>
            </a:pPr>
            <a:r>
              <a:rPr lang="en-US" sz="2800" dirty="0">
                <a:solidFill>
                  <a:prstClr val="black"/>
                </a:solidFill>
                <a:latin typeface="Calibri"/>
                <a:cs typeface="Arial" charset="0"/>
              </a:rPr>
              <a:t>Third-party providers</a:t>
            </a:r>
          </a:p>
          <a:p>
            <a:pPr marL="457200" indent="-457200" fontAlgn="base">
              <a:spcBef>
                <a:spcPct val="0"/>
              </a:spcBef>
              <a:spcAft>
                <a:spcPct val="0"/>
              </a:spcAft>
              <a:buFont typeface="Arial" panose="020B0604020202020204" pitchFamily="34" charset="0"/>
              <a:buChar char="•"/>
            </a:pPr>
            <a:r>
              <a:rPr lang="en-US" sz="2800" dirty="0">
                <a:solidFill>
                  <a:prstClr val="black"/>
                </a:solidFill>
                <a:latin typeface="Calibri"/>
                <a:cs typeface="Arial" charset="0"/>
              </a:rPr>
              <a:t>Regular assessments</a:t>
            </a:r>
          </a:p>
          <a:p>
            <a:pPr marL="457200" indent="-457200" fontAlgn="base">
              <a:spcBef>
                <a:spcPct val="0"/>
              </a:spcBef>
              <a:spcAft>
                <a:spcPct val="0"/>
              </a:spcAft>
              <a:buFont typeface="Arial" panose="020B0604020202020204" pitchFamily="34" charset="0"/>
              <a:buChar char="•"/>
            </a:pPr>
            <a:r>
              <a:rPr lang="en-US" sz="2800" dirty="0">
                <a:solidFill>
                  <a:prstClr val="black"/>
                </a:solidFill>
                <a:latin typeface="Calibri"/>
                <a:cs typeface="Arial" charset="0"/>
              </a:rPr>
              <a:t>Include all technologies</a:t>
            </a:r>
          </a:p>
          <a:p>
            <a:pPr marL="457200" indent="-457200" fontAlgn="base">
              <a:spcBef>
                <a:spcPct val="0"/>
              </a:spcBef>
              <a:spcAft>
                <a:spcPct val="0"/>
              </a:spcAft>
              <a:buFont typeface="Arial" panose="020B0604020202020204" pitchFamily="34" charset="0"/>
              <a:buChar char="•"/>
            </a:pPr>
            <a:r>
              <a:rPr lang="en-US" sz="2800" dirty="0">
                <a:solidFill>
                  <a:prstClr val="black"/>
                </a:solidFill>
                <a:latin typeface="Calibri"/>
                <a:cs typeface="Arial" charset="0"/>
              </a:rPr>
              <a:t>Assess Insider threats correctly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400300"/>
            <a:ext cx="4193618" cy="2994243"/>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13314" name="Title 2"/>
          <p:cNvSpPr>
            <a:spLocks noGrp="1"/>
          </p:cNvSpPr>
          <p:nvPr>
            <p:ph type="title"/>
          </p:nvPr>
        </p:nvSpPr>
        <p:spPr>
          <a:xfrm>
            <a:off x="1" y="-1588"/>
            <a:ext cx="9144000" cy="801688"/>
          </a:xfrm>
        </p:spPr>
        <p:txBody>
          <a:bodyPr/>
          <a:lstStyle/>
          <a:p>
            <a:pPr algn="ctr"/>
            <a:r>
              <a:rPr lang="en-US" sz="3200" dirty="0" smtClean="0">
                <a:solidFill>
                  <a:srgbClr val="CA0000"/>
                </a:solidFill>
              </a:rPr>
              <a:t>Incident Inevitability</a:t>
            </a:r>
            <a:endParaRPr lang="en-US" altLang="en-US" sz="3200" dirty="0" smtClean="0">
              <a:solidFill>
                <a:srgbClr val="CA0000"/>
              </a:solidFill>
            </a:endParaRPr>
          </a:p>
        </p:txBody>
      </p:sp>
      <p:sp>
        <p:nvSpPr>
          <p:cNvPr id="5" name="Content Placeholder 2"/>
          <p:cNvSpPr>
            <a:spLocks noGrp="1"/>
          </p:cNvSpPr>
          <p:nvPr>
            <p:ph idx="1"/>
          </p:nvPr>
        </p:nvSpPr>
        <p:spPr>
          <a:xfrm>
            <a:off x="457200" y="2514601"/>
            <a:ext cx="3657600" cy="2628899"/>
          </a:xfrm>
        </p:spPr>
        <p:txBody>
          <a:bodyPr>
            <a:normAutofit fontScale="92500"/>
          </a:bodyPr>
          <a:lstStyle/>
          <a:p>
            <a:r>
              <a:rPr lang="en-US" sz="2800" dirty="0" smtClean="0">
                <a:solidFill>
                  <a:schemeClr val="tx1"/>
                </a:solidFill>
              </a:rPr>
              <a:t>Large amounts of data</a:t>
            </a:r>
          </a:p>
          <a:p>
            <a:endParaRPr lang="en-US" sz="900" dirty="0" smtClean="0">
              <a:solidFill>
                <a:schemeClr val="tx1"/>
              </a:solidFill>
            </a:endParaRPr>
          </a:p>
          <a:p>
            <a:pPr lvl="0"/>
            <a:r>
              <a:rPr lang="en-US" sz="2800" dirty="0" smtClean="0">
                <a:solidFill>
                  <a:schemeClr val="tx1"/>
                </a:solidFill>
              </a:rPr>
              <a:t>People</a:t>
            </a:r>
          </a:p>
          <a:p>
            <a:pPr lvl="0"/>
            <a:endParaRPr lang="en-US" sz="900" dirty="0" smtClean="0">
              <a:solidFill>
                <a:schemeClr val="tx1"/>
              </a:solidFill>
            </a:endParaRPr>
          </a:p>
          <a:p>
            <a:pPr lvl="0"/>
            <a:r>
              <a:rPr lang="en-US" sz="2800" dirty="0" smtClean="0">
                <a:solidFill>
                  <a:schemeClr val="tx1"/>
                </a:solidFill>
              </a:rPr>
              <a:t>Business partners</a:t>
            </a:r>
          </a:p>
          <a:p>
            <a:pPr lvl="0"/>
            <a:endParaRPr lang="en-US" sz="900" dirty="0" smtClean="0">
              <a:solidFill>
                <a:schemeClr val="tx1"/>
              </a:solidFill>
            </a:endParaRPr>
          </a:p>
          <a:p>
            <a:pPr lvl="0"/>
            <a:r>
              <a:rPr lang="en-US" sz="2800" dirty="0" smtClean="0">
                <a:solidFill>
                  <a:schemeClr val="tx1"/>
                </a:solidFill>
              </a:rPr>
              <a:t>System failures</a:t>
            </a:r>
          </a:p>
          <a:p>
            <a:pPr marL="0" indent="0">
              <a:buNone/>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2286000"/>
            <a:ext cx="4572000" cy="304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14338" name="Title 2"/>
          <p:cNvSpPr>
            <a:spLocks noGrp="1"/>
          </p:cNvSpPr>
          <p:nvPr>
            <p:ph type="title"/>
          </p:nvPr>
        </p:nvSpPr>
        <p:spPr>
          <a:xfrm>
            <a:off x="1" y="-1588"/>
            <a:ext cx="9144000" cy="801688"/>
          </a:xfrm>
        </p:spPr>
        <p:txBody>
          <a:bodyPr/>
          <a:lstStyle/>
          <a:p>
            <a:pPr algn="ctr"/>
            <a:r>
              <a:rPr lang="en-US" sz="3200" dirty="0" smtClean="0">
                <a:solidFill>
                  <a:srgbClr val="CA0000"/>
                </a:solidFill>
              </a:rPr>
              <a:t>Common Misunderstanding</a:t>
            </a:r>
            <a:endParaRPr lang="en-US" altLang="en-US" sz="3200" dirty="0" smtClean="0">
              <a:solidFill>
                <a:srgbClr val="CA0000"/>
              </a:solidFill>
            </a:endParaRPr>
          </a:p>
        </p:txBody>
      </p:sp>
      <p:sp>
        <p:nvSpPr>
          <p:cNvPr id="7" name="Content Placeholder 2"/>
          <p:cNvSpPr>
            <a:spLocks noGrp="1"/>
          </p:cNvSpPr>
          <p:nvPr>
            <p:ph idx="1"/>
          </p:nvPr>
        </p:nvSpPr>
        <p:spPr>
          <a:xfrm>
            <a:off x="457200" y="1828801"/>
            <a:ext cx="4114800" cy="3886199"/>
          </a:xfrm>
        </p:spPr>
        <p:txBody>
          <a:bodyPr>
            <a:normAutofit/>
          </a:bodyPr>
          <a:lstStyle/>
          <a:p>
            <a:r>
              <a:rPr lang="en-US" sz="2800" dirty="0">
                <a:solidFill>
                  <a:schemeClr val="tx1"/>
                </a:solidFill>
              </a:rPr>
              <a:t>Mixing Compliance with Security</a:t>
            </a:r>
          </a:p>
          <a:p>
            <a:pPr lvl="1"/>
            <a:r>
              <a:rPr lang="en-US" sz="2800" dirty="0">
                <a:solidFill>
                  <a:schemeClr val="tx1"/>
                </a:solidFill>
              </a:rPr>
              <a:t>Compliance is ensuring that we follow the rules</a:t>
            </a:r>
          </a:p>
          <a:p>
            <a:pPr lvl="1"/>
            <a:r>
              <a:rPr lang="en-US" sz="2800" dirty="0" smtClean="0">
                <a:solidFill>
                  <a:schemeClr val="tx1"/>
                </a:solidFill>
              </a:rPr>
              <a:t>Cyber security </a:t>
            </a:r>
            <a:r>
              <a:rPr lang="en-US" sz="2800" dirty="0">
                <a:solidFill>
                  <a:schemeClr val="tx1"/>
                </a:solidFill>
              </a:rPr>
              <a:t>determines how the rules can be broken</a:t>
            </a:r>
          </a:p>
          <a:p>
            <a:endParaRPr lang="en-US" sz="28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057400"/>
            <a:ext cx="3817583" cy="3343112"/>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me-Normal 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2420" y="2743200"/>
            <a:ext cx="267262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2" name="Title 2"/>
          <p:cNvSpPr>
            <a:spLocks noGrp="1"/>
          </p:cNvSpPr>
          <p:nvPr>
            <p:ph type="title"/>
          </p:nvPr>
        </p:nvSpPr>
        <p:spPr>
          <a:xfrm>
            <a:off x="0" y="227012"/>
            <a:ext cx="9144001" cy="458788"/>
          </a:xfrm>
        </p:spPr>
        <p:txBody>
          <a:bodyPr/>
          <a:lstStyle/>
          <a:p>
            <a:pPr algn="ctr"/>
            <a:r>
              <a:rPr lang="en-US" sz="3200" dirty="0" smtClean="0">
                <a:solidFill>
                  <a:srgbClr val="CA0000"/>
                </a:solidFill>
              </a:rPr>
              <a:t>Coupling Cyber Insurance and Security Risk Management</a:t>
            </a:r>
            <a:endParaRPr lang="en-US" altLang="en-US" sz="3200" dirty="0" smtClean="0">
              <a:solidFill>
                <a:srgbClr val="CA0000"/>
              </a:solidFill>
            </a:endParaRPr>
          </a:p>
        </p:txBody>
      </p:sp>
      <p:sp>
        <p:nvSpPr>
          <p:cNvPr id="10" name="Content Placeholder 2"/>
          <p:cNvSpPr>
            <a:spLocks noGrp="1"/>
          </p:cNvSpPr>
          <p:nvPr>
            <p:ph idx="1"/>
          </p:nvPr>
        </p:nvSpPr>
        <p:spPr>
          <a:xfrm>
            <a:off x="342899" y="1485900"/>
            <a:ext cx="7085833" cy="4914900"/>
          </a:xfrm>
        </p:spPr>
        <p:txBody>
          <a:bodyPr>
            <a:noAutofit/>
          </a:bodyPr>
          <a:lstStyle/>
          <a:p>
            <a:r>
              <a:rPr lang="en-US" sz="2400" dirty="0" smtClean="0">
                <a:solidFill>
                  <a:schemeClr val="tx1"/>
                </a:solidFill>
              </a:rPr>
              <a:t>Prevention</a:t>
            </a:r>
          </a:p>
          <a:p>
            <a:pPr lvl="1"/>
            <a:r>
              <a:rPr lang="en-US" sz="2400" dirty="0" smtClean="0">
                <a:solidFill>
                  <a:schemeClr val="tx1"/>
                </a:solidFill>
              </a:rPr>
              <a:t>Cyber risk management to lower overall risk</a:t>
            </a:r>
          </a:p>
          <a:p>
            <a:pPr lvl="2"/>
            <a:r>
              <a:rPr lang="en-US" sz="2400" dirty="0" smtClean="0">
                <a:solidFill>
                  <a:schemeClr val="tx1"/>
                </a:solidFill>
              </a:rPr>
              <a:t>Develop strategic program</a:t>
            </a:r>
          </a:p>
          <a:p>
            <a:pPr lvl="2"/>
            <a:r>
              <a:rPr lang="en-US" sz="2400" dirty="0" smtClean="0">
                <a:solidFill>
                  <a:schemeClr val="tx1"/>
                </a:solidFill>
              </a:rPr>
              <a:t>Regular assessments</a:t>
            </a:r>
          </a:p>
          <a:p>
            <a:pPr lvl="2"/>
            <a:r>
              <a:rPr lang="en-US" sz="2400" dirty="0" smtClean="0">
                <a:solidFill>
                  <a:schemeClr val="tx1"/>
                </a:solidFill>
              </a:rPr>
              <a:t>Strong processes</a:t>
            </a:r>
          </a:p>
          <a:p>
            <a:pPr lvl="2"/>
            <a:r>
              <a:rPr lang="en-US" sz="2400" dirty="0" smtClean="0">
                <a:solidFill>
                  <a:schemeClr val="tx1"/>
                </a:solidFill>
              </a:rPr>
              <a:t>Extend this to partners</a:t>
            </a:r>
          </a:p>
          <a:p>
            <a:r>
              <a:rPr lang="en-US" sz="2400" dirty="0" smtClean="0">
                <a:solidFill>
                  <a:schemeClr val="tx1"/>
                </a:solidFill>
              </a:rPr>
              <a:t>Recovery</a:t>
            </a:r>
          </a:p>
          <a:p>
            <a:pPr lvl="1"/>
            <a:r>
              <a:rPr lang="en-US" sz="2400" dirty="0" smtClean="0">
                <a:solidFill>
                  <a:schemeClr val="tx1"/>
                </a:solidFill>
              </a:rPr>
              <a:t>Lessening losses/problems results in improved ROI</a:t>
            </a:r>
          </a:p>
          <a:p>
            <a:pPr lvl="2"/>
            <a:r>
              <a:rPr lang="en-US" sz="2400" dirty="0" smtClean="0">
                <a:solidFill>
                  <a:schemeClr val="tx1"/>
                </a:solidFill>
              </a:rPr>
              <a:t>Methods of finding breaches</a:t>
            </a:r>
          </a:p>
          <a:p>
            <a:pPr lvl="2"/>
            <a:r>
              <a:rPr lang="en-US" sz="2400" dirty="0" smtClean="0">
                <a:solidFill>
                  <a:schemeClr val="tx1"/>
                </a:solidFill>
              </a:rPr>
              <a:t>Rapid response </a:t>
            </a:r>
          </a:p>
          <a:p>
            <a:pPr lvl="2"/>
            <a:r>
              <a:rPr lang="en-US" sz="2400" dirty="0" smtClean="0">
                <a:solidFill>
                  <a:schemeClr val="tx1"/>
                </a:solidFill>
              </a:rPr>
              <a:t>Training of staff</a:t>
            </a:r>
            <a:endParaRPr lang="en-US" sz="2400" dirty="0">
              <a:solidFill>
                <a:schemeClr val="tx1"/>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Cyber, Privacy &amp; Security Liability Insurance</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CT Captive Insurance</a:t>
            </a:r>
          </a:p>
          <a:p>
            <a:r>
              <a:rPr lang="en-US" dirty="0" smtClean="0"/>
              <a:t>9/17/2014</a:t>
            </a:r>
          </a:p>
          <a:p>
            <a:r>
              <a:rPr lang="en-US" dirty="0" smtClean="0"/>
              <a:t>Presented By:</a:t>
            </a:r>
          </a:p>
          <a:p>
            <a:r>
              <a:rPr lang="en-US" dirty="0" smtClean="0"/>
              <a:t>Charles P Bellingrath</a:t>
            </a:r>
            <a:endParaRPr lang="en-US" dirty="0"/>
          </a:p>
        </p:txBody>
      </p:sp>
    </p:spTree>
    <p:extLst>
      <p:ext uri="{BB962C8B-B14F-4D97-AF65-F5344CB8AC3E}">
        <p14:creationId xmlns:p14="http://schemas.microsoft.com/office/powerpoint/2010/main" val="25388737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fontScale="90000"/>
          </a:bodyPr>
          <a:lstStyle/>
          <a:p>
            <a:r>
              <a:rPr lang="en-US" sz="3200" b="1" dirty="0">
                <a:solidFill>
                  <a:srgbClr val="CA0000"/>
                </a:solidFill>
                <a:latin typeface="Calibri" pitchFamily="34" charset="0"/>
                <a:cs typeface="Calibri" pitchFamily="34" charset="0"/>
              </a:rPr>
              <a:t>Breaches: By Whom and Where?</a:t>
            </a:r>
            <a:br>
              <a:rPr lang="en-US" sz="3200" b="1" dirty="0">
                <a:solidFill>
                  <a:srgbClr val="CA0000"/>
                </a:solidFill>
                <a:latin typeface="Calibri" pitchFamily="34" charset="0"/>
                <a:cs typeface="Calibri" pitchFamily="34" charset="0"/>
              </a:rPr>
            </a:br>
            <a:endParaRPr lang="en-US" sz="2900" dirty="0">
              <a:solidFill>
                <a:srgbClr val="CA0000"/>
              </a:solidFill>
              <a:latin typeface="Calibri" pitchFamily="34" charset="0"/>
              <a:cs typeface="Calibri" pitchFamily="34" charset="0"/>
            </a:endParaRPr>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marL="114300" indent="0" algn="ctr">
              <a:buNone/>
            </a:pPr>
            <a:endParaRPr lang="en-US" b="1" dirty="0">
              <a:latin typeface="Calibri" pitchFamily="34" charset="0"/>
              <a:cs typeface="Calibri" pitchFamily="34" charset="0"/>
            </a:endParaRPr>
          </a:p>
          <a:p>
            <a:pPr marL="114300" indent="0">
              <a:buNone/>
            </a:pPr>
            <a:r>
              <a:rPr lang="en-US" sz="2000" dirty="0" smtClean="0">
                <a:latin typeface="Calibri" pitchFamily="34" charset="0"/>
                <a:cs typeface="Calibri" pitchFamily="34" charset="0"/>
              </a:rPr>
              <a:t>Who has Unauthorized Access?</a:t>
            </a:r>
          </a:p>
          <a:p>
            <a:pPr lvl="1">
              <a:buFont typeface="Wingdings" pitchFamily="2" charset="2"/>
              <a:buChar char="Ø"/>
            </a:pPr>
            <a:r>
              <a:rPr lang="en-US" sz="2000" dirty="0" smtClean="0">
                <a:latin typeface="Calibri" pitchFamily="34" charset="0"/>
                <a:cs typeface="Calibri" pitchFamily="34" charset="0"/>
              </a:rPr>
              <a:t>Hackers</a:t>
            </a:r>
          </a:p>
          <a:p>
            <a:pPr lvl="1">
              <a:buFont typeface="Wingdings" pitchFamily="2" charset="2"/>
              <a:buChar char="Ø"/>
            </a:pPr>
            <a:r>
              <a:rPr lang="en-US" sz="2000" dirty="0" smtClean="0">
                <a:latin typeface="Calibri" pitchFamily="34" charset="0"/>
                <a:cs typeface="Calibri" pitchFamily="34" charset="0"/>
              </a:rPr>
              <a:t>Employees, Faculty and Students</a:t>
            </a:r>
          </a:p>
          <a:p>
            <a:pPr lvl="1">
              <a:buFont typeface="Wingdings" pitchFamily="2" charset="2"/>
              <a:buChar char="Ø"/>
            </a:pPr>
            <a:r>
              <a:rPr lang="en-US" sz="2000" dirty="0" smtClean="0">
                <a:latin typeface="Calibri" pitchFamily="34" charset="0"/>
                <a:cs typeface="Calibri" pitchFamily="34" charset="0"/>
              </a:rPr>
              <a:t>Outsourcers and Third Party Vendors</a:t>
            </a:r>
          </a:p>
          <a:p>
            <a:pPr lvl="1">
              <a:buFont typeface="Wingdings" pitchFamily="2" charset="2"/>
              <a:buChar char="Ø"/>
            </a:pPr>
            <a:endParaRPr lang="en-US" sz="2000" dirty="0">
              <a:latin typeface="Calibri" pitchFamily="34" charset="0"/>
              <a:cs typeface="Calibri" pitchFamily="34" charset="0"/>
            </a:endParaRPr>
          </a:p>
          <a:p>
            <a:pPr marL="114300" indent="0">
              <a:buNone/>
            </a:pPr>
            <a:r>
              <a:rPr lang="en-US" sz="2000" dirty="0" smtClean="0">
                <a:latin typeface="Calibri" pitchFamily="34" charset="0"/>
                <a:cs typeface="Calibri" pitchFamily="34" charset="0"/>
              </a:rPr>
              <a:t>What are they accessing?</a:t>
            </a:r>
          </a:p>
          <a:p>
            <a:pPr lvl="1">
              <a:buFont typeface="Wingdings" pitchFamily="2" charset="2"/>
              <a:buChar char="Ø"/>
            </a:pPr>
            <a:r>
              <a:rPr lang="en-US" sz="2000" dirty="0" smtClean="0">
                <a:latin typeface="Calibri" pitchFamily="34" charset="0"/>
                <a:cs typeface="Calibri" pitchFamily="34" charset="0"/>
              </a:rPr>
              <a:t>Laptops</a:t>
            </a:r>
          </a:p>
          <a:p>
            <a:pPr lvl="1">
              <a:buFont typeface="Wingdings" pitchFamily="2" charset="2"/>
              <a:buChar char="Ø"/>
            </a:pPr>
            <a:r>
              <a:rPr lang="en-US" sz="2000" dirty="0" smtClean="0">
                <a:latin typeface="Calibri" pitchFamily="34" charset="0"/>
                <a:cs typeface="Calibri" pitchFamily="34" charset="0"/>
              </a:rPr>
              <a:t>Computer Networks/Wireless Networks</a:t>
            </a:r>
          </a:p>
          <a:p>
            <a:pPr lvl="1">
              <a:buFont typeface="Wingdings" pitchFamily="2" charset="2"/>
              <a:buChar char="Ø"/>
            </a:pPr>
            <a:r>
              <a:rPr lang="en-US" sz="2000" dirty="0" smtClean="0">
                <a:latin typeface="Calibri" pitchFamily="34" charset="0"/>
                <a:cs typeface="Calibri" pitchFamily="34" charset="0"/>
              </a:rPr>
              <a:t>PDAs/Cell Phones</a:t>
            </a:r>
          </a:p>
          <a:p>
            <a:pPr lvl="1">
              <a:buFont typeface="Wingdings" pitchFamily="2" charset="2"/>
              <a:buChar char="Ø"/>
            </a:pPr>
            <a:r>
              <a:rPr lang="en-US" sz="2000" dirty="0" smtClean="0">
                <a:latin typeface="Calibri" pitchFamily="34" charset="0"/>
                <a:cs typeface="Calibri" pitchFamily="34" charset="0"/>
              </a:rPr>
              <a:t>Paper Files</a:t>
            </a:r>
          </a:p>
          <a:p>
            <a:pPr lvl="1">
              <a:buFont typeface="Wingdings" pitchFamily="2" charset="2"/>
              <a:buChar char="Ø"/>
            </a:pPr>
            <a:r>
              <a:rPr lang="en-US" sz="2000" dirty="0" smtClean="0">
                <a:latin typeface="Calibri" pitchFamily="34" charset="0"/>
                <a:cs typeface="Calibri" pitchFamily="34" charset="0"/>
              </a:rPr>
              <a:t>Websites</a:t>
            </a:r>
          </a:p>
          <a:p>
            <a:pPr lvl="1">
              <a:buFont typeface="Wingdings" pitchFamily="2" charset="2"/>
              <a:buChar char="Ø"/>
            </a:pPr>
            <a:r>
              <a:rPr lang="en-US" sz="2000" dirty="0" smtClean="0">
                <a:latin typeface="Calibri" pitchFamily="34" charset="0"/>
                <a:cs typeface="Calibri" pitchFamily="34" charset="0"/>
              </a:rPr>
              <a:t>Clouds</a:t>
            </a:r>
          </a:p>
          <a:p>
            <a:pPr marL="411480" lvl="1" indent="0">
              <a:buNone/>
            </a:pPr>
            <a:endParaRPr lang="en-US" sz="1600" dirty="0" smtClean="0">
              <a:latin typeface="Calibri" pitchFamily="34" charset="0"/>
              <a:cs typeface="Calibri" pitchFamily="34" charset="0"/>
            </a:endParaRPr>
          </a:p>
          <a:p>
            <a:pPr marL="411480" lvl="1" indent="0" algn="ctr">
              <a:buNone/>
            </a:pPr>
            <a:endParaRPr lang="en-US" sz="1200" dirty="0" smtClean="0">
              <a:latin typeface="Calibri" pitchFamily="34" charset="0"/>
              <a:cs typeface="Calibri" pitchFamily="34" charset="0"/>
            </a:endParaRPr>
          </a:p>
          <a:p>
            <a:pPr marL="411480" lvl="1" indent="0" algn="ctr">
              <a:buNone/>
            </a:pPr>
            <a:r>
              <a:rPr lang="en-US" sz="1200" dirty="0" smtClean="0">
                <a:latin typeface="Calibri" pitchFamily="34" charset="0"/>
                <a:cs typeface="Calibri" pitchFamily="34" charset="0"/>
              </a:rPr>
              <a:t>Fact: According to a recent RSA security survey, more than 89% of security incidents went unreported in 2007.</a:t>
            </a:r>
          </a:p>
          <a:p>
            <a:pPr algn="ctr"/>
            <a:r>
              <a:rPr lang="en-US" sz="900" b="1" dirty="0" smtClean="0">
                <a:latin typeface="Calibri" pitchFamily="34" charset="0"/>
                <a:cs typeface="Calibri" pitchFamily="34" charset="0"/>
              </a:rPr>
              <a:t>Picture </a:t>
            </a:r>
            <a:r>
              <a:rPr lang="en-US" sz="900" b="1" dirty="0">
                <a:latin typeface="Calibri" pitchFamily="34" charset="0"/>
                <a:cs typeface="Calibri" pitchFamily="34" charset="0"/>
              </a:rPr>
              <a:t>Source: </a:t>
            </a:r>
            <a:r>
              <a:rPr lang="en-US" sz="900" b="1" dirty="0">
                <a:latin typeface="Calibri" pitchFamily="34" charset="0"/>
                <a:cs typeface="Calibri" pitchFamily="34" charset="0"/>
                <a:hlinkClick r:id="rId3"/>
              </a:rPr>
              <a:t>www.cyberinquirer.com</a:t>
            </a:r>
            <a:endParaRPr lang="en-US" sz="900" b="1" dirty="0">
              <a:latin typeface="Calibri" pitchFamily="34" charset="0"/>
              <a:cs typeface="Calibri" pitchFamily="34" charset="0"/>
            </a:endParaRPr>
          </a:p>
          <a:p>
            <a:pPr algn="ctr"/>
            <a:endParaRPr lang="en-US" sz="3200" b="1" dirty="0">
              <a:latin typeface="Calibri" pitchFamily="34" charset="0"/>
              <a:cs typeface="Calibri" pitchFamily="34" charset="0"/>
            </a:endParaRPr>
          </a:p>
          <a:p>
            <a:pPr marL="411480" lvl="1" indent="0" algn="ctr">
              <a:buNone/>
            </a:pPr>
            <a:endParaRPr lang="en-US" sz="1200" dirty="0" smtClean="0">
              <a:latin typeface="Calibri" pitchFamily="34" charset="0"/>
              <a:cs typeface="Calibri" pitchFamily="34" charset="0"/>
            </a:endParaRPr>
          </a:p>
          <a:p>
            <a:pPr marL="114300" indent="0">
              <a:buNone/>
            </a:pPr>
            <a:endParaRPr lang="en-US" dirty="0" smtClean="0"/>
          </a:p>
          <a:p>
            <a:pPr lvl="1">
              <a:buFont typeface="Wingdings" pitchFamily="2" charset="2"/>
              <a:buChar char="Ø"/>
            </a:pPr>
            <a:endParaRPr lang="en-US" sz="1600" dirty="0" smtClean="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600200"/>
            <a:ext cx="1905000" cy="283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99288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988"/>
            <a:ext cx="8229600" cy="639762"/>
          </a:xfrm>
        </p:spPr>
        <p:txBody>
          <a:bodyPr>
            <a:normAutofit/>
          </a:bodyPr>
          <a:lstStyle/>
          <a:p>
            <a:r>
              <a:rPr lang="en-US" sz="3200" b="1" dirty="0" smtClean="0">
                <a:solidFill>
                  <a:srgbClr val="CA0000"/>
                </a:solidFill>
                <a:latin typeface="Calibri" pitchFamily="34" charset="0"/>
                <a:cs typeface="Calibri" pitchFamily="34" charset="0"/>
              </a:rPr>
              <a:t>History of breaches over time</a:t>
            </a:r>
            <a:endParaRPr lang="en-US" sz="3200" b="1" dirty="0">
              <a:solidFill>
                <a:srgbClr val="CA0000"/>
              </a:solidFill>
              <a:latin typeface="Calibri" pitchFamily="34" charset="0"/>
              <a:cs typeface="Calibri" pitchFamily="34" charset="0"/>
            </a:endParaRPr>
          </a:p>
        </p:txBody>
      </p:sp>
      <p:sp>
        <p:nvSpPr>
          <p:cNvPr id="3" name="Text Placeholder 2"/>
          <p:cNvSpPr>
            <a:spLocks noGrp="1"/>
          </p:cNvSpPr>
          <p:nvPr>
            <p:ph idx="1"/>
          </p:nvPr>
        </p:nvSpPr>
        <p:spPr/>
        <p:txBody>
          <a:bodyPr>
            <a:noAutofit/>
          </a:bodyPr>
          <a:lstStyle/>
          <a:p>
            <a:endParaRPr lang="en-US" sz="2900" dirty="0" smtClean="0">
              <a:latin typeface="Calibri" pitchFamily="34" charset="0"/>
              <a:cs typeface="Calibri" pitchFamily="34" charset="0"/>
            </a:endParaRPr>
          </a:p>
          <a:p>
            <a:endParaRPr lang="en-US" sz="2900" dirty="0">
              <a:latin typeface="Calibri" pitchFamily="34" charset="0"/>
              <a:cs typeface="Calibri" pitchFamily="34" charset="0"/>
            </a:endParaRPr>
          </a:p>
          <a:p>
            <a:endParaRPr lang="en-US" sz="2900" dirty="0" smtClean="0">
              <a:latin typeface="Calibri" pitchFamily="34" charset="0"/>
              <a:cs typeface="Calibri" pitchFamily="34" charset="0"/>
            </a:endParaRPr>
          </a:p>
          <a:p>
            <a:endParaRPr lang="en-US" sz="2900" dirty="0">
              <a:latin typeface="Calibri" pitchFamily="34" charset="0"/>
              <a:cs typeface="Calibri" pitchFamily="34" charset="0"/>
            </a:endParaRPr>
          </a:p>
          <a:p>
            <a:endParaRPr lang="en-US" sz="2900" dirty="0" smtClean="0">
              <a:latin typeface="Calibri" pitchFamily="34" charset="0"/>
              <a:cs typeface="Calibri" pitchFamily="34" charset="0"/>
            </a:endParaRPr>
          </a:p>
          <a:p>
            <a:endParaRPr lang="en-US" sz="2900" dirty="0">
              <a:latin typeface="Calibri" pitchFamily="34" charset="0"/>
              <a:cs typeface="Calibri" pitchFamily="34" charset="0"/>
            </a:endParaRPr>
          </a:p>
          <a:p>
            <a:endParaRPr lang="en-US" sz="2900" dirty="0" smtClean="0">
              <a:latin typeface="Calibri" pitchFamily="34" charset="0"/>
              <a:cs typeface="Calibri" pitchFamily="34" charset="0"/>
            </a:endParaRPr>
          </a:p>
          <a:p>
            <a:endParaRPr lang="en-US" sz="2900" dirty="0">
              <a:latin typeface="Calibri" pitchFamily="34" charset="0"/>
              <a:cs typeface="Calibri" pitchFamily="34" charset="0"/>
            </a:endParaRPr>
          </a:p>
          <a:p>
            <a:r>
              <a:rPr lang="en-US" sz="800" b="1" i="1" dirty="0" smtClean="0">
                <a:latin typeface="Calibri" pitchFamily="34" charset="0"/>
                <a:cs typeface="Calibri" pitchFamily="34" charset="0"/>
              </a:rPr>
              <a:t>Source: www.datalossdb.org</a:t>
            </a:r>
            <a:endParaRPr lang="en-US" sz="800" b="1" i="1" dirty="0">
              <a:latin typeface="Calibri" pitchFamily="34" charset="0"/>
              <a:cs typeface="Calibri" pitchFamily="34" charset="0"/>
            </a:endParaRPr>
          </a:p>
        </p:txBody>
      </p:sp>
      <p:pic>
        <p:nvPicPr>
          <p:cNvPr id="2" name="Picture 2" descr="Chart?cht=bvs&amp;chs=700x400&amp;chd=s:fycnbfp90b&amp;chl=2005|2006|2007|2008|2009|2010|2011|2012|2013|2014&amp;chm=t157,000000,0,0,11|t644,000000,0,1,11|t775,000000,0,2,11|t1048,000000,0,3,11|t729,000000,0,4,11|t831,000000,0,5,11|t1097,000000,0,6,11|t1631,000000,0,7,11|t1392,000000,0,8,11|t37,000000,0,9,11&amp;chbh=52,15,30&amp;chg=-1,9.7&amp;chxr=1,0,1631&amp;chxt=x,y&amp;chtt=datalossd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43000"/>
            <a:ext cx="8763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029161"/>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p:cNvGraphicFramePr>
            <a:graphicFrameLocks noGrp="1"/>
          </p:cNvGraphicFramePr>
          <p:nvPr>
            <p:ph type="pic" idx="1"/>
            <p:extLst>
              <p:ext uri="{D42A27DB-BD31-4B8C-83A1-F6EECF244321}">
                <p14:modId xmlns:p14="http://schemas.microsoft.com/office/powerpoint/2010/main" val="2264493799"/>
              </p:ext>
            </p:extLst>
          </p:nvPr>
        </p:nvGraphicFramePr>
        <p:xfrm>
          <a:off x="228600" y="990600"/>
          <a:ext cx="8763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914400" y="685800"/>
            <a:ext cx="7328514" cy="523043"/>
          </a:xfrm>
        </p:spPr>
        <p:txBody>
          <a:bodyPr>
            <a:noAutofit/>
          </a:bodyPr>
          <a:lstStyle/>
          <a:p>
            <a:pPr algn="ctr"/>
            <a:r>
              <a:rPr lang="en-US" sz="3200" dirty="0">
                <a:solidFill>
                  <a:srgbClr val="CA0000"/>
                </a:solidFill>
                <a:latin typeface="Calibri" pitchFamily="34" charset="0"/>
                <a:cs typeface="Calibri" pitchFamily="34" charset="0"/>
              </a:rPr>
              <a:t>Main causes of breaches- Type</a:t>
            </a:r>
            <a:br>
              <a:rPr lang="en-US" sz="3200" dirty="0">
                <a:solidFill>
                  <a:srgbClr val="CA0000"/>
                </a:solidFill>
                <a:latin typeface="Calibri" pitchFamily="34" charset="0"/>
                <a:cs typeface="Calibri" pitchFamily="34" charset="0"/>
              </a:rPr>
            </a:br>
            <a:endParaRPr lang="en-US" sz="2900" dirty="0">
              <a:solidFill>
                <a:srgbClr val="CA0000"/>
              </a:solidFill>
              <a:latin typeface="Calibri" pitchFamily="34" charset="0"/>
              <a:cs typeface="Calibri" pitchFamily="34" charset="0"/>
            </a:endParaRPr>
          </a:p>
        </p:txBody>
      </p:sp>
      <p:sp>
        <p:nvSpPr>
          <p:cNvPr id="2" name="Rectangle 1"/>
          <p:cNvSpPr/>
          <p:nvPr/>
        </p:nvSpPr>
        <p:spPr>
          <a:xfrm>
            <a:off x="1295400" y="6172200"/>
            <a:ext cx="1766830" cy="215444"/>
          </a:xfrm>
          <a:prstGeom prst="rect">
            <a:avLst/>
          </a:prstGeom>
        </p:spPr>
        <p:txBody>
          <a:bodyPr wrap="none">
            <a:spAutoFit/>
          </a:bodyPr>
          <a:lstStyle/>
          <a:p>
            <a:pPr marL="342900" indent="-228600">
              <a:spcBef>
                <a:spcPct val="20000"/>
              </a:spcBef>
              <a:buClr>
                <a:srgbClr val="759AA5"/>
              </a:buClr>
              <a:buFont typeface="Arial" pitchFamily="34" charset="0"/>
              <a:buChar char="•"/>
            </a:pPr>
            <a:r>
              <a:rPr lang="en-US" sz="800" b="1" i="1" dirty="0">
                <a:solidFill>
                  <a:srgbClr val="1D3641"/>
                </a:solidFill>
                <a:latin typeface="Calibri"/>
                <a:cs typeface="Calibri" pitchFamily="34" charset="0"/>
              </a:rPr>
              <a:t>Source: www.datalossdb.org</a:t>
            </a:r>
          </a:p>
        </p:txBody>
      </p:sp>
    </p:spTree>
    <p:extLst>
      <p:ext uri="{BB962C8B-B14F-4D97-AF65-F5344CB8AC3E}">
        <p14:creationId xmlns:p14="http://schemas.microsoft.com/office/powerpoint/2010/main" val="26495273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92088" y="-125478"/>
            <a:ext cx="8847137" cy="1149350"/>
          </a:xfrm>
          <a:solidFill>
            <a:schemeClr val="bg1">
              <a:alpha val="0"/>
            </a:schemeClr>
          </a:solidFill>
        </p:spPr>
        <p:txBody>
          <a:bodyPr/>
          <a:lstStyle/>
          <a:p>
            <a:pPr algn="ctr" eaLnBrk="1" hangingPunct="1"/>
            <a:r>
              <a:rPr lang="en-US" sz="2400" b="1" dirty="0">
                <a:solidFill>
                  <a:srgbClr val="CA0400"/>
                </a:solidFill>
                <a:latin typeface="Arial" charset="0"/>
              </a:rPr>
              <a:t>Frontier is a S&amp;P 500 Company and the 4</a:t>
            </a:r>
            <a:r>
              <a:rPr lang="en-US" sz="2400" b="1" baseline="30000" dirty="0">
                <a:solidFill>
                  <a:srgbClr val="CA0400"/>
                </a:solidFill>
                <a:latin typeface="Arial" charset="0"/>
              </a:rPr>
              <a:t>th</a:t>
            </a:r>
            <a:r>
              <a:rPr lang="en-US" sz="2400" b="1" dirty="0">
                <a:solidFill>
                  <a:srgbClr val="CA0400"/>
                </a:solidFill>
                <a:latin typeface="Arial" charset="0"/>
              </a:rPr>
              <a:t> largest Incumbent Local Exchange Carrier</a:t>
            </a:r>
          </a:p>
        </p:txBody>
      </p:sp>
      <p:sp>
        <p:nvSpPr>
          <p:cNvPr id="18434"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19464C-8FFA-614A-820E-01EEED786A34}" type="slidenum">
              <a:rPr lang="en-US" sz="1200" b="1">
                <a:solidFill>
                  <a:srgbClr val="FFFFFF"/>
                </a:solidFill>
                <a:cs typeface="Arial" charset="0"/>
              </a:rPr>
              <a:pPr/>
              <a:t>15</a:t>
            </a:fld>
            <a:endParaRPr lang="en-US" sz="1200" b="1">
              <a:solidFill>
                <a:srgbClr val="FFFFFF"/>
              </a:solidFill>
              <a:cs typeface="Arial" charset="0"/>
            </a:endParaRPr>
          </a:p>
        </p:txBody>
      </p:sp>
      <p:sp>
        <p:nvSpPr>
          <p:cNvPr id="15" name="TextBox 23"/>
          <p:cNvSpPr txBox="1"/>
          <p:nvPr/>
        </p:nvSpPr>
        <p:spPr>
          <a:xfrm>
            <a:off x="2247900" y="3327400"/>
            <a:ext cx="612775" cy="28098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$2,118</a:t>
            </a:r>
          </a:p>
        </p:txBody>
      </p:sp>
      <p:sp>
        <p:nvSpPr>
          <p:cNvPr id="18435" name="TextBox 1"/>
          <p:cNvSpPr txBox="1">
            <a:spLocks noChangeArrowheads="1"/>
          </p:cNvSpPr>
          <p:nvPr/>
        </p:nvSpPr>
        <p:spPr bwMode="auto">
          <a:xfrm>
            <a:off x="3371850" y="1212850"/>
            <a:ext cx="228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800" u="sng">
                <a:solidFill>
                  <a:prstClr val="black"/>
                </a:solidFill>
                <a:cs typeface="Arial" charset="0"/>
              </a:rPr>
              <a:t>Revenue</a:t>
            </a:r>
            <a:r>
              <a:rPr lang="en-US" sz="1800">
                <a:solidFill>
                  <a:prstClr val="black"/>
                </a:solidFill>
                <a:cs typeface="Arial" charset="0"/>
              </a:rPr>
              <a:t> ($ millions)</a:t>
            </a:r>
          </a:p>
        </p:txBody>
      </p:sp>
      <p:pic>
        <p:nvPicPr>
          <p:cNvPr id="1843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779463"/>
            <a:ext cx="57721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1"/>
          <p:cNvSpPr txBox="1"/>
          <p:nvPr/>
        </p:nvSpPr>
        <p:spPr>
          <a:xfrm>
            <a:off x="5419725" y="1514475"/>
            <a:ext cx="644525" cy="276225"/>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a:t>
            </a:r>
            <a:r>
              <a:rPr lang="en-US" sz="1200" b="1" dirty="0" smtClean="0">
                <a:solidFill>
                  <a:prstClr val="black"/>
                </a:solidFill>
                <a:latin typeface="Calibri"/>
              </a:rPr>
              <a:t>6,011</a:t>
            </a:r>
            <a:endParaRPr lang="en-US" sz="1200" b="1" dirty="0">
              <a:solidFill>
                <a:prstClr val="black"/>
              </a:solidFill>
              <a:latin typeface="Calibri"/>
            </a:endParaRPr>
          </a:p>
        </p:txBody>
      </p:sp>
      <p:sp>
        <p:nvSpPr>
          <p:cNvPr id="14" name="TextBox 22"/>
          <p:cNvSpPr txBox="1"/>
          <p:nvPr/>
        </p:nvSpPr>
        <p:spPr>
          <a:xfrm>
            <a:off x="3783013" y="2006600"/>
            <a:ext cx="614362" cy="27940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$4,762</a:t>
            </a: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solidFill>
                  <a:srgbClr val="CA0000"/>
                </a:solidFill>
                <a:latin typeface="Calibri" pitchFamily="34" charset="0"/>
                <a:cs typeface="Calibri" pitchFamily="34" charset="0"/>
              </a:rPr>
              <a:t>What is the Cost?</a:t>
            </a:r>
            <a:br>
              <a:rPr lang="en-US" b="1" dirty="0">
                <a:solidFill>
                  <a:srgbClr val="CA0000"/>
                </a:solidFill>
                <a:latin typeface="Calibri" pitchFamily="34" charset="0"/>
                <a:cs typeface="Calibri" pitchFamily="34" charset="0"/>
              </a:rPr>
            </a:br>
            <a:r>
              <a:rPr lang="en-US" dirty="0"/>
              <a:t> </a:t>
            </a:r>
            <a:br>
              <a:rPr lang="en-US" dirty="0"/>
            </a:br>
            <a:endParaRPr lang="en-US" dirty="0"/>
          </a:p>
        </p:txBody>
      </p:sp>
      <p:sp>
        <p:nvSpPr>
          <p:cNvPr id="3" name="Content Placeholder 2"/>
          <p:cNvSpPr>
            <a:spLocks noGrp="1"/>
          </p:cNvSpPr>
          <p:nvPr>
            <p:ph idx="1"/>
          </p:nvPr>
        </p:nvSpPr>
        <p:spPr>
          <a:xfrm>
            <a:off x="457200" y="1143000"/>
            <a:ext cx="8229600" cy="4983163"/>
          </a:xfrm>
        </p:spPr>
        <p:txBody>
          <a:bodyPr>
            <a:normAutofit fontScale="25000" lnSpcReduction="20000"/>
          </a:bodyPr>
          <a:lstStyle/>
          <a:p>
            <a:pPr marL="114300" indent="0" algn="ctr">
              <a:buNone/>
            </a:pPr>
            <a:endParaRPr lang="en-US" b="1" dirty="0">
              <a:solidFill>
                <a:schemeClr val="tx1"/>
              </a:solidFill>
              <a:latin typeface="Calibri" pitchFamily="34" charset="0"/>
              <a:cs typeface="Calibri" pitchFamily="34" charset="0"/>
            </a:endParaRPr>
          </a:p>
          <a:p>
            <a:pPr>
              <a:lnSpc>
                <a:spcPct val="170000"/>
              </a:lnSpc>
              <a:buFont typeface="Courier New" pitchFamily="49" charset="0"/>
              <a:buChar char="o"/>
            </a:pPr>
            <a:r>
              <a:rPr lang="en-US" sz="8000" dirty="0" smtClean="0">
                <a:solidFill>
                  <a:schemeClr val="tx1"/>
                </a:solidFill>
                <a:latin typeface="Calibri" pitchFamily="34" charset="0"/>
                <a:cs typeface="Calibri" pitchFamily="34" charset="0"/>
              </a:rPr>
              <a:t>Data Breach incidents cost companies $201 per compromised customer record in 2013, compared to $188 in 2012. </a:t>
            </a:r>
          </a:p>
          <a:p>
            <a:pPr>
              <a:lnSpc>
                <a:spcPct val="170000"/>
              </a:lnSpc>
              <a:buFont typeface="Courier New" pitchFamily="49" charset="0"/>
              <a:buChar char="o"/>
            </a:pPr>
            <a:r>
              <a:rPr lang="en-US" sz="8000" dirty="0" smtClean="0">
                <a:solidFill>
                  <a:schemeClr val="tx1"/>
                </a:solidFill>
                <a:latin typeface="Calibri" pitchFamily="34" charset="0"/>
                <a:cs typeface="Calibri" pitchFamily="34" charset="0"/>
              </a:rPr>
              <a:t>Indirect Costs (Loss of Customers) accounted for $134 per record.</a:t>
            </a:r>
          </a:p>
          <a:p>
            <a:pPr>
              <a:lnSpc>
                <a:spcPct val="170000"/>
              </a:lnSpc>
              <a:buFont typeface="Courier New" pitchFamily="49" charset="0"/>
              <a:buChar char="o"/>
            </a:pPr>
            <a:r>
              <a:rPr lang="en-US" sz="8000" dirty="0" smtClean="0">
                <a:solidFill>
                  <a:schemeClr val="tx1"/>
                </a:solidFill>
                <a:latin typeface="Calibri" pitchFamily="34" charset="0"/>
                <a:cs typeface="Calibri" pitchFamily="34" charset="0"/>
              </a:rPr>
              <a:t>Direct Costs (such as forensics, notification costs, credit monitoring, etc.) account for $67 per record.</a:t>
            </a:r>
          </a:p>
          <a:p>
            <a:pPr>
              <a:lnSpc>
                <a:spcPct val="170000"/>
              </a:lnSpc>
              <a:buFont typeface="Courier New" pitchFamily="49" charset="0"/>
              <a:buChar char="o"/>
            </a:pPr>
            <a:r>
              <a:rPr lang="en-US" sz="8000" dirty="0" smtClean="0">
                <a:solidFill>
                  <a:schemeClr val="tx1"/>
                </a:solidFill>
                <a:latin typeface="Calibri" pitchFamily="34" charset="0"/>
                <a:cs typeface="Calibri" pitchFamily="34" charset="0"/>
              </a:rPr>
              <a:t>Average organizational cost of a breach in 2013 was $5.9M. </a:t>
            </a:r>
          </a:p>
          <a:p>
            <a:pPr>
              <a:lnSpc>
                <a:spcPct val="170000"/>
              </a:lnSpc>
              <a:buFont typeface="Courier New" pitchFamily="49" charset="0"/>
              <a:buChar char="o"/>
            </a:pPr>
            <a:r>
              <a:rPr lang="en-US" sz="8000" dirty="0" smtClean="0">
                <a:solidFill>
                  <a:schemeClr val="tx1"/>
                </a:solidFill>
                <a:latin typeface="Calibri" pitchFamily="34" charset="0"/>
                <a:cs typeface="Calibri" pitchFamily="34" charset="0"/>
              </a:rPr>
              <a:t>Negligent insiders and malicious attacks are the main causes of a data breach. </a:t>
            </a:r>
          </a:p>
          <a:p>
            <a:pPr>
              <a:lnSpc>
                <a:spcPct val="170000"/>
              </a:lnSpc>
              <a:buFont typeface="Courier New" pitchFamily="49" charset="0"/>
              <a:buChar char="o"/>
            </a:pPr>
            <a:r>
              <a:rPr lang="en-US" sz="8000" dirty="0" smtClean="0">
                <a:solidFill>
                  <a:schemeClr val="tx1"/>
                </a:solidFill>
                <a:latin typeface="Calibri" pitchFamily="34" charset="0"/>
                <a:cs typeface="Calibri" pitchFamily="34" charset="0"/>
              </a:rPr>
              <a:t>Malicious or criminal attacks account for than 44% of data breaches</a:t>
            </a:r>
          </a:p>
          <a:p>
            <a:pPr>
              <a:lnSpc>
                <a:spcPct val="170000"/>
              </a:lnSpc>
              <a:buFont typeface="Courier New" pitchFamily="49" charset="0"/>
              <a:buChar char="o"/>
            </a:pPr>
            <a:endParaRPr lang="en-US" sz="5200" dirty="0" smtClean="0">
              <a:solidFill>
                <a:schemeClr val="tx1"/>
              </a:solidFill>
              <a:latin typeface="Calibri" pitchFamily="34" charset="0"/>
              <a:cs typeface="Calibri" pitchFamily="34" charset="0"/>
            </a:endParaRPr>
          </a:p>
          <a:p>
            <a:pPr marL="114300" indent="0">
              <a:lnSpc>
                <a:spcPct val="170000"/>
              </a:lnSpc>
              <a:buNone/>
            </a:pPr>
            <a:r>
              <a:rPr lang="en-US" sz="3200" dirty="0" smtClean="0">
                <a:solidFill>
                  <a:schemeClr val="tx1"/>
                </a:solidFill>
                <a:latin typeface="Calibri" pitchFamily="34" charset="0"/>
                <a:cs typeface="Calibri" pitchFamily="34" charset="0"/>
              </a:rPr>
              <a:t>Source – 2013 Ponemon Institute Research Report</a:t>
            </a:r>
          </a:p>
          <a:p>
            <a:pPr>
              <a:lnSpc>
                <a:spcPct val="170000"/>
              </a:lnSpc>
              <a:buFont typeface="Courier New" pitchFamily="49" charset="0"/>
              <a:buChar char="o"/>
            </a:pPr>
            <a:endParaRPr lang="en-US" sz="3500" dirty="0" smtClean="0">
              <a:solidFill>
                <a:schemeClr val="tx1"/>
              </a:solidFill>
              <a:latin typeface="Calibri" pitchFamily="34" charset="0"/>
              <a:cs typeface="Calibri" pitchFamily="34" charset="0"/>
            </a:endParaRPr>
          </a:p>
          <a:p>
            <a:pPr>
              <a:lnSpc>
                <a:spcPct val="170000"/>
              </a:lnSpc>
              <a:buFont typeface="Courier New" pitchFamily="49" charset="0"/>
              <a:buChar char="o"/>
            </a:pPr>
            <a:endParaRPr lang="en-US" sz="3500" dirty="0">
              <a:solidFill>
                <a:schemeClr val="tx1"/>
              </a:solidFill>
              <a:latin typeface="Calibri" pitchFamily="34" charset="0"/>
              <a:cs typeface="Calibri" pitchFamily="34" charset="0"/>
            </a:endParaRPr>
          </a:p>
          <a:p>
            <a:pPr>
              <a:lnSpc>
                <a:spcPct val="170000"/>
              </a:lnSpc>
              <a:buFont typeface="Courier New" pitchFamily="49" charset="0"/>
              <a:buChar char="o"/>
            </a:pPr>
            <a:endParaRPr lang="en-US" sz="3500" dirty="0" smtClean="0">
              <a:solidFill>
                <a:schemeClr val="tx1"/>
              </a:solidFill>
              <a:latin typeface="Calibri" pitchFamily="34" charset="0"/>
              <a:cs typeface="Calibri" pitchFamily="34" charset="0"/>
            </a:endParaRPr>
          </a:p>
          <a:p>
            <a:pPr>
              <a:lnSpc>
                <a:spcPct val="170000"/>
              </a:lnSpc>
              <a:buFont typeface="Courier New" pitchFamily="49" charset="0"/>
              <a:buChar char="o"/>
            </a:pPr>
            <a:endParaRPr lang="en-US" sz="3500" dirty="0">
              <a:solidFill>
                <a:schemeClr val="tx1"/>
              </a:solidFill>
              <a:latin typeface="Calibri" pitchFamily="34" charset="0"/>
              <a:cs typeface="Calibri" pitchFamily="34" charset="0"/>
            </a:endParaRPr>
          </a:p>
          <a:p>
            <a:pPr marL="114300" indent="0" algn="ctr">
              <a:buNone/>
            </a:pPr>
            <a:endParaRPr lang="en-US" b="1" dirty="0">
              <a:solidFill>
                <a:schemeClr val="tx1"/>
              </a:solidFill>
            </a:endParaRPr>
          </a:p>
          <a:p>
            <a:pPr marL="114300" indent="0">
              <a:buNone/>
            </a:pPr>
            <a:endParaRPr lang="en-US" dirty="0">
              <a:solidFill>
                <a:schemeClr val="tx1"/>
              </a:solidFill>
            </a:endParaRPr>
          </a:p>
        </p:txBody>
      </p:sp>
    </p:spTree>
    <p:extLst>
      <p:ext uri="{BB962C8B-B14F-4D97-AF65-F5344CB8AC3E}">
        <p14:creationId xmlns:p14="http://schemas.microsoft.com/office/powerpoint/2010/main" val="4068004791"/>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a:solidFill>
                  <a:srgbClr val="CA0000"/>
                </a:solidFill>
              </a:rPr>
              <a:t>Primary Data Breach Causes</a:t>
            </a:r>
            <a:br>
              <a:rPr lang="en-US" sz="3200" b="1" dirty="0">
                <a:solidFill>
                  <a:srgbClr val="CA0000"/>
                </a:solidFill>
              </a:rPr>
            </a:br>
            <a:endParaRPr lang="en-US" sz="2900" dirty="0">
              <a:solidFill>
                <a:srgbClr val="CA0000"/>
              </a:solidFill>
              <a:latin typeface="Calibri" pitchFamily="34" charset="0"/>
              <a:cs typeface="Calibri" pitchFamily="34" charset="0"/>
            </a:endParaRPr>
          </a:p>
        </p:txBody>
      </p:sp>
      <p:sp>
        <p:nvSpPr>
          <p:cNvPr id="3" name="Content Placeholder 2"/>
          <p:cNvSpPr>
            <a:spLocks noGrp="1"/>
          </p:cNvSpPr>
          <p:nvPr>
            <p:ph idx="1"/>
          </p:nvPr>
        </p:nvSpPr>
        <p:spPr>
          <a:xfrm>
            <a:off x="457200" y="1524000"/>
            <a:ext cx="8229600" cy="4602163"/>
          </a:xfrm>
        </p:spPr>
        <p:txBody>
          <a:bodyPr/>
          <a:lstStyle/>
          <a:p>
            <a:pPr marL="114300" indent="0" algn="ctr">
              <a:buNone/>
            </a:pPr>
            <a:endParaRPr lang="en-US" b="1" dirty="0"/>
          </a:p>
          <a:p>
            <a:pPr marL="114300" indent="0" algn="ctr">
              <a:buNone/>
            </a:pPr>
            <a:endParaRPr lang="en-US" b="1" dirty="0"/>
          </a:p>
        </p:txBody>
      </p:sp>
      <p:sp>
        <p:nvSpPr>
          <p:cNvPr id="6" name="Rectangle 5"/>
          <p:cNvSpPr/>
          <p:nvPr/>
        </p:nvSpPr>
        <p:spPr>
          <a:xfrm>
            <a:off x="1619774" y="6108933"/>
            <a:ext cx="2438400" cy="301621"/>
          </a:xfrm>
          <a:prstGeom prst="rect">
            <a:avLst/>
          </a:prstGeom>
        </p:spPr>
        <p:txBody>
          <a:bodyPr wrap="square">
            <a:spAutoFit/>
          </a:bodyPr>
          <a:lstStyle/>
          <a:p>
            <a:pPr marL="114300">
              <a:lnSpc>
                <a:spcPct val="170000"/>
              </a:lnSpc>
            </a:pPr>
            <a:r>
              <a:rPr lang="en-US" sz="800" b="1" i="1" dirty="0">
                <a:solidFill>
                  <a:prstClr val="black"/>
                </a:solidFill>
                <a:latin typeface="Calibri"/>
                <a:cs typeface="Calibri" pitchFamily="34" charset="0"/>
              </a:rPr>
              <a:t>Source: Ponemon Institute: 2011 Annual Study</a:t>
            </a:r>
          </a:p>
        </p:txBody>
      </p:sp>
      <p:pic>
        <p:nvPicPr>
          <p:cNvPr id="3074" name="Picture 2" descr="C:\Users\cbellingrath\AppData\Local\Microsoft\Windows\Temporary Internet Files\Content.Outlook\HA6B58NZ\pg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95400"/>
            <a:ext cx="7842348" cy="384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703557"/>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libri" pitchFamily="34" charset="0"/>
              <a:cs typeface="Calibri" pitchFamily="34" charset="0"/>
            </a:endParaRPr>
          </a:p>
        </p:txBody>
      </p:sp>
      <p:sp>
        <p:nvSpPr>
          <p:cNvPr id="3" name="Content Placeholder 2"/>
          <p:cNvSpPr>
            <a:spLocks noGrp="1"/>
          </p:cNvSpPr>
          <p:nvPr>
            <p:ph idx="1"/>
          </p:nvPr>
        </p:nvSpPr>
        <p:spPr/>
        <p:txBody>
          <a:bodyPr/>
          <a:lstStyle/>
          <a:p>
            <a:pPr marL="114300" indent="0" algn="ctr">
              <a:buNone/>
            </a:pPr>
            <a:r>
              <a:rPr lang="en-US" b="1" dirty="0" smtClean="0"/>
              <a:t>47 States now have Breach Notification Requirements:</a:t>
            </a:r>
          </a:p>
          <a:p>
            <a:pPr marL="114300" indent="0" algn="ctr">
              <a:buNone/>
            </a:pPr>
            <a:r>
              <a:rPr lang="en-US" b="1" dirty="0">
                <a:solidFill>
                  <a:schemeClr val="accent6"/>
                </a:solidFill>
                <a:latin typeface="Calibri" pitchFamily="34" charset="0"/>
                <a:cs typeface="Calibri" pitchFamily="34" charset="0"/>
              </a:rPr>
              <a:t>Kentucky Joins as the 47</a:t>
            </a:r>
            <a:r>
              <a:rPr lang="en-US" b="1" baseline="30000" dirty="0">
                <a:solidFill>
                  <a:schemeClr val="accent6"/>
                </a:solidFill>
                <a:latin typeface="Calibri" pitchFamily="34" charset="0"/>
                <a:cs typeface="Calibri" pitchFamily="34" charset="0"/>
              </a:rPr>
              <a:t>th</a:t>
            </a:r>
            <a:r>
              <a:rPr lang="en-US" b="1" dirty="0">
                <a:solidFill>
                  <a:schemeClr val="accent6"/>
                </a:solidFill>
                <a:latin typeface="Calibri" pitchFamily="34" charset="0"/>
                <a:cs typeface="Calibri" pitchFamily="34" charset="0"/>
              </a:rPr>
              <a:t> State on 4/23/2014 </a:t>
            </a:r>
          </a:p>
          <a:p>
            <a:pPr marL="114300" indent="0" algn="ctr">
              <a:buNone/>
            </a:pPr>
            <a:endParaRPr lang="en-US" b="1" dirty="0"/>
          </a:p>
          <a:p>
            <a:pPr marL="114300" indent="0" algn="ctr">
              <a:buNone/>
            </a:pPr>
            <a:r>
              <a:rPr lang="en-US" sz="1600" u="sng" dirty="0">
                <a:latin typeface="Calibri" pitchFamily="34" charset="0"/>
                <a:cs typeface="Calibri" pitchFamily="34" charset="0"/>
                <a:hlinkClick r:id="rId2"/>
              </a:rPr>
              <a:t>https://</a:t>
            </a:r>
            <a:r>
              <a:rPr lang="en-US" sz="1600" u="sng" dirty="0" smtClean="0">
                <a:latin typeface="Calibri" pitchFamily="34" charset="0"/>
                <a:cs typeface="Calibri" pitchFamily="34" charset="0"/>
                <a:hlinkClick r:id="rId2"/>
              </a:rPr>
              <a:t>www.beazley.com/our_business/professional_liability/tmb/data_breach_map.html</a:t>
            </a:r>
            <a:endParaRPr lang="en-US" sz="1600" u="sng" dirty="0" smtClean="0">
              <a:latin typeface="Calibri" pitchFamily="34" charset="0"/>
              <a:cs typeface="Calibri" pitchFamily="34" charset="0"/>
            </a:endParaRPr>
          </a:p>
          <a:p>
            <a:pPr marL="114300" indent="0" algn="ctr">
              <a:buNone/>
            </a:pPr>
            <a:endParaRPr lang="en-US" u="sng" dirty="0" smtClean="0">
              <a:latin typeface="Calibri" pitchFamily="34" charset="0"/>
              <a:cs typeface="Calibri" pitchFamily="34" charset="0"/>
            </a:endParaRPr>
          </a:p>
          <a:p>
            <a:pPr marL="114300" indent="0" algn="ctr">
              <a:buNone/>
            </a:pPr>
            <a:r>
              <a:rPr lang="en-US" sz="2000" dirty="0" smtClean="0">
                <a:latin typeface="Calibri" pitchFamily="34" charset="0"/>
                <a:cs typeface="Calibri" pitchFamily="34" charset="0"/>
              </a:rPr>
              <a:t>Alabama, South Dakota &amp; New Mexico are the remaining states that do not have any specific legislation pertaining to security breach notification. </a:t>
            </a:r>
          </a:p>
          <a:p>
            <a:pPr marL="114300" indent="0" algn="ctr">
              <a:buNone/>
            </a:pPr>
            <a:endParaRPr lang="en-US" b="1" dirty="0" smtClean="0"/>
          </a:p>
        </p:txBody>
      </p:sp>
    </p:spTree>
    <p:extLst>
      <p:ext uri="{BB962C8B-B14F-4D97-AF65-F5344CB8AC3E}">
        <p14:creationId xmlns:p14="http://schemas.microsoft.com/office/powerpoint/2010/main" val="40306526"/>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200" b="1" dirty="0">
                <a:solidFill>
                  <a:srgbClr val="CA0000"/>
                </a:solidFill>
                <a:latin typeface="Calibri" pitchFamily="34" charset="0"/>
                <a:cs typeface="Calibri" pitchFamily="34" charset="0"/>
              </a:rPr>
              <a:t>Legal Landscape: New Regulations Lead to New Insurance Needs</a:t>
            </a:r>
            <a:br>
              <a:rPr lang="en-US" sz="3200" b="1" dirty="0">
                <a:solidFill>
                  <a:srgbClr val="CA0000"/>
                </a:solidFill>
                <a:latin typeface="Calibri" pitchFamily="34" charset="0"/>
                <a:cs typeface="Calibri" pitchFamily="34" charset="0"/>
              </a:rPr>
            </a:br>
            <a:endParaRPr lang="en-US" sz="2900" dirty="0">
              <a:solidFill>
                <a:srgbClr val="CA0000"/>
              </a:solidFill>
              <a:latin typeface="Calibri" pitchFamily="34" charset="0"/>
              <a:cs typeface="Calibri" pitchFamily="34" charset="0"/>
            </a:endParaRPr>
          </a:p>
        </p:txBody>
      </p:sp>
      <p:sp>
        <p:nvSpPr>
          <p:cNvPr id="3" name="Content Placeholder 2"/>
          <p:cNvSpPr>
            <a:spLocks noGrp="1"/>
          </p:cNvSpPr>
          <p:nvPr>
            <p:ph idx="1"/>
          </p:nvPr>
        </p:nvSpPr>
        <p:spPr>
          <a:xfrm>
            <a:off x="457200" y="1295400"/>
            <a:ext cx="8229600" cy="4525963"/>
          </a:xfrm>
        </p:spPr>
        <p:txBody>
          <a:bodyPr/>
          <a:lstStyle/>
          <a:p>
            <a:pPr marL="114300" indent="0" algn="ctr">
              <a:buNone/>
            </a:pPr>
            <a:endParaRPr lang="en-US" sz="2000" b="1" dirty="0" smtClean="0">
              <a:latin typeface="Calibri" pitchFamily="34" charset="0"/>
              <a:cs typeface="Calibri" pitchFamily="34" charset="0"/>
            </a:endParaRPr>
          </a:p>
          <a:p>
            <a:pPr>
              <a:buFont typeface="Arial"/>
              <a:buChar char="•"/>
            </a:pPr>
            <a:r>
              <a:rPr lang="en-US" sz="1800" dirty="0" smtClean="0">
                <a:latin typeface="Calibri" pitchFamily="34" charset="0"/>
                <a:cs typeface="Calibri" pitchFamily="34" charset="0"/>
              </a:rPr>
              <a:t>Personal Data Privacy &amp; Security Act of 2007</a:t>
            </a:r>
          </a:p>
          <a:p>
            <a:pPr>
              <a:buFont typeface="Arial"/>
              <a:buChar char="•"/>
            </a:pPr>
            <a:r>
              <a:rPr lang="en-US" sz="1800" dirty="0" smtClean="0">
                <a:latin typeface="Calibri" pitchFamily="34" charset="0"/>
                <a:cs typeface="Calibri" pitchFamily="34" charset="0"/>
              </a:rPr>
              <a:t>Health Insurance Portability and Accountability Act of 1996 (HIPAA)</a:t>
            </a:r>
          </a:p>
          <a:p>
            <a:pPr>
              <a:buFont typeface="Arial"/>
              <a:buChar char="•"/>
            </a:pPr>
            <a:r>
              <a:rPr lang="en-US" sz="1800" dirty="0" smtClean="0">
                <a:latin typeface="Calibri" pitchFamily="34" charset="0"/>
                <a:cs typeface="Calibri" pitchFamily="34" charset="0"/>
              </a:rPr>
              <a:t>The Gramm- Leach-Bliley Act of 1999 (GLBA)</a:t>
            </a:r>
          </a:p>
          <a:p>
            <a:pPr>
              <a:buFont typeface="Arial"/>
              <a:buChar char="•"/>
            </a:pPr>
            <a:r>
              <a:rPr lang="en-US" sz="1800" dirty="0" smtClean="0">
                <a:latin typeface="Calibri" pitchFamily="34" charset="0"/>
                <a:cs typeface="Calibri" pitchFamily="34" charset="0"/>
              </a:rPr>
              <a:t>Fair Credit Reporting Act</a:t>
            </a:r>
          </a:p>
          <a:p>
            <a:pPr>
              <a:buFont typeface="Arial"/>
              <a:buChar char="•"/>
            </a:pPr>
            <a:r>
              <a:rPr lang="en-US" sz="1800" dirty="0" smtClean="0">
                <a:latin typeface="Calibri" pitchFamily="34" charset="0"/>
                <a:cs typeface="Calibri" pitchFamily="34" charset="0"/>
              </a:rPr>
              <a:t>Fair &amp; Accurate Credit Transactions Act of 2003</a:t>
            </a:r>
          </a:p>
          <a:p>
            <a:pPr>
              <a:buFont typeface="Arial"/>
              <a:buChar char="•"/>
            </a:pPr>
            <a:r>
              <a:rPr lang="en-US" sz="1800" dirty="0" smtClean="0">
                <a:latin typeface="Calibri" pitchFamily="34" charset="0"/>
                <a:cs typeface="Calibri" pitchFamily="34" charset="0"/>
              </a:rPr>
              <a:t>Electronic Communications Privacy Act of 1986</a:t>
            </a:r>
          </a:p>
          <a:p>
            <a:pPr>
              <a:buFont typeface="Arial"/>
              <a:buChar char="•"/>
            </a:pPr>
            <a:r>
              <a:rPr lang="en-US" sz="1800" dirty="0" smtClean="0">
                <a:latin typeface="Calibri" pitchFamily="34" charset="0"/>
                <a:cs typeface="Calibri" pitchFamily="34" charset="0"/>
              </a:rPr>
              <a:t>Family Educational Rights &amp; Privacy Act (FERPA)</a:t>
            </a:r>
          </a:p>
          <a:p>
            <a:pPr>
              <a:buFont typeface="Arial"/>
              <a:buChar char="•"/>
            </a:pPr>
            <a:r>
              <a:rPr lang="en-US" sz="1800" dirty="0" smtClean="0">
                <a:latin typeface="Calibri" pitchFamily="34" charset="0"/>
                <a:cs typeface="Calibri" pitchFamily="34" charset="0"/>
              </a:rPr>
              <a:t>State Specific Security Breach Notification Laws*</a:t>
            </a:r>
          </a:p>
          <a:p>
            <a:pPr>
              <a:buFont typeface="Arial"/>
              <a:buChar char="•"/>
            </a:pPr>
            <a:r>
              <a:rPr lang="en-US" sz="1800" dirty="0" smtClean="0">
                <a:latin typeface="Calibri" pitchFamily="34" charset="0"/>
                <a:cs typeface="Calibri" pitchFamily="34" charset="0"/>
              </a:rPr>
              <a:t>High Tech Act (enacted with Jan 2009 Federal Stimulus Package)</a:t>
            </a:r>
          </a:p>
          <a:p>
            <a:pPr>
              <a:buFont typeface="Arial"/>
              <a:buChar char="•"/>
            </a:pPr>
            <a:r>
              <a:rPr lang="en-US" sz="1800" dirty="0" smtClean="0">
                <a:latin typeface="Calibri" pitchFamily="34" charset="0"/>
                <a:cs typeface="Calibri" pitchFamily="34" charset="0"/>
              </a:rPr>
              <a:t>MA GL, 201 CMR 17.00: Standards for The Protection of Personal Information of Residents of the Commonwealth of Massachusetts. </a:t>
            </a: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446881083"/>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a:solidFill>
                  <a:srgbClr val="CA0000"/>
                </a:solidFill>
              </a:rPr>
              <a:t>First Party Loss</a:t>
            </a:r>
            <a:br>
              <a:rPr lang="en-US" sz="3200" b="1" dirty="0">
                <a:solidFill>
                  <a:srgbClr val="CA0000"/>
                </a:solidFill>
              </a:rPr>
            </a:br>
            <a:endParaRPr lang="en-US" sz="2900" dirty="0">
              <a:solidFill>
                <a:srgbClr val="CA0000"/>
              </a:solidFill>
              <a:latin typeface="Calibri" pitchFamily="34" charset="0"/>
              <a:cs typeface="Calibri" pitchFamily="34" charset="0"/>
            </a:endParaRPr>
          </a:p>
        </p:txBody>
      </p:sp>
      <p:sp>
        <p:nvSpPr>
          <p:cNvPr id="3" name="Content Placeholder 2"/>
          <p:cNvSpPr>
            <a:spLocks noGrp="1"/>
          </p:cNvSpPr>
          <p:nvPr>
            <p:ph idx="1"/>
          </p:nvPr>
        </p:nvSpPr>
        <p:spPr/>
        <p:txBody>
          <a:bodyPr/>
          <a:lstStyle/>
          <a:p>
            <a:pPr marL="114300" indent="0" algn="ctr">
              <a:buNone/>
            </a:pPr>
            <a:endParaRPr lang="en-US" b="1" dirty="0"/>
          </a:p>
          <a:p>
            <a:r>
              <a:rPr lang="en-US" sz="2800" dirty="0" smtClean="0"/>
              <a:t>Expenses to Notify Affected Parties</a:t>
            </a:r>
          </a:p>
          <a:p>
            <a:r>
              <a:rPr lang="en-US" sz="2800" dirty="0" smtClean="0"/>
              <a:t>Business Income and Extra Expense</a:t>
            </a:r>
          </a:p>
          <a:p>
            <a:r>
              <a:rPr lang="en-US" sz="2800" dirty="0" smtClean="0"/>
              <a:t>Extortion Payments</a:t>
            </a:r>
          </a:p>
          <a:p>
            <a:r>
              <a:rPr lang="en-US" sz="2800" dirty="0" smtClean="0"/>
              <a:t>Crisis Management Expenses</a:t>
            </a:r>
          </a:p>
          <a:p>
            <a:r>
              <a:rPr lang="en-US" sz="2800" dirty="0" smtClean="0"/>
              <a:t>Credit Monitoring Costs </a:t>
            </a:r>
            <a:endParaRPr lang="en-US" sz="2800" dirty="0"/>
          </a:p>
        </p:txBody>
      </p:sp>
    </p:spTree>
    <p:extLst>
      <p:ext uri="{BB962C8B-B14F-4D97-AF65-F5344CB8AC3E}">
        <p14:creationId xmlns:p14="http://schemas.microsoft.com/office/powerpoint/2010/main" val="110468091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a:solidFill>
                  <a:srgbClr val="CA0000"/>
                </a:solidFill>
              </a:rPr>
              <a:t>Third Party Loss</a:t>
            </a:r>
            <a:br>
              <a:rPr lang="en-US" sz="3200" b="1" dirty="0">
                <a:solidFill>
                  <a:srgbClr val="CA0000"/>
                </a:solidFill>
              </a:rPr>
            </a:br>
            <a:endParaRPr lang="en-US" sz="2900" dirty="0">
              <a:solidFill>
                <a:srgbClr val="CA0000"/>
              </a:solidFill>
              <a:latin typeface="Calibri" pitchFamily="34" charset="0"/>
              <a:cs typeface="Calibri" pitchFamily="34" charset="0"/>
            </a:endParaRPr>
          </a:p>
        </p:txBody>
      </p:sp>
      <p:sp>
        <p:nvSpPr>
          <p:cNvPr id="3" name="Content Placeholder 2"/>
          <p:cNvSpPr>
            <a:spLocks noGrp="1"/>
          </p:cNvSpPr>
          <p:nvPr>
            <p:ph idx="1"/>
          </p:nvPr>
        </p:nvSpPr>
        <p:spPr/>
        <p:txBody>
          <a:bodyPr>
            <a:normAutofit fontScale="92500" lnSpcReduction="10000"/>
          </a:bodyPr>
          <a:lstStyle/>
          <a:p>
            <a:pPr marL="114300" indent="0" algn="ctr">
              <a:buNone/>
            </a:pPr>
            <a:endParaRPr lang="en-US" b="1" dirty="0"/>
          </a:p>
          <a:p>
            <a:r>
              <a:rPr lang="en-US" sz="2400" dirty="0" smtClean="0"/>
              <a:t>Failure to Implement and Maintain Reasonable Security Measures </a:t>
            </a:r>
          </a:p>
          <a:p>
            <a:r>
              <a:rPr lang="en-US" sz="2400" dirty="0" smtClean="0"/>
              <a:t>Negligence</a:t>
            </a:r>
          </a:p>
          <a:p>
            <a:r>
              <a:rPr lang="en-US" sz="2400" dirty="0" smtClean="0"/>
              <a:t>Unfair, Deceptive and Unlawful Business Practices</a:t>
            </a:r>
          </a:p>
          <a:p>
            <a:r>
              <a:rPr lang="en-US" sz="2400" dirty="0" smtClean="0"/>
              <a:t>Violation of Privacy</a:t>
            </a:r>
          </a:p>
          <a:p>
            <a:r>
              <a:rPr lang="en-US" sz="2400" dirty="0" smtClean="0"/>
              <a:t>Invasion of the Customer’s </a:t>
            </a:r>
            <a:r>
              <a:rPr lang="en-US" sz="2400" dirty="0"/>
              <a:t>R</a:t>
            </a:r>
            <a:r>
              <a:rPr lang="en-US" sz="2400" dirty="0" smtClean="0"/>
              <a:t>ight to Privacy</a:t>
            </a:r>
          </a:p>
          <a:p>
            <a:r>
              <a:rPr lang="en-US" sz="2400" dirty="0" smtClean="0"/>
              <a:t>Breach of Contract and Violation of Consumer Fraud Act</a:t>
            </a:r>
          </a:p>
          <a:p>
            <a:r>
              <a:rPr lang="en-US" sz="2400" dirty="0" smtClean="0"/>
              <a:t>Defense and Damages</a:t>
            </a:r>
          </a:p>
          <a:p>
            <a:r>
              <a:rPr lang="en-US" sz="2400" dirty="0" smtClean="0"/>
              <a:t>Media/Intellectual Property</a:t>
            </a:r>
          </a:p>
          <a:p>
            <a:r>
              <a:rPr lang="en-US" sz="2400" dirty="0" smtClean="0"/>
              <a:t>Regulatory Actions including fines and penalties</a:t>
            </a:r>
          </a:p>
          <a:p>
            <a:pPr lvl="1"/>
            <a:r>
              <a:rPr lang="en-US" sz="2400" dirty="0" smtClean="0"/>
              <a:t>PCI Fines &amp; Penalties</a:t>
            </a:r>
          </a:p>
          <a:p>
            <a:endParaRPr lang="en-US" sz="1800" dirty="0"/>
          </a:p>
        </p:txBody>
      </p:sp>
    </p:spTree>
    <p:extLst>
      <p:ext uri="{BB962C8B-B14F-4D97-AF65-F5344CB8AC3E}">
        <p14:creationId xmlns:p14="http://schemas.microsoft.com/office/powerpoint/2010/main" val="2293519515"/>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A0000"/>
                </a:solidFill>
              </a:rPr>
              <a:t>Current State of Cyber Risk Coverage in the Captive Market</a:t>
            </a:r>
            <a:endParaRPr lang="en-US" dirty="0">
              <a:solidFill>
                <a:srgbClr val="CA0000"/>
              </a:solidFill>
            </a:endParaRPr>
          </a:p>
        </p:txBody>
      </p:sp>
      <p:sp>
        <p:nvSpPr>
          <p:cNvPr id="3" name="Content Placeholder 2"/>
          <p:cNvSpPr>
            <a:spLocks noGrp="1"/>
          </p:cNvSpPr>
          <p:nvPr>
            <p:ph idx="1"/>
          </p:nvPr>
        </p:nvSpPr>
        <p:spPr>
          <a:xfrm>
            <a:off x="457200" y="1600200"/>
            <a:ext cx="8229600" cy="4648200"/>
          </a:xfrm>
        </p:spPr>
        <p:txBody>
          <a:bodyPr>
            <a:normAutofit fontScale="92500" lnSpcReduction="10000"/>
          </a:bodyPr>
          <a:lstStyle/>
          <a:p>
            <a:r>
              <a:rPr lang="en-US" dirty="0" smtClean="0"/>
              <a:t>Not widely adopted, yet</a:t>
            </a:r>
          </a:p>
          <a:p>
            <a:pPr lvl="1"/>
            <a:r>
              <a:rPr lang="en-US" dirty="0" smtClean="0"/>
              <a:t>Only 1% of captive owners underwrite cyber risk in their captive*</a:t>
            </a:r>
          </a:p>
          <a:p>
            <a:r>
              <a:rPr lang="en-US" dirty="0" smtClean="0"/>
              <a:t>Yet, in another study, 83% of captive directors believe that cyber risk is a significant threat to companies**</a:t>
            </a:r>
          </a:p>
          <a:p>
            <a:r>
              <a:rPr lang="en-US" dirty="0" smtClean="0"/>
              <a:t>Primarily used by companies with the greatest exposure:</a:t>
            </a:r>
          </a:p>
          <a:p>
            <a:pPr lvl="1"/>
            <a:r>
              <a:rPr lang="en-US" dirty="0" smtClean="0"/>
              <a:t>Health care companies</a:t>
            </a:r>
          </a:p>
          <a:p>
            <a:pPr lvl="1"/>
            <a:r>
              <a:rPr lang="en-US" dirty="0" smtClean="0"/>
              <a:t>Credit card data</a:t>
            </a:r>
          </a:p>
        </p:txBody>
      </p:sp>
      <p:sp>
        <p:nvSpPr>
          <p:cNvPr id="4" name="TextBox 3"/>
          <p:cNvSpPr txBox="1"/>
          <p:nvPr/>
        </p:nvSpPr>
        <p:spPr>
          <a:xfrm>
            <a:off x="685800" y="6248400"/>
            <a:ext cx="3752249" cy="523220"/>
          </a:xfrm>
          <a:prstGeom prst="rect">
            <a:avLst/>
          </a:prstGeom>
          <a:noFill/>
        </p:spPr>
        <p:txBody>
          <a:bodyPr wrap="none" rtlCol="0">
            <a:spAutoFit/>
          </a:bodyPr>
          <a:lstStyle/>
          <a:p>
            <a:r>
              <a:rPr lang="en-US" sz="1400" dirty="0" smtClean="0">
                <a:solidFill>
                  <a:prstClr val="black"/>
                </a:solidFill>
                <a:latin typeface="Calibri"/>
              </a:rPr>
              <a:t>*AON Risk Consulting- 2014 Benchmarking Study</a:t>
            </a:r>
          </a:p>
          <a:p>
            <a:r>
              <a:rPr lang="en-US" sz="1400" dirty="0" smtClean="0">
                <a:solidFill>
                  <a:prstClr val="black"/>
                </a:solidFill>
                <a:latin typeface="Calibri"/>
              </a:rPr>
              <a:t>**AON- 2014 Underrated Threats Report</a:t>
            </a:r>
            <a:endParaRPr lang="en-US" sz="1400" dirty="0">
              <a:solidFill>
                <a:prstClr val="black"/>
              </a:solidFill>
              <a:latin typeface="Calibri"/>
            </a:endParaRPr>
          </a:p>
        </p:txBody>
      </p:sp>
    </p:spTree>
    <p:extLst>
      <p:ext uri="{BB962C8B-B14F-4D97-AF65-F5344CB8AC3E}">
        <p14:creationId xmlns:p14="http://schemas.microsoft.com/office/powerpoint/2010/main" val="61299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solidFill>
                  <a:srgbClr val="CA0000"/>
                </a:solidFill>
              </a:rPr>
              <a:t>But, clearly there are benefits…</a:t>
            </a:r>
            <a:endParaRPr lang="en-US" dirty="0">
              <a:solidFill>
                <a:srgbClr val="CA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Captives can:</a:t>
            </a:r>
          </a:p>
          <a:p>
            <a:pPr lvl="1"/>
            <a:r>
              <a:rPr lang="en-US" dirty="0" smtClean="0"/>
              <a:t>Offer limits the traditional market has trouble matching</a:t>
            </a:r>
          </a:p>
          <a:p>
            <a:pPr lvl="1"/>
            <a:r>
              <a:rPr lang="en-US" dirty="0" smtClean="0"/>
              <a:t>Ability to customize coverage</a:t>
            </a:r>
          </a:p>
          <a:p>
            <a:pPr lvl="2"/>
            <a:r>
              <a:rPr lang="en-US" dirty="0" smtClean="0"/>
              <a:t>Broader than available in the traditional market</a:t>
            </a:r>
          </a:p>
          <a:p>
            <a:pPr lvl="2"/>
            <a:r>
              <a:rPr lang="en-US" dirty="0" smtClean="0"/>
              <a:t>Occurrence vs. claims-made</a:t>
            </a:r>
          </a:p>
          <a:p>
            <a:r>
              <a:rPr lang="en-US" dirty="0" smtClean="0"/>
              <a:t>Access to reinsurance market</a:t>
            </a:r>
          </a:p>
          <a:p>
            <a:r>
              <a:rPr lang="en-US" dirty="0" smtClean="0"/>
              <a:t>Since it is a low frequency risk, opportunity to build up reserves</a:t>
            </a:r>
          </a:p>
          <a:p>
            <a:r>
              <a:rPr lang="en-US" dirty="0" smtClean="0"/>
              <a:t>Encourages a more disciplined approach to identifying and handling risk</a:t>
            </a:r>
          </a:p>
          <a:p>
            <a:pPr lvl="1"/>
            <a:endParaRPr lang="en-US" dirty="0"/>
          </a:p>
        </p:txBody>
      </p:sp>
    </p:spTree>
    <p:extLst>
      <p:ext uri="{BB962C8B-B14F-4D97-AF65-F5344CB8AC3E}">
        <p14:creationId xmlns:p14="http://schemas.microsoft.com/office/powerpoint/2010/main" val="7772179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Given the potential benefits…</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Why the disconnect between opportunity and reality?</a:t>
            </a:r>
            <a:endParaRPr lang="en-US" dirty="0"/>
          </a:p>
          <a:p>
            <a:pPr lvl="1"/>
            <a:r>
              <a:rPr lang="en-US" dirty="0"/>
              <a:t>New, emerging threat</a:t>
            </a:r>
          </a:p>
          <a:p>
            <a:pPr lvl="1"/>
            <a:r>
              <a:rPr lang="en-US" dirty="0"/>
              <a:t>The challenge of estimating cyber risk exposure</a:t>
            </a:r>
          </a:p>
          <a:p>
            <a:pPr lvl="1"/>
            <a:r>
              <a:rPr lang="en-US" dirty="0"/>
              <a:t>Difficulty in understanding the consequences of an event</a:t>
            </a:r>
          </a:p>
          <a:p>
            <a:pPr lvl="1"/>
            <a:r>
              <a:rPr lang="en-US" dirty="0"/>
              <a:t>Low frequency, high severity- Not your typical captive exposure </a:t>
            </a:r>
          </a:p>
          <a:p>
            <a:pPr lvl="1"/>
            <a:endParaRPr lang="en-US" dirty="0"/>
          </a:p>
        </p:txBody>
      </p:sp>
    </p:spTree>
    <p:extLst>
      <p:ext uri="{BB962C8B-B14F-4D97-AF65-F5344CB8AC3E}">
        <p14:creationId xmlns:p14="http://schemas.microsoft.com/office/powerpoint/2010/main" val="42803815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Need a three step, comprehensive approach</a:t>
            </a:r>
            <a:endParaRPr lang="en-US" dirty="0">
              <a:solidFill>
                <a:srgbClr val="FF00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Pre-underwriting security analysis;</a:t>
            </a:r>
          </a:p>
          <a:p>
            <a:pPr marL="457200" lvl="1" indent="0">
              <a:buNone/>
            </a:pPr>
            <a:r>
              <a:rPr lang="en-US" dirty="0" smtClean="0"/>
              <a:t>-Identify points of exposure</a:t>
            </a:r>
          </a:p>
          <a:p>
            <a:pPr marL="457200" lvl="1" indent="0">
              <a:buNone/>
            </a:pPr>
            <a:r>
              <a:rPr lang="en-US" dirty="0" smtClean="0"/>
              <a:t>-‘plug the holes’</a:t>
            </a:r>
          </a:p>
          <a:p>
            <a:pPr marL="514350" indent="-514350">
              <a:buFont typeface="+mj-lt"/>
              <a:buAutoNum type="arabicPeriod"/>
            </a:pPr>
            <a:r>
              <a:rPr lang="en-US" dirty="0" smtClean="0"/>
              <a:t>Tailored captive program; and</a:t>
            </a:r>
          </a:p>
          <a:p>
            <a:pPr marL="514350" indent="-514350">
              <a:buFont typeface="+mj-lt"/>
              <a:buAutoNum type="arabicPeriod"/>
            </a:pPr>
            <a:r>
              <a:rPr lang="en-US" dirty="0" smtClean="0"/>
              <a:t>Post-event </a:t>
            </a:r>
            <a:r>
              <a:rPr lang="en-US" smtClean="0"/>
              <a:t>mitigation plan.</a:t>
            </a:r>
            <a:endParaRPr lang="en-US" dirty="0"/>
          </a:p>
        </p:txBody>
      </p:sp>
    </p:spTree>
    <p:extLst>
      <p:ext uri="{BB962C8B-B14F-4D97-AF65-F5344CB8AC3E}">
        <p14:creationId xmlns:p14="http://schemas.microsoft.com/office/powerpoint/2010/main" val="74978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92088" y="112713"/>
            <a:ext cx="8847137" cy="889000"/>
          </a:xfrm>
          <a:solidFill>
            <a:schemeClr val="bg1">
              <a:alpha val="0"/>
            </a:schemeClr>
          </a:solidFill>
        </p:spPr>
        <p:txBody>
          <a:bodyPr>
            <a:normAutofit/>
          </a:bodyPr>
          <a:lstStyle/>
          <a:p>
            <a:pPr algn="ctr" eaLnBrk="1" hangingPunct="1"/>
            <a:r>
              <a:rPr lang="en-US" sz="2800" b="1" dirty="0">
                <a:solidFill>
                  <a:srgbClr val="CD070F"/>
                </a:solidFill>
                <a:latin typeface="Arial" charset="0"/>
              </a:rPr>
              <a:t>…with strong EBITDA</a:t>
            </a:r>
          </a:p>
        </p:txBody>
      </p:sp>
      <p:sp>
        <p:nvSpPr>
          <p:cNvPr id="20481"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563865-28D2-7648-BCD6-7F8A68BE8924}" type="slidenum">
              <a:rPr lang="en-US" sz="1200" b="1">
                <a:solidFill>
                  <a:srgbClr val="FFFFFF"/>
                </a:solidFill>
                <a:cs typeface="Arial" charset="0"/>
              </a:rPr>
              <a:pPr/>
              <a:t>16</a:t>
            </a:fld>
            <a:endParaRPr lang="en-US" sz="1200" b="1">
              <a:solidFill>
                <a:srgbClr val="FFFFFF"/>
              </a:solidFill>
              <a:cs typeface="Arial" charset="0"/>
            </a:endParaRPr>
          </a:p>
        </p:txBody>
      </p:sp>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788149"/>
            <a:ext cx="5399088" cy="556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p:nvPr/>
        </p:nvSpPr>
        <p:spPr>
          <a:xfrm>
            <a:off x="2692400" y="2744788"/>
            <a:ext cx="614363" cy="27940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$1,149</a:t>
            </a:r>
          </a:p>
        </p:txBody>
      </p:sp>
      <p:sp>
        <p:nvSpPr>
          <p:cNvPr id="13" name="TextBox 3"/>
          <p:cNvSpPr txBox="1"/>
          <p:nvPr/>
        </p:nvSpPr>
        <p:spPr>
          <a:xfrm>
            <a:off x="4179888" y="1446213"/>
            <a:ext cx="614362" cy="280987"/>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$2,238</a:t>
            </a:r>
          </a:p>
        </p:txBody>
      </p:sp>
      <p:sp>
        <p:nvSpPr>
          <p:cNvPr id="14" name="TextBox 4"/>
          <p:cNvSpPr txBox="1"/>
          <p:nvPr/>
        </p:nvSpPr>
        <p:spPr>
          <a:xfrm>
            <a:off x="5621338" y="944563"/>
            <a:ext cx="652462" cy="276225"/>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a:t>
            </a:r>
            <a:r>
              <a:rPr lang="en-US" sz="1200" b="1" dirty="0" smtClean="0">
                <a:solidFill>
                  <a:prstClr val="black"/>
                </a:solidFill>
                <a:latin typeface="Calibri"/>
              </a:rPr>
              <a:t>2,614</a:t>
            </a:r>
            <a:endParaRPr lang="en-US" sz="1200" b="1" dirty="0">
              <a:solidFill>
                <a:prstClr val="black"/>
              </a:solidFill>
              <a:latin typeface="Calibri"/>
            </a:endParaRPr>
          </a:p>
        </p:txBody>
      </p:sp>
      <p:sp>
        <p:nvSpPr>
          <p:cNvPr id="20487" name="TextBox 2"/>
          <p:cNvSpPr txBox="1">
            <a:spLocks noChangeArrowheads="1"/>
          </p:cNvSpPr>
          <p:nvPr/>
        </p:nvSpPr>
        <p:spPr bwMode="auto">
          <a:xfrm>
            <a:off x="7680325" y="5718175"/>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100">
                <a:solidFill>
                  <a:prstClr val="black"/>
                </a:solidFill>
                <a:cs typeface="Arial" charset="0"/>
              </a:rPr>
              <a:t>($ millions)</a:t>
            </a: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9144000" cy="6858000"/>
          </a:xfrm>
          <a:prstGeom prst="rect">
            <a:avLst/>
          </a:prstGeom>
        </p:spPr>
      </p:pic>
      <p:sp>
        <p:nvSpPr>
          <p:cNvPr id="5" name="Title 4"/>
          <p:cNvSpPr>
            <a:spLocks noGrp="1"/>
          </p:cNvSpPr>
          <p:nvPr>
            <p:ph type="ctrTitle"/>
          </p:nvPr>
        </p:nvSpPr>
        <p:spPr>
          <a:xfrm>
            <a:off x="685800" y="528429"/>
            <a:ext cx="7772400" cy="2800767"/>
          </a:xfrm>
        </p:spPr>
        <p:txBody>
          <a:bodyPr>
            <a:norm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Risk Retention Decision: Using Analytics to Optimize Your Captive’s Performance</a:t>
            </a:r>
            <a:endPar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Subtitle 5"/>
          <p:cNvSpPr>
            <a:spLocks noGrp="1"/>
          </p:cNvSpPr>
          <p:nvPr>
            <p:ph type="subTitle" idx="1"/>
          </p:nvPr>
        </p:nvSpPr>
        <p:spPr>
          <a:xfrm>
            <a:off x="304800" y="2832100"/>
            <a:ext cx="8534400" cy="1524000"/>
          </a:xfrm>
        </p:spPr>
        <p:txBody>
          <a:bodyPr>
            <a:normAutofit lnSpcReduction="10000"/>
          </a:bodyPr>
          <a:lstStyle/>
          <a:p>
            <a:r>
              <a:rPr lang="en-US" sz="1900" b="0" dirty="0" smtClean="0">
                <a:solidFill>
                  <a:schemeClr val="tx1"/>
                </a:solidFill>
              </a:rPr>
              <a:t>Moderator:</a:t>
            </a:r>
          </a:p>
          <a:p>
            <a:r>
              <a:rPr lang="en-US" sz="1800" b="0" dirty="0" smtClean="0">
                <a:solidFill>
                  <a:schemeClr val="tx1"/>
                </a:solidFill>
              </a:rPr>
              <a:t>John M. </a:t>
            </a:r>
            <a:r>
              <a:rPr lang="en-US" sz="1800" b="0" dirty="0" err="1" smtClean="0">
                <a:solidFill>
                  <a:schemeClr val="tx1"/>
                </a:solidFill>
              </a:rPr>
              <a:t>Lochner</a:t>
            </a:r>
            <a:endParaRPr lang="en-US" sz="1800" b="0" dirty="0" smtClean="0">
              <a:solidFill>
                <a:schemeClr val="tx1"/>
              </a:solidFill>
            </a:endParaRPr>
          </a:p>
          <a:p>
            <a:r>
              <a:rPr lang="en-US" sz="1800" b="0" dirty="0" smtClean="0">
                <a:solidFill>
                  <a:schemeClr val="tx1"/>
                </a:solidFill>
              </a:rPr>
              <a:t>Director, Consulting Services,</a:t>
            </a:r>
          </a:p>
          <a:p>
            <a:r>
              <a:rPr lang="en-US" sz="1800" b="0" dirty="0" smtClean="0">
                <a:solidFill>
                  <a:schemeClr val="tx1"/>
                </a:solidFill>
              </a:rPr>
              <a:t>Towers Watson</a:t>
            </a:r>
          </a:p>
          <a:p>
            <a:r>
              <a:rPr lang="en-US" sz="1800" b="0" dirty="0" err="1" smtClean="0">
                <a:solidFill>
                  <a:schemeClr val="tx1"/>
                </a:solidFill>
              </a:rPr>
              <a:t>john.lochner@towerswatson.com</a:t>
            </a:r>
            <a:endParaRPr lang="en-US" sz="1800" b="0" dirty="0" smtClean="0">
              <a:solidFill>
                <a:schemeClr val="tx1"/>
              </a:solidFill>
            </a:endParaRPr>
          </a:p>
        </p:txBody>
      </p:sp>
      <p:sp>
        <p:nvSpPr>
          <p:cNvPr id="2" name="TextBox 1"/>
          <p:cNvSpPr txBox="1"/>
          <p:nvPr/>
        </p:nvSpPr>
        <p:spPr>
          <a:xfrm>
            <a:off x="467544" y="4762500"/>
            <a:ext cx="3528392" cy="1200329"/>
          </a:xfrm>
          <a:prstGeom prst="rect">
            <a:avLst/>
          </a:prstGeom>
          <a:noFill/>
        </p:spPr>
        <p:txBody>
          <a:bodyPr wrap="square" numCol="1" rtlCol="0">
            <a:spAutoFit/>
          </a:bodyPr>
          <a:lstStyle/>
          <a:p>
            <a:pPr algn="ctr"/>
            <a:r>
              <a:rPr lang="en-US" dirty="0" smtClean="0">
                <a:solidFill>
                  <a:prstClr val="black"/>
                </a:solidFill>
                <a:latin typeface="Arial"/>
              </a:rPr>
              <a:t>Steve </a:t>
            </a:r>
            <a:r>
              <a:rPr lang="en-US" dirty="0" err="1" smtClean="0">
                <a:solidFill>
                  <a:prstClr val="black"/>
                </a:solidFill>
                <a:latin typeface="Arial"/>
              </a:rPr>
              <a:t>DiCenso</a:t>
            </a:r>
            <a:endParaRPr lang="en-US" dirty="0" smtClean="0">
              <a:solidFill>
                <a:prstClr val="black"/>
              </a:solidFill>
              <a:latin typeface="Arial"/>
            </a:endParaRPr>
          </a:p>
          <a:p>
            <a:pPr algn="ctr"/>
            <a:r>
              <a:rPr lang="en-US" dirty="0" smtClean="0">
                <a:solidFill>
                  <a:prstClr val="black"/>
                </a:solidFill>
                <a:latin typeface="Arial"/>
              </a:rPr>
              <a:t>Principal &amp; Consulting Actuary,</a:t>
            </a:r>
          </a:p>
          <a:p>
            <a:pPr algn="ctr"/>
            <a:r>
              <a:rPr lang="en-US" dirty="0" err="1" smtClean="0">
                <a:solidFill>
                  <a:prstClr val="black"/>
                </a:solidFill>
                <a:latin typeface="Arial"/>
              </a:rPr>
              <a:t>Milliman</a:t>
            </a:r>
            <a:endParaRPr lang="en-US" dirty="0" smtClean="0">
              <a:solidFill>
                <a:prstClr val="black"/>
              </a:solidFill>
              <a:latin typeface="Arial"/>
            </a:endParaRPr>
          </a:p>
          <a:p>
            <a:pPr algn="ctr"/>
            <a:r>
              <a:rPr lang="en-US" dirty="0" err="1" smtClean="0">
                <a:solidFill>
                  <a:prstClr val="black"/>
                </a:solidFill>
                <a:latin typeface="Arial"/>
              </a:rPr>
              <a:t>Stephen.dicenso@milliman.com</a:t>
            </a:r>
            <a:endParaRPr lang="en-US" dirty="0" smtClean="0">
              <a:solidFill>
                <a:prstClr val="black"/>
              </a:solidFill>
              <a:latin typeface="Arial"/>
            </a:endParaRPr>
          </a:p>
        </p:txBody>
      </p:sp>
      <p:sp>
        <p:nvSpPr>
          <p:cNvPr id="3" name="TextBox 2"/>
          <p:cNvSpPr txBox="1"/>
          <p:nvPr/>
        </p:nvSpPr>
        <p:spPr>
          <a:xfrm>
            <a:off x="3059832" y="4437112"/>
            <a:ext cx="3048000" cy="584776"/>
          </a:xfrm>
          <a:prstGeom prst="rect">
            <a:avLst/>
          </a:prstGeom>
          <a:noFill/>
        </p:spPr>
        <p:txBody>
          <a:bodyPr wrap="square" rtlCol="0">
            <a:spAutoFit/>
          </a:bodyPr>
          <a:lstStyle/>
          <a:p>
            <a:pPr algn="ctr"/>
            <a:r>
              <a:rPr lang="en-US" dirty="0" smtClean="0">
                <a:solidFill>
                  <a:prstClr val="black"/>
                </a:solidFill>
                <a:latin typeface="Arial"/>
              </a:rPr>
              <a:t>Speakers:</a:t>
            </a:r>
          </a:p>
          <a:p>
            <a:pPr algn="ctr"/>
            <a:endParaRPr lang="en-US" sz="1400" dirty="0" smtClean="0">
              <a:solidFill>
                <a:prstClr val="black"/>
              </a:solidFill>
              <a:latin typeface="Arial"/>
            </a:endParaRPr>
          </a:p>
        </p:txBody>
      </p:sp>
      <p:sp>
        <p:nvSpPr>
          <p:cNvPr id="7" name="TextBox 6"/>
          <p:cNvSpPr txBox="1"/>
          <p:nvPr/>
        </p:nvSpPr>
        <p:spPr>
          <a:xfrm>
            <a:off x="5740400" y="4709973"/>
            <a:ext cx="2895600" cy="1200329"/>
          </a:xfrm>
          <a:prstGeom prst="rect">
            <a:avLst/>
          </a:prstGeom>
          <a:noFill/>
        </p:spPr>
        <p:txBody>
          <a:bodyPr wrap="square" rtlCol="0">
            <a:spAutoFit/>
          </a:bodyPr>
          <a:lstStyle/>
          <a:p>
            <a:pPr algn="ctr"/>
            <a:r>
              <a:rPr lang="en-US" dirty="0" smtClean="0">
                <a:solidFill>
                  <a:prstClr val="black"/>
                </a:solidFill>
                <a:latin typeface="Arial"/>
              </a:rPr>
              <a:t>Matthew Byrne</a:t>
            </a:r>
          </a:p>
          <a:p>
            <a:pPr algn="ctr"/>
            <a:r>
              <a:rPr lang="en-US" dirty="0" smtClean="0">
                <a:solidFill>
                  <a:prstClr val="black"/>
                </a:solidFill>
                <a:latin typeface="Arial"/>
              </a:rPr>
              <a:t>Director of Finance,</a:t>
            </a:r>
          </a:p>
          <a:p>
            <a:pPr algn="ctr"/>
            <a:r>
              <a:rPr lang="en-US" dirty="0" smtClean="0">
                <a:solidFill>
                  <a:prstClr val="black"/>
                </a:solidFill>
                <a:latin typeface="Arial"/>
              </a:rPr>
              <a:t>Archdiocese of Hartford</a:t>
            </a:r>
          </a:p>
          <a:p>
            <a:pPr algn="ctr"/>
            <a:r>
              <a:rPr lang="en-US" dirty="0" err="1" smtClean="0">
                <a:solidFill>
                  <a:prstClr val="black"/>
                </a:solidFill>
                <a:latin typeface="Arial"/>
              </a:rPr>
              <a:t>mab@aohct.org</a:t>
            </a:r>
            <a:endParaRPr lang="en-US" dirty="0">
              <a:solidFill>
                <a:prstClr val="black"/>
              </a:solidFill>
              <a:latin typeface="Arial"/>
            </a:endParaRPr>
          </a:p>
        </p:txBody>
      </p:sp>
    </p:spTree>
    <p:extLst>
      <p:ext uri="{BB962C8B-B14F-4D97-AF65-F5344CB8AC3E}">
        <p14:creationId xmlns:p14="http://schemas.microsoft.com/office/powerpoint/2010/main" val="460178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88640"/>
            <a:ext cx="8352928" cy="738932"/>
          </a:xfrm>
        </p:spPr>
        <p:txBody>
          <a:bodyPr>
            <a:normAutofit/>
          </a:bodyPr>
          <a:lstStyle/>
          <a:p>
            <a:pPr algn="ctr"/>
            <a:r>
              <a:rPr lang="en-GB" sz="3200" dirty="0" smtClean="0">
                <a:solidFill>
                  <a:srgbClr val="C60000"/>
                </a:solidFill>
                <a:latin typeface="Cambria"/>
                <a:cs typeface="Cambria"/>
              </a:rPr>
              <a:t>Agenda</a:t>
            </a:r>
            <a:endParaRPr lang="en-GB" sz="3200" dirty="0">
              <a:solidFill>
                <a:srgbClr val="C60000"/>
              </a:solidFill>
              <a:latin typeface="Cambria"/>
              <a:cs typeface="Cambria"/>
            </a:endParaRPr>
          </a:p>
        </p:txBody>
      </p:sp>
      <p:sp>
        <p:nvSpPr>
          <p:cNvPr id="3" name="Content Placeholder 2"/>
          <p:cNvSpPr>
            <a:spLocks noGrp="1"/>
          </p:cNvSpPr>
          <p:nvPr>
            <p:ph idx="1"/>
            <p:custDataLst>
              <p:tags r:id="rId3"/>
            </p:custDataLst>
          </p:nvPr>
        </p:nvSpPr>
        <p:spPr/>
        <p:txBody>
          <a:bodyPr>
            <a:normAutofit/>
          </a:bodyPr>
          <a:lstStyle/>
          <a:p>
            <a:pPr lvl="2"/>
            <a:r>
              <a:rPr lang="en-GB" sz="2400" dirty="0" smtClean="0">
                <a:latin typeface="Calibri"/>
                <a:cs typeface="Calibri"/>
              </a:rPr>
              <a:t>Setting the Stage </a:t>
            </a:r>
            <a:r>
              <a:rPr lang="en-GB" sz="2400" dirty="0" smtClean="0">
                <a:latin typeface="Calibri"/>
                <a:cs typeface="Calibri"/>
                <a:sym typeface="Symbol"/>
              </a:rPr>
              <a:t> An Overview of Risk Retention Decision-Making</a:t>
            </a:r>
          </a:p>
          <a:p>
            <a:pPr lvl="2"/>
            <a:r>
              <a:rPr lang="en-GB" sz="2400" dirty="0" smtClean="0">
                <a:latin typeface="Calibri"/>
                <a:cs typeface="Calibri"/>
                <a:sym typeface="Symbol"/>
              </a:rPr>
              <a:t>Actuarial Framework</a:t>
            </a:r>
          </a:p>
          <a:p>
            <a:pPr lvl="3"/>
            <a:r>
              <a:rPr lang="en-GB" sz="2400" dirty="0" smtClean="0">
                <a:latin typeface="Calibri"/>
                <a:cs typeface="Calibri"/>
                <a:sym typeface="Symbol"/>
              </a:rPr>
              <a:t>Total Cost of Risk (“Traditional”) Approach</a:t>
            </a:r>
          </a:p>
          <a:p>
            <a:pPr lvl="3"/>
            <a:r>
              <a:rPr lang="en-GB" sz="2400" dirty="0" smtClean="0">
                <a:latin typeface="Calibri"/>
                <a:cs typeface="Calibri"/>
                <a:sym typeface="Symbol"/>
              </a:rPr>
              <a:t>Cost of Capital Approach</a:t>
            </a:r>
          </a:p>
          <a:p>
            <a:pPr lvl="2"/>
            <a:r>
              <a:rPr lang="en-GB" sz="2400" dirty="0" smtClean="0">
                <a:latin typeface="Calibri"/>
                <a:cs typeface="Calibri"/>
                <a:sym typeface="Symbol"/>
              </a:rPr>
              <a:t>A Practitioner’s Perspective</a:t>
            </a:r>
            <a:endParaRPr lang="en-GB" sz="2400" dirty="0">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161</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1391499510"/>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2800" y="1196752"/>
            <a:ext cx="8622000" cy="3890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2" name="Title 1"/>
          <p:cNvSpPr>
            <a:spLocks noGrp="1"/>
          </p:cNvSpPr>
          <p:nvPr>
            <p:ph type="ctrTitle"/>
            <p:custDataLst>
              <p:tags r:id="rId2"/>
            </p:custDataLst>
          </p:nvPr>
        </p:nvSpPr>
        <p:spPr>
          <a:xfrm>
            <a:off x="395536" y="1844824"/>
            <a:ext cx="8222849" cy="765962"/>
          </a:xfrm>
          <a:solidFill>
            <a:srgbClr val="FFFFFF"/>
          </a:solidFill>
        </p:spPr>
        <p:txBody>
          <a:bodyPr>
            <a:normAutofit fontScale="90000"/>
          </a:bodyPr>
          <a:lstStyle/>
          <a:p>
            <a:pPr algn="ctr"/>
            <a:r>
              <a:rPr lang="en-GB" dirty="0" smtClean="0">
                <a:latin typeface="Calibri"/>
                <a:cs typeface="Calibri"/>
              </a:rPr>
              <a:t>Setting the Stage – An Overview of Risk Retention Decision-Making</a:t>
            </a:r>
            <a:endParaRPr lang="en-GB" dirty="0">
              <a:latin typeface="Calibri"/>
              <a:cs typeface="Calibri"/>
            </a:endParaRPr>
          </a:p>
        </p:txBody>
      </p:sp>
      <p:sp>
        <p:nvSpPr>
          <p:cNvPr id="10"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Tree>
    <p:custDataLst>
      <p:tags r:id="rId1"/>
    </p:custDataLst>
    <p:extLst>
      <p:ext uri="{BB962C8B-B14F-4D97-AF65-F5344CB8AC3E}">
        <p14:creationId xmlns:p14="http://schemas.microsoft.com/office/powerpoint/2010/main" val="1223596795"/>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normAutofit/>
          </a:bodyPr>
          <a:lstStyle/>
          <a:p>
            <a:pPr algn="ctr"/>
            <a:r>
              <a:rPr lang="en-GB" dirty="0" smtClean="0">
                <a:solidFill>
                  <a:srgbClr val="C60000"/>
                </a:solidFill>
              </a:rPr>
              <a:t>Retention Setting Influencing Factors</a:t>
            </a:r>
            <a:endParaRPr lang="en-GB" dirty="0">
              <a:solidFill>
                <a:srgbClr val="C60000"/>
              </a:solidFill>
            </a:endParaRPr>
          </a:p>
        </p:txBody>
      </p:sp>
      <p:sp>
        <p:nvSpPr>
          <p:cNvPr id="3" name="Content Placeholder 2"/>
          <p:cNvSpPr>
            <a:spLocks noGrp="1"/>
          </p:cNvSpPr>
          <p:nvPr>
            <p:ph idx="1"/>
            <p:custDataLst>
              <p:tags r:id="rId3"/>
            </p:custDataLst>
          </p:nvPr>
        </p:nvSpPr>
        <p:spPr/>
        <p:txBody>
          <a:bodyPr>
            <a:normAutofit/>
          </a:bodyPr>
          <a:lstStyle/>
          <a:p>
            <a:pPr lvl="2"/>
            <a:r>
              <a:rPr lang="en-GB" sz="2400" dirty="0" smtClean="0">
                <a:latin typeface="Calibri"/>
                <a:cs typeface="Calibri"/>
              </a:rPr>
              <a:t>Cost/benefit analysis</a:t>
            </a:r>
          </a:p>
          <a:p>
            <a:pPr lvl="2"/>
            <a:r>
              <a:rPr lang="en-GB" sz="2400" dirty="0" smtClean="0">
                <a:latin typeface="Calibri"/>
                <a:cs typeface="Calibri"/>
              </a:rPr>
              <a:t>Insurance </a:t>
            </a:r>
            <a:r>
              <a:rPr lang="en-GB" sz="2400" dirty="0">
                <a:latin typeface="Calibri"/>
                <a:cs typeface="Calibri"/>
              </a:rPr>
              <a:t>market </a:t>
            </a:r>
            <a:r>
              <a:rPr lang="en-GB" sz="2400" dirty="0" smtClean="0">
                <a:latin typeface="Calibri"/>
                <a:cs typeface="Calibri"/>
              </a:rPr>
              <a:t>conditions</a:t>
            </a:r>
          </a:p>
          <a:p>
            <a:pPr lvl="2"/>
            <a:r>
              <a:rPr lang="en-GB" sz="2400" dirty="0" smtClean="0">
                <a:latin typeface="Calibri"/>
                <a:cs typeface="Calibri"/>
              </a:rPr>
              <a:t>Risk appetite/posture (of the organization; of key decision-makers)</a:t>
            </a:r>
          </a:p>
          <a:p>
            <a:pPr lvl="2"/>
            <a:r>
              <a:rPr lang="en-GB" sz="2400" dirty="0" smtClean="0">
                <a:latin typeface="Calibri"/>
                <a:cs typeface="Calibri"/>
              </a:rPr>
              <a:t>Willingness to accept volatility in results</a:t>
            </a:r>
          </a:p>
          <a:p>
            <a:pPr lvl="2"/>
            <a:r>
              <a:rPr lang="en-GB" sz="2400" dirty="0" smtClean="0">
                <a:latin typeface="Calibri"/>
                <a:cs typeface="Calibri"/>
              </a:rPr>
              <a:t>Time horizon</a:t>
            </a:r>
          </a:p>
          <a:p>
            <a:pPr lvl="2"/>
            <a:r>
              <a:rPr lang="en-GB" sz="2400" dirty="0" smtClean="0">
                <a:latin typeface="Calibri"/>
                <a:cs typeface="Calibri"/>
              </a:rPr>
              <a:t>Art vs. science balance</a:t>
            </a:r>
            <a:endParaRPr lang="en-GB" sz="2400" dirty="0">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163</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4013394747"/>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Key Variables in Retention Setting Cost/Benefit Analysis</a:t>
            </a:r>
            <a:endParaRPr lang="en-GB" dirty="0">
              <a:solidFill>
                <a:srgbClr val="C60000"/>
              </a:solidFill>
            </a:endParaRPr>
          </a:p>
        </p:txBody>
      </p:sp>
      <p:sp>
        <p:nvSpPr>
          <p:cNvPr id="3" name="Content Placeholder 2"/>
          <p:cNvSpPr>
            <a:spLocks noGrp="1"/>
          </p:cNvSpPr>
          <p:nvPr>
            <p:ph idx="1"/>
            <p:custDataLst>
              <p:tags r:id="rId3"/>
            </p:custDataLst>
          </p:nvPr>
        </p:nvSpPr>
        <p:spPr/>
        <p:txBody>
          <a:bodyPr>
            <a:normAutofit/>
          </a:bodyPr>
          <a:lstStyle/>
          <a:p>
            <a:pPr lvl="2"/>
            <a:r>
              <a:rPr lang="en-GB" sz="2400" dirty="0" smtClean="0">
                <a:latin typeface="Calibri"/>
                <a:cs typeface="Calibri"/>
              </a:rPr>
              <a:t>Projected retained losses</a:t>
            </a:r>
          </a:p>
          <a:p>
            <a:pPr lvl="2"/>
            <a:r>
              <a:rPr lang="en-GB" sz="2400" dirty="0" smtClean="0">
                <a:latin typeface="Calibri"/>
                <a:cs typeface="Calibri"/>
              </a:rPr>
              <a:t>Premium/risk transfer pricing</a:t>
            </a:r>
          </a:p>
          <a:p>
            <a:pPr lvl="2"/>
            <a:r>
              <a:rPr lang="en-GB" sz="2400" dirty="0" smtClean="0">
                <a:latin typeface="Calibri"/>
                <a:cs typeface="Calibri"/>
              </a:rPr>
              <a:t>Time value of money</a:t>
            </a:r>
          </a:p>
          <a:p>
            <a:pPr lvl="2"/>
            <a:r>
              <a:rPr lang="en-GB" sz="2400" dirty="0" smtClean="0">
                <a:latin typeface="Calibri"/>
                <a:cs typeface="Calibri"/>
              </a:rPr>
              <a:t>Funding/capital considerations</a:t>
            </a:r>
          </a:p>
          <a:p>
            <a:pPr marL="0" lvl="2" indent="0">
              <a:buNone/>
            </a:pPr>
            <a:endParaRPr lang="en-GB" sz="2400" dirty="0"/>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164</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653295659"/>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88640"/>
            <a:ext cx="8352928" cy="738932"/>
          </a:xfrm>
        </p:spPr>
        <p:txBody>
          <a:bodyPr/>
          <a:lstStyle/>
          <a:p>
            <a:pPr algn="ctr"/>
            <a:r>
              <a:rPr lang="en-GB" dirty="0" smtClean="0">
                <a:solidFill>
                  <a:srgbClr val="C60000"/>
                </a:solidFill>
              </a:rPr>
              <a:t>Two Common (Possibly Opposing) Perspectives</a:t>
            </a:r>
            <a:endParaRPr lang="en-GB" dirty="0">
              <a:solidFill>
                <a:srgbClr val="C60000"/>
              </a:solidFill>
            </a:endParaRPr>
          </a:p>
        </p:txBody>
      </p:sp>
      <p:sp>
        <p:nvSpPr>
          <p:cNvPr id="3" name="Content Placeholder 2"/>
          <p:cNvSpPr>
            <a:spLocks noGrp="1"/>
          </p:cNvSpPr>
          <p:nvPr>
            <p:ph idx="1"/>
            <p:custDataLst>
              <p:tags r:id="rId3"/>
            </p:custDataLst>
          </p:nvPr>
        </p:nvSpPr>
        <p:spPr/>
        <p:txBody>
          <a:bodyPr>
            <a:normAutofit/>
          </a:bodyPr>
          <a:lstStyle/>
          <a:p>
            <a:pPr lvl="2"/>
            <a:r>
              <a:rPr lang="en-GB" sz="2400" dirty="0" smtClean="0">
                <a:latin typeface="Calibri"/>
                <a:cs typeface="Calibri"/>
              </a:rPr>
              <a:t>Income statement perspective</a:t>
            </a:r>
          </a:p>
          <a:p>
            <a:pPr lvl="3"/>
            <a:r>
              <a:rPr lang="en-GB" sz="2400" dirty="0" smtClean="0">
                <a:latin typeface="Calibri"/>
                <a:cs typeface="Calibri"/>
              </a:rPr>
              <a:t>(Re)insurance as an expense</a:t>
            </a:r>
          </a:p>
          <a:p>
            <a:pPr lvl="2"/>
            <a:r>
              <a:rPr lang="en-GB" sz="2400" dirty="0" smtClean="0">
                <a:latin typeface="Calibri"/>
                <a:cs typeface="Calibri"/>
              </a:rPr>
              <a:t>Balance sheet perspective</a:t>
            </a:r>
          </a:p>
          <a:p>
            <a:pPr lvl="3"/>
            <a:r>
              <a:rPr lang="en-GB" sz="2400" dirty="0" smtClean="0">
                <a:latin typeface="Calibri"/>
                <a:cs typeface="Calibri"/>
              </a:rPr>
              <a:t>(Re)insurance as contingent capital</a:t>
            </a:r>
            <a:endParaRPr lang="en-GB" sz="2400" dirty="0">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165</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3109854341"/>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Income Statement Perspective</a:t>
            </a:r>
            <a:endParaRPr lang="en-GB" dirty="0">
              <a:solidFill>
                <a:srgbClr val="C60000"/>
              </a:solidFill>
            </a:endParaRPr>
          </a:p>
        </p:txBody>
      </p:sp>
      <p:sp>
        <p:nvSpPr>
          <p:cNvPr id="3" name="Content Placeholder 2"/>
          <p:cNvSpPr>
            <a:spLocks noGrp="1"/>
          </p:cNvSpPr>
          <p:nvPr>
            <p:ph idx="1"/>
            <p:custDataLst>
              <p:tags r:id="rId3"/>
            </p:custDataLst>
          </p:nvPr>
        </p:nvSpPr>
        <p:spPr/>
        <p:txBody>
          <a:bodyPr>
            <a:normAutofit/>
          </a:bodyPr>
          <a:lstStyle/>
          <a:p>
            <a:pPr lvl="2"/>
            <a:r>
              <a:rPr lang="en-US" altLang="en-US" sz="2400" dirty="0">
                <a:latin typeface="Calibri"/>
                <a:cs typeface="Calibri"/>
              </a:rPr>
              <a:t>(Re)insurance is an expense</a:t>
            </a:r>
          </a:p>
          <a:p>
            <a:pPr lvl="2"/>
            <a:r>
              <a:rPr lang="en-US" altLang="en-US" sz="2400" dirty="0" smtClean="0">
                <a:latin typeface="Calibri"/>
                <a:cs typeface="Calibri"/>
              </a:rPr>
              <a:t>Cost/benefit </a:t>
            </a:r>
            <a:r>
              <a:rPr lang="en-US" altLang="en-US" sz="2400" dirty="0">
                <a:latin typeface="Calibri"/>
                <a:cs typeface="Calibri"/>
              </a:rPr>
              <a:t>analysis often relies on a single assumption</a:t>
            </a:r>
          </a:p>
          <a:p>
            <a:pPr lvl="2"/>
            <a:r>
              <a:rPr lang="en-US" altLang="en-US" sz="2400" dirty="0">
                <a:latin typeface="Calibri"/>
                <a:cs typeface="Calibri"/>
              </a:rPr>
              <a:t>Decision based on current year arbitrage</a:t>
            </a:r>
          </a:p>
          <a:p>
            <a:pPr lvl="2"/>
            <a:r>
              <a:rPr lang="en-US" altLang="en-US" sz="2400" dirty="0">
                <a:latin typeface="Calibri"/>
                <a:cs typeface="Calibri"/>
              </a:rPr>
              <a:t>Focus on </a:t>
            </a:r>
            <a:r>
              <a:rPr lang="en-US" altLang="en-US" sz="2400" dirty="0" smtClean="0">
                <a:latin typeface="Calibri"/>
                <a:cs typeface="Calibri"/>
              </a:rPr>
              <a:t>cost </a:t>
            </a:r>
            <a:r>
              <a:rPr lang="en-US" altLang="en-US" sz="2400" dirty="0">
                <a:latin typeface="Calibri"/>
                <a:cs typeface="Calibri"/>
              </a:rPr>
              <a:t>of </a:t>
            </a:r>
            <a:r>
              <a:rPr lang="en-US" altLang="en-US" sz="2400" dirty="0" smtClean="0">
                <a:latin typeface="Calibri"/>
                <a:cs typeface="Calibri"/>
              </a:rPr>
              <a:t>risk</a:t>
            </a:r>
            <a:endParaRPr lang="en-US" altLang="en-US" sz="2400" dirty="0">
              <a:latin typeface="Calibri"/>
              <a:cs typeface="Calibri"/>
            </a:endParaRPr>
          </a:p>
          <a:p>
            <a:pPr lvl="2"/>
            <a:r>
              <a:rPr lang="en-US" altLang="en-US" sz="2400" dirty="0">
                <a:latin typeface="Calibri"/>
                <a:cs typeface="Calibri"/>
              </a:rPr>
              <a:t>Short horizon (one </a:t>
            </a:r>
            <a:r>
              <a:rPr lang="en-US" altLang="en-US" sz="2400" dirty="0" smtClean="0">
                <a:latin typeface="Calibri"/>
                <a:cs typeface="Calibri"/>
              </a:rPr>
              <a:t>year)</a:t>
            </a:r>
            <a:endParaRPr lang="en-US" altLang="en-US" sz="2400" dirty="0">
              <a:latin typeface="Calibri"/>
              <a:cs typeface="Calibri"/>
            </a:endParaRPr>
          </a:p>
          <a:p>
            <a:pPr marL="0" lvl="2" indent="0">
              <a:buNone/>
            </a:pPr>
            <a:endParaRPr lang="en-GB" sz="2400" dirty="0"/>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166</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1849866544"/>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Balance Sheet Perspective</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167</a:t>
            </a:fld>
            <a:endParaRPr lang="en-GB" dirty="0">
              <a:solidFill>
                <a:prstClr val="black">
                  <a:tint val="75000"/>
                </a:prstClr>
              </a:solidFill>
              <a:latin typeface="Arial"/>
            </a:endParaRPr>
          </a:p>
        </p:txBody>
      </p:sp>
      <p:sp>
        <p:nvSpPr>
          <p:cNvPr id="8" name="Content Placeholder 2"/>
          <p:cNvSpPr>
            <a:spLocks noGrp="1"/>
          </p:cNvSpPr>
          <p:nvPr>
            <p:ph idx="1"/>
            <p:custDataLst>
              <p:tags r:id="rId3"/>
            </p:custDataLst>
          </p:nvPr>
        </p:nvSpPr>
        <p:spPr>
          <a:xfrm>
            <a:off x="395536" y="1412776"/>
            <a:ext cx="8352928" cy="4713387"/>
          </a:xfrm>
        </p:spPr>
        <p:txBody>
          <a:bodyPr>
            <a:normAutofit/>
          </a:bodyPr>
          <a:lstStyle/>
          <a:p>
            <a:pPr lvl="2"/>
            <a:r>
              <a:rPr lang="en-US" altLang="en-US" sz="2400" dirty="0">
                <a:latin typeface="Calibri"/>
                <a:cs typeface="Calibri"/>
              </a:rPr>
              <a:t>(Re)insurance is </a:t>
            </a:r>
            <a:r>
              <a:rPr lang="en-US" altLang="en-US" sz="2400" dirty="0" smtClean="0">
                <a:latin typeface="Calibri"/>
                <a:cs typeface="Calibri"/>
              </a:rPr>
              <a:t>contingent capital</a:t>
            </a:r>
            <a:endParaRPr lang="en-US" altLang="en-US" sz="2400" dirty="0">
              <a:latin typeface="Calibri"/>
              <a:cs typeface="Calibri"/>
            </a:endParaRPr>
          </a:p>
          <a:p>
            <a:pPr lvl="2"/>
            <a:r>
              <a:rPr lang="en-US" altLang="en-US" sz="2400" dirty="0" smtClean="0">
                <a:latin typeface="Calibri"/>
                <a:cs typeface="Calibri"/>
              </a:rPr>
              <a:t>Cost/benefit </a:t>
            </a:r>
            <a:r>
              <a:rPr lang="en-US" altLang="en-US" sz="2400" dirty="0">
                <a:latin typeface="Calibri"/>
                <a:cs typeface="Calibri"/>
              </a:rPr>
              <a:t>analysis </a:t>
            </a:r>
            <a:r>
              <a:rPr lang="en-US" altLang="en-US" sz="2400" dirty="0" smtClean="0">
                <a:latin typeface="Calibri"/>
                <a:cs typeface="Calibri"/>
              </a:rPr>
              <a:t>includes range of assumptions/outcomes</a:t>
            </a:r>
            <a:endParaRPr lang="en-US" altLang="en-US" sz="2400" dirty="0">
              <a:latin typeface="Calibri"/>
              <a:cs typeface="Calibri"/>
            </a:endParaRPr>
          </a:p>
          <a:p>
            <a:pPr lvl="2"/>
            <a:r>
              <a:rPr lang="en-US" altLang="en-US" sz="2400" dirty="0">
                <a:latin typeface="Calibri"/>
                <a:cs typeface="Calibri"/>
              </a:rPr>
              <a:t>Decision based on </a:t>
            </a:r>
            <a:r>
              <a:rPr lang="en-US" altLang="en-US" sz="2400" dirty="0" smtClean="0">
                <a:latin typeface="Calibri"/>
                <a:cs typeface="Calibri"/>
              </a:rPr>
              <a:t>most-effective long-term cost and use of capital</a:t>
            </a:r>
            <a:endParaRPr lang="en-US" altLang="en-US" sz="2400" dirty="0">
              <a:latin typeface="Calibri"/>
              <a:cs typeface="Calibri"/>
            </a:endParaRPr>
          </a:p>
          <a:p>
            <a:pPr lvl="2"/>
            <a:r>
              <a:rPr lang="en-US" altLang="en-US" sz="2400" dirty="0" smtClean="0">
                <a:latin typeface="Calibri"/>
                <a:cs typeface="Calibri"/>
              </a:rPr>
              <a:t>Includes cost of capital</a:t>
            </a:r>
            <a:endParaRPr lang="en-US" altLang="en-US" sz="2400" dirty="0">
              <a:latin typeface="Calibri"/>
              <a:cs typeface="Calibri"/>
            </a:endParaRPr>
          </a:p>
          <a:p>
            <a:pPr lvl="2"/>
            <a:r>
              <a:rPr lang="en-US" altLang="en-US" sz="2400" dirty="0" smtClean="0">
                <a:latin typeface="Calibri"/>
                <a:cs typeface="Calibri"/>
              </a:rPr>
              <a:t>Longer horizon (multi-year)</a:t>
            </a:r>
            <a:endParaRPr lang="en-US" altLang="en-US" sz="2400" dirty="0">
              <a:latin typeface="Calibri"/>
              <a:cs typeface="Calibri"/>
            </a:endParaRPr>
          </a:p>
          <a:p>
            <a:pPr marL="0" lvl="2" indent="0">
              <a:buNone/>
            </a:pPr>
            <a:endParaRPr lang="en-US" altLang="en-US" dirty="0"/>
          </a:p>
          <a:p>
            <a:pPr lvl="2"/>
            <a:endParaRPr lang="en-GB" dirty="0"/>
          </a:p>
        </p:txBody>
      </p:sp>
    </p:spTree>
    <p:custDataLst>
      <p:tags r:id="rId1"/>
    </p:custDataLst>
    <p:extLst>
      <p:ext uri="{BB962C8B-B14F-4D97-AF65-F5344CB8AC3E}">
        <p14:creationId xmlns:p14="http://schemas.microsoft.com/office/powerpoint/2010/main" val="662440891"/>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normAutofit/>
          </a:bodyPr>
          <a:lstStyle/>
          <a:p>
            <a:pPr algn="ctr"/>
            <a:r>
              <a:rPr lang="en-GB" dirty="0" smtClean="0">
                <a:solidFill>
                  <a:srgbClr val="C60000"/>
                </a:solidFill>
                <a:latin typeface="Calibri"/>
                <a:cs typeface="Calibri"/>
              </a:rPr>
              <a:t>Captive Insurer Considerations</a:t>
            </a:r>
            <a:endParaRPr lang="en-GB" dirty="0">
              <a:solidFill>
                <a:srgbClr val="C60000"/>
              </a:solidFill>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168</a:t>
            </a:fld>
            <a:endParaRPr lang="en-GB" dirty="0">
              <a:solidFill>
                <a:prstClr val="black">
                  <a:tint val="75000"/>
                </a:prstClr>
              </a:solidFill>
              <a:latin typeface="Arial"/>
            </a:endParaRPr>
          </a:p>
        </p:txBody>
      </p:sp>
      <p:sp>
        <p:nvSpPr>
          <p:cNvPr id="8" name="Content Placeholder 2"/>
          <p:cNvSpPr>
            <a:spLocks noGrp="1"/>
          </p:cNvSpPr>
          <p:nvPr>
            <p:ph idx="1"/>
            <p:custDataLst>
              <p:tags r:id="rId3"/>
            </p:custDataLst>
          </p:nvPr>
        </p:nvSpPr>
        <p:spPr>
          <a:xfrm>
            <a:off x="395536" y="1412776"/>
            <a:ext cx="8352928" cy="4713387"/>
          </a:xfrm>
        </p:spPr>
        <p:txBody>
          <a:bodyPr>
            <a:noAutofit/>
          </a:bodyPr>
          <a:lstStyle/>
          <a:p>
            <a:pPr lvl="2"/>
            <a:r>
              <a:rPr lang="en-US" altLang="en-US" sz="2400" dirty="0" smtClean="0">
                <a:latin typeface="Calibri"/>
                <a:cs typeface="Calibri"/>
              </a:rPr>
              <a:t>Captives bring an additional layer of considerations atop those of the parent in setting corporate retention levels</a:t>
            </a:r>
          </a:p>
          <a:p>
            <a:pPr lvl="2"/>
            <a:r>
              <a:rPr lang="en-US" altLang="en-US" sz="2400" dirty="0" smtClean="0">
                <a:latin typeface="Calibri"/>
                <a:cs typeface="Calibri"/>
              </a:rPr>
              <a:t>Be aware of (higher) retention’s impact on captive’s key financial ratios</a:t>
            </a:r>
          </a:p>
          <a:p>
            <a:pPr lvl="3"/>
            <a:r>
              <a:rPr lang="en-US" altLang="en-US" sz="2400" dirty="0" smtClean="0">
                <a:latin typeface="Calibri"/>
                <a:cs typeface="Calibri"/>
              </a:rPr>
              <a:t>Reserves-to-capital/surplus</a:t>
            </a:r>
          </a:p>
          <a:p>
            <a:pPr lvl="3"/>
            <a:r>
              <a:rPr lang="en-US" altLang="en-US" sz="2400" dirty="0" smtClean="0">
                <a:latin typeface="Calibri"/>
                <a:cs typeface="Calibri"/>
              </a:rPr>
              <a:t>Premiums-to-capital/surplus</a:t>
            </a:r>
          </a:p>
          <a:p>
            <a:pPr lvl="3"/>
            <a:r>
              <a:rPr lang="en-US" altLang="en-US" sz="2400" dirty="0" smtClean="0">
                <a:latin typeface="Calibri"/>
                <a:cs typeface="Calibri"/>
              </a:rPr>
              <a:t>Per occurrence retention-to-capital/surplus</a:t>
            </a:r>
          </a:p>
          <a:p>
            <a:pPr lvl="2"/>
            <a:r>
              <a:rPr lang="en-US" altLang="en-US" sz="2400" dirty="0" smtClean="0">
                <a:latin typeface="Calibri"/>
                <a:cs typeface="Calibri"/>
              </a:rPr>
              <a:t>Other parties have a vested interested in (and, therefore, a view on) the captive’s financial position</a:t>
            </a:r>
          </a:p>
          <a:p>
            <a:pPr lvl="3"/>
            <a:r>
              <a:rPr lang="en-US" altLang="en-US" sz="2400" dirty="0" smtClean="0">
                <a:latin typeface="Calibri"/>
                <a:cs typeface="Calibri"/>
              </a:rPr>
              <a:t>Domicile regulator</a:t>
            </a:r>
          </a:p>
          <a:p>
            <a:pPr lvl="3"/>
            <a:r>
              <a:rPr lang="en-US" altLang="en-US" sz="2400" dirty="0" smtClean="0">
                <a:latin typeface="Calibri"/>
                <a:cs typeface="Calibri"/>
              </a:rPr>
              <a:t>Fronting insurer</a:t>
            </a:r>
          </a:p>
          <a:p>
            <a:pPr lvl="3"/>
            <a:r>
              <a:rPr lang="en-US" altLang="en-US" sz="2400" dirty="0" smtClean="0">
                <a:latin typeface="Calibri"/>
                <a:cs typeface="Calibri"/>
              </a:rPr>
              <a:t>Reinsurer(s)</a:t>
            </a:r>
          </a:p>
          <a:p>
            <a:pPr marL="0" lvl="2" indent="0">
              <a:buNone/>
            </a:pPr>
            <a:endParaRPr lang="en-GB" sz="2400" dirty="0">
              <a:latin typeface="Calibri"/>
              <a:cs typeface="Calibri"/>
            </a:endParaRPr>
          </a:p>
        </p:txBody>
      </p:sp>
    </p:spTree>
    <p:custDataLst>
      <p:tags r:id="rId1"/>
    </p:custDataLst>
    <p:extLst>
      <p:ext uri="{BB962C8B-B14F-4D97-AF65-F5344CB8AC3E}">
        <p14:creationId xmlns:p14="http://schemas.microsoft.com/office/powerpoint/2010/main" val="4190573934"/>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normAutofit/>
          </a:bodyPr>
          <a:lstStyle/>
          <a:p>
            <a:pPr algn="ctr"/>
            <a:r>
              <a:rPr lang="en-GB" dirty="0" smtClean="0">
                <a:solidFill>
                  <a:srgbClr val="C60000"/>
                </a:solidFill>
              </a:rPr>
              <a:t>Captive Insurer Considerations (cont.)</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169</a:t>
            </a:fld>
            <a:endParaRPr lang="en-GB" dirty="0">
              <a:solidFill>
                <a:prstClr val="black">
                  <a:tint val="75000"/>
                </a:prstClr>
              </a:solidFill>
              <a:latin typeface="Arial"/>
            </a:endParaRPr>
          </a:p>
        </p:txBody>
      </p:sp>
      <p:sp>
        <p:nvSpPr>
          <p:cNvPr id="8" name="Content Placeholder 2"/>
          <p:cNvSpPr>
            <a:spLocks noGrp="1"/>
          </p:cNvSpPr>
          <p:nvPr>
            <p:ph idx="1"/>
            <p:custDataLst>
              <p:tags r:id="rId3"/>
            </p:custDataLst>
          </p:nvPr>
        </p:nvSpPr>
        <p:spPr>
          <a:xfrm>
            <a:off x="395536" y="1412776"/>
            <a:ext cx="8352928" cy="4713387"/>
          </a:xfrm>
        </p:spPr>
        <p:txBody>
          <a:bodyPr>
            <a:normAutofit/>
          </a:bodyPr>
          <a:lstStyle/>
          <a:p>
            <a:pPr lvl="2"/>
            <a:r>
              <a:rPr lang="en-US" altLang="en-US" sz="2400" dirty="0" smtClean="0">
                <a:latin typeface="Calibri"/>
                <a:cs typeface="Calibri"/>
              </a:rPr>
              <a:t>Chosen retention level could have financial implications for the captive. Could affect required:</a:t>
            </a:r>
          </a:p>
          <a:p>
            <a:pPr lvl="3"/>
            <a:r>
              <a:rPr lang="en-US" altLang="en-US" sz="2400" dirty="0" smtClean="0">
                <a:latin typeface="Calibri"/>
                <a:cs typeface="Calibri"/>
              </a:rPr>
              <a:t>Collateral (to secure fronting relationship)</a:t>
            </a:r>
          </a:p>
          <a:p>
            <a:pPr lvl="3"/>
            <a:r>
              <a:rPr lang="en-US" altLang="en-US" sz="2400" dirty="0" smtClean="0">
                <a:latin typeface="Calibri"/>
                <a:cs typeface="Calibri"/>
              </a:rPr>
              <a:t>Capital/surplus level to maintain</a:t>
            </a:r>
          </a:p>
          <a:p>
            <a:pPr marL="0" lvl="2" indent="0">
              <a:buNone/>
            </a:pPr>
            <a:endParaRPr lang="en-GB" sz="2400" dirty="0">
              <a:latin typeface="Calibri"/>
              <a:cs typeface="Calibri"/>
            </a:endParaRPr>
          </a:p>
        </p:txBody>
      </p:sp>
    </p:spTree>
    <p:custDataLst>
      <p:tags r:id="rId1"/>
    </p:custDataLst>
    <p:extLst>
      <p:ext uri="{BB962C8B-B14F-4D97-AF65-F5344CB8AC3E}">
        <p14:creationId xmlns:p14="http://schemas.microsoft.com/office/powerpoint/2010/main" val="37263434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7163" y="-170812"/>
            <a:ext cx="8847137" cy="993775"/>
          </a:xfrm>
          <a:solidFill>
            <a:schemeClr val="bg1">
              <a:alpha val="0"/>
            </a:schemeClr>
          </a:solidFill>
        </p:spPr>
        <p:txBody>
          <a:bodyPr/>
          <a:lstStyle/>
          <a:p>
            <a:pPr algn="ctr" eaLnBrk="1" hangingPunct="1"/>
            <a:r>
              <a:rPr lang="en-US" sz="2400" b="1" dirty="0">
                <a:solidFill>
                  <a:srgbClr val="CB0000"/>
                </a:solidFill>
                <a:latin typeface="Arial" charset="0"/>
              </a:rPr>
              <a:t>…that supports substantial annual </a:t>
            </a:r>
            <a:r>
              <a:rPr lang="en-US" sz="2400" b="1" dirty="0" err="1">
                <a:solidFill>
                  <a:srgbClr val="CB0000"/>
                </a:solidFill>
                <a:latin typeface="Arial" charset="0"/>
              </a:rPr>
              <a:t>CapEx</a:t>
            </a:r>
            <a:r>
              <a:rPr lang="en-US" sz="2400" b="1" dirty="0">
                <a:solidFill>
                  <a:srgbClr val="CB0000"/>
                </a:solidFill>
                <a:latin typeface="Arial" charset="0"/>
              </a:rPr>
              <a:t> investment</a:t>
            </a:r>
          </a:p>
        </p:txBody>
      </p:sp>
      <p:sp>
        <p:nvSpPr>
          <p:cNvPr id="22529"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93A2E5-FBA6-724F-9D0D-8AB8BA07A39B}" type="slidenum">
              <a:rPr lang="en-US" sz="1200" b="1">
                <a:solidFill>
                  <a:srgbClr val="FFFFFF"/>
                </a:solidFill>
                <a:cs typeface="Arial" charset="0"/>
              </a:rPr>
              <a:pPr/>
              <a:t>17</a:t>
            </a:fld>
            <a:endParaRPr lang="en-US" sz="1200" b="1">
              <a:solidFill>
                <a:srgbClr val="FFFFFF"/>
              </a:solidFill>
              <a:cs typeface="Arial" charset="0"/>
            </a:endParaRPr>
          </a:p>
        </p:txBody>
      </p:sp>
      <p:pic>
        <p:nvPicPr>
          <p:cNvPr id="225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9888" y="652578"/>
            <a:ext cx="5662612"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p:nvPr/>
        </p:nvSpPr>
        <p:spPr>
          <a:xfrm>
            <a:off x="2786063" y="2800350"/>
            <a:ext cx="495300" cy="27940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$256</a:t>
            </a:r>
          </a:p>
        </p:txBody>
      </p:sp>
      <p:sp>
        <p:nvSpPr>
          <p:cNvPr id="13" name="TextBox 3"/>
          <p:cNvSpPr txBox="1"/>
          <p:nvPr/>
        </p:nvSpPr>
        <p:spPr>
          <a:xfrm>
            <a:off x="4332288" y="1563688"/>
            <a:ext cx="495300" cy="280987"/>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$635</a:t>
            </a:r>
          </a:p>
        </p:txBody>
      </p:sp>
      <p:sp>
        <p:nvSpPr>
          <p:cNvPr id="14" name="TextBox 4"/>
          <p:cNvSpPr txBox="1"/>
          <p:nvPr/>
        </p:nvSpPr>
        <p:spPr>
          <a:xfrm>
            <a:off x="5795963" y="1104900"/>
            <a:ext cx="496887" cy="27940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7200">
              <a:defRPr/>
            </a:pPr>
            <a:r>
              <a:rPr lang="en-US" sz="1200" b="1" dirty="0">
                <a:solidFill>
                  <a:prstClr val="black"/>
                </a:solidFill>
                <a:latin typeface="Calibri"/>
              </a:rPr>
              <a:t>$782</a:t>
            </a:r>
          </a:p>
        </p:txBody>
      </p:sp>
      <p:sp>
        <p:nvSpPr>
          <p:cNvPr id="22535" name="TextBox 14"/>
          <p:cNvSpPr txBox="1">
            <a:spLocks noChangeArrowheads="1"/>
          </p:cNvSpPr>
          <p:nvPr/>
        </p:nvSpPr>
        <p:spPr bwMode="auto">
          <a:xfrm>
            <a:off x="7680325" y="5718175"/>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100">
                <a:solidFill>
                  <a:prstClr val="black"/>
                </a:solidFill>
                <a:cs typeface="Arial" charset="0"/>
              </a:rPr>
              <a:t>($ millions)</a:t>
            </a: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1052736"/>
            <a:ext cx="8622000" cy="479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2" name="Title 1"/>
          <p:cNvSpPr>
            <a:spLocks noGrp="1"/>
          </p:cNvSpPr>
          <p:nvPr>
            <p:ph type="ctrTitle"/>
            <p:custDataLst>
              <p:tags r:id="rId2"/>
            </p:custDataLst>
          </p:nvPr>
        </p:nvSpPr>
        <p:spPr>
          <a:xfrm>
            <a:off x="1115616" y="1916832"/>
            <a:ext cx="6635845" cy="385043"/>
          </a:xfrm>
          <a:solidFill>
            <a:srgbClr val="FFFFFF"/>
          </a:solidFill>
        </p:spPr>
        <p:txBody>
          <a:bodyPr>
            <a:noAutofit/>
          </a:bodyPr>
          <a:lstStyle/>
          <a:p>
            <a:pPr algn="ctr"/>
            <a:r>
              <a:rPr lang="en-GB" sz="2400" dirty="0" smtClean="0"/>
              <a:t>Actuarial Framework</a:t>
            </a:r>
            <a:endParaRPr lang="en-GB" sz="2400" dirty="0"/>
          </a:p>
        </p:txBody>
      </p:sp>
      <p:sp>
        <p:nvSpPr>
          <p:cNvPr id="10"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Tree>
    <p:custDataLst>
      <p:tags r:id="rId1"/>
    </p:custDataLst>
    <p:extLst>
      <p:ext uri="{BB962C8B-B14F-4D97-AF65-F5344CB8AC3E}">
        <p14:creationId xmlns:p14="http://schemas.microsoft.com/office/powerpoint/2010/main" val="3201947098"/>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116632"/>
            <a:ext cx="8352928" cy="738932"/>
          </a:xfrm>
        </p:spPr>
        <p:txBody>
          <a:bodyPr/>
          <a:lstStyle/>
          <a:p>
            <a:pPr algn="ctr"/>
            <a:r>
              <a:rPr lang="en-GB" dirty="0" smtClean="0">
                <a:solidFill>
                  <a:srgbClr val="C60000"/>
                </a:solidFill>
              </a:rPr>
              <a:t>Retention Analysis </a:t>
            </a:r>
            <a:r>
              <a:rPr lang="en-GB" dirty="0" smtClean="0">
                <a:solidFill>
                  <a:srgbClr val="C60000"/>
                </a:solidFill>
                <a:sym typeface="Symbol"/>
              </a:rPr>
              <a:t> Two Views to Discuss</a:t>
            </a:r>
            <a:endParaRPr lang="en-GB" dirty="0">
              <a:solidFill>
                <a:srgbClr val="C60000"/>
              </a:solidFill>
            </a:endParaRPr>
          </a:p>
        </p:txBody>
      </p:sp>
      <p:sp>
        <p:nvSpPr>
          <p:cNvPr id="3" name="Content Placeholder 2"/>
          <p:cNvSpPr>
            <a:spLocks noGrp="1"/>
          </p:cNvSpPr>
          <p:nvPr>
            <p:ph idx="1"/>
            <p:custDataLst>
              <p:tags r:id="rId3"/>
            </p:custDataLst>
          </p:nvPr>
        </p:nvSpPr>
        <p:spPr/>
        <p:txBody>
          <a:bodyPr>
            <a:normAutofit/>
          </a:bodyPr>
          <a:lstStyle/>
          <a:p>
            <a:pPr lvl="2"/>
            <a:r>
              <a:rPr lang="en-GB" sz="2400" dirty="0" smtClean="0">
                <a:latin typeface="Calibri"/>
                <a:cs typeface="Calibri"/>
              </a:rPr>
              <a:t>“Traditional” Approach</a:t>
            </a:r>
          </a:p>
          <a:p>
            <a:pPr lvl="2"/>
            <a:r>
              <a:rPr lang="en-GB" sz="2400" dirty="0" smtClean="0">
                <a:latin typeface="Calibri"/>
                <a:cs typeface="Calibri"/>
              </a:rPr>
              <a:t>Cost of Capital Approach</a:t>
            </a:r>
            <a:endParaRPr lang="en-GB" sz="2400" dirty="0">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171</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1391499510"/>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latin typeface="Calibri"/>
                <a:cs typeface="Calibri"/>
              </a:rPr>
              <a:t>“Traditional” Approach</a:t>
            </a:r>
            <a:endParaRPr lang="en-GB" dirty="0">
              <a:solidFill>
                <a:srgbClr val="C60000"/>
              </a:solidFill>
              <a:latin typeface="Calibri"/>
              <a:cs typeface="Calibri"/>
            </a:endParaRPr>
          </a:p>
        </p:txBody>
      </p:sp>
      <p:sp>
        <p:nvSpPr>
          <p:cNvPr id="3" name="Content Placeholder 2"/>
          <p:cNvSpPr>
            <a:spLocks noGrp="1"/>
          </p:cNvSpPr>
          <p:nvPr>
            <p:ph idx="1"/>
            <p:custDataLst>
              <p:tags r:id="rId3"/>
            </p:custDataLst>
          </p:nvPr>
        </p:nvSpPr>
        <p:spPr/>
        <p:txBody>
          <a:bodyPr vert="horz" lIns="0" tIns="0" rIns="91440" bIns="45720" rtlCol="0">
            <a:noAutofit/>
          </a:bodyPr>
          <a:lstStyle/>
          <a:p>
            <a:pPr lvl="2"/>
            <a:r>
              <a:rPr lang="en-US" altLang="en-US" sz="2400" dirty="0">
                <a:latin typeface="Calibri"/>
                <a:cs typeface="Calibri"/>
              </a:rPr>
              <a:t>Evaluate expected cost of risk at retained limit</a:t>
            </a:r>
          </a:p>
          <a:p>
            <a:pPr lvl="3"/>
            <a:r>
              <a:rPr lang="en-US" altLang="en-US" sz="2400" dirty="0">
                <a:latin typeface="Calibri"/>
                <a:cs typeface="Calibri"/>
              </a:rPr>
              <a:t>Estimate loss cost per exposure unit based on historical losses or industry experience</a:t>
            </a:r>
          </a:p>
          <a:p>
            <a:pPr lvl="3"/>
            <a:r>
              <a:rPr lang="en-US" altLang="en-US" sz="2400" dirty="0">
                <a:latin typeface="Calibri"/>
                <a:cs typeface="Calibri"/>
              </a:rPr>
              <a:t>Account for operating expenses</a:t>
            </a:r>
          </a:p>
          <a:p>
            <a:pPr lvl="2"/>
            <a:r>
              <a:rPr lang="en-US" altLang="en-US" sz="2400" dirty="0">
                <a:latin typeface="Calibri"/>
                <a:cs typeface="Calibri"/>
              </a:rPr>
              <a:t>Evaluate cost of excess insurance (i.e., above retained limit)</a:t>
            </a:r>
          </a:p>
          <a:p>
            <a:pPr lvl="3"/>
            <a:r>
              <a:rPr lang="en-US" altLang="en-US" sz="2400" dirty="0">
                <a:latin typeface="Calibri"/>
                <a:cs typeface="Calibri"/>
              </a:rPr>
              <a:t>Quotes from commercial insurance market</a:t>
            </a:r>
          </a:p>
          <a:p>
            <a:pPr lvl="2"/>
            <a:r>
              <a:rPr lang="en-US" altLang="en-US" sz="2400" dirty="0">
                <a:latin typeface="Calibri"/>
                <a:cs typeface="Calibri"/>
              </a:rPr>
              <a:t>Sum of retained losses and excess insurance is total cost of risk (TCOR)</a:t>
            </a:r>
          </a:p>
          <a:p>
            <a:pPr lvl="2"/>
            <a:r>
              <a:rPr lang="en-US" altLang="en-US" sz="2400" dirty="0">
                <a:latin typeface="Calibri"/>
                <a:cs typeface="Calibri"/>
              </a:rPr>
              <a:t>Run various proposed retentions and select scenario with lowest </a:t>
            </a:r>
            <a:r>
              <a:rPr lang="en-US" altLang="en-US" sz="2400" dirty="0" err="1" smtClean="0">
                <a:latin typeface="Calibri"/>
                <a:cs typeface="Calibri"/>
              </a:rPr>
              <a:t>TCOR</a:t>
            </a:r>
            <a:endParaRPr lang="en-US" altLang="en-US" sz="2400" dirty="0" smtClean="0">
              <a:latin typeface="Calibri"/>
              <a:cs typeface="Calibri"/>
            </a:endParaRPr>
          </a:p>
          <a:p>
            <a:pPr lvl="3"/>
            <a:r>
              <a:rPr lang="en-US" altLang="en-US" sz="2400" dirty="0">
                <a:latin typeface="Calibri"/>
                <a:cs typeface="Calibri"/>
              </a:rPr>
              <a:t>Without confidence levels</a:t>
            </a:r>
          </a:p>
          <a:p>
            <a:pPr lvl="3"/>
            <a:r>
              <a:rPr lang="en-US" altLang="en-US" sz="2400" dirty="0">
                <a:latin typeface="Calibri"/>
                <a:cs typeface="Calibri"/>
              </a:rPr>
              <a:t>With confidence </a:t>
            </a:r>
            <a:r>
              <a:rPr lang="en-US" altLang="en-US" sz="2400" dirty="0" smtClean="0">
                <a:latin typeface="Calibri"/>
                <a:cs typeface="Calibri"/>
              </a:rPr>
              <a:t>levels</a:t>
            </a:r>
            <a:endParaRPr lang="en-US" altLang="en-US" sz="2400" dirty="0">
              <a:latin typeface="Calibri"/>
              <a:cs typeface="Calibri"/>
            </a:endParaRPr>
          </a:p>
          <a:p>
            <a:pPr lvl="2"/>
            <a:endParaRPr lang="en-GB" sz="2400" dirty="0">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172</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1391499510"/>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“Traditional” Approach </a:t>
            </a:r>
            <a:r>
              <a:rPr lang="en-GB" dirty="0" smtClean="0">
                <a:solidFill>
                  <a:srgbClr val="C60000"/>
                </a:solidFill>
                <a:sym typeface="Symbol"/>
              </a:rPr>
              <a:t> </a:t>
            </a:r>
            <a:r>
              <a:rPr lang="en-GB" dirty="0">
                <a:solidFill>
                  <a:srgbClr val="C60000"/>
                </a:solidFill>
                <a:sym typeface="Symbol"/>
              </a:rPr>
              <a:t>W</a:t>
            </a:r>
            <a:r>
              <a:rPr lang="en-GB" dirty="0" smtClean="0">
                <a:solidFill>
                  <a:srgbClr val="C60000"/>
                </a:solidFill>
                <a:sym typeface="Symbol"/>
              </a:rPr>
              <a:t>ithout Confidence Levels</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173</a:t>
            </a:fld>
            <a:endParaRPr lang="en-GB" dirty="0">
              <a:solidFill>
                <a:prstClr val="black">
                  <a:tint val="75000"/>
                </a:prstClr>
              </a:solidFill>
              <a:latin typeface="Arial"/>
            </a:endParaRPr>
          </a:p>
        </p:txBody>
      </p:sp>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556793"/>
            <a:ext cx="835342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7544" y="5118005"/>
            <a:ext cx="7666007" cy="369332"/>
          </a:xfrm>
          <a:prstGeom prst="rect">
            <a:avLst/>
          </a:prstGeom>
        </p:spPr>
        <p:txBody>
          <a:bodyPr wrap="square">
            <a:spAutoFit/>
          </a:bodyPr>
          <a:lstStyle/>
          <a:p>
            <a:pPr>
              <a:defRPr/>
            </a:pPr>
            <a:r>
              <a:rPr lang="en-US" altLang="en-US" kern="0" dirty="0" smtClean="0">
                <a:solidFill>
                  <a:srgbClr val="000000"/>
                </a:solidFill>
                <a:latin typeface="Arial"/>
              </a:rPr>
              <a:t>Conclusion</a:t>
            </a:r>
            <a:r>
              <a:rPr lang="en-US" altLang="en-US" kern="0" dirty="0">
                <a:solidFill>
                  <a:srgbClr val="000000"/>
                </a:solidFill>
                <a:latin typeface="Arial"/>
              </a:rPr>
              <a:t>:  </a:t>
            </a:r>
            <a:r>
              <a:rPr lang="en-US" altLang="en-US" kern="0" dirty="0" smtClean="0">
                <a:solidFill>
                  <a:srgbClr val="000000"/>
                </a:solidFill>
                <a:latin typeface="Arial"/>
              </a:rPr>
              <a:t>$1M retention looks like best buy</a:t>
            </a:r>
            <a:endParaRPr lang="en-US" dirty="0">
              <a:solidFill>
                <a:prstClr val="black"/>
              </a:solidFill>
              <a:latin typeface="Arial"/>
            </a:endParaRPr>
          </a:p>
        </p:txBody>
      </p:sp>
    </p:spTree>
    <p:custDataLst>
      <p:tags r:id="rId1"/>
    </p:custDataLst>
    <p:extLst>
      <p:ext uri="{BB962C8B-B14F-4D97-AF65-F5344CB8AC3E}">
        <p14:creationId xmlns:p14="http://schemas.microsoft.com/office/powerpoint/2010/main" val="2402198612"/>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normAutofit fontScale="90000"/>
          </a:bodyPr>
          <a:lstStyle/>
          <a:p>
            <a:pPr algn="ctr"/>
            <a:r>
              <a:rPr lang="en-GB" dirty="0" smtClean="0">
                <a:solidFill>
                  <a:srgbClr val="C60000"/>
                </a:solidFill>
              </a:rPr>
              <a:t>“Traditional” Approach </a:t>
            </a:r>
            <a:r>
              <a:rPr lang="en-GB" dirty="0" smtClean="0">
                <a:solidFill>
                  <a:srgbClr val="C60000"/>
                </a:solidFill>
                <a:sym typeface="Symbol"/>
              </a:rPr>
              <a:t> With </a:t>
            </a:r>
            <a:r>
              <a:rPr lang="en-GB" dirty="0">
                <a:solidFill>
                  <a:srgbClr val="C60000"/>
                </a:solidFill>
                <a:sym typeface="Symbol"/>
              </a:rPr>
              <a:t>Confidence </a:t>
            </a:r>
            <a:r>
              <a:rPr lang="en-GB" dirty="0" smtClean="0">
                <a:solidFill>
                  <a:srgbClr val="C60000"/>
                </a:solidFill>
                <a:sym typeface="Symbol"/>
              </a:rPr>
              <a:t>Levels</a:t>
            </a:r>
            <a:br>
              <a:rPr lang="en-GB" dirty="0" smtClean="0">
                <a:solidFill>
                  <a:srgbClr val="C60000"/>
                </a:solidFill>
                <a:sym typeface="Symbol"/>
              </a:rPr>
            </a:br>
            <a:r>
              <a:rPr lang="en-GB" dirty="0" smtClean="0">
                <a:solidFill>
                  <a:srgbClr val="C60000"/>
                </a:solidFill>
                <a:sym typeface="Symbol"/>
              </a:rPr>
              <a:t>Single Year View</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174</a:t>
            </a:fld>
            <a:endParaRPr lang="en-GB" dirty="0">
              <a:solidFill>
                <a:prstClr val="black">
                  <a:tint val="75000"/>
                </a:prstClr>
              </a:solidFill>
              <a:latin typeface="Aria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1412776"/>
            <a:ext cx="5400600"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72716843"/>
              </p:ext>
            </p:extLst>
          </p:nvPr>
        </p:nvGraphicFramePr>
        <p:xfrm>
          <a:off x="2339752" y="5157192"/>
          <a:ext cx="3721326" cy="384810"/>
        </p:xfrm>
        <a:graphic>
          <a:graphicData uri="http://schemas.openxmlformats.org/drawingml/2006/table">
            <a:tbl>
              <a:tblPr/>
              <a:tblGrid>
                <a:gridCol w="3721326"/>
              </a:tblGrid>
              <a:tr h="190500">
                <a:tc>
                  <a:txBody>
                    <a:bodyPr/>
                    <a:lstStyle/>
                    <a:p>
                      <a:pPr algn="ctr" fontAlgn="b"/>
                      <a:r>
                        <a:rPr lang="en-US" sz="1200" b="0" i="0" u="none" strike="noStrike" dirty="0">
                          <a:effectLst/>
                          <a:latin typeface="Arial"/>
                        </a:rPr>
                        <a:t>39% chance that increasing retentions will result in</a:t>
                      </a:r>
                    </a:p>
                  </a:txBody>
                  <a:tcPr marL="9525" marR="9525" marT="9525" marB="0" anchor="b">
                    <a:lnL>
                      <a:noFill/>
                    </a:lnL>
                    <a:lnR>
                      <a:noFill/>
                    </a:lnR>
                    <a:lnT>
                      <a:noFill/>
                    </a:lnT>
                    <a:lnB>
                      <a:noFill/>
                    </a:lnB>
                  </a:tcPr>
                </a:tc>
              </a:tr>
              <a:tr h="190500">
                <a:tc>
                  <a:txBody>
                    <a:bodyPr/>
                    <a:lstStyle/>
                    <a:p>
                      <a:pPr algn="ctr" fontAlgn="b"/>
                      <a:r>
                        <a:rPr lang="en-US" sz="1200" b="0" i="0" u="none" strike="noStrike" dirty="0">
                          <a:effectLst/>
                          <a:latin typeface="Arial"/>
                        </a:rPr>
                        <a:t>an increase in the cost of risk in any given year</a:t>
                      </a:r>
                    </a:p>
                  </a:txBody>
                  <a:tcPr marL="9525" marR="9525" marT="9525" marB="0" anchor="b">
                    <a:lnL>
                      <a:noFill/>
                    </a:lnL>
                    <a:lnR>
                      <a:noFill/>
                    </a:lnR>
                    <a:lnT>
                      <a:noFill/>
                    </a:lnT>
                    <a:lnB>
                      <a:noFill/>
                    </a:lnB>
                  </a:tcPr>
                </a:tc>
              </a:tr>
            </a:tbl>
          </a:graphicData>
        </a:graphic>
      </p:graphicFrame>
    </p:spTree>
    <p:custDataLst>
      <p:tags r:id="rId1"/>
    </p:custDataLst>
    <p:extLst>
      <p:ext uri="{BB962C8B-B14F-4D97-AF65-F5344CB8AC3E}">
        <p14:creationId xmlns:p14="http://schemas.microsoft.com/office/powerpoint/2010/main" val="3896504623"/>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Cost of Capital Approach</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175</a:t>
            </a:fld>
            <a:endParaRPr lang="en-GB" dirty="0">
              <a:solidFill>
                <a:prstClr val="black">
                  <a:tint val="75000"/>
                </a:prstClr>
              </a:solidFill>
              <a:latin typeface="Arial"/>
            </a:endParaRPr>
          </a:p>
        </p:txBody>
      </p:sp>
      <p:sp>
        <p:nvSpPr>
          <p:cNvPr id="3" name="Content Placeholder 2"/>
          <p:cNvSpPr>
            <a:spLocks noGrp="1"/>
          </p:cNvSpPr>
          <p:nvPr>
            <p:ph idx="1"/>
          </p:nvPr>
        </p:nvSpPr>
        <p:spPr/>
        <p:txBody>
          <a:bodyPr>
            <a:noAutofit/>
          </a:bodyPr>
          <a:lstStyle/>
          <a:p>
            <a:pPr marL="285750" lvl="2" indent="-285750">
              <a:buSzPct val="60000"/>
              <a:buFont typeface="Wingdings" pitchFamily="2" charset="2"/>
              <a:buChar char=""/>
            </a:pPr>
            <a:r>
              <a:rPr lang="en-US" altLang="en-US" dirty="0">
                <a:latin typeface="Calibri"/>
                <a:cs typeface="Calibri"/>
              </a:rPr>
              <a:t>Evaluate TCOR (similar to Traditional Approach) to calculate “savings” in moving to proposed retention(s)</a:t>
            </a:r>
          </a:p>
          <a:p>
            <a:pPr marL="285750" lvl="2" indent="-285750">
              <a:buSzPct val="60000"/>
              <a:buFont typeface="Wingdings" pitchFamily="2" charset="2"/>
              <a:buChar char=""/>
            </a:pPr>
            <a:r>
              <a:rPr lang="en-US" altLang="en-US" dirty="0">
                <a:latin typeface="Calibri"/>
                <a:cs typeface="Calibri"/>
              </a:rPr>
              <a:t>Evaluate Cost of Capital at proposed retention(s)</a:t>
            </a:r>
          </a:p>
          <a:p>
            <a:pPr lvl="3"/>
            <a:r>
              <a:rPr lang="en-US" altLang="en-US" sz="2000" dirty="0">
                <a:latin typeface="Calibri"/>
                <a:cs typeface="Calibri"/>
              </a:rPr>
              <a:t>Estimate capital required (“at risk”) at retained limit to fund adverse loss </a:t>
            </a:r>
            <a:r>
              <a:rPr lang="en-US" altLang="en-US" sz="2000" dirty="0" smtClean="0">
                <a:latin typeface="Calibri"/>
                <a:cs typeface="Calibri"/>
              </a:rPr>
              <a:t>scenario, where capital at risk = selected </a:t>
            </a:r>
            <a:r>
              <a:rPr lang="en-US" altLang="en-US" sz="2000" dirty="0">
                <a:latin typeface="Calibri"/>
                <a:cs typeface="Calibri"/>
              </a:rPr>
              <a:t>percentile loss amount minus expected loss</a:t>
            </a:r>
          </a:p>
          <a:p>
            <a:pPr lvl="4"/>
            <a:r>
              <a:rPr lang="en-US" altLang="en-US" sz="2000" dirty="0" smtClean="0">
                <a:latin typeface="Calibri"/>
                <a:cs typeface="Calibri"/>
              </a:rPr>
              <a:t>We assume risk appetite is 90</a:t>
            </a:r>
            <a:r>
              <a:rPr lang="en-US" altLang="en-US" sz="2000" baseline="30000" dirty="0" smtClean="0">
                <a:latin typeface="Calibri"/>
                <a:cs typeface="Calibri"/>
              </a:rPr>
              <a:t>th</a:t>
            </a:r>
            <a:r>
              <a:rPr lang="en-US" altLang="en-US" sz="2000" dirty="0" smtClean="0">
                <a:latin typeface="Calibri"/>
                <a:cs typeface="Calibri"/>
              </a:rPr>
              <a:t> percentile loss</a:t>
            </a:r>
            <a:endParaRPr lang="en-US" altLang="en-US" sz="2000" dirty="0">
              <a:latin typeface="Calibri"/>
              <a:cs typeface="Calibri"/>
            </a:endParaRPr>
          </a:p>
          <a:p>
            <a:pPr lvl="3"/>
            <a:r>
              <a:rPr lang="en-US" altLang="en-US" sz="2000" dirty="0">
                <a:latin typeface="Calibri"/>
                <a:cs typeface="Calibri"/>
              </a:rPr>
              <a:t>Estimate Cost of Capital required to fund adverse loss scenario</a:t>
            </a:r>
          </a:p>
          <a:p>
            <a:pPr lvl="4"/>
            <a:r>
              <a:rPr lang="en-US" altLang="en-US" sz="2000" dirty="0">
                <a:latin typeface="Calibri"/>
                <a:cs typeface="Calibri"/>
              </a:rPr>
              <a:t>We assume the internal cost of capital (“Hurdle Rate”) is 15%.</a:t>
            </a:r>
          </a:p>
          <a:p>
            <a:pPr marL="285750" lvl="2" indent="-285750">
              <a:buSzPct val="60000"/>
              <a:buFont typeface="Wingdings" pitchFamily="2" charset="2"/>
              <a:buChar char=""/>
            </a:pPr>
            <a:r>
              <a:rPr lang="en-US" altLang="en-US" dirty="0" smtClean="0">
                <a:latin typeface="Calibri"/>
                <a:cs typeface="Calibri"/>
              </a:rPr>
              <a:t>Sum </a:t>
            </a:r>
            <a:r>
              <a:rPr lang="en-US" altLang="en-US" dirty="0">
                <a:latin typeface="Calibri"/>
                <a:cs typeface="Calibri"/>
              </a:rPr>
              <a:t>of TCOR and Cost of Capital is total cost of risk and capital (TCORAC)</a:t>
            </a:r>
          </a:p>
          <a:p>
            <a:pPr marL="285750" lvl="2" indent="-285750">
              <a:buSzPct val="60000"/>
              <a:buFont typeface="Wingdings" pitchFamily="2" charset="2"/>
              <a:buChar char=""/>
            </a:pPr>
            <a:r>
              <a:rPr lang="en-US" altLang="en-US" dirty="0">
                <a:latin typeface="Calibri"/>
                <a:cs typeface="Calibri"/>
              </a:rPr>
              <a:t>Run various proposed retentions and select scenario with lowest TCORAC</a:t>
            </a:r>
            <a:endParaRPr lang="en-US" dirty="0">
              <a:latin typeface="Calibri"/>
              <a:cs typeface="Calibri"/>
            </a:endParaRPr>
          </a:p>
        </p:txBody>
      </p:sp>
    </p:spTree>
    <p:custDataLst>
      <p:tags r:id="rId1"/>
    </p:custDataLst>
    <p:extLst>
      <p:ext uri="{BB962C8B-B14F-4D97-AF65-F5344CB8AC3E}">
        <p14:creationId xmlns:p14="http://schemas.microsoft.com/office/powerpoint/2010/main" val="2634984525"/>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5032"/>
            <a:ext cx="8352928" cy="738932"/>
          </a:xfrm>
        </p:spPr>
        <p:txBody>
          <a:bodyPr/>
          <a:lstStyle/>
          <a:p>
            <a:pPr algn="ctr"/>
            <a:r>
              <a:rPr lang="en-GB" dirty="0" smtClean="0">
                <a:solidFill>
                  <a:srgbClr val="C60000"/>
                </a:solidFill>
              </a:rPr>
              <a:t>Cost of Capital Approach - Example</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176</a:t>
            </a:fld>
            <a:endParaRPr lang="en-GB" dirty="0">
              <a:solidFill>
                <a:prstClr val="black">
                  <a:tint val="75000"/>
                </a:prstClr>
              </a:solidFill>
              <a:latin typeface="Arial"/>
            </a:endParaRP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75" y="1052736"/>
            <a:ext cx="8018463"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7544" y="5118005"/>
            <a:ext cx="7666007" cy="369332"/>
          </a:xfrm>
          <a:prstGeom prst="rect">
            <a:avLst/>
          </a:prstGeom>
        </p:spPr>
        <p:txBody>
          <a:bodyPr wrap="square">
            <a:spAutoFit/>
          </a:bodyPr>
          <a:lstStyle/>
          <a:p>
            <a:pPr>
              <a:defRPr/>
            </a:pPr>
            <a:r>
              <a:rPr lang="en-US" altLang="en-US" kern="0" dirty="0" smtClean="0">
                <a:solidFill>
                  <a:srgbClr val="000000"/>
                </a:solidFill>
                <a:latin typeface="Calibri"/>
                <a:cs typeface="Calibri"/>
              </a:rPr>
              <a:t>Conclusion</a:t>
            </a:r>
            <a:r>
              <a:rPr lang="en-US" altLang="en-US" kern="0" dirty="0">
                <a:solidFill>
                  <a:srgbClr val="000000"/>
                </a:solidFill>
                <a:latin typeface="Calibri"/>
                <a:cs typeface="Calibri"/>
              </a:rPr>
              <a:t>:  </a:t>
            </a:r>
            <a:r>
              <a:rPr lang="en-US" altLang="en-US" kern="0" dirty="0" smtClean="0">
                <a:solidFill>
                  <a:srgbClr val="000000"/>
                </a:solidFill>
                <a:latin typeface="Calibri"/>
                <a:cs typeface="Calibri"/>
              </a:rPr>
              <a:t>$1M retention looks better than $</a:t>
            </a:r>
            <a:r>
              <a:rPr lang="en-US" altLang="en-US" kern="0" dirty="0" err="1" smtClean="0">
                <a:solidFill>
                  <a:srgbClr val="000000"/>
                </a:solidFill>
                <a:latin typeface="Calibri"/>
                <a:cs typeface="Calibri"/>
              </a:rPr>
              <a:t>0.3M</a:t>
            </a:r>
            <a:r>
              <a:rPr lang="en-US" altLang="en-US" kern="0" dirty="0" smtClean="0">
                <a:solidFill>
                  <a:srgbClr val="000000"/>
                </a:solidFill>
                <a:latin typeface="Calibri"/>
                <a:cs typeface="Calibri"/>
              </a:rPr>
              <a:t>, but is it optimal?</a:t>
            </a:r>
            <a:endParaRPr lang="en-US" dirty="0">
              <a:solidFill>
                <a:prstClr val="black"/>
              </a:solidFill>
              <a:latin typeface="Calibri"/>
              <a:cs typeface="Calibri"/>
            </a:endParaRPr>
          </a:p>
        </p:txBody>
      </p:sp>
    </p:spTree>
    <p:custDataLst>
      <p:tags r:id="rId1"/>
    </p:custDataLst>
    <p:extLst>
      <p:ext uri="{BB962C8B-B14F-4D97-AF65-F5344CB8AC3E}">
        <p14:creationId xmlns:p14="http://schemas.microsoft.com/office/powerpoint/2010/main" val="1214404955"/>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0"/>
            <a:ext cx="8352928" cy="738932"/>
          </a:xfrm>
        </p:spPr>
        <p:txBody>
          <a:bodyPr/>
          <a:lstStyle/>
          <a:p>
            <a:pPr algn="ctr"/>
            <a:r>
              <a:rPr lang="en-GB" dirty="0" smtClean="0">
                <a:solidFill>
                  <a:srgbClr val="C60000"/>
                </a:solidFill>
              </a:rPr>
              <a:t>Cost of Capital Approach – Compare all Options</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177</a:t>
            </a:fld>
            <a:endParaRPr lang="en-GB" dirty="0">
              <a:solidFill>
                <a:prstClr val="black">
                  <a:tint val="75000"/>
                </a:prstClr>
              </a:solidFill>
              <a:latin typeface="Arial"/>
            </a:endParaRPr>
          </a:p>
        </p:txBody>
      </p:sp>
      <p:sp>
        <p:nvSpPr>
          <p:cNvPr id="8" name="Rectangle 7"/>
          <p:cNvSpPr/>
          <p:nvPr/>
        </p:nvSpPr>
        <p:spPr>
          <a:xfrm>
            <a:off x="727260" y="5733256"/>
            <a:ext cx="7666007" cy="369332"/>
          </a:xfrm>
          <a:prstGeom prst="rect">
            <a:avLst/>
          </a:prstGeom>
        </p:spPr>
        <p:txBody>
          <a:bodyPr wrap="square">
            <a:spAutoFit/>
          </a:bodyPr>
          <a:lstStyle/>
          <a:p>
            <a:pPr>
              <a:defRPr/>
            </a:pPr>
            <a:r>
              <a:rPr lang="en-US" altLang="en-US" kern="0" dirty="0" smtClean="0">
                <a:solidFill>
                  <a:srgbClr val="000000"/>
                </a:solidFill>
                <a:latin typeface="Calibri"/>
                <a:cs typeface="Calibri"/>
              </a:rPr>
              <a:t>Conclusion</a:t>
            </a:r>
            <a:r>
              <a:rPr lang="en-US" altLang="en-US" kern="0" dirty="0">
                <a:solidFill>
                  <a:srgbClr val="000000"/>
                </a:solidFill>
                <a:latin typeface="Calibri"/>
                <a:cs typeface="Calibri"/>
              </a:rPr>
              <a:t>:  </a:t>
            </a:r>
            <a:r>
              <a:rPr lang="en-US" altLang="en-US" kern="0" dirty="0" smtClean="0">
                <a:solidFill>
                  <a:srgbClr val="000000"/>
                </a:solidFill>
                <a:latin typeface="Calibri"/>
                <a:cs typeface="Calibri"/>
              </a:rPr>
              <a:t>It’s close, but $</a:t>
            </a:r>
            <a:r>
              <a:rPr lang="en-US" altLang="en-US" kern="0" dirty="0" err="1" smtClean="0">
                <a:solidFill>
                  <a:srgbClr val="000000"/>
                </a:solidFill>
                <a:latin typeface="Calibri"/>
                <a:cs typeface="Calibri"/>
              </a:rPr>
              <a:t>0.7M</a:t>
            </a:r>
            <a:r>
              <a:rPr lang="en-US" altLang="en-US" kern="0" dirty="0" smtClean="0">
                <a:solidFill>
                  <a:srgbClr val="000000"/>
                </a:solidFill>
                <a:latin typeface="Calibri"/>
                <a:cs typeface="Calibri"/>
              </a:rPr>
              <a:t> </a:t>
            </a:r>
            <a:r>
              <a:rPr lang="en-US" altLang="en-US" kern="0" dirty="0">
                <a:solidFill>
                  <a:srgbClr val="000000"/>
                </a:solidFill>
                <a:latin typeface="Calibri"/>
                <a:cs typeface="Calibri"/>
              </a:rPr>
              <a:t>retention has lowest cost at 90th </a:t>
            </a:r>
            <a:r>
              <a:rPr lang="en-US" altLang="en-US" kern="0" dirty="0" smtClean="0">
                <a:solidFill>
                  <a:srgbClr val="000000"/>
                </a:solidFill>
                <a:latin typeface="Calibri"/>
                <a:cs typeface="Calibri"/>
              </a:rPr>
              <a:t>percentile.</a:t>
            </a:r>
            <a:endParaRPr lang="en-US" dirty="0">
              <a:solidFill>
                <a:prstClr val="black"/>
              </a:solidFill>
              <a:latin typeface="Calibri"/>
              <a:cs typeface="Calibri"/>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785" y="908720"/>
            <a:ext cx="7595639" cy="484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41462116"/>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Cost of Capital Approach – Example (cont.)</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178</a:t>
            </a:fld>
            <a:endParaRPr lang="en-GB" dirty="0">
              <a:solidFill>
                <a:prstClr val="black">
                  <a:tint val="75000"/>
                </a:prstClr>
              </a:solidFill>
              <a:latin typeface="Arial"/>
            </a:endParaRPr>
          </a:p>
        </p:txBody>
      </p:sp>
      <p:sp>
        <p:nvSpPr>
          <p:cNvPr id="10" name="TextBox 12"/>
          <p:cNvSpPr txBox="1">
            <a:spLocks noChangeArrowheads="1"/>
          </p:cNvSpPr>
          <p:nvPr/>
        </p:nvSpPr>
        <p:spPr bwMode="auto">
          <a:xfrm>
            <a:off x="323528" y="1196752"/>
            <a:ext cx="622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defRPr/>
            </a:pPr>
            <a:r>
              <a:rPr lang="en-US" altLang="en-US" sz="1800" kern="0" dirty="0" smtClean="0">
                <a:solidFill>
                  <a:prstClr val="black"/>
                </a:solidFill>
                <a:latin typeface="Calibri"/>
                <a:cs typeface="Calibri"/>
              </a:rPr>
              <a:t>So it’s a bit easier to see:</a:t>
            </a:r>
            <a:endParaRPr lang="en-US" altLang="en-US" sz="1800" dirty="0" smtClean="0">
              <a:solidFill>
                <a:prstClr val="black"/>
              </a:solidFill>
              <a:latin typeface="Calibri"/>
              <a:cs typeface="Calibri"/>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525141"/>
            <a:ext cx="6761163" cy="451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86441946"/>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Cost of Capital Approach – Example (cont.)</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179</a:t>
            </a:fld>
            <a:endParaRPr lang="en-GB" dirty="0">
              <a:solidFill>
                <a:prstClr val="black">
                  <a:tint val="75000"/>
                </a:prstClr>
              </a:solidFill>
              <a:latin typeface="Arial"/>
            </a:endParaRPr>
          </a:p>
        </p:txBody>
      </p:sp>
      <p:sp>
        <p:nvSpPr>
          <p:cNvPr id="10" name="TextBox 12"/>
          <p:cNvSpPr txBox="1">
            <a:spLocks noChangeArrowheads="1"/>
          </p:cNvSpPr>
          <p:nvPr/>
        </p:nvSpPr>
        <p:spPr bwMode="auto">
          <a:xfrm>
            <a:off x="395536" y="1412776"/>
            <a:ext cx="622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defRPr/>
            </a:pPr>
            <a:r>
              <a:rPr lang="en-US" altLang="en-US" sz="1800" kern="0" dirty="0" smtClean="0">
                <a:solidFill>
                  <a:prstClr val="black"/>
                </a:solidFill>
                <a:latin typeface="Calibri"/>
                <a:cs typeface="Calibri"/>
              </a:rPr>
              <a:t>Here’s what it boils down to from a financial standpoint:</a:t>
            </a:r>
            <a:endParaRPr lang="en-US" altLang="en-US" sz="1800" dirty="0" smtClean="0">
              <a:solidFill>
                <a:prstClr val="black"/>
              </a:solidFill>
              <a:latin typeface="Calibri"/>
              <a:cs typeface="Calibri"/>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5" y="2293938"/>
            <a:ext cx="8352929"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186958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5250" y="104775"/>
            <a:ext cx="8943975" cy="887413"/>
          </a:xfrm>
          <a:solidFill>
            <a:schemeClr val="bg1">
              <a:alpha val="0"/>
            </a:schemeClr>
          </a:solidFill>
        </p:spPr>
        <p:txBody>
          <a:bodyPr/>
          <a:lstStyle/>
          <a:p>
            <a:pPr algn="ctr" eaLnBrk="1" hangingPunct="1"/>
            <a:r>
              <a:rPr lang="en-US" sz="2400" b="1" dirty="0">
                <a:solidFill>
                  <a:srgbClr val="C00000"/>
                </a:solidFill>
                <a:latin typeface="Arial" charset="0"/>
              </a:rPr>
              <a:t>…and provides a valued dividend return to our shareholders</a:t>
            </a:r>
          </a:p>
        </p:txBody>
      </p:sp>
      <p:sp>
        <p:nvSpPr>
          <p:cNvPr id="24577"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935616-3968-2E4F-81E1-9E645494AFBA}" type="slidenum">
              <a:rPr lang="en-US" sz="1200" b="1">
                <a:solidFill>
                  <a:srgbClr val="FFFFFF"/>
                </a:solidFill>
                <a:cs typeface="Arial" charset="0"/>
              </a:rPr>
              <a:pPr/>
              <a:t>18</a:t>
            </a:fld>
            <a:endParaRPr lang="en-US" sz="1200" b="1">
              <a:solidFill>
                <a:srgbClr val="FFFFFF"/>
              </a:solidFill>
              <a:cs typeface="Arial" charset="0"/>
            </a:endParaRPr>
          </a:p>
        </p:txBody>
      </p:sp>
      <p:sp>
        <p:nvSpPr>
          <p:cNvPr id="24579" name="TextBox 4"/>
          <p:cNvSpPr txBox="1">
            <a:spLocks noChangeArrowheads="1"/>
          </p:cNvSpPr>
          <p:nvPr/>
        </p:nvSpPr>
        <p:spPr bwMode="auto">
          <a:xfrm>
            <a:off x="2114550" y="852488"/>
            <a:ext cx="490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800" u="sng">
                <a:solidFill>
                  <a:prstClr val="black"/>
                </a:solidFill>
                <a:cs typeface="Arial" charset="0"/>
              </a:rPr>
              <a:t>Cumulative Dividends 2009-2013</a:t>
            </a:r>
            <a:r>
              <a:rPr lang="en-US" sz="1800">
                <a:solidFill>
                  <a:prstClr val="black"/>
                </a:solidFill>
                <a:cs typeface="Arial" charset="0"/>
              </a:rPr>
              <a:t> ($ millions)</a:t>
            </a:r>
          </a:p>
        </p:txBody>
      </p:sp>
      <p:graphicFrame>
        <p:nvGraphicFramePr>
          <p:cNvPr id="24580" name="Chart 5"/>
          <p:cNvGraphicFramePr>
            <a:graphicFrameLocks/>
          </p:cNvGraphicFramePr>
          <p:nvPr>
            <p:extLst>
              <p:ext uri="{D42A27DB-BD31-4B8C-83A1-F6EECF244321}">
                <p14:modId xmlns:p14="http://schemas.microsoft.com/office/powerpoint/2010/main" val="913270228"/>
              </p:ext>
            </p:extLst>
          </p:nvPr>
        </p:nvGraphicFramePr>
        <p:xfrm>
          <a:off x="1141305" y="852488"/>
          <a:ext cx="6972300" cy="5791200"/>
        </p:xfrm>
        <a:graphic>
          <a:graphicData uri="http://schemas.openxmlformats.org/presentationml/2006/ole">
            <mc:AlternateContent xmlns:mc="http://schemas.openxmlformats.org/markup-compatibility/2006">
              <mc:Choice xmlns:v="urn:schemas-microsoft-com:vml" Requires="v">
                <p:oleObj spid="_x0000_s24582" name="Chart" r:id="rId5" imgW="5633192" imgH="5480779" progId="Excel.Sheet.8">
                  <p:embed/>
                </p:oleObj>
              </mc:Choice>
              <mc:Fallback>
                <p:oleObj name="Chart" r:id="rId5" imgW="5633192" imgH="5480779"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305" y="852488"/>
                        <a:ext cx="6972300" cy="579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5156"/>
            <a:ext cx="8352928" cy="738932"/>
          </a:xfrm>
        </p:spPr>
        <p:txBody>
          <a:bodyPr/>
          <a:lstStyle/>
          <a:p>
            <a:pPr algn="ctr"/>
            <a:r>
              <a:rPr lang="en-GB" dirty="0" smtClean="0">
                <a:solidFill>
                  <a:srgbClr val="C60000"/>
                </a:solidFill>
              </a:rPr>
              <a:t>Other Considerations</a:t>
            </a:r>
            <a:endParaRPr lang="en-GB" dirty="0">
              <a:solidFill>
                <a:srgbClr val="C60000"/>
              </a:solidFill>
            </a:endParaRPr>
          </a:p>
        </p:txBody>
      </p:sp>
      <p:sp>
        <p:nvSpPr>
          <p:cNvPr id="3" name="Content Placeholder 2"/>
          <p:cNvSpPr>
            <a:spLocks noGrp="1"/>
          </p:cNvSpPr>
          <p:nvPr>
            <p:ph idx="1"/>
            <p:custDataLst>
              <p:tags r:id="rId3"/>
            </p:custDataLst>
          </p:nvPr>
        </p:nvSpPr>
        <p:spPr/>
        <p:txBody>
          <a:bodyPr vert="horz" lIns="0" tIns="0" rIns="91440" bIns="45720" rtlCol="0">
            <a:normAutofit/>
          </a:bodyPr>
          <a:lstStyle/>
          <a:p>
            <a:pPr marL="285750" lvl="2" indent="-285750"/>
            <a:r>
              <a:rPr lang="en-US" altLang="en-US" sz="2400" dirty="0">
                <a:latin typeface="Calibri"/>
                <a:cs typeface="Calibri"/>
              </a:rPr>
              <a:t>Alternative adverse loss scenarios can be modeled</a:t>
            </a:r>
          </a:p>
          <a:p>
            <a:pPr lvl="3"/>
            <a:r>
              <a:rPr lang="en-US" altLang="en-US" sz="2400" dirty="0" smtClean="0">
                <a:latin typeface="Calibri"/>
                <a:cs typeface="Calibri"/>
              </a:rPr>
              <a:t>Based </a:t>
            </a:r>
            <a:r>
              <a:rPr lang="en-US" altLang="en-US" sz="2400" dirty="0">
                <a:latin typeface="Calibri"/>
                <a:cs typeface="Calibri"/>
              </a:rPr>
              <a:t>on company risk tolerance</a:t>
            </a:r>
          </a:p>
          <a:p>
            <a:pPr marL="285750" lvl="2" indent="-285750"/>
            <a:r>
              <a:rPr lang="en-US" altLang="en-US" sz="2400" dirty="0">
                <a:latin typeface="Calibri"/>
                <a:cs typeface="Calibri"/>
              </a:rPr>
              <a:t>Alternative Cost of Capital rates can be modeled as well</a:t>
            </a:r>
          </a:p>
          <a:p>
            <a:pPr marL="285750" lvl="2" indent="-285750"/>
            <a:r>
              <a:rPr lang="en-US" altLang="en-US" sz="2400" dirty="0">
                <a:latin typeface="Calibri"/>
                <a:cs typeface="Calibri"/>
              </a:rPr>
              <a:t>Remember to incorporate the effect of the insurance market cycle</a:t>
            </a:r>
          </a:p>
          <a:p>
            <a:pPr lvl="3"/>
            <a:r>
              <a:rPr lang="en-US" altLang="en-US" sz="2400" dirty="0">
                <a:latin typeface="Calibri"/>
                <a:cs typeface="Calibri"/>
              </a:rPr>
              <a:t>Run the model frequently to adjust to commercial market excess costs</a:t>
            </a:r>
          </a:p>
          <a:p>
            <a:pPr marL="285750" lvl="2" indent="-285750"/>
            <a:r>
              <a:rPr lang="en-US" altLang="en-US" sz="2400" dirty="0">
                <a:latin typeface="Calibri"/>
                <a:cs typeface="Calibri"/>
              </a:rPr>
              <a:t>This work falls under broader Theory of Risk Reduction, an evolving area of research</a:t>
            </a:r>
          </a:p>
          <a:p>
            <a:pPr lvl="3"/>
            <a:r>
              <a:rPr lang="en-US" altLang="en-US" sz="2400" dirty="0" smtClean="0">
                <a:latin typeface="Calibri"/>
                <a:cs typeface="Calibri"/>
              </a:rPr>
              <a:t>These </a:t>
            </a:r>
            <a:r>
              <a:rPr lang="en-US" altLang="en-US" sz="2400" dirty="0">
                <a:latin typeface="Calibri"/>
                <a:cs typeface="Calibri"/>
              </a:rPr>
              <a:t>are two common methods, but others exist as </a:t>
            </a:r>
            <a:r>
              <a:rPr lang="en-US" altLang="en-US" sz="2400" dirty="0" smtClean="0">
                <a:latin typeface="Calibri"/>
                <a:cs typeface="Calibri"/>
              </a:rPr>
              <a:t>well</a:t>
            </a:r>
            <a:endParaRPr lang="en-US" altLang="en-US" sz="2400" dirty="0">
              <a:latin typeface="Calibri"/>
              <a:cs typeface="Calibri"/>
            </a:endParaRPr>
          </a:p>
          <a:p>
            <a:pPr lvl="2"/>
            <a:endParaRPr lang="en-GB" sz="2400" dirty="0">
              <a:latin typeface="Calibri"/>
              <a:cs typeface="Calibri"/>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180</a:t>
            </a:fld>
            <a:endParaRPr lang="en-GB" dirty="0">
              <a:solidFill>
                <a:prstClr val="black">
                  <a:tint val="75000"/>
                </a:prstClr>
              </a:solidFill>
              <a:latin typeface="Arial"/>
            </a:endParaRPr>
          </a:p>
        </p:txBody>
      </p:sp>
    </p:spTree>
    <p:custDataLst>
      <p:tags r:id="rId1"/>
    </p:custDataLst>
    <p:extLst>
      <p:ext uri="{BB962C8B-B14F-4D97-AF65-F5344CB8AC3E}">
        <p14:creationId xmlns:p14="http://schemas.microsoft.com/office/powerpoint/2010/main" val="2865871392"/>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1520" y="1052736"/>
            <a:ext cx="8622000" cy="479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2" name="Title 1"/>
          <p:cNvSpPr>
            <a:spLocks noGrp="1"/>
          </p:cNvSpPr>
          <p:nvPr>
            <p:ph type="ctrTitle"/>
            <p:custDataLst>
              <p:tags r:id="rId2"/>
            </p:custDataLst>
          </p:nvPr>
        </p:nvSpPr>
        <p:spPr>
          <a:xfrm>
            <a:off x="1475656" y="2420888"/>
            <a:ext cx="6635845" cy="385043"/>
          </a:xfrm>
          <a:solidFill>
            <a:srgbClr val="FFFFFF"/>
          </a:solidFill>
        </p:spPr>
        <p:txBody>
          <a:bodyPr>
            <a:noAutofit/>
          </a:bodyPr>
          <a:lstStyle/>
          <a:p>
            <a:pPr algn="ctr"/>
            <a:r>
              <a:rPr lang="en-GB" sz="2400" dirty="0" smtClean="0"/>
              <a:t>A Practitioner’s Perspective</a:t>
            </a:r>
            <a:endParaRPr lang="en-GB" sz="2400" dirty="0"/>
          </a:p>
        </p:txBody>
      </p:sp>
      <p:sp>
        <p:nvSpPr>
          <p:cNvPr id="10"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Tree>
    <p:custDataLst>
      <p:tags r:id="rId1"/>
    </p:custDataLst>
    <p:extLst>
      <p:ext uri="{BB962C8B-B14F-4D97-AF65-F5344CB8AC3E}">
        <p14:creationId xmlns:p14="http://schemas.microsoft.com/office/powerpoint/2010/main" val="3425828279"/>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A Tale of Two Captives</a:t>
            </a:r>
            <a:endParaRPr lang="en-GB" dirty="0">
              <a:solidFill>
                <a:srgbClr val="C60000"/>
              </a:solidFill>
            </a:endParaRPr>
          </a:p>
        </p:txBody>
      </p:sp>
      <p:sp>
        <p:nvSpPr>
          <p:cNvPr id="3" name="Content Placeholder 2"/>
          <p:cNvSpPr>
            <a:spLocks noGrp="1"/>
          </p:cNvSpPr>
          <p:nvPr>
            <p:ph sz="half" idx="1"/>
            <p:custDataLst>
              <p:tags r:id="rId3"/>
            </p:custDataLst>
          </p:nvPr>
        </p:nvSpPr>
        <p:spPr>
          <a:xfrm>
            <a:off x="4741844" y="1772816"/>
            <a:ext cx="4100264" cy="3384376"/>
          </a:xfrm>
          <a:gradFill flip="none" rotWithShape="1">
            <a:gsLst>
              <a:gs pos="85750">
                <a:srgbClr val="FAEBC0"/>
              </a:gs>
              <a:gs pos="63000">
                <a:srgbClr val="F5D780"/>
              </a:gs>
              <a:gs pos="100000">
                <a:schemeClr val="bg1"/>
              </a:gs>
            </a:gsLst>
            <a:path path="shape">
              <a:fillToRect l="50000" t="50000" r="50000" b="50000"/>
            </a:path>
            <a:tileRect/>
          </a:gradFill>
          <a:ln>
            <a:solidFill>
              <a:schemeClr val="accent1"/>
            </a:solidFill>
          </a:ln>
        </p:spPr>
        <p:txBody>
          <a:bodyPr/>
          <a:lstStyle/>
          <a:p>
            <a:pPr marL="396875" lvl="2" indent="-287338"/>
            <a:r>
              <a:rPr lang="en-GB" dirty="0" smtClean="0"/>
              <a:t>Single parent</a:t>
            </a:r>
          </a:p>
          <a:p>
            <a:pPr marL="396875" lvl="2" indent="-287338"/>
            <a:r>
              <a:rPr lang="en-GB" dirty="0" smtClean="0"/>
              <a:t>Parent is Archdiocese of Hartford</a:t>
            </a:r>
          </a:p>
          <a:p>
            <a:pPr marL="396875" lvl="2" indent="-287338"/>
            <a:r>
              <a:rPr lang="en-GB" dirty="0" smtClean="0"/>
              <a:t>Formed 2012</a:t>
            </a:r>
          </a:p>
          <a:p>
            <a:pPr marL="396875" lvl="2" indent="-287338"/>
            <a:r>
              <a:rPr lang="en-GB" dirty="0" smtClean="0"/>
              <a:t>Deductible reimbursement cover</a:t>
            </a:r>
          </a:p>
          <a:p>
            <a:pPr marL="396875" lvl="2" indent="-287338"/>
            <a:r>
              <a:rPr lang="en-GB" dirty="0" smtClean="0"/>
              <a:t>Property, WC</a:t>
            </a:r>
          </a:p>
          <a:p>
            <a:pPr marL="396875" lvl="2" indent="-287338"/>
            <a:r>
              <a:rPr lang="en-GB" dirty="0" smtClean="0"/>
              <a:t>Looking at increasing </a:t>
            </a:r>
            <a:r>
              <a:rPr lang="en-GB" u="sng" dirty="0" smtClean="0"/>
              <a:t>specific</a:t>
            </a:r>
            <a:r>
              <a:rPr lang="en-GB" dirty="0" smtClean="0"/>
              <a:t> or </a:t>
            </a:r>
            <a:r>
              <a:rPr lang="en-GB" u="sng" dirty="0" smtClean="0"/>
              <a:t>aggregate</a:t>
            </a:r>
            <a:r>
              <a:rPr lang="en-GB" dirty="0" smtClean="0"/>
              <a:t> limit</a:t>
            </a:r>
          </a:p>
        </p:txBody>
      </p:sp>
      <p:sp>
        <p:nvSpPr>
          <p:cNvPr id="11"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7" name="Slide Number Placeholder 6"/>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182</a:t>
            </a:fld>
            <a:endParaRPr lang="en-GB" dirty="0">
              <a:solidFill>
                <a:prstClr val="black">
                  <a:tint val="75000"/>
                </a:prstClr>
              </a:solidFill>
              <a:latin typeface="Arial"/>
            </a:endParaRPr>
          </a:p>
        </p:txBody>
      </p:sp>
      <p:sp>
        <p:nvSpPr>
          <p:cNvPr id="10" name="Rectangle 9"/>
          <p:cNvSpPr/>
          <p:nvPr/>
        </p:nvSpPr>
        <p:spPr>
          <a:xfrm>
            <a:off x="4741844" y="1340768"/>
            <a:ext cx="4104456" cy="432048"/>
          </a:xfrm>
          <a:prstGeom prst="rect">
            <a:avLst/>
          </a:prstGeom>
          <a:gradFill flip="none" rotWithShape="1">
            <a:gsLst>
              <a:gs pos="45000">
                <a:schemeClr val="accent1"/>
              </a:gs>
              <a:gs pos="100000">
                <a:schemeClr val="accent1">
                  <a:tint val="44500"/>
                  <a:satMod val="160000"/>
                </a:schemeClr>
              </a:gs>
              <a:gs pos="100000">
                <a:schemeClr val="bg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GB" b="1" dirty="0">
                <a:solidFill>
                  <a:prstClr val="black"/>
                </a:solidFill>
                <a:latin typeface="Arial"/>
              </a:rPr>
              <a:t>Cathedral Indemnity Co.</a:t>
            </a:r>
          </a:p>
        </p:txBody>
      </p:sp>
      <p:sp>
        <p:nvSpPr>
          <p:cNvPr id="13" name="Content Placeholder 2"/>
          <p:cNvSpPr>
            <a:spLocks noGrp="1"/>
          </p:cNvSpPr>
          <p:nvPr>
            <p:ph sz="half" idx="1"/>
            <p:custDataLst>
              <p:tags r:id="rId4"/>
            </p:custDataLst>
          </p:nvPr>
        </p:nvSpPr>
        <p:spPr>
          <a:xfrm>
            <a:off x="255712" y="1800952"/>
            <a:ext cx="4100264" cy="3384376"/>
          </a:xfrm>
          <a:gradFill flip="none" rotWithShape="1">
            <a:gsLst>
              <a:gs pos="85750">
                <a:srgbClr val="FAEBC0"/>
              </a:gs>
              <a:gs pos="63000">
                <a:srgbClr val="F5D780"/>
              </a:gs>
              <a:gs pos="100000">
                <a:schemeClr val="bg1"/>
              </a:gs>
            </a:gsLst>
            <a:path path="shape">
              <a:fillToRect l="50000" t="50000" r="50000" b="50000"/>
            </a:path>
            <a:tileRect/>
          </a:gradFill>
          <a:ln>
            <a:solidFill>
              <a:schemeClr val="accent1"/>
            </a:solidFill>
          </a:ln>
        </p:spPr>
        <p:txBody>
          <a:bodyPr/>
          <a:lstStyle/>
          <a:p>
            <a:pPr marL="396875" lvl="2" indent="-287338"/>
            <a:r>
              <a:rPr lang="en-GB" dirty="0" smtClean="0"/>
              <a:t>Single parent, but group-like</a:t>
            </a:r>
          </a:p>
          <a:p>
            <a:pPr marL="396875" lvl="2" indent="-287338"/>
            <a:r>
              <a:rPr lang="en-GB" dirty="0" smtClean="0"/>
              <a:t>Parent is Catholic Umbrella Pool (CUP)</a:t>
            </a:r>
          </a:p>
          <a:p>
            <a:pPr marL="396875" lvl="2" indent="-287338"/>
            <a:r>
              <a:rPr lang="en-GB" dirty="0" smtClean="0"/>
              <a:t>Formed 2010</a:t>
            </a:r>
          </a:p>
          <a:p>
            <a:pPr marL="396875" lvl="2" indent="-287338"/>
            <a:r>
              <a:rPr lang="en-GB" dirty="0" smtClean="0"/>
              <a:t>Reinsurance company</a:t>
            </a:r>
          </a:p>
          <a:p>
            <a:pPr marL="396875" lvl="2" indent="-287338"/>
            <a:r>
              <a:rPr lang="en-GB" dirty="0" smtClean="0"/>
              <a:t>Liability</a:t>
            </a:r>
          </a:p>
          <a:p>
            <a:pPr marL="396875" lvl="2" indent="-287338"/>
            <a:r>
              <a:rPr lang="en-GB" dirty="0" smtClean="0"/>
              <a:t>Looking at increasing</a:t>
            </a:r>
            <a:r>
              <a:rPr lang="en-GB" u="sng" dirty="0" smtClean="0"/>
              <a:t> </a:t>
            </a:r>
            <a:r>
              <a:rPr lang="en-GB" dirty="0" smtClean="0"/>
              <a:t>percentage participation in various layers</a:t>
            </a:r>
          </a:p>
        </p:txBody>
      </p:sp>
      <p:sp>
        <p:nvSpPr>
          <p:cNvPr id="14" name="Rectangle 13"/>
          <p:cNvSpPr/>
          <p:nvPr/>
        </p:nvSpPr>
        <p:spPr>
          <a:xfrm>
            <a:off x="251520" y="1362802"/>
            <a:ext cx="4104456" cy="432048"/>
          </a:xfrm>
          <a:prstGeom prst="rect">
            <a:avLst/>
          </a:prstGeom>
          <a:gradFill>
            <a:gsLst>
              <a:gs pos="45000">
                <a:schemeClr val="accent1"/>
              </a:gs>
              <a:gs pos="100000">
                <a:schemeClr val="accent1">
                  <a:tint val="44500"/>
                  <a:satMod val="160000"/>
                </a:schemeClr>
              </a:gs>
              <a:gs pos="100000">
                <a:schemeClr val="bg1"/>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GB" b="1" dirty="0" smtClean="0">
                <a:solidFill>
                  <a:prstClr val="black"/>
                </a:solidFill>
                <a:latin typeface="Arial"/>
              </a:rPr>
              <a:t>Cup Re</a:t>
            </a:r>
            <a:endParaRPr lang="en-GB" b="1" dirty="0">
              <a:solidFill>
                <a:prstClr val="black"/>
              </a:solidFill>
              <a:latin typeface="Arial"/>
            </a:endParaRPr>
          </a:p>
        </p:txBody>
      </p:sp>
    </p:spTree>
    <p:custDataLst>
      <p:tags r:id="rId1"/>
    </p:custDataLst>
    <p:extLst>
      <p:ext uri="{BB962C8B-B14F-4D97-AF65-F5344CB8AC3E}">
        <p14:creationId xmlns:p14="http://schemas.microsoft.com/office/powerpoint/2010/main" val="2812429211"/>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27584" y="23664"/>
            <a:ext cx="7753350" cy="725488"/>
          </a:xfrm>
        </p:spPr>
        <p:txBody>
          <a:bodyPr/>
          <a:lstStyle/>
          <a:p>
            <a:pPr algn="ctr" eaLnBrk="1" hangingPunct="1"/>
            <a:r>
              <a:rPr lang="en-US" altLang="en-US" sz="2400" dirty="0" smtClean="0">
                <a:solidFill>
                  <a:srgbClr val="C60000"/>
                </a:solidFill>
              </a:rPr>
              <a:t>Common Elements of these Captives</a:t>
            </a:r>
          </a:p>
        </p:txBody>
      </p:sp>
      <p:sp>
        <p:nvSpPr>
          <p:cNvPr id="7171" name="Rectangle 3"/>
          <p:cNvSpPr>
            <a:spLocks noGrp="1" noChangeArrowheads="1"/>
          </p:cNvSpPr>
          <p:nvPr>
            <p:ph idx="1"/>
          </p:nvPr>
        </p:nvSpPr>
        <p:spPr>
          <a:xfrm>
            <a:off x="899592" y="1556792"/>
            <a:ext cx="7005638" cy="4337050"/>
          </a:xfrm>
        </p:spPr>
        <p:txBody>
          <a:bodyPr>
            <a:normAutofit/>
          </a:bodyPr>
          <a:lstStyle/>
          <a:p>
            <a:pPr marL="342900" indent="-342900">
              <a:buFont typeface="Arial" panose="020B0604020202020204" pitchFamily="34" charset="0"/>
              <a:buChar char="•"/>
            </a:pPr>
            <a:r>
              <a:rPr lang="en-US" altLang="en-US" sz="2400" b="0" dirty="0" smtClean="0">
                <a:latin typeface="Calibri"/>
                <a:cs typeface="Calibri"/>
              </a:rPr>
              <a:t>Board decision making in the face of uncertainty</a:t>
            </a:r>
          </a:p>
          <a:p>
            <a:pPr marL="342900" indent="-342900">
              <a:buFont typeface="Arial" panose="020B0604020202020204" pitchFamily="34" charset="0"/>
              <a:buChar char="•"/>
            </a:pPr>
            <a:r>
              <a:rPr lang="en-US" altLang="en-US" sz="2400" b="0" dirty="0" smtClean="0">
                <a:latin typeface="Calibri"/>
                <a:cs typeface="Calibri"/>
              </a:rPr>
              <a:t>Pricing exercises </a:t>
            </a:r>
          </a:p>
          <a:p>
            <a:pPr marL="342900" indent="-342900">
              <a:buFont typeface="Arial" panose="020B0604020202020204" pitchFamily="34" charset="0"/>
              <a:buChar char="•"/>
            </a:pPr>
            <a:r>
              <a:rPr lang="en-US" altLang="en-US" sz="2400" b="0" dirty="0" smtClean="0">
                <a:latin typeface="Calibri"/>
                <a:cs typeface="Calibri"/>
              </a:rPr>
              <a:t>Role of capital</a:t>
            </a:r>
          </a:p>
          <a:p>
            <a:pPr marL="342900" indent="-342900">
              <a:buFont typeface="Arial" panose="020B0604020202020204" pitchFamily="34" charset="0"/>
              <a:buChar char="•"/>
            </a:pPr>
            <a:r>
              <a:rPr lang="en-US" altLang="en-US" sz="2400" b="0" dirty="0" smtClean="0">
                <a:latin typeface="Calibri"/>
                <a:cs typeface="Calibri"/>
              </a:rPr>
              <a:t>Volatility in results </a:t>
            </a:r>
          </a:p>
          <a:p>
            <a:pPr marL="342900" indent="-342900">
              <a:buFont typeface="Arial" panose="020B0604020202020204" pitchFamily="34" charset="0"/>
              <a:buChar char="•"/>
            </a:pPr>
            <a:r>
              <a:rPr lang="en-US" altLang="en-US" sz="2400" b="0" dirty="0">
                <a:latin typeface="Calibri"/>
                <a:cs typeface="Calibri"/>
              </a:rPr>
              <a:t>Cost-benefit analysis</a:t>
            </a:r>
          </a:p>
          <a:p>
            <a:pPr marL="342900" indent="-342900">
              <a:buFont typeface="Arial" panose="020B0604020202020204" pitchFamily="34" charset="0"/>
              <a:buChar char="•"/>
            </a:pPr>
            <a:endParaRPr lang="en-US" altLang="en-US" sz="2400" b="0" dirty="0" smtClean="0">
              <a:latin typeface="Calibri"/>
              <a:cs typeface="Calibri"/>
            </a:endParaRPr>
          </a:p>
        </p:txBody>
      </p:sp>
      <p:sp>
        <p:nvSpPr>
          <p:cNvPr id="7172"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20109D77-298F-4166-844F-75149ED715D2}" type="slidenum">
              <a:rPr lang="en-US" altLang="en-US" sz="1400">
                <a:solidFill>
                  <a:prstClr val="black"/>
                </a:solidFill>
              </a:rPr>
              <a:pPr>
                <a:spcBef>
                  <a:spcPct val="0"/>
                </a:spcBef>
                <a:buClrTx/>
                <a:buFontTx/>
                <a:buNone/>
              </a:pPr>
              <a:t>183</a:t>
            </a:fld>
            <a:endParaRPr lang="en-US" altLang="en-US" sz="1400">
              <a:solidFill>
                <a:prstClr val="black"/>
              </a:solidFill>
            </a:endParaRPr>
          </a:p>
        </p:txBody>
      </p:sp>
    </p:spTree>
    <p:extLst>
      <p:ext uri="{BB962C8B-B14F-4D97-AF65-F5344CB8AC3E}">
        <p14:creationId xmlns:p14="http://schemas.microsoft.com/office/powerpoint/2010/main" val="602628193"/>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11560" y="116632"/>
            <a:ext cx="8352928" cy="738932"/>
          </a:xfrm>
        </p:spPr>
        <p:txBody>
          <a:bodyPr/>
          <a:lstStyle/>
          <a:p>
            <a:pPr algn="ctr"/>
            <a:r>
              <a:rPr lang="en-US" altLang="en-US" sz="2400" dirty="0" smtClean="0">
                <a:solidFill>
                  <a:srgbClr val="C60000"/>
                </a:solidFill>
              </a:rPr>
              <a:t>Responsibility and Accountability</a:t>
            </a:r>
          </a:p>
        </p:txBody>
      </p:sp>
      <p:sp>
        <p:nvSpPr>
          <p:cNvPr id="23555" name="Content Placeholder 2"/>
          <p:cNvSpPr>
            <a:spLocks noGrp="1"/>
          </p:cNvSpPr>
          <p:nvPr>
            <p:ph idx="1"/>
          </p:nvPr>
        </p:nvSpPr>
        <p:spPr>
          <a:xfrm>
            <a:off x="620043" y="1484784"/>
            <a:ext cx="6992937" cy="4173538"/>
          </a:xfrm>
        </p:spPr>
        <p:txBody>
          <a:bodyPr/>
          <a:lstStyle/>
          <a:p>
            <a:pPr marL="457200" indent="-457200">
              <a:buFont typeface="Arial" panose="020B0604020202020204" pitchFamily="34" charset="0"/>
              <a:buChar char="•"/>
              <a:tabLst>
                <a:tab pos="457200" algn="l"/>
              </a:tabLst>
            </a:pPr>
            <a:r>
              <a:rPr lang="en-US" altLang="en-US" dirty="0" smtClean="0">
                <a:solidFill>
                  <a:schemeClr val="bg2"/>
                </a:solidFill>
              </a:rPr>
              <a:t> </a:t>
            </a:r>
            <a:r>
              <a:rPr lang="en-US" altLang="en-US" sz="2400" b="0" dirty="0" smtClean="0">
                <a:latin typeface="Calibri"/>
                <a:cs typeface="Calibri"/>
              </a:rPr>
              <a:t>For-profit and non-profit Board members have the</a:t>
            </a:r>
            <a:br>
              <a:rPr lang="en-US" altLang="en-US" sz="2400" b="0" dirty="0" smtClean="0">
                <a:latin typeface="Calibri"/>
                <a:cs typeface="Calibri"/>
              </a:rPr>
            </a:br>
            <a:r>
              <a:rPr lang="en-US" altLang="en-US" sz="2400" b="0" dirty="0" smtClean="0">
                <a:latin typeface="Calibri"/>
                <a:cs typeface="Calibri"/>
              </a:rPr>
              <a:t> responsibility to govern the multiplicity of specific</a:t>
            </a:r>
            <a:br>
              <a:rPr lang="en-US" altLang="en-US" sz="2400" b="0" dirty="0" smtClean="0">
                <a:latin typeface="Calibri"/>
                <a:cs typeface="Calibri"/>
              </a:rPr>
            </a:br>
            <a:r>
              <a:rPr lang="en-US" altLang="en-US" sz="2400" b="0" dirty="0" smtClean="0">
                <a:latin typeface="Calibri"/>
                <a:cs typeface="Calibri"/>
              </a:rPr>
              <a:t> goods, services or missions with finite capital</a:t>
            </a:r>
          </a:p>
          <a:p>
            <a:pPr marL="457200" indent="-457200">
              <a:buFont typeface="Arial" panose="020B0604020202020204" pitchFamily="34" charset="0"/>
              <a:buChar char="•"/>
              <a:tabLst>
                <a:tab pos="571500" algn="l"/>
              </a:tabLst>
            </a:pPr>
            <a:r>
              <a:rPr lang="en-US" altLang="en-US" sz="2400" b="0" dirty="0" smtClean="0">
                <a:solidFill>
                  <a:schemeClr val="bg2"/>
                </a:solidFill>
                <a:latin typeface="Calibri"/>
                <a:cs typeface="Calibri"/>
              </a:rPr>
              <a:t> </a:t>
            </a:r>
            <a:r>
              <a:rPr lang="en-US" altLang="en-US" sz="2400" b="0" dirty="0" smtClean="0">
                <a:latin typeface="Calibri"/>
                <a:cs typeface="Calibri"/>
              </a:rPr>
              <a:t>The CFO helps identify the risk profile of the</a:t>
            </a:r>
            <a:br>
              <a:rPr lang="en-US" altLang="en-US" sz="2400" b="0" dirty="0" smtClean="0">
                <a:latin typeface="Calibri"/>
                <a:cs typeface="Calibri"/>
              </a:rPr>
            </a:br>
            <a:r>
              <a:rPr lang="en-US" altLang="en-US" sz="2400" b="0" dirty="0" smtClean="0">
                <a:latin typeface="Calibri"/>
                <a:cs typeface="Calibri"/>
              </a:rPr>
              <a:t> enterprise, advises on whether to retain, neutralize</a:t>
            </a:r>
            <a:br>
              <a:rPr lang="en-US" altLang="en-US" sz="2400" b="0" dirty="0" smtClean="0">
                <a:latin typeface="Calibri"/>
                <a:cs typeface="Calibri"/>
              </a:rPr>
            </a:br>
            <a:r>
              <a:rPr lang="en-US" altLang="en-US" sz="2400" b="0" dirty="0" smtClean="0">
                <a:latin typeface="Calibri"/>
                <a:cs typeface="Calibri"/>
              </a:rPr>
              <a:t> or transfer risks</a:t>
            </a:r>
          </a:p>
          <a:p>
            <a:pPr marL="457200" indent="-457200">
              <a:buFont typeface="Arial" panose="020B0604020202020204" pitchFamily="34" charset="0"/>
              <a:buChar char="•"/>
              <a:tabLst>
                <a:tab pos="571500" algn="l"/>
              </a:tabLst>
            </a:pPr>
            <a:r>
              <a:rPr lang="en-US" altLang="en-US" sz="2400" b="0" dirty="0" smtClean="0">
                <a:solidFill>
                  <a:schemeClr val="bg2"/>
                </a:solidFill>
                <a:latin typeface="Calibri"/>
                <a:cs typeface="Calibri"/>
              </a:rPr>
              <a:t> </a:t>
            </a:r>
            <a:r>
              <a:rPr lang="en-US" altLang="en-US" sz="2400" b="0" dirty="0" smtClean="0">
                <a:latin typeface="Calibri"/>
                <a:cs typeface="Calibri"/>
              </a:rPr>
              <a:t>Risk profile includes Core and Non-core risks </a:t>
            </a:r>
            <a:br>
              <a:rPr lang="en-US" altLang="en-US" sz="2400" b="0" dirty="0" smtClean="0">
                <a:latin typeface="Calibri"/>
                <a:cs typeface="Calibri"/>
              </a:rPr>
            </a:br>
            <a:r>
              <a:rPr lang="en-US" altLang="en-US" sz="2400" b="0" dirty="0" smtClean="0">
                <a:latin typeface="Calibri"/>
                <a:cs typeface="Calibri"/>
              </a:rPr>
              <a:t> evaluation</a:t>
            </a:r>
          </a:p>
          <a:p>
            <a:pPr marL="457200" indent="-457200">
              <a:buFont typeface="Arial" panose="020B0604020202020204" pitchFamily="34" charset="0"/>
              <a:buChar char="•"/>
              <a:tabLst>
                <a:tab pos="571500" algn="l"/>
              </a:tabLst>
            </a:pPr>
            <a:r>
              <a:rPr lang="en-US" altLang="en-US" sz="2400" b="0" dirty="0" smtClean="0">
                <a:solidFill>
                  <a:schemeClr val="bg2"/>
                </a:solidFill>
                <a:latin typeface="Calibri"/>
                <a:cs typeface="Calibri"/>
              </a:rPr>
              <a:t> </a:t>
            </a:r>
            <a:r>
              <a:rPr lang="en-US" altLang="en-US" sz="2400" b="0" dirty="0" smtClean="0">
                <a:latin typeface="Calibri"/>
                <a:cs typeface="Calibri"/>
              </a:rPr>
              <a:t>Allocate capital</a:t>
            </a:r>
          </a:p>
        </p:txBody>
      </p:sp>
      <p:sp>
        <p:nvSpPr>
          <p:cNvPr id="23556"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EEAB57F6-E03D-4E73-B186-361435645D50}" type="slidenum">
              <a:rPr lang="en-US" altLang="en-US" sz="1400">
                <a:solidFill>
                  <a:prstClr val="black"/>
                </a:solidFill>
              </a:rPr>
              <a:pPr>
                <a:spcBef>
                  <a:spcPct val="0"/>
                </a:spcBef>
                <a:buClrTx/>
                <a:buFontTx/>
                <a:buNone/>
              </a:pPr>
              <a:t>184</a:t>
            </a:fld>
            <a:endParaRPr lang="en-US" altLang="en-US" sz="1400">
              <a:solidFill>
                <a:prstClr val="black"/>
              </a:solidFill>
            </a:endParaRPr>
          </a:p>
        </p:txBody>
      </p:sp>
    </p:spTree>
    <p:extLst>
      <p:ext uri="{BB962C8B-B14F-4D97-AF65-F5344CB8AC3E}">
        <p14:creationId xmlns:p14="http://schemas.microsoft.com/office/powerpoint/2010/main" val="1190611079"/>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3568" y="15032"/>
            <a:ext cx="8066088" cy="930275"/>
          </a:xfrm>
        </p:spPr>
        <p:txBody>
          <a:bodyPr>
            <a:normAutofit/>
          </a:bodyPr>
          <a:lstStyle/>
          <a:p>
            <a:pPr algn="ctr"/>
            <a:r>
              <a:rPr lang="en-US" altLang="en-US" dirty="0" smtClean="0">
                <a:solidFill>
                  <a:srgbClr val="C60000"/>
                </a:solidFill>
              </a:rPr>
              <a:t>CUP RE</a:t>
            </a:r>
            <a:br>
              <a:rPr lang="en-US" altLang="en-US" dirty="0" smtClean="0">
                <a:solidFill>
                  <a:srgbClr val="C60000"/>
                </a:solidFill>
              </a:rPr>
            </a:br>
            <a:r>
              <a:rPr lang="en-US" altLang="en-US" dirty="0" smtClean="0">
                <a:solidFill>
                  <a:srgbClr val="C60000"/>
                </a:solidFill>
              </a:rPr>
              <a:t>Board Captive Formation Thought Process</a:t>
            </a:r>
          </a:p>
        </p:txBody>
      </p:sp>
      <p:sp>
        <p:nvSpPr>
          <p:cNvPr id="24579" name="Content Placeholder 2"/>
          <p:cNvSpPr>
            <a:spLocks noGrp="1"/>
          </p:cNvSpPr>
          <p:nvPr>
            <p:ph idx="1"/>
          </p:nvPr>
        </p:nvSpPr>
        <p:spPr>
          <a:xfrm>
            <a:off x="755576" y="1628800"/>
            <a:ext cx="6992937" cy="4173537"/>
          </a:xfrm>
        </p:spPr>
        <p:txBody>
          <a:bodyPr>
            <a:noAutofit/>
          </a:bodyPr>
          <a:lstStyle/>
          <a:p>
            <a:pPr marL="285750" indent="-285750">
              <a:buFont typeface="Arial" panose="020B0604020202020204" pitchFamily="34" charset="0"/>
              <a:buChar char="•"/>
            </a:pPr>
            <a:r>
              <a:rPr lang="en-US" altLang="en-US" sz="1700" b="0" dirty="0" smtClean="0">
                <a:solidFill>
                  <a:schemeClr val="bg2"/>
                </a:solidFill>
              </a:rPr>
              <a:t> </a:t>
            </a:r>
            <a:r>
              <a:rPr lang="en-US" altLang="en-US" sz="1800" b="0" dirty="0" smtClean="0">
                <a:latin typeface="Calibri"/>
                <a:cs typeface="Calibri"/>
              </a:rPr>
              <a:t>Already managing and sharing risk on pooled basis</a:t>
            </a:r>
            <a:r>
              <a:rPr lang="en-US" altLang="en-US" sz="1800" b="0" dirty="0" smtClean="0">
                <a:solidFill>
                  <a:schemeClr val="bg2"/>
                </a:solidFill>
                <a:latin typeface="Calibri"/>
                <a:cs typeface="Calibri"/>
              </a:rPr>
              <a:t> </a:t>
            </a:r>
          </a:p>
          <a:p>
            <a:pPr marL="285750" indent="-285750">
              <a:buFont typeface="Arial" panose="020B0604020202020204" pitchFamily="34" charset="0"/>
              <a:buChar char="•"/>
            </a:pPr>
            <a:r>
              <a:rPr lang="en-US" altLang="en-US" sz="1800" b="0" dirty="0" smtClean="0">
                <a:solidFill>
                  <a:schemeClr val="bg2"/>
                </a:solidFill>
                <a:latin typeface="Calibri"/>
                <a:cs typeface="Calibri"/>
              </a:rPr>
              <a:t> </a:t>
            </a:r>
            <a:r>
              <a:rPr lang="en-US" altLang="en-US" sz="1800" b="0" dirty="0" smtClean="0">
                <a:latin typeface="Calibri"/>
                <a:cs typeface="Calibri"/>
              </a:rPr>
              <a:t>Legal issues of the pool’s multiplicity of state insurance</a:t>
            </a:r>
            <a:br>
              <a:rPr lang="en-US" altLang="en-US" sz="1800" b="0" dirty="0" smtClean="0">
                <a:latin typeface="Calibri"/>
                <a:cs typeface="Calibri"/>
              </a:rPr>
            </a:br>
            <a:r>
              <a:rPr lang="en-US" altLang="en-US" sz="1800" b="0" dirty="0" smtClean="0">
                <a:latin typeface="Calibri"/>
                <a:cs typeface="Calibri"/>
              </a:rPr>
              <a:t> laws and compliance with State insurance commissions.</a:t>
            </a:r>
          </a:p>
          <a:p>
            <a:pPr marL="285750" indent="-285750">
              <a:buFont typeface="Arial" panose="020B0604020202020204" pitchFamily="34" charset="0"/>
              <a:buChar char="•"/>
            </a:pPr>
            <a:r>
              <a:rPr lang="en-US" altLang="en-US" sz="1800" b="0" dirty="0" smtClean="0">
                <a:solidFill>
                  <a:schemeClr val="bg2"/>
                </a:solidFill>
                <a:latin typeface="Calibri"/>
                <a:cs typeface="Calibri"/>
              </a:rPr>
              <a:t> </a:t>
            </a:r>
            <a:r>
              <a:rPr lang="en-US" altLang="en-US" sz="1800" b="0" dirty="0" smtClean="0">
                <a:latin typeface="Calibri"/>
                <a:cs typeface="Calibri"/>
              </a:rPr>
              <a:t>Desire to domicile the pool in a rigorous regulated environment</a:t>
            </a:r>
            <a:br>
              <a:rPr lang="en-US" altLang="en-US" sz="1800" b="0" dirty="0" smtClean="0">
                <a:latin typeface="Calibri"/>
                <a:cs typeface="Calibri"/>
              </a:rPr>
            </a:br>
            <a:r>
              <a:rPr lang="en-US" altLang="en-US" sz="1800" b="0" dirty="0" smtClean="0">
                <a:latin typeface="Calibri"/>
                <a:cs typeface="Calibri"/>
              </a:rPr>
              <a:t> with a knowledgeable captive industry and regulator </a:t>
            </a:r>
          </a:p>
          <a:p>
            <a:pPr marL="285750" indent="-285750">
              <a:buFont typeface="Arial" panose="020B0604020202020204" pitchFamily="34" charset="0"/>
              <a:buChar char="•"/>
            </a:pPr>
            <a:r>
              <a:rPr lang="en-US" altLang="en-US" sz="1800" b="0" dirty="0" smtClean="0">
                <a:solidFill>
                  <a:schemeClr val="bg2"/>
                </a:solidFill>
                <a:latin typeface="Calibri"/>
                <a:cs typeface="Calibri"/>
              </a:rPr>
              <a:t> </a:t>
            </a:r>
            <a:r>
              <a:rPr lang="en-US" altLang="en-US" sz="1800" b="0" dirty="0" smtClean="0">
                <a:latin typeface="Calibri"/>
                <a:cs typeface="Calibri"/>
              </a:rPr>
              <a:t>Desire for the captive to assume all the underwriting, operating </a:t>
            </a:r>
            <a:br>
              <a:rPr lang="en-US" altLang="en-US" sz="1800" b="0" dirty="0" smtClean="0">
                <a:latin typeface="Calibri"/>
                <a:cs typeface="Calibri"/>
              </a:rPr>
            </a:br>
            <a:r>
              <a:rPr lang="en-US" altLang="en-US" sz="1800" b="0" dirty="0" smtClean="0">
                <a:latin typeface="Calibri"/>
                <a:cs typeface="Calibri"/>
              </a:rPr>
              <a:t> financial and accounting functions while members retain all</a:t>
            </a:r>
            <a:br>
              <a:rPr lang="en-US" altLang="en-US" sz="1800" b="0" dirty="0" smtClean="0">
                <a:latin typeface="Calibri"/>
                <a:cs typeface="Calibri"/>
              </a:rPr>
            </a:br>
            <a:r>
              <a:rPr lang="en-US" altLang="en-US" sz="1800" b="0" dirty="0" smtClean="0">
                <a:latin typeface="Calibri"/>
                <a:cs typeface="Calibri"/>
              </a:rPr>
              <a:t> authority and participation agreement remain in force.</a:t>
            </a:r>
          </a:p>
          <a:p>
            <a:pPr marL="285750" indent="-285750">
              <a:buFont typeface="Arial" panose="020B0604020202020204" pitchFamily="34" charset="0"/>
              <a:buChar char="•"/>
            </a:pPr>
            <a:r>
              <a:rPr lang="en-US" altLang="en-US" sz="1800" b="0" dirty="0" smtClean="0">
                <a:solidFill>
                  <a:schemeClr val="bg2"/>
                </a:solidFill>
                <a:latin typeface="Calibri"/>
                <a:cs typeface="Calibri"/>
              </a:rPr>
              <a:t> </a:t>
            </a:r>
            <a:r>
              <a:rPr lang="en-US" altLang="en-US" sz="1800" b="0" dirty="0" smtClean="0">
                <a:latin typeface="Calibri"/>
                <a:cs typeface="Calibri"/>
              </a:rPr>
              <a:t>Opportunity to establish additional lines of risk retention for our </a:t>
            </a:r>
            <a:br>
              <a:rPr lang="en-US" altLang="en-US" sz="1800" b="0" dirty="0" smtClean="0">
                <a:latin typeface="Calibri"/>
                <a:cs typeface="Calibri"/>
              </a:rPr>
            </a:br>
            <a:r>
              <a:rPr lang="en-US" altLang="en-US" sz="1800" b="0" dirty="0" smtClean="0">
                <a:latin typeface="Calibri"/>
                <a:cs typeface="Calibri"/>
              </a:rPr>
              <a:t> members and reduce costs while allocating capital prudently.</a:t>
            </a:r>
          </a:p>
          <a:p>
            <a:pPr marL="285750" indent="-285750">
              <a:buFont typeface="Arial" panose="020B0604020202020204" pitchFamily="34" charset="0"/>
              <a:buChar char="•"/>
            </a:pPr>
            <a:r>
              <a:rPr lang="en-US" altLang="en-US" sz="1800" b="0" dirty="0" smtClean="0">
                <a:solidFill>
                  <a:schemeClr val="bg2"/>
                </a:solidFill>
                <a:latin typeface="Calibri"/>
                <a:cs typeface="Calibri"/>
              </a:rPr>
              <a:t> </a:t>
            </a:r>
            <a:r>
              <a:rPr lang="en-US" altLang="en-US" sz="1800" b="0" dirty="0" smtClean="0">
                <a:latin typeface="Calibri"/>
                <a:cs typeface="Calibri"/>
              </a:rPr>
              <a:t>Providing insurance capacity to our members in hard markets and</a:t>
            </a:r>
            <a:br>
              <a:rPr lang="en-US" altLang="en-US" sz="1800" b="0" dirty="0" smtClean="0">
                <a:latin typeface="Calibri"/>
                <a:cs typeface="Calibri"/>
              </a:rPr>
            </a:br>
            <a:r>
              <a:rPr lang="en-US" altLang="en-US" sz="1800" b="0" dirty="0" smtClean="0">
                <a:latin typeface="Calibri"/>
                <a:cs typeface="Calibri"/>
              </a:rPr>
              <a:t> transferring risk in soft markets.</a:t>
            </a:r>
          </a:p>
          <a:p>
            <a:pPr marL="285750" indent="-285750">
              <a:buFont typeface="Arial" panose="020B0604020202020204" pitchFamily="34" charset="0"/>
              <a:buChar char="•"/>
            </a:pPr>
            <a:r>
              <a:rPr lang="en-US" altLang="en-US" sz="1800" b="0" dirty="0" smtClean="0">
                <a:solidFill>
                  <a:schemeClr val="bg2"/>
                </a:solidFill>
                <a:latin typeface="Calibri"/>
                <a:cs typeface="Calibri"/>
              </a:rPr>
              <a:t> </a:t>
            </a:r>
            <a:r>
              <a:rPr lang="en-US" altLang="en-US" sz="1800" b="0" dirty="0" smtClean="0">
                <a:latin typeface="Calibri"/>
                <a:cs typeface="Calibri"/>
              </a:rPr>
              <a:t>Access to reinsurers as a captive company.</a:t>
            </a:r>
          </a:p>
        </p:txBody>
      </p:sp>
      <p:sp>
        <p:nvSpPr>
          <p:cNvPr id="24580"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F03562CC-FA23-4732-A962-2A90788D5827}" type="slidenum">
              <a:rPr lang="en-US" altLang="en-US" sz="1400">
                <a:solidFill>
                  <a:prstClr val="black"/>
                </a:solidFill>
              </a:rPr>
              <a:pPr>
                <a:spcBef>
                  <a:spcPct val="0"/>
                </a:spcBef>
                <a:buClrTx/>
                <a:buFontTx/>
                <a:buNone/>
              </a:pPr>
              <a:t>185</a:t>
            </a:fld>
            <a:endParaRPr lang="en-US" altLang="en-US" sz="1400">
              <a:solidFill>
                <a:prstClr val="black"/>
              </a:solidFill>
            </a:endParaRPr>
          </a:p>
        </p:txBody>
      </p:sp>
    </p:spTree>
    <p:extLst>
      <p:ext uri="{BB962C8B-B14F-4D97-AF65-F5344CB8AC3E}">
        <p14:creationId xmlns:p14="http://schemas.microsoft.com/office/powerpoint/2010/main" val="521073674"/>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99592" y="376535"/>
            <a:ext cx="7753350" cy="725488"/>
          </a:xfrm>
        </p:spPr>
        <p:txBody>
          <a:bodyPr>
            <a:noAutofit/>
          </a:bodyPr>
          <a:lstStyle/>
          <a:p>
            <a:pPr algn="ctr" eaLnBrk="1" hangingPunct="1"/>
            <a:r>
              <a:rPr lang="en-US" altLang="en-US" dirty="0" smtClean="0">
                <a:solidFill>
                  <a:srgbClr val="C60000"/>
                </a:solidFill>
              </a:rPr>
              <a:t>CUP RE</a:t>
            </a:r>
            <a:br>
              <a:rPr lang="en-US" altLang="en-US" dirty="0" smtClean="0">
                <a:solidFill>
                  <a:srgbClr val="C60000"/>
                </a:solidFill>
              </a:rPr>
            </a:br>
            <a:r>
              <a:rPr lang="en-US" altLang="en-US" dirty="0" smtClean="0">
                <a:solidFill>
                  <a:srgbClr val="C60000"/>
                </a:solidFill>
              </a:rPr>
              <a:t>Pricing Risk</a:t>
            </a:r>
          </a:p>
        </p:txBody>
      </p:sp>
      <p:sp>
        <p:nvSpPr>
          <p:cNvPr id="9219" name="Rectangle 3"/>
          <p:cNvSpPr>
            <a:spLocks noGrp="1" noChangeArrowheads="1"/>
          </p:cNvSpPr>
          <p:nvPr>
            <p:ph idx="1"/>
          </p:nvPr>
        </p:nvSpPr>
        <p:spPr>
          <a:xfrm>
            <a:off x="872952" y="1412776"/>
            <a:ext cx="7005638" cy="4454525"/>
          </a:xfrm>
        </p:spPr>
        <p:txBody>
          <a:bodyPr>
            <a:normAutofit/>
          </a:bodyPr>
          <a:lstStyle/>
          <a:p>
            <a:pPr lvl="2">
              <a:defRPr/>
            </a:pPr>
            <a:r>
              <a:rPr lang="en-US" altLang="en-US" sz="2400" dirty="0" smtClean="0">
                <a:latin typeface="Calibri"/>
                <a:cs typeface="Calibri"/>
              </a:rPr>
              <a:t>Minimum acceptable premium followed guidance of the actuary using high projection (~70% confidence level) plus a 10% full limit loss load factor.</a:t>
            </a:r>
          </a:p>
          <a:p>
            <a:pPr lvl="2">
              <a:defRPr/>
            </a:pPr>
            <a:r>
              <a:rPr lang="en-US" altLang="en-US" sz="2400" dirty="0" smtClean="0">
                <a:latin typeface="Calibri"/>
                <a:cs typeface="Calibri"/>
              </a:rPr>
              <a:t>Calculated expected loss ratios using projected losses and expected premium against an acceptable ranges per layer (i.e., not to exceed 80% except in loss rated layer.</a:t>
            </a:r>
          </a:p>
        </p:txBody>
      </p:sp>
      <p:sp>
        <p:nvSpPr>
          <p:cNvPr id="13316"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9E43F37A-8E26-409F-9620-2F905AF83A8E}" type="slidenum">
              <a:rPr lang="en-US" altLang="en-US" sz="1400">
                <a:solidFill>
                  <a:prstClr val="black"/>
                </a:solidFill>
              </a:rPr>
              <a:pPr>
                <a:spcBef>
                  <a:spcPct val="0"/>
                </a:spcBef>
                <a:buClrTx/>
                <a:buFontTx/>
                <a:buNone/>
              </a:pPr>
              <a:t>186</a:t>
            </a:fld>
            <a:endParaRPr lang="en-US" altLang="en-US" sz="1400">
              <a:solidFill>
                <a:prstClr val="black"/>
              </a:solidFill>
            </a:endParaRPr>
          </a:p>
        </p:txBody>
      </p:sp>
    </p:spTree>
    <p:extLst>
      <p:ext uri="{BB962C8B-B14F-4D97-AF65-F5344CB8AC3E}">
        <p14:creationId xmlns:p14="http://schemas.microsoft.com/office/powerpoint/2010/main" val="2163526895"/>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1560" y="116632"/>
            <a:ext cx="7920880" cy="848444"/>
          </a:xfrm>
        </p:spPr>
        <p:txBody>
          <a:bodyPr>
            <a:normAutofit fontScale="90000"/>
          </a:bodyPr>
          <a:lstStyle/>
          <a:p>
            <a:pPr algn="ctr"/>
            <a:r>
              <a:rPr lang="en-US" altLang="en-US" sz="2700" dirty="0" smtClean="0">
                <a:solidFill>
                  <a:srgbClr val="C60000"/>
                </a:solidFill>
              </a:rPr>
              <a:t>CUP Re</a:t>
            </a:r>
            <a:br>
              <a:rPr lang="en-US" altLang="en-US" sz="2700" dirty="0" smtClean="0">
                <a:solidFill>
                  <a:srgbClr val="C60000"/>
                </a:solidFill>
              </a:rPr>
            </a:br>
            <a:r>
              <a:rPr lang="en-US" altLang="en-US" sz="2700" dirty="0" smtClean="0">
                <a:solidFill>
                  <a:srgbClr val="C60000"/>
                </a:solidFill>
              </a:rPr>
              <a:t>Role of Capital in Risk Retention</a:t>
            </a:r>
            <a:r>
              <a:rPr lang="en-US" altLang="en-US" sz="1800" dirty="0" smtClean="0">
                <a:solidFill>
                  <a:srgbClr val="C60000"/>
                </a:solidFill>
              </a:rPr>
              <a:t/>
            </a:r>
            <a:br>
              <a:rPr lang="en-US" altLang="en-US" sz="1800" dirty="0" smtClean="0">
                <a:solidFill>
                  <a:srgbClr val="C60000"/>
                </a:solidFill>
              </a:rPr>
            </a:br>
            <a:endParaRPr lang="en-US" altLang="en-US" sz="1800" dirty="0" smtClean="0">
              <a:solidFill>
                <a:srgbClr val="C60000"/>
              </a:solidFill>
            </a:endParaRPr>
          </a:p>
        </p:txBody>
      </p:sp>
      <p:sp>
        <p:nvSpPr>
          <p:cNvPr id="9219" name="Rectangle 3"/>
          <p:cNvSpPr>
            <a:spLocks noGrp="1" noChangeArrowheads="1"/>
          </p:cNvSpPr>
          <p:nvPr>
            <p:ph idx="1"/>
          </p:nvPr>
        </p:nvSpPr>
        <p:spPr>
          <a:xfrm>
            <a:off x="539552" y="1268760"/>
            <a:ext cx="7005638" cy="4454525"/>
          </a:xfrm>
        </p:spPr>
        <p:txBody>
          <a:bodyPr>
            <a:normAutofit fontScale="92500"/>
          </a:bodyPr>
          <a:lstStyle/>
          <a:p>
            <a:pPr>
              <a:defRPr/>
            </a:pPr>
            <a:endParaRPr lang="en-US" altLang="en-US" b="0" dirty="0" smtClean="0"/>
          </a:p>
          <a:p>
            <a:pPr marL="342900" lvl="1" indent="-342900">
              <a:buFont typeface="Arial" panose="020B0604020202020204" pitchFamily="34" charset="0"/>
              <a:buChar char="•"/>
              <a:defRPr/>
            </a:pPr>
            <a:r>
              <a:rPr lang="en-US" altLang="en-US" dirty="0" smtClean="0">
                <a:solidFill>
                  <a:schemeClr val="bg2"/>
                </a:solidFill>
              </a:rPr>
              <a:t> </a:t>
            </a:r>
            <a:r>
              <a:rPr lang="en-US" altLang="en-US" sz="2400" dirty="0" smtClean="0">
                <a:latin typeface="Calibri"/>
                <a:cs typeface="Calibri"/>
              </a:rPr>
              <a:t>Various </a:t>
            </a:r>
            <a:r>
              <a:rPr lang="en-US" altLang="en-US" sz="2400" dirty="0">
                <a:latin typeface="Calibri"/>
                <a:cs typeface="Calibri"/>
              </a:rPr>
              <a:t>%s of assumed risk levels</a:t>
            </a:r>
          </a:p>
          <a:p>
            <a:pPr marL="762000" lvl="2" indent="-285750">
              <a:buClr>
                <a:schemeClr val="tx2"/>
              </a:buClr>
              <a:defRPr/>
            </a:pPr>
            <a:r>
              <a:rPr lang="en-US" altLang="en-US" sz="2400" dirty="0">
                <a:latin typeface="Calibri"/>
                <a:cs typeface="Calibri"/>
              </a:rPr>
              <a:t>from 75% of $</a:t>
            </a:r>
            <a:r>
              <a:rPr lang="en-US" altLang="en-US" sz="2400" dirty="0" err="1">
                <a:latin typeface="Calibri"/>
                <a:cs typeface="Calibri"/>
              </a:rPr>
              <a:t>3.5mm</a:t>
            </a:r>
            <a:r>
              <a:rPr lang="en-US" altLang="en-US" sz="2400" dirty="0">
                <a:latin typeface="Calibri"/>
                <a:cs typeface="Calibri"/>
              </a:rPr>
              <a:t> x $</a:t>
            </a:r>
            <a:r>
              <a:rPr lang="en-US" altLang="en-US" sz="2400" dirty="0" err="1">
                <a:latin typeface="Calibri"/>
                <a:cs typeface="Calibri"/>
              </a:rPr>
              <a:t>1.5mm</a:t>
            </a:r>
            <a:r>
              <a:rPr lang="en-US" altLang="en-US" sz="2400" dirty="0">
                <a:latin typeface="Calibri"/>
                <a:cs typeface="Calibri"/>
              </a:rPr>
              <a:t>; 40% of $</a:t>
            </a:r>
            <a:r>
              <a:rPr lang="en-US" altLang="en-US" sz="2400" dirty="0" err="1">
                <a:latin typeface="Calibri"/>
                <a:cs typeface="Calibri"/>
              </a:rPr>
              <a:t>5mm</a:t>
            </a:r>
            <a:r>
              <a:rPr lang="en-US" altLang="en-US" sz="2400" dirty="0">
                <a:latin typeface="Calibri"/>
                <a:cs typeface="Calibri"/>
              </a:rPr>
              <a:t> </a:t>
            </a:r>
            <a:r>
              <a:rPr lang="en-US" altLang="en-US" sz="2400" dirty="0" err="1">
                <a:latin typeface="Calibri"/>
                <a:cs typeface="Calibri"/>
              </a:rPr>
              <a:t>x$5mm</a:t>
            </a:r>
            <a:r>
              <a:rPr lang="en-US" altLang="en-US" sz="2400" dirty="0">
                <a:latin typeface="Calibri"/>
                <a:cs typeface="Calibri"/>
              </a:rPr>
              <a:t>; 30% of $</a:t>
            </a:r>
            <a:r>
              <a:rPr lang="en-US" altLang="en-US" sz="2400" dirty="0" err="1">
                <a:latin typeface="Calibri"/>
                <a:cs typeface="Calibri"/>
              </a:rPr>
              <a:t>10.5mm</a:t>
            </a:r>
            <a:r>
              <a:rPr lang="en-US" altLang="en-US" sz="2400" dirty="0">
                <a:latin typeface="Calibri"/>
                <a:cs typeface="Calibri"/>
              </a:rPr>
              <a:t> x $</a:t>
            </a:r>
            <a:r>
              <a:rPr lang="en-US" altLang="en-US" sz="2400" dirty="0" err="1">
                <a:latin typeface="Calibri"/>
                <a:cs typeface="Calibri"/>
              </a:rPr>
              <a:t>10.5mm</a:t>
            </a:r>
            <a:r>
              <a:rPr lang="en-US" altLang="en-US" sz="2400" dirty="0">
                <a:latin typeface="Calibri"/>
                <a:cs typeface="Calibri"/>
              </a:rPr>
              <a:t>. </a:t>
            </a:r>
          </a:p>
          <a:p>
            <a:pPr marL="342900" lvl="1" indent="-342900">
              <a:buFont typeface="Arial" panose="020B0604020202020204" pitchFamily="34" charset="0"/>
              <a:buChar char="•"/>
              <a:defRPr/>
            </a:pPr>
            <a:r>
              <a:rPr lang="en-US" altLang="en-US" sz="2400" dirty="0" smtClean="0">
                <a:solidFill>
                  <a:schemeClr val="bg2"/>
                </a:solidFill>
                <a:latin typeface="Calibri"/>
                <a:cs typeface="Calibri"/>
              </a:rPr>
              <a:t> </a:t>
            </a:r>
            <a:r>
              <a:rPr lang="en-US" altLang="en-US" sz="2400" dirty="0" smtClean="0">
                <a:latin typeface="Calibri"/>
                <a:cs typeface="Calibri"/>
              </a:rPr>
              <a:t>CUP Re Capital level below hard minimum of </a:t>
            </a:r>
            <a:r>
              <a:rPr lang="en-US" altLang="en-US" sz="2400" dirty="0" err="1" smtClean="0">
                <a:latin typeface="Calibri"/>
                <a:cs typeface="Calibri"/>
              </a:rPr>
              <a:t>2x</a:t>
            </a:r>
            <a:r>
              <a:rPr lang="en-US" altLang="en-US" sz="2400" dirty="0" smtClean="0">
                <a:latin typeface="Calibri"/>
                <a:cs typeface="Calibri"/>
              </a:rPr>
              <a:t> of largest potential single loss for &gt; 6 months requires BOT action.</a:t>
            </a:r>
          </a:p>
          <a:p>
            <a:pPr marL="342900" lvl="1" indent="-342900">
              <a:buFont typeface="Arial" panose="020B0604020202020204" pitchFamily="34" charset="0"/>
              <a:buChar char="•"/>
              <a:defRPr/>
            </a:pPr>
            <a:r>
              <a:rPr lang="en-US" altLang="en-US" sz="2400" dirty="0" smtClean="0">
                <a:solidFill>
                  <a:schemeClr val="bg2"/>
                </a:solidFill>
                <a:latin typeface="Calibri"/>
                <a:cs typeface="Calibri"/>
              </a:rPr>
              <a:t> </a:t>
            </a:r>
            <a:r>
              <a:rPr lang="en-US" altLang="en-US" sz="2400" dirty="0" smtClean="0">
                <a:latin typeface="Calibri"/>
                <a:cs typeface="Calibri"/>
              </a:rPr>
              <a:t>CUP Re Capital level below the target minimum loss of</a:t>
            </a:r>
            <a:br>
              <a:rPr lang="en-US" altLang="en-US" sz="2400" dirty="0" smtClean="0">
                <a:latin typeface="Calibri"/>
                <a:cs typeface="Calibri"/>
              </a:rPr>
            </a:br>
            <a:r>
              <a:rPr lang="en-US" altLang="en-US" sz="2400" dirty="0" smtClean="0">
                <a:latin typeface="Calibri"/>
                <a:cs typeface="Calibri"/>
              </a:rPr>
              <a:t> 1.33 of largest potential single loss invites BOT action </a:t>
            </a:r>
            <a:br>
              <a:rPr lang="en-US" altLang="en-US" sz="2400" dirty="0" smtClean="0">
                <a:latin typeface="Calibri"/>
                <a:cs typeface="Calibri"/>
              </a:rPr>
            </a:br>
            <a:r>
              <a:rPr lang="en-US" altLang="en-US" sz="2400" dirty="0" smtClean="0">
                <a:latin typeface="Calibri"/>
                <a:cs typeface="Calibri"/>
              </a:rPr>
              <a:t> but prohibits increasing risk retention.</a:t>
            </a:r>
          </a:p>
          <a:p>
            <a:pPr marL="342900" lvl="1" indent="-342900">
              <a:buFont typeface="Arial" panose="020B0604020202020204" pitchFamily="34" charset="0"/>
              <a:buChar char="•"/>
              <a:defRPr/>
            </a:pPr>
            <a:r>
              <a:rPr lang="en-US" altLang="en-US" sz="2400" dirty="0" smtClean="0">
                <a:solidFill>
                  <a:schemeClr val="bg2"/>
                </a:solidFill>
                <a:latin typeface="Calibri"/>
                <a:cs typeface="Calibri"/>
              </a:rPr>
              <a:t> </a:t>
            </a:r>
            <a:r>
              <a:rPr lang="en-US" altLang="en-US" sz="2400" dirty="0" smtClean="0">
                <a:latin typeface="Calibri"/>
                <a:cs typeface="Calibri"/>
              </a:rPr>
              <a:t>Capital at CUP is defined as the aggregate of all</a:t>
            </a:r>
            <a:br>
              <a:rPr lang="en-US" altLang="en-US" sz="2400" dirty="0" smtClean="0">
                <a:latin typeface="Calibri"/>
                <a:cs typeface="Calibri"/>
              </a:rPr>
            </a:br>
            <a:r>
              <a:rPr lang="en-US" altLang="en-US" sz="2400" dirty="0" smtClean="0">
                <a:latin typeface="Calibri"/>
                <a:cs typeface="Calibri"/>
              </a:rPr>
              <a:t> members’ equity plus IBNR.</a:t>
            </a:r>
          </a:p>
          <a:p>
            <a:pPr marL="800100" lvl="1" indent="-342900">
              <a:buFont typeface="Arial" panose="020B0604020202020204" pitchFamily="34" charset="0"/>
              <a:buChar char="•"/>
              <a:defRPr/>
            </a:pPr>
            <a:endParaRPr lang="en-US" altLang="en-US" sz="2400" dirty="0" smtClean="0">
              <a:latin typeface="Calibri"/>
              <a:cs typeface="Calibri"/>
            </a:endParaRPr>
          </a:p>
        </p:txBody>
      </p:sp>
      <p:sp>
        <p:nvSpPr>
          <p:cNvPr id="9220"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C97A0F17-33FB-4FD0-A7FB-F36EF2E0A45C}" type="slidenum">
              <a:rPr lang="en-US" altLang="en-US" sz="1400">
                <a:solidFill>
                  <a:prstClr val="black"/>
                </a:solidFill>
              </a:rPr>
              <a:pPr>
                <a:spcBef>
                  <a:spcPct val="0"/>
                </a:spcBef>
                <a:buClrTx/>
                <a:buFontTx/>
                <a:buNone/>
              </a:pPr>
              <a:t>187</a:t>
            </a:fld>
            <a:endParaRPr lang="en-US" altLang="en-US" sz="1400">
              <a:solidFill>
                <a:prstClr val="black"/>
              </a:solidFill>
            </a:endParaRPr>
          </a:p>
        </p:txBody>
      </p:sp>
    </p:spTree>
    <p:extLst>
      <p:ext uri="{BB962C8B-B14F-4D97-AF65-F5344CB8AC3E}">
        <p14:creationId xmlns:p14="http://schemas.microsoft.com/office/powerpoint/2010/main" val="2345963475"/>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536" y="404664"/>
            <a:ext cx="8424936" cy="930275"/>
          </a:xfrm>
        </p:spPr>
        <p:txBody>
          <a:bodyPr>
            <a:noAutofit/>
          </a:bodyPr>
          <a:lstStyle/>
          <a:p>
            <a:pPr algn="ctr"/>
            <a:r>
              <a:rPr lang="en-US" altLang="en-US" dirty="0" err="1" smtClean="0">
                <a:solidFill>
                  <a:srgbClr val="C60000"/>
                </a:solidFill>
              </a:rPr>
              <a:t>CIC</a:t>
            </a:r>
            <a:r>
              <a:rPr lang="en-US" altLang="en-US" dirty="0" smtClean="0">
                <a:solidFill>
                  <a:srgbClr val="C60000"/>
                </a:solidFill>
              </a:rPr>
              <a:t/>
            </a:r>
            <a:br>
              <a:rPr lang="en-US" altLang="en-US" dirty="0" smtClean="0">
                <a:solidFill>
                  <a:srgbClr val="C60000"/>
                </a:solidFill>
              </a:rPr>
            </a:br>
            <a:r>
              <a:rPr lang="en-US" altLang="en-US" dirty="0" smtClean="0">
                <a:solidFill>
                  <a:srgbClr val="C60000"/>
                </a:solidFill>
              </a:rPr>
              <a:t>Board Thought Process</a:t>
            </a:r>
          </a:p>
        </p:txBody>
      </p:sp>
      <p:sp>
        <p:nvSpPr>
          <p:cNvPr id="25603" name="Content Placeholder 2"/>
          <p:cNvSpPr>
            <a:spLocks noGrp="1"/>
          </p:cNvSpPr>
          <p:nvPr>
            <p:ph idx="1"/>
          </p:nvPr>
        </p:nvSpPr>
        <p:spPr>
          <a:xfrm>
            <a:off x="539552" y="1628800"/>
            <a:ext cx="6992937" cy="4173537"/>
          </a:xfrm>
        </p:spPr>
        <p:txBody>
          <a:bodyPr>
            <a:normAutofit/>
          </a:bodyPr>
          <a:lstStyle/>
          <a:p>
            <a:pPr marL="342900" indent="-342900">
              <a:buFont typeface="Arial" panose="020B0604020202020204" pitchFamily="34" charset="0"/>
              <a:buChar char="•"/>
            </a:pPr>
            <a:r>
              <a:rPr lang="en-US" altLang="en-US" sz="2000" dirty="0" smtClean="0">
                <a:solidFill>
                  <a:schemeClr val="bg2"/>
                </a:solidFill>
              </a:rPr>
              <a:t> </a:t>
            </a:r>
            <a:r>
              <a:rPr lang="en-US" altLang="en-US" sz="2000" b="0" dirty="0" smtClean="0">
                <a:latin typeface="Calibri"/>
                <a:cs typeface="Calibri"/>
              </a:rPr>
              <a:t>Already assuming a retained risk on a pay as you go</a:t>
            </a:r>
            <a:br>
              <a:rPr lang="en-US" altLang="en-US" sz="2000" b="0" dirty="0" smtClean="0">
                <a:latin typeface="Calibri"/>
                <a:cs typeface="Calibri"/>
              </a:rPr>
            </a:br>
            <a:r>
              <a:rPr lang="en-US" altLang="en-US" sz="2000" b="0" dirty="0" smtClean="0">
                <a:latin typeface="Calibri"/>
                <a:cs typeface="Calibri"/>
              </a:rPr>
              <a:t> basis.</a:t>
            </a:r>
          </a:p>
          <a:p>
            <a:pPr marL="342900" indent="-342900">
              <a:buFont typeface="Arial" panose="020B0604020202020204" pitchFamily="34" charset="0"/>
              <a:buChar char="•"/>
            </a:pPr>
            <a:r>
              <a:rPr lang="en-US" altLang="en-US" sz="2000" b="0" dirty="0" smtClean="0">
                <a:solidFill>
                  <a:schemeClr val="bg2"/>
                </a:solidFill>
                <a:latin typeface="Calibri"/>
                <a:cs typeface="Calibri"/>
              </a:rPr>
              <a:t> </a:t>
            </a:r>
            <a:r>
              <a:rPr lang="en-US" altLang="en-US" sz="2000" b="0" dirty="0" smtClean="0">
                <a:latin typeface="Calibri"/>
                <a:cs typeface="Calibri"/>
              </a:rPr>
              <a:t>Our WC balance sheet reserve account was based on</a:t>
            </a:r>
            <a:br>
              <a:rPr lang="en-US" altLang="en-US" sz="2000" b="0" dirty="0" smtClean="0">
                <a:latin typeface="Calibri"/>
                <a:cs typeface="Calibri"/>
              </a:rPr>
            </a:br>
            <a:r>
              <a:rPr lang="en-US" altLang="en-US" sz="2000" b="0" dirty="0" smtClean="0">
                <a:latin typeface="Calibri"/>
                <a:cs typeface="Calibri"/>
              </a:rPr>
              <a:t> case reserves established by the TPA.</a:t>
            </a:r>
          </a:p>
          <a:p>
            <a:pPr marL="342900" indent="-342900">
              <a:buFont typeface="Arial" panose="020B0604020202020204" pitchFamily="34" charset="0"/>
              <a:buChar char="•"/>
            </a:pPr>
            <a:r>
              <a:rPr lang="en-US" altLang="en-US" sz="2000" dirty="0" smtClean="0">
                <a:solidFill>
                  <a:schemeClr val="bg2"/>
                </a:solidFill>
                <a:latin typeface="Calibri"/>
                <a:cs typeface="Calibri"/>
              </a:rPr>
              <a:t> </a:t>
            </a:r>
            <a:r>
              <a:rPr lang="en-US" altLang="en-US" sz="2000" b="0" dirty="0" smtClean="0">
                <a:latin typeface="Calibri"/>
                <a:cs typeface="Calibri"/>
              </a:rPr>
              <a:t>Coordination issues with the Claims TPA: No specific </a:t>
            </a:r>
            <a:br>
              <a:rPr lang="en-US" altLang="en-US" sz="2000" b="0" dirty="0" smtClean="0">
                <a:latin typeface="Calibri"/>
                <a:cs typeface="Calibri"/>
              </a:rPr>
            </a:br>
            <a:r>
              <a:rPr lang="en-US" altLang="en-US" sz="2000" b="0" dirty="0" smtClean="0">
                <a:latin typeface="Calibri"/>
                <a:cs typeface="Calibri"/>
              </a:rPr>
              <a:t> party responsible. “Seat of the pants” not a good</a:t>
            </a:r>
            <a:br>
              <a:rPr lang="en-US" altLang="en-US" sz="2000" b="0" dirty="0" smtClean="0">
                <a:latin typeface="Calibri"/>
                <a:cs typeface="Calibri"/>
              </a:rPr>
            </a:br>
            <a:r>
              <a:rPr lang="en-US" altLang="en-US" sz="2000" b="0" dirty="0" smtClean="0">
                <a:latin typeface="Calibri"/>
                <a:cs typeface="Calibri"/>
              </a:rPr>
              <a:t> execution strategy.</a:t>
            </a:r>
          </a:p>
          <a:p>
            <a:pPr marL="342900" indent="-342900">
              <a:buFont typeface="Arial" panose="020B0604020202020204" pitchFamily="34" charset="0"/>
              <a:buChar char="•"/>
            </a:pPr>
            <a:r>
              <a:rPr lang="en-US" altLang="en-US" sz="2000" b="0" dirty="0" smtClean="0">
                <a:solidFill>
                  <a:schemeClr val="bg2"/>
                </a:solidFill>
                <a:latin typeface="Calibri"/>
                <a:cs typeface="Calibri"/>
              </a:rPr>
              <a:t> </a:t>
            </a:r>
            <a:r>
              <a:rPr lang="en-US" altLang="en-US" sz="2000" b="0" dirty="0" smtClean="0">
                <a:latin typeface="Calibri"/>
                <a:cs typeface="Calibri"/>
              </a:rPr>
              <a:t>Provide low, stable long term cost for an insurance-like</a:t>
            </a:r>
            <a:br>
              <a:rPr lang="en-US" altLang="en-US" sz="2000" b="0" dirty="0" smtClean="0">
                <a:latin typeface="Calibri"/>
                <a:cs typeface="Calibri"/>
              </a:rPr>
            </a:br>
            <a:r>
              <a:rPr lang="en-US" altLang="en-US" sz="2000" b="0" dirty="0" smtClean="0">
                <a:latin typeface="Calibri"/>
                <a:cs typeface="Calibri"/>
              </a:rPr>
              <a:t> program with improved risk management.</a:t>
            </a:r>
          </a:p>
          <a:p>
            <a:pPr marL="342900" indent="-342900">
              <a:buFont typeface="Arial" panose="020B0604020202020204" pitchFamily="34" charset="0"/>
              <a:buChar char="•"/>
            </a:pPr>
            <a:r>
              <a:rPr lang="en-US" altLang="en-US" sz="2000" b="0" dirty="0" smtClean="0">
                <a:solidFill>
                  <a:schemeClr val="bg2"/>
                </a:solidFill>
                <a:latin typeface="Calibri"/>
                <a:cs typeface="Calibri"/>
              </a:rPr>
              <a:t> </a:t>
            </a:r>
            <a:r>
              <a:rPr lang="en-US" altLang="en-US" sz="2000" b="0" dirty="0" smtClean="0">
                <a:latin typeface="Calibri"/>
                <a:cs typeface="Calibri"/>
              </a:rPr>
              <a:t>Contain the long term cost of risk, assuring availability of</a:t>
            </a:r>
            <a:br>
              <a:rPr lang="en-US" altLang="en-US" sz="2000" b="0" dirty="0" smtClean="0">
                <a:latin typeface="Calibri"/>
                <a:cs typeface="Calibri"/>
              </a:rPr>
            </a:br>
            <a:r>
              <a:rPr lang="en-US" altLang="en-US" sz="2000" b="0" dirty="0" smtClean="0">
                <a:latin typeface="Calibri"/>
                <a:cs typeface="Calibri"/>
              </a:rPr>
              <a:t> funds to pay losses and build capacity to broaden risk</a:t>
            </a:r>
            <a:br>
              <a:rPr lang="en-US" altLang="en-US" sz="2000" b="0" dirty="0" smtClean="0">
                <a:latin typeface="Calibri"/>
                <a:cs typeface="Calibri"/>
              </a:rPr>
            </a:br>
            <a:r>
              <a:rPr lang="en-US" altLang="en-US" sz="2000" b="0" dirty="0" smtClean="0">
                <a:latin typeface="Calibri"/>
                <a:cs typeface="Calibri"/>
              </a:rPr>
              <a:t> financing in leveraging capital and reinsurance markets.</a:t>
            </a:r>
          </a:p>
        </p:txBody>
      </p:sp>
      <p:sp>
        <p:nvSpPr>
          <p:cNvPr id="25604"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05DEF1C9-F8EB-47E8-A23F-EF2F3BD57F90}" type="slidenum">
              <a:rPr lang="en-US" altLang="en-US" sz="1400">
                <a:solidFill>
                  <a:prstClr val="black"/>
                </a:solidFill>
              </a:rPr>
              <a:pPr>
                <a:spcBef>
                  <a:spcPct val="0"/>
                </a:spcBef>
                <a:buClrTx/>
                <a:buFontTx/>
                <a:buNone/>
              </a:pPr>
              <a:t>188</a:t>
            </a:fld>
            <a:endParaRPr lang="en-US" altLang="en-US" sz="1400">
              <a:solidFill>
                <a:prstClr val="black"/>
              </a:solidFill>
            </a:endParaRPr>
          </a:p>
        </p:txBody>
      </p:sp>
    </p:spTree>
    <p:extLst>
      <p:ext uri="{BB962C8B-B14F-4D97-AF65-F5344CB8AC3E}">
        <p14:creationId xmlns:p14="http://schemas.microsoft.com/office/powerpoint/2010/main" val="1397855025"/>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552" y="32048"/>
            <a:ext cx="8424936" cy="725488"/>
          </a:xfrm>
        </p:spPr>
        <p:txBody>
          <a:bodyPr>
            <a:noAutofit/>
          </a:bodyPr>
          <a:lstStyle/>
          <a:p>
            <a:pPr algn="ctr"/>
            <a:r>
              <a:rPr lang="en-US" altLang="en-US" dirty="0" err="1" smtClean="0">
                <a:solidFill>
                  <a:srgbClr val="C60000"/>
                </a:solidFill>
              </a:rPr>
              <a:t>CIC</a:t>
            </a:r>
            <a:r>
              <a:rPr lang="en-US" altLang="en-US" dirty="0" smtClean="0">
                <a:solidFill>
                  <a:srgbClr val="C60000"/>
                </a:solidFill>
              </a:rPr>
              <a:t/>
            </a:r>
            <a:br>
              <a:rPr lang="en-US" altLang="en-US" dirty="0" smtClean="0">
                <a:solidFill>
                  <a:srgbClr val="C60000"/>
                </a:solidFill>
              </a:rPr>
            </a:br>
            <a:r>
              <a:rPr lang="en-US" altLang="en-US" dirty="0" smtClean="0">
                <a:solidFill>
                  <a:srgbClr val="C60000"/>
                </a:solidFill>
              </a:rPr>
              <a:t>Pricing Risk</a:t>
            </a:r>
          </a:p>
        </p:txBody>
      </p:sp>
      <p:sp>
        <p:nvSpPr>
          <p:cNvPr id="9219" name="Rectangle 3"/>
          <p:cNvSpPr>
            <a:spLocks noGrp="1" noChangeArrowheads="1"/>
          </p:cNvSpPr>
          <p:nvPr>
            <p:ph idx="1"/>
          </p:nvPr>
        </p:nvSpPr>
        <p:spPr>
          <a:xfrm>
            <a:off x="683568" y="1412776"/>
            <a:ext cx="7005638" cy="4454525"/>
          </a:xfrm>
        </p:spPr>
        <p:txBody>
          <a:bodyPr>
            <a:normAutofit/>
          </a:bodyPr>
          <a:lstStyle/>
          <a:p>
            <a:pPr lvl="2">
              <a:defRPr/>
            </a:pPr>
            <a:r>
              <a:rPr lang="en-US" altLang="en-US" dirty="0">
                <a:latin typeface="Calibri"/>
                <a:cs typeface="Calibri"/>
              </a:rPr>
              <a:t>Alternative </a:t>
            </a:r>
            <a:r>
              <a:rPr lang="en-US" altLang="en-US" dirty="0" smtClean="0">
                <a:latin typeface="Calibri"/>
                <a:cs typeface="Calibri"/>
              </a:rPr>
              <a:t>WC retentions </a:t>
            </a:r>
            <a:r>
              <a:rPr lang="en-US" altLang="en-US" dirty="0">
                <a:latin typeface="Calibri"/>
                <a:cs typeface="Calibri"/>
              </a:rPr>
              <a:t>were actuarially modeled using confidence level analyses</a:t>
            </a:r>
          </a:p>
          <a:p>
            <a:pPr lvl="2">
              <a:defRPr/>
            </a:pPr>
            <a:r>
              <a:rPr lang="en-US" altLang="en-US" dirty="0" smtClean="0">
                <a:latin typeface="Calibri"/>
                <a:cs typeface="Calibri"/>
              </a:rPr>
              <a:t>Retention </a:t>
            </a:r>
            <a:r>
              <a:rPr lang="en-US" altLang="en-US" dirty="0">
                <a:latin typeface="Calibri"/>
                <a:cs typeface="Calibri"/>
              </a:rPr>
              <a:t>levels were set based upon prospective projected ultimate losses with a per occurrence limit of $</a:t>
            </a:r>
            <a:r>
              <a:rPr lang="en-US" altLang="en-US" dirty="0" err="1">
                <a:latin typeface="Calibri"/>
                <a:cs typeface="Calibri"/>
              </a:rPr>
              <a:t>500k</a:t>
            </a:r>
            <a:r>
              <a:rPr lang="en-US" altLang="en-US" dirty="0">
                <a:latin typeface="Calibri"/>
                <a:cs typeface="Calibri"/>
              </a:rPr>
              <a:t>. </a:t>
            </a:r>
            <a:endParaRPr lang="en-US" altLang="en-US" dirty="0" smtClean="0">
              <a:latin typeface="Calibri"/>
              <a:cs typeface="Calibri"/>
            </a:endParaRPr>
          </a:p>
          <a:p>
            <a:pPr lvl="3">
              <a:defRPr/>
            </a:pPr>
            <a:r>
              <a:rPr lang="en-US" altLang="en-US" sz="2000" dirty="0">
                <a:latin typeface="Calibri"/>
                <a:cs typeface="Calibri"/>
              </a:rPr>
              <a:t>Using confidence levels from 10%-90%, we determined that a </a:t>
            </a:r>
            <a:r>
              <a:rPr lang="en-US" altLang="en-US" sz="2000" dirty="0" smtClean="0">
                <a:latin typeface="Calibri"/>
                <a:cs typeface="Calibri"/>
              </a:rPr>
              <a:t>70</a:t>
            </a:r>
            <a:r>
              <a:rPr lang="en-US" altLang="en-US" sz="2000" dirty="0">
                <a:latin typeface="Calibri"/>
                <a:cs typeface="Calibri"/>
              </a:rPr>
              <a:t>% confidence level was appropriate for prospective losses.</a:t>
            </a:r>
          </a:p>
          <a:p>
            <a:pPr lvl="2">
              <a:defRPr/>
            </a:pPr>
            <a:r>
              <a:rPr lang="en-US" altLang="en-US" dirty="0" smtClean="0">
                <a:latin typeface="Calibri"/>
                <a:cs typeface="Calibri"/>
              </a:rPr>
              <a:t>Variability a factor in trending analysis</a:t>
            </a:r>
          </a:p>
          <a:p>
            <a:pPr lvl="2">
              <a:defRPr/>
            </a:pPr>
            <a:r>
              <a:rPr lang="en-US" altLang="en-US" dirty="0" smtClean="0">
                <a:latin typeface="Calibri"/>
                <a:cs typeface="Calibri"/>
              </a:rPr>
              <a:t>Frequency and severity appear to be recently trending higher. </a:t>
            </a:r>
          </a:p>
        </p:txBody>
      </p:sp>
      <p:sp>
        <p:nvSpPr>
          <p:cNvPr id="15364"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B50A4F5C-80B7-4CBA-912C-F2D9C96A2B8C}" type="slidenum">
              <a:rPr lang="en-US" altLang="en-US" sz="1400">
                <a:solidFill>
                  <a:prstClr val="black"/>
                </a:solidFill>
              </a:rPr>
              <a:pPr>
                <a:spcBef>
                  <a:spcPct val="0"/>
                </a:spcBef>
                <a:buClrTx/>
                <a:buFontTx/>
                <a:buNone/>
              </a:pPr>
              <a:t>189</a:t>
            </a:fld>
            <a:endParaRPr lang="en-US" altLang="en-US" sz="1400">
              <a:solidFill>
                <a:prstClr val="black"/>
              </a:solidFill>
            </a:endParaRPr>
          </a:p>
        </p:txBody>
      </p:sp>
    </p:spTree>
    <p:extLst>
      <p:ext uri="{BB962C8B-B14F-4D97-AF65-F5344CB8AC3E}">
        <p14:creationId xmlns:p14="http://schemas.microsoft.com/office/powerpoint/2010/main" val="7840334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5"/>
          <p:cNvSpPr txBox="1">
            <a:spLocks noChangeArrowheads="1"/>
          </p:cNvSpPr>
          <p:nvPr/>
        </p:nvSpPr>
        <p:spPr bwMode="auto">
          <a:xfrm>
            <a:off x="6350" y="1300163"/>
            <a:ext cx="913765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5750">
              <a:defRPr sz="2400">
                <a:solidFill>
                  <a:schemeClr val="tx1"/>
                </a:solidFill>
                <a:latin typeface="Arial" charset="0"/>
                <a:ea typeface="ＭＳ Ｐゴシック" charset="0"/>
                <a:cs typeface="ＭＳ Ｐゴシック" charset="0"/>
              </a:defRPr>
            </a:lvl1pPr>
            <a:lvl2pPr marL="739775"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ts val="1200"/>
              </a:spcBef>
              <a:buClr>
                <a:srgbClr val="C00000"/>
              </a:buClr>
              <a:buFontTx/>
              <a:buBlip>
                <a:blip r:embed="rId3"/>
              </a:buBlip>
            </a:pPr>
            <a:r>
              <a:rPr lang="en-US" sz="2000" dirty="0">
                <a:solidFill>
                  <a:prstClr val="black"/>
                </a:solidFill>
                <a:cs typeface="Arial" charset="0"/>
              </a:rPr>
              <a:t>Residential consumer</a:t>
            </a:r>
            <a:endParaRPr lang="en-US" sz="2000" b="1" dirty="0">
              <a:solidFill>
                <a:prstClr val="black"/>
              </a:solidFill>
              <a:cs typeface="Arial" charset="0"/>
            </a:endParaRPr>
          </a:p>
          <a:p>
            <a:pPr lvl="1" defTabSz="457200">
              <a:spcBef>
                <a:spcPts val="1200"/>
              </a:spcBef>
              <a:buClr>
                <a:srgbClr val="C00000"/>
              </a:buClr>
              <a:buFontTx/>
              <a:buBlip>
                <a:blip r:embed="rId4"/>
              </a:buBlip>
            </a:pPr>
            <a:r>
              <a:rPr lang="en-US" sz="2000" dirty="0">
                <a:solidFill>
                  <a:prstClr val="black"/>
                </a:solidFill>
                <a:cs typeface="Arial" charset="0"/>
              </a:rPr>
              <a:t>Gaining market share – Frontier took share from cable in 82% of our local markets in H1’14</a:t>
            </a:r>
          </a:p>
          <a:p>
            <a:pPr lvl="1" defTabSz="457200">
              <a:spcBef>
                <a:spcPts val="1200"/>
              </a:spcBef>
              <a:buClr>
                <a:srgbClr val="C00000"/>
              </a:buClr>
              <a:buFontTx/>
              <a:buBlip>
                <a:blip r:embed="rId4"/>
              </a:buBlip>
            </a:pPr>
            <a:r>
              <a:rPr lang="en-US" sz="2000" dirty="0">
                <a:solidFill>
                  <a:prstClr val="black"/>
                </a:solidFill>
                <a:cs typeface="Arial" charset="0"/>
              </a:rPr>
              <a:t>Driving growth in broadband (data) revenue to exceed declines in traditional voice revenue</a:t>
            </a:r>
          </a:p>
          <a:p>
            <a:pPr lvl="1" defTabSz="457200">
              <a:spcBef>
                <a:spcPts val="1200"/>
              </a:spcBef>
              <a:buClr>
                <a:srgbClr val="C00000"/>
              </a:buClr>
              <a:buFontTx/>
              <a:buBlip>
                <a:blip r:embed="rId4"/>
              </a:buBlip>
            </a:pPr>
            <a:r>
              <a:rPr lang="en-US" sz="2000" dirty="0">
                <a:solidFill>
                  <a:srgbClr val="C0504D"/>
                </a:solidFill>
                <a:cs typeface="Arial" charset="0"/>
              </a:rPr>
              <a:t>Increasing</a:t>
            </a:r>
            <a:r>
              <a:rPr lang="en-US" sz="2000" dirty="0">
                <a:solidFill>
                  <a:prstClr val="black"/>
                </a:solidFill>
                <a:cs typeface="Arial" charset="0"/>
              </a:rPr>
              <a:t> video share in </a:t>
            </a:r>
            <a:r>
              <a:rPr lang="en-US" sz="2000" dirty="0" err="1">
                <a:solidFill>
                  <a:prstClr val="black"/>
                </a:solidFill>
                <a:cs typeface="Arial" charset="0"/>
              </a:rPr>
              <a:t>FiOS</a:t>
            </a:r>
            <a:r>
              <a:rPr lang="en-US" sz="2000" dirty="0">
                <a:solidFill>
                  <a:prstClr val="black"/>
                </a:solidFill>
                <a:cs typeface="Arial" charset="0"/>
              </a:rPr>
              <a:t> markets (and U-verse in CT)</a:t>
            </a:r>
          </a:p>
          <a:p>
            <a:pPr lvl="1" defTabSz="457200">
              <a:spcBef>
                <a:spcPts val="1200"/>
              </a:spcBef>
              <a:buClr>
                <a:srgbClr val="C00000"/>
              </a:buClr>
              <a:buFontTx/>
              <a:buBlip>
                <a:blip r:embed="rId4"/>
              </a:buBlip>
            </a:pPr>
            <a:r>
              <a:rPr lang="en-US" sz="2000" dirty="0">
                <a:solidFill>
                  <a:prstClr val="black"/>
                </a:solidFill>
                <a:cs typeface="Arial" charset="0"/>
              </a:rPr>
              <a:t>Providing value added services (e.g. Frontier Secure)</a:t>
            </a:r>
          </a:p>
          <a:p>
            <a:pPr defTabSz="457200">
              <a:spcBef>
                <a:spcPts val="1200"/>
              </a:spcBef>
              <a:buClr>
                <a:srgbClr val="C00000"/>
              </a:buClr>
              <a:buFontTx/>
              <a:buBlip>
                <a:blip r:embed="rId3"/>
              </a:buBlip>
            </a:pPr>
            <a:r>
              <a:rPr lang="en-US" sz="2000" dirty="0">
                <a:solidFill>
                  <a:prstClr val="black"/>
                </a:solidFill>
                <a:cs typeface="Arial" charset="0"/>
              </a:rPr>
              <a:t>Business  </a:t>
            </a:r>
          </a:p>
          <a:p>
            <a:pPr lvl="1" defTabSz="457200">
              <a:spcBef>
                <a:spcPts val="1200"/>
              </a:spcBef>
              <a:buClr>
                <a:srgbClr val="C00000"/>
              </a:buClr>
              <a:buFontTx/>
              <a:buBlip>
                <a:blip r:embed="rId4"/>
              </a:buBlip>
            </a:pPr>
            <a:r>
              <a:rPr lang="en-US" sz="2000" dirty="0">
                <a:solidFill>
                  <a:prstClr val="black"/>
                </a:solidFill>
                <a:cs typeface="Arial" charset="0"/>
              </a:rPr>
              <a:t>A robust, high quality network to serve small      carrier / </a:t>
            </a:r>
            <a:r>
              <a:rPr lang="en-US" sz="1600" dirty="0">
                <a:solidFill>
                  <a:prstClr val="black"/>
                </a:solidFill>
                <a:cs typeface="Arial" charset="0"/>
              </a:rPr>
              <a:t>enterprise customers</a:t>
            </a:r>
          </a:p>
          <a:p>
            <a:pPr lvl="1" defTabSz="457200">
              <a:spcBef>
                <a:spcPts val="1200"/>
              </a:spcBef>
              <a:buClr>
                <a:srgbClr val="C00000"/>
              </a:buClr>
              <a:buFontTx/>
              <a:buBlip>
                <a:blip r:embed="rId4"/>
              </a:buBlip>
            </a:pPr>
            <a:r>
              <a:rPr lang="en-US" sz="1600" dirty="0">
                <a:solidFill>
                  <a:prstClr val="black"/>
                </a:solidFill>
                <a:cs typeface="Arial" charset="0"/>
              </a:rPr>
              <a:t>Gaining market share in small / medium customer base</a:t>
            </a:r>
          </a:p>
        </p:txBody>
      </p:sp>
      <p:sp>
        <p:nvSpPr>
          <p:cNvPr id="30723" name="Title 1"/>
          <p:cNvSpPr>
            <a:spLocks noGrp="1"/>
          </p:cNvSpPr>
          <p:nvPr>
            <p:ph type="title"/>
          </p:nvPr>
        </p:nvSpPr>
        <p:spPr>
          <a:xfrm>
            <a:off x="95250" y="-92937"/>
            <a:ext cx="8943975" cy="1131888"/>
          </a:xfrm>
          <a:solidFill>
            <a:schemeClr val="bg1">
              <a:alpha val="0"/>
            </a:schemeClr>
          </a:solidFill>
        </p:spPr>
        <p:txBody>
          <a:bodyPr/>
          <a:lstStyle/>
          <a:p>
            <a:pPr algn="ctr" eaLnBrk="1" hangingPunct="1"/>
            <a:r>
              <a:rPr lang="en-US" sz="2400" b="1" dirty="0">
                <a:solidFill>
                  <a:srgbClr val="CC0000"/>
                </a:solidFill>
                <a:latin typeface="Arial" charset="0"/>
              </a:rPr>
              <a:t>Our financial opportunities are led by our business opportunities</a:t>
            </a:r>
          </a:p>
        </p:txBody>
      </p:sp>
      <p:sp>
        <p:nvSpPr>
          <p:cNvPr id="30722"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BA76B9-1BD3-D741-A584-43FBA7AA2CF5}" type="slidenum">
              <a:rPr lang="en-US" sz="1200" b="1">
                <a:solidFill>
                  <a:srgbClr val="FFFFFF"/>
                </a:solidFill>
                <a:cs typeface="Arial" charset="0"/>
              </a:rPr>
              <a:pPr/>
              <a:t>19</a:t>
            </a:fld>
            <a:endParaRPr lang="en-US" sz="1200" b="1">
              <a:solidFill>
                <a:srgbClr val="FFFFFF"/>
              </a:solidFill>
              <a:cs typeface="Arial" charset="0"/>
            </a:endParaRPr>
          </a:p>
        </p:txBody>
      </p:sp>
      <p:cxnSp>
        <p:nvCxnSpPr>
          <p:cNvPr id="3" name="Straight Arrow Connector 2"/>
          <p:cNvCxnSpPr>
            <a:cxnSpLocks noChangeShapeType="1"/>
          </p:cNvCxnSpPr>
          <p:nvPr/>
        </p:nvCxnSpPr>
        <p:spPr bwMode="auto">
          <a:xfrm>
            <a:off x="4852988" y="3925888"/>
            <a:ext cx="247650" cy="0"/>
          </a:xfrm>
          <a:prstGeom prst="straightConnector1">
            <a:avLst/>
          </a:prstGeom>
          <a:noFill/>
          <a:ln w="1905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725" name="Rectangle 1"/>
          <p:cNvSpPr>
            <a:spLocks noChangeArrowheads="1"/>
          </p:cNvSpPr>
          <p:nvPr/>
        </p:nvSpPr>
        <p:spPr bwMode="auto">
          <a:xfrm>
            <a:off x="1444625" y="5889540"/>
            <a:ext cx="624522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defTabSz="457200"/>
            <a:r>
              <a:rPr lang="en-US">
                <a:solidFill>
                  <a:prstClr val="black"/>
                </a:solidFill>
                <a:latin typeface="Calibri"/>
                <a:cs typeface="Arial" charset="0"/>
              </a:rPr>
              <a:t>Keep customers by delivering a high quality service at a competitive price</a:t>
            </a:r>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576" y="15156"/>
            <a:ext cx="7753350" cy="648072"/>
          </a:xfrm>
        </p:spPr>
        <p:txBody>
          <a:bodyPr>
            <a:normAutofit fontScale="90000"/>
          </a:bodyPr>
          <a:lstStyle/>
          <a:p>
            <a:pPr algn="ctr"/>
            <a:r>
              <a:rPr lang="en-US" altLang="en-US" sz="2700" dirty="0" smtClean="0"/>
              <a:t/>
            </a:r>
            <a:br>
              <a:rPr lang="en-US" altLang="en-US" sz="2700" dirty="0" smtClean="0"/>
            </a:br>
            <a:r>
              <a:rPr lang="en-US" altLang="en-US" sz="2700" dirty="0" err="1" smtClean="0">
                <a:solidFill>
                  <a:srgbClr val="C60000"/>
                </a:solidFill>
              </a:rPr>
              <a:t>CIC</a:t>
            </a:r>
            <a:r>
              <a:rPr lang="en-US" altLang="en-US" sz="2700" dirty="0">
                <a:solidFill>
                  <a:srgbClr val="C60000"/>
                </a:solidFill>
              </a:rPr>
              <a:t/>
            </a:r>
            <a:br>
              <a:rPr lang="en-US" altLang="en-US" sz="2700" dirty="0">
                <a:solidFill>
                  <a:srgbClr val="C60000"/>
                </a:solidFill>
              </a:rPr>
            </a:br>
            <a:r>
              <a:rPr lang="en-US" altLang="en-US" sz="2700" dirty="0" smtClean="0">
                <a:solidFill>
                  <a:srgbClr val="C60000"/>
                </a:solidFill>
              </a:rPr>
              <a:t>Role </a:t>
            </a:r>
            <a:r>
              <a:rPr lang="en-US" altLang="en-US" sz="2700" dirty="0">
                <a:solidFill>
                  <a:srgbClr val="C60000"/>
                </a:solidFill>
              </a:rPr>
              <a:t>of Capital in Risk Retention</a:t>
            </a:r>
            <a:r>
              <a:rPr lang="en-US" altLang="en-US" sz="1800" dirty="0">
                <a:solidFill>
                  <a:srgbClr val="C60000"/>
                </a:solidFill>
              </a:rPr>
              <a:t/>
            </a:r>
            <a:br>
              <a:rPr lang="en-US" altLang="en-US" sz="1800" dirty="0">
                <a:solidFill>
                  <a:srgbClr val="C60000"/>
                </a:solidFill>
              </a:rPr>
            </a:br>
            <a:endParaRPr lang="en-US" altLang="en-US" sz="1800" dirty="0" smtClean="0">
              <a:solidFill>
                <a:srgbClr val="C60000"/>
              </a:solidFill>
            </a:endParaRPr>
          </a:p>
        </p:txBody>
      </p:sp>
      <p:sp>
        <p:nvSpPr>
          <p:cNvPr id="11267" name="Rectangle 3"/>
          <p:cNvSpPr>
            <a:spLocks noGrp="1" noChangeArrowheads="1"/>
          </p:cNvSpPr>
          <p:nvPr>
            <p:ph idx="1"/>
          </p:nvPr>
        </p:nvSpPr>
        <p:spPr>
          <a:xfrm>
            <a:off x="755576" y="1484784"/>
            <a:ext cx="7005638" cy="4454525"/>
          </a:xfrm>
        </p:spPr>
        <p:txBody>
          <a:bodyPr>
            <a:normAutofit/>
          </a:bodyPr>
          <a:lstStyle/>
          <a:p>
            <a:pPr marL="342900" indent="-342900">
              <a:buFont typeface="Arial" panose="020B0604020202020204" pitchFamily="34" charset="0"/>
              <a:buChar char="•"/>
            </a:pPr>
            <a:r>
              <a:rPr lang="en-US" altLang="en-US" b="0" dirty="0" smtClean="0">
                <a:latin typeface="Calibri"/>
                <a:cs typeface="Calibri"/>
              </a:rPr>
              <a:t>Sufficient capital was available from Archdiocese insurance fund</a:t>
            </a:r>
          </a:p>
          <a:p>
            <a:pPr marL="342900" lvl="1" indent="-342900">
              <a:buFont typeface="Arial" panose="020B0604020202020204" pitchFamily="34" charset="0"/>
              <a:buChar char="•"/>
            </a:pPr>
            <a:r>
              <a:rPr lang="en-US" altLang="en-US" dirty="0" smtClean="0">
                <a:latin typeface="Calibri"/>
                <a:cs typeface="Calibri"/>
              </a:rPr>
              <a:t>Capital set at just over 1:1 premium to surplus ratio for prospective risks</a:t>
            </a:r>
            <a:endParaRPr lang="en-US" altLang="en-US" b="0" dirty="0" smtClean="0">
              <a:latin typeface="Calibri"/>
              <a:cs typeface="Calibri"/>
            </a:endParaRPr>
          </a:p>
          <a:p>
            <a:pPr marL="342900" indent="-342900">
              <a:buFont typeface="Arial" panose="020B0604020202020204" pitchFamily="34" charset="0"/>
              <a:buChar char="•"/>
            </a:pPr>
            <a:r>
              <a:rPr lang="en-US" altLang="en-US" b="0" dirty="0" smtClean="0">
                <a:latin typeface="Calibri"/>
                <a:cs typeface="Calibri"/>
              </a:rPr>
              <a:t>We </a:t>
            </a:r>
            <a:r>
              <a:rPr lang="en-US" altLang="en-US" b="0" dirty="0">
                <a:latin typeface="Calibri"/>
                <a:cs typeface="Calibri"/>
              </a:rPr>
              <a:t>did not transfer prior WC claim losses until 12/31/13; </a:t>
            </a:r>
            <a:r>
              <a:rPr lang="en-US" altLang="en-US" b="0" dirty="0" err="1">
                <a:latin typeface="Calibri"/>
                <a:cs typeface="Calibri"/>
              </a:rPr>
              <a:t>LPT</a:t>
            </a:r>
            <a:r>
              <a:rPr lang="en-US" altLang="en-US" b="0" dirty="0">
                <a:latin typeface="Calibri"/>
                <a:cs typeface="Calibri"/>
              </a:rPr>
              <a:t> required $</a:t>
            </a:r>
            <a:r>
              <a:rPr lang="en-US" altLang="en-US" b="0" dirty="0" err="1" smtClean="0">
                <a:latin typeface="Calibri"/>
                <a:cs typeface="Calibri"/>
              </a:rPr>
              <a:t>1.8M</a:t>
            </a:r>
            <a:r>
              <a:rPr lang="en-US" altLang="en-US" b="0" dirty="0" smtClean="0">
                <a:latin typeface="Calibri"/>
                <a:cs typeface="Calibri"/>
              </a:rPr>
              <a:t> in capital</a:t>
            </a:r>
            <a:endParaRPr lang="en-US" altLang="en-US" b="0" dirty="0">
              <a:latin typeface="Calibri"/>
              <a:cs typeface="Calibri"/>
            </a:endParaRPr>
          </a:p>
          <a:p>
            <a:pPr marL="1008063" lvl="2" indent="-285750">
              <a:buFont typeface="Arial" panose="020B0604020202020204" pitchFamily="34" charset="0"/>
              <a:buChar char="•"/>
            </a:pPr>
            <a:r>
              <a:rPr lang="en-US" altLang="en-US" dirty="0">
                <a:latin typeface="Calibri"/>
                <a:cs typeface="Calibri"/>
              </a:rPr>
              <a:t>Had this additional prior data to assess captive retention and capital </a:t>
            </a:r>
            <a:r>
              <a:rPr lang="en-US" altLang="en-US" dirty="0" smtClean="0">
                <a:latin typeface="Calibri"/>
                <a:cs typeface="Calibri"/>
              </a:rPr>
              <a:t>levels</a:t>
            </a:r>
          </a:p>
          <a:p>
            <a:pPr marL="742950" indent="-285750">
              <a:buFont typeface="Arial" panose="020B0604020202020204" pitchFamily="34" charset="0"/>
              <a:buChar char="•"/>
            </a:pPr>
            <a:endParaRPr lang="en-US" altLang="en-US" dirty="0">
              <a:latin typeface="Calibri"/>
              <a:cs typeface="Calibri"/>
            </a:endParaRPr>
          </a:p>
        </p:txBody>
      </p:sp>
      <p:sp>
        <p:nvSpPr>
          <p:cNvPr id="11268"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0C76806F-BB2A-4549-B19B-7295852FE12C}" type="slidenum">
              <a:rPr lang="en-US" altLang="en-US" sz="1400">
                <a:solidFill>
                  <a:prstClr val="black"/>
                </a:solidFill>
              </a:rPr>
              <a:pPr>
                <a:spcBef>
                  <a:spcPct val="0"/>
                </a:spcBef>
                <a:buClrTx/>
                <a:buFontTx/>
                <a:buNone/>
              </a:pPr>
              <a:t>190</a:t>
            </a:fld>
            <a:endParaRPr lang="en-US" altLang="en-US" sz="1400">
              <a:solidFill>
                <a:prstClr val="black"/>
              </a:solidFill>
            </a:endParaRPr>
          </a:p>
        </p:txBody>
      </p:sp>
    </p:spTree>
    <p:extLst>
      <p:ext uri="{BB962C8B-B14F-4D97-AF65-F5344CB8AC3E}">
        <p14:creationId xmlns:p14="http://schemas.microsoft.com/office/powerpoint/2010/main" val="1581497449"/>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3568" y="332656"/>
            <a:ext cx="7753350" cy="725488"/>
          </a:xfrm>
        </p:spPr>
        <p:txBody>
          <a:bodyPr/>
          <a:lstStyle/>
          <a:p>
            <a:pPr algn="ctr" eaLnBrk="1" hangingPunct="1"/>
            <a:r>
              <a:rPr lang="en-US" altLang="en-US" sz="2400" dirty="0" smtClean="0">
                <a:solidFill>
                  <a:srgbClr val="C60000"/>
                </a:solidFill>
              </a:rPr>
              <a:t>Role of Capital - Financial Risk Management</a:t>
            </a:r>
          </a:p>
        </p:txBody>
      </p:sp>
      <p:sp>
        <p:nvSpPr>
          <p:cNvPr id="9219" name="Rectangle 3"/>
          <p:cNvSpPr>
            <a:spLocks noGrp="1" noChangeArrowheads="1"/>
          </p:cNvSpPr>
          <p:nvPr>
            <p:ph idx="1"/>
          </p:nvPr>
        </p:nvSpPr>
        <p:spPr>
          <a:xfrm>
            <a:off x="827584" y="1340768"/>
            <a:ext cx="7005638" cy="4454525"/>
          </a:xfrm>
        </p:spPr>
        <p:txBody>
          <a:bodyPr>
            <a:normAutofit/>
          </a:bodyPr>
          <a:lstStyle/>
          <a:p>
            <a:pPr lvl="1">
              <a:defRPr/>
            </a:pPr>
            <a:r>
              <a:rPr lang="en-US" altLang="en-US" sz="2400" dirty="0" smtClean="0">
                <a:latin typeface="Calibri"/>
                <a:cs typeface="Calibri"/>
              </a:rPr>
              <a:t>Investment risk - asset allocation and portfolio performance</a:t>
            </a:r>
          </a:p>
          <a:p>
            <a:pPr lvl="2">
              <a:defRPr/>
            </a:pPr>
            <a:r>
              <a:rPr lang="en-US" altLang="en-US" sz="2400" dirty="0" smtClean="0">
                <a:latin typeface="Calibri"/>
                <a:cs typeface="Calibri"/>
              </a:rPr>
              <a:t>Liquidity</a:t>
            </a:r>
          </a:p>
          <a:p>
            <a:pPr lvl="2">
              <a:defRPr/>
            </a:pPr>
            <a:r>
              <a:rPr lang="en-US" altLang="en-US" sz="2400" dirty="0" smtClean="0">
                <a:latin typeface="Calibri"/>
                <a:cs typeface="Calibri"/>
              </a:rPr>
              <a:t>Yield</a:t>
            </a:r>
          </a:p>
          <a:p>
            <a:pPr lvl="2">
              <a:defRPr/>
            </a:pPr>
            <a:r>
              <a:rPr lang="en-US" altLang="en-US" sz="2400" dirty="0" smtClean="0">
                <a:latin typeface="Calibri"/>
                <a:cs typeface="Calibri"/>
              </a:rPr>
              <a:t>Asset classes</a:t>
            </a:r>
          </a:p>
        </p:txBody>
      </p:sp>
      <p:sp>
        <p:nvSpPr>
          <p:cNvPr id="17412"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B4F74F9C-3CA2-451A-AB50-B458AC5B16D0}" type="slidenum">
              <a:rPr lang="en-US" altLang="en-US" sz="1400">
                <a:solidFill>
                  <a:prstClr val="black"/>
                </a:solidFill>
              </a:rPr>
              <a:pPr>
                <a:spcBef>
                  <a:spcPct val="0"/>
                </a:spcBef>
                <a:buClrTx/>
                <a:buFontTx/>
                <a:buNone/>
              </a:pPr>
              <a:t>191</a:t>
            </a:fld>
            <a:endParaRPr lang="en-US" altLang="en-US" sz="1400">
              <a:solidFill>
                <a:prstClr val="black"/>
              </a:solidFill>
            </a:endParaRPr>
          </a:p>
        </p:txBody>
      </p:sp>
    </p:spTree>
    <p:extLst>
      <p:ext uri="{BB962C8B-B14F-4D97-AF65-F5344CB8AC3E}">
        <p14:creationId xmlns:p14="http://schemas.microsoft.com/office/powerpoint/2010/main" val="707459506"/>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3568" y="0"/>
            <a:ext cx="8066088" cy="930275"/>
          </a:xfrm>
        </p:spPr>
        <p:txBody>
          <a:bodyPr/>
          <a:lstStyle/>
          <a:p>
            <a:pPr algn="ctr"/>
            <a:r>
              <a:rPr lang="en-US" altLang="en-US" sz="2400" dirty="0" smtClean="0">
                <a:solidFill>
                  <a:srgbClr val="C60000"/>
                </a:solidFill>
              </a:rPr>
              <a:t>Overall - Risks and Rewards</a:t>
            </a:r>
            <a:endParaRPr lang="en-US" altLang="en-US" sz="2200" dirty="0" smtClean="0">
              <a:solidFill>
                <a:srgbClr val="C60000"/>
              </a:solidFill>
            </a:endParaRPr>
          </a:p>
        </p:txBody>
      </p:sp>
      <p:sp>
        <p:nvSpPr>
          <p:cNvPr id="28675" name="Content Placeholder 2"/>
          <p:cNvSpPr>
            <a:spLocks noGrp="1"/>
          </p:cNvSpPr>
          <p:nvPr>
            <p:ph idx="1"/>
          </p:nvPr>
        </p:nvSpPr>
        <p:spPr>
          <a:xfrm>
            <a:off x="661441" y="1268760"/>
            <a:ext cx="6992937" cy="4173537"/>
          </a:xfrm>
        </p:spPr>
        <p:txBody>
          <a:bodyPr>
            <a:normAutofit/>
          </a:bodyPr>
          <a:lstStyle/>
          <a:p>
            <a:pPr marL="342900" indent="-342900">
              <a:buFont typeface="Arial" panose="020B0604020202020204" pitchFamily="34" charset="0"/>
              <a:buChar char="•"/>
            </a:pPr>
            <a:r>
              <a:rPr lang="en-US" altLang="en-US" sz="2000" dirty="0" smtClean="0">
                <a:solidFill>
                  <a:srgbClr val="FF0000"/>
                </a:solidFill>
              </a:rPr>
              <a:t> </a:t>
            </a:r>
            <a:r>
              <a:rPr lang="en-US" altLang="en-US" b="0" dirty="0" smtClean="0">
                <a:latin typeface="Calibri"/>
                <a:cs typeface="Calibri"/>
              </a:rPr>
              <a:t>Summarize the risks of the ultimate loss as actuarially</a:t>
            </a:r>
            <a:br>
              <a:rPr lang="en-US" altLang="en-US" b="0" dirty="0" smtClean="0">
                <a:latin typeface="Calibri"/>
                <a:cs typeface="Calibri"/>
              </a:rPr>
            </a:br>
            <a:r>
              <a:rPr lang="en-US" altLang="en-US" b="0" dirty="0" smtClean="0">
                <a:latin typeface="Calibri"/>
                <a:cs typeface="Calibri"/>
              </a:rPr>
              <a:t> calculated.</a:t>
            </a:r>
          </a:p>
          <a:p>
            <a:pPr marL="342900" indent="-342900">
              <a:buFont typeface="Arial" panose="020B0604020202020204" pitchFamily="34" charset="0"/>
              <a:buChar char="•"/>
            </a:pPr>
            <a:r>
              <a:rPr lang="en-US" altLang="en-US" b="0" dirty="0" smtClean="0">
                <a:solidFill>
                  <a:srgbClr val="FF0000"/>
                </a:solidFill>
                <a:latin typeface="Calibri"/>
                <a:cs typeface="Calibri"/>
              </a:rPr>
              <a:t> </a:t>
            </a:r>
            <a:r>
              <a:rPr lang="en-US" altLang="en-US" b="0" dirty="0" smtClean="0">
                <a:latin typeface="Calibri"/>
                <a:cs typeface="Calibri"/>
              </a:rPr>
              <a:t>Match the risk profile to your confidence level of the High</a:t>
            </a:r>
            <a:br>
              <a:rPr lang="en-US" altLang="en-US" b="0" dirty="0" smtClean="0">
                <a:latin typeface="Calibri"/>
                <a:cs typeface="Calibri"/>
              </a:rPr>
            </a:br>
            <a:r>
              <a:rPr lang="en-US" altLang="en-US" b="0" dirty="0" smtClean="0">
                <a:latin typeface="Calibri"/>
                <a:cs typeface="Calibri"/>
              </a:rPr>
              <a:t> and Low probabilities of loss and expected values.</a:t>
            </a:r>
          </a:p>
          <a:p>
            <a:pPr marL="342900" indent="-342900">
              <a:buFont typeface="Arial" panose="020B0604020202020204" pitchFamily="34" charset="0"/>
              <a:buChar char="•"/>
            </a:pPr>
            <a:r>
              <a:rPr lang="en-US" altLang="en-US" dirty="0" smtClean="0">
                <a:solidFill>
                  <a:srgbClr val="FF0000"/>
                </a:solidFill>
                <a:latin typeface="Calibri"/>
                <a:cs typeface="Calibri"/>
              </a:rPr>
              <a:t> </a:t>
            </a:r>
            <a:r>
              <a:rPr lang="en-US" altLang="en-US" b="0" dirty="0" smtClean="0">
                <a:latin typeface="Calibri"/>
                <a:cs typeface="Calibri"/>
              </a:rPr>
              <a:t>Select the confidence level most appropriate to the risk </a:t>
            </a:r>
            <a:br>
              <a:rPr lang="en-US" altLang="en-US" b="0" dirty="0" smtClean="0">
                <a:latin typeface="Calibri"/>
                <a:cs typeface="Calibri"/>
              </a:rPr>
            </a:br>
            <a:r>
              <a:rPr lang="en-US" altLang="en-US" b="0" dirty="0" smtClean="0">
                <a:latin typeface="Calibri"/>
                <a:cs typeface="Calibri"/>
              </a:rPr>
              <a:t> assumed.</a:t>
            </a:r>
          </a:p>
          <a:p>
            <a:pPr marL="342900" indent="-342900">
              <a:buFont typeface="Arial" panose="020B0604020202020204" pitchFamily="34" charset="0"/>
              <a:buChar char="•"/>
            </a:pPr>
            <a:r>
              <a:rPr lang="en-US" altLang="en-US" dirty="0" smtClean="0">
                <a:solidFill>
                  <a:srgbClr val="FF0000"/>
                </a:solidFill>
                <a:latin typeface="Calibri"/>
                <a:cs typeface="Calibri"/>
              </a:rPr>
              <a:t> </a:t>
            </a:r>
            <a:r>
              <a:rPr lang="en-US" altLang="en-US" b="0" dirty="0" smtClean="0">
                <a:latin typeface="Calibri"/>
                <a:cs typeface="Calibri"/>
              </a:rPr>
              <a:t>Always value a project, service or firm on its net present</a:t>
            </a:r>
            <a:br>
              <a:rPr lang="en-US" altLang="en-US" b="0" dirty="0" smtClean="0">
                <a:latin typeface="Calibri"/>
                <a:cs typeface="Calibri"/>
              </a:rPr>
            </a:br>
            <a:r>
              <a:rPr lang="en-US" altLang="en-US" b="0" dirty="0" smtClean="0">
                <a:latin typeface="Calibri"/>
                <a:cs typeface="Calibri"/>
              </a:rPr>
              <a:t> value of cash flows as capital decisions affect both short</a:t>
            </a:r>
            <a:br>
              <a:rPr lang="en-US" altLang="en-US" b="0" dirty="0" smtClean="0">
                <a:latin typeface="Calibri"/>
                <a:cs typeface="Calibri"/>
              </a:rPr>
            </a:br>
            <a:r>
              <a:rPr lang="en-US" altLang="en-US" b="0" dirty="0" smtClean="0">
                <a:latin typeface="Calibri"/>
                <a:cs typeface="Calibri"/>
              </a:rPr>
              <a:t> term and long term cash flows.</a:t>
            </a:r>
          </a:p>
          <a:p>
            <a:pPr marL="342900" indent="-342900">
              <a:buFont typeface="Arial" panose="020B0604020202020204" pitchFamily="34" charset="0"/>
              <a:buChar char="•"/>
            </a:pPr>
            <a:r>
              <a:rPr lang="en-US" altLang="en-US" dirty="0" smtClean="0">
                <a:solidFill>
                  <a:srgbClr val="FF0000"/>
                </a:solidFill>
                <a:latin typeface="Calibri"/>
                <a:cs typeface="Calibri"/>
              </a:rPr>
              <a:t> </a:t>
            </a:r>
            <a:r>
              <a:rPr lang="en-US" altLang="en-US" b="0" dirty="0" smtClean="0">
                <a:latin typeface="Calibri"/>
                <a:cs typeface="Calibri"/>
              </a:rPr>
              <a:t>Retain Capital and Surplus through Captive formation</a:t>
            </a:r>
          </a:p>
          <a:p>
            <a:pPr marL="342900" indent="-342900">
              <a:buFont typeface="Arial" panose="020B0604020202020204" pitchFamily="34" charset="0"/>
              <a:buChar char="•"/>
            </a:pPr>
            <a:r>
              <a:rPr lang="en-US" altLang="en-US" dirty="0" smtClean="0">
                <a:solidFill>
                  <a:srgbClr val="FF0000"/>
                </a:solidFill>
                <a:latin typeface="Calibri"/>
                <a:cs typeface="Calibri"/>
              </a:rPr>
              <a:t> </a:t>
            </a:r>
            <a:r>
              <a:rPr lang="en-US" altLang="en-US" b="0" dirty="0" smtClean="0">
                <a:latin typeface="Calibri"/>
                <a:cs typeface="Calibri"/>
              </a:rPr>
              <a:t>Pay yourself. </a:t>
            </a:r>
          </a:p>
        </p:txBody>
      </p:sp>
      <p:sp>
        <p:nvSpPr>
          <p:cNvPr id="28676" name="Slide Number Placeholder 3"/>
          <p:cNvSpPr>
            <a:spLocks noGrp="1"/>
          </p:cNvSpPr>
          <p:nvPr>
            <p:ph type="sldNum" sz="quarter" idx="4294967295"/>
          </p:nvPr>
        </p:nvSpPr>
        <p:spPr>
          <a:xfrm>
            <a:off x="6553200" y="6245225"/>
            <a:ext cx="2133600" cy="476250"/>
          </a:xfrm>
          <a:prstGeom prst="rect">
            <a:avLst/>
          </a:prstGeom>
          <a:noFill/>
        </p:spPr>
        <p:txBody>
          <a:bodyPr/>
          <a:lstStyle>
            <a:lvl1pPr>
              <a:spcBef>
                <a:spcPct val="20000"/>
              </a:spcBef>
              <a:buClr>
                <a:schemeClr val="tx1"/>
              </a:buClr>
              <a:buFont typeface="Wingdings" pitchFamily="2" charset="2"/>
              <a:defRPr sz="2400">
                <a:solidFill>
                  <a:schemeClr val="tx1"/>
                </a:solidFill>
                <a:latin typeface="Arial" charset="0"/>
              </a:defRPr>
            </a:lvl1pPr>
            <a:lvl2pPr marL="742950" indent="-285750">
              <a:spcBef>
                <a:spcPct val="20000"/>
              </a:spcBef>
              <a:buClr>
                <a:schemeClr val="tx1"/>
              </a:buClr>
              <a:buSzPct val="135000"/>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ClrTx/>
              <a:buFontTx/>
              <a:buNone/>
            </a:pPr>
            <a:fld id="{0FDA31C6-C779-472C-835A-FF8727AC5F66}" type="slidenum">
              <a:rPr lang="en-US" altLang="en-US" sz="1400">
                <a:solidFill>
                  <a:prstClr val="black"/>
                </a:solidFill>
              </a:rPr>
              <a:pPr>
                <a:spcBef>
                  <a:spcPct val="0"/>
                </a:spcBef>
                <a:buClrTx/>
                <a:buFontTx/>
                <a:buNone/>
              </a:pPr>
              <a:t>192</a:t>
            </a:fld>
            <a:endParaRPr lang="en-US" altLang="en-US" sz="1400">
              <a:solidFill>
                <a:prstClr val="black"/>
              </a:solidFill>
            </a:endParaRPr>
          </a:p>
        </p:txBody>
      </p:sp>
    </p:spTree>
    <p:extLst>
      <p:ext uri="{BB962C8B-B14F-4D97-AF65-F5344CB8AC3E}">
        <p14:creationId xmlns:p14="http://schemas.microsoft.com/office/powerpoint/2010/main" val="2570678923"/>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5536" y="116632"/>
            <a:ext cx="8352928" cy="738932"/>
          </a:xfrm>
        </p:spPr>
        <p:txBody>
          <a:bodyPr/>
          <a:lstStyle/>
          <a:p>
            <a:pPr algn="ctr"/>
            <a:r>
              <a:rPr lang="en-GB" dirty="0" smtClean="0">
                <a:solidFill>
                  <a:srgbClr val="C60000"/>
                </a:solidFill>
              </a:rPr>
              <a:t>Questions</a:t>
            </a:r>
            <a:endParaRPr lang="en-GB" dirty="0">
              <a:solidFill>
                <a:srgbClr val="C60000"/>
              </a:solidFill>
            </a:endParaRPr>
          </a:p>
        </p:txBody>
      </p:sp>
      <p:sp>
        <p:nvSpPr>
          <p:cNvPr id="9" name="Path"/>
          <p:cNvSpPr/>
          <p:nvPr/>
        </p:nvSpPr>
        <p:spPr>
          <a:xfrm>
            <a:off x="3275856" y="6560408"/>
            <a:ext cx="55704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600" dirty="0">
              <a:solidFill>
                <a:prstClr val="black"/>
              </a:solidFill>
              <a:latin typeface="Arial"/>
            </a:endParaRPr>
          </a:p>
        </p:txBody>
      </p:sp>
      <p:sp>
        <p:nvSpPr>
          <p:cNvPr id="6" name="Slide Number Placeholder 5"/>
          <p:cNvSpPr>
            <a:spLocks noGrp="1"/>
          </p:cNvSpPr>
          <p:nvPr>
            <p:ph type="sldNum" sz="quarter" idx="12"/>
          </p:nvPr>
        </p:nvSpPr>
        <p:spPr/>
        <p:txBody>
          <a:bodyPr/>
          <a:lstStyle/>
          <a:p>
            <a:fld id="{830D4EF1-2FB9-4CDA-AD22-D945B346B2F0}" type="slidenum">
              <a:rPr lang="en-GB" smtClean="0">
                <a:solidFill>
                  <a:prstClr val="black">
                    <a:tint val="75000"/>
                  </a:prstClr>
                </a:solidFill>
                <a:latin typeface="Arial"/>
              </a:rPr>
              <a:pPr/>
              <a:t>193</a:t>
            </a:fld>
            <a:endParaRPr lang="en-GB" dirty="0">
              <a:solidFill>
                <a:prstClr val="black">
                  <a:tint val="75000"/>
                </a:prstClr>
              </a:solidFill>
              <a:latin typeface="Arial"/>
            </a:endParaRPr>
          </a:p>
        </p:txBody>
      </p:sp>
      <p:pic>
        <p:nvPicPr>
          <p:cNvPr id="10" name="Picture 2" descr="question m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1390650"/>
            <a:ext cx="48910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14995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334776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5"/>
          <p:cNvSpPr txBox="1">
            <a:spLocks noChangeArrowheads="1"/>
          </p:cNvSpPr>
          <p:nvPr/>
        </p:nvSpPr>
        <p:spPr bwMode="auto">
          <a:xfrm>
            <a:off x="508000" y="1157288"/>
            <a:ext cx="83883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ts val="1200"/>
              </a:spcBef>
              <a:buClr>
                <a:srgbClr val="C00000"/>
              </a:buClr>
              <a:buFontTx/>
              <a:buBlip>
                <a:blip r:embed="rId3"/>
              </a:buBlip>
            </a:pPr>
            <a:r>
              <a:rPr lang="en-US" sz="1800" dirty="0">
                <a:solidFill>
                  <a:prstClr val="black"/>
                </a:solidFill>
                <a:cs typeface="Arial" charset="0"/>
              </a:rPr>
              <a:t>Risk visibility</a:t>
            </a:r>
          </a:p>
          <a:p>
            <a:pPr defTabSz="457200">
              <a:spcBef>
                <a:spcPts val="1200"/>
              </a:spcBef>
              <a:buClr>
                <a:srgbClr val="C00000"/>
              </a:buClr>
              <a:buFontTx/>
              <a:buBlip>
                <a:blip r:embed="rId3"/>
              </a:buBlip>
            </a:pPr>
            <a:endParaRPr lang="en-US" sz="1800" dirty="0">
              <a:solidFill>
                <a:prstClr val="black"/>
              </a:solidFill>
              <a:cs typeface="Arial" charset="0"/>
            </a:endParaRPr>
          </a:p>
          <a:p>
            <a:pPr defTabSz="457200">
              <a:spcBef>
                <a:spcPts val="1200"/>
              </a:spcBef>
              <a:buClr>
                <a:srgbClr val="C00000"/>
              </a:buClr>
              <a:buFontTx/>
              <a:buBlip>
                <a:blip r:embed="rId3"/>
              </a:buBlip>
            </a:pPr>
            <a:r>
              <a:rPr lang="en-US" sz="1800" dirty="0">
                <a:solidFill>
                  <a:prstClr val="black"/>
                </a:solidFill>
                <a:cs typeface="Arial" charset="0"/>
              </a:rPr>
              <a:t>Manage premium loading</a:t>
            </a:r>
          </a:p>
          <a:p>
            <a:pPr defTabSz="457200">
              <a:spcBef>
                <a:spcPts val="1200"/>
              </a:spcBef>
              <a:buClr>
                <a:srgbClr val="C00000"/>
              </a:buClr>
              <a:buFontTx/>
              <a:buBlip>
                <a:blip r:embed="rId3"/>
              </a:buBlip>
            </a:pPr>
            <a:endParaRPr lang="en-US" sz="1800" dirty="0">
              <a:solidFill>
                <a:prstClr val="black"/>
              </a:solidFill>
              <a:cs typeface="Arial" charset="0"/>
            </a:endParaRPr>
          </a:p>
          <a:p>
            <a:pPr defTabSz="457200">
              <a:spcBef>
                <a:spcPts val="1200"/>
              </a:spcBef>
              <a:buClr>
                <a:srgbClr val="C00000"/>
              </a:buClr>
              <a:buFontTx/>
              <a:buBlip>
                <a:blip r:embed="rId3"/>
              </a:buBlip>
            </a:pPr>
            <a:r>
              <a:rPr lang="en-US" sz="1800" dirty="0">
                <a:solidFill>
                  <a:prstClr val="black"/>
                </a:solidFill>
                <a:cs typeface="Arial" charset="0"/>
              </a:rPr>
              <a:t>Reinsurance market access</a:t>
            </a:r>
          </a:p>
          <a:p>
            <a:pPr defTabSz="457200">
              <a:spcBef>
                <a:spcPts val="1200"/>
              </a:spcBef>
              <a:buClr>
                <a:srgbClr val="C00000"/>
              </a:buClr>
              <a:buFontTx/>
              <a:buBlip>
                <a:blip r:embed="rId3"/>
              </a:buBlip>
            </a:pPr>
            <a:endParaRPr lang="en-US" sz="1800" dirty="0">
              <a:solidFill>
                <a:prstClr val="black"/>
              </a:solidFill>
              <a:cs typeface="Arial" charset="0"/>
            </a:endParaRPr>
          </a:p>
          <a:p>
            <a:pPr defTabSz="457200">
              <a:spcBef>
                <a:spcPts val="1200"/>
              </a:spcBef>
              <a:buClr>
                <a:srgbClr val="C00000"/>
              </a:buClr>
              <a:buFont typeface="Arial" charset="0"/>
              <a:buNone/>
            </a:pPr>
            <a:r>
              <a:rPr lang="en-US" dirty="0">
                <a:solidFill>
                  <a:prstClr val="black"/>
                </a:solidFill>
                <a:cs typeface="Arial" charset="0"/>
              </a:rPr>
              <a:t>Importantly, Frontier also considers…</a:t>
            </a:r>
          </a:p>
          <a:p>
            <a:pPr defTabSz="457200">
              <a:spcBef>
                <a:spcPts val="1200"/>
              </a:spcBef>
              <a:buClr>
                <a:srgbClr val="C00000"/>
              </a:buClr>
              <a:buFont typeface="Arial" charset="0"/>
              <a:buNone/>
            </a:pPr>
            <a:endParaRPr lang="en-US" sz="1800" dirty="0">
              <a:solidFill>
                <a:prstClr val="black"/>
              </a:solidFill>
              <a:cs typeface="Arial" charset="0"/>
            </a:endParaRPr>
          </a:p>
          <a:p>
            <a:pPr defTabSz="457200">
              <a:spcBef>
                <a:spcPts val="1200"/>
              </a:spcBef>
              <a:buClr>
                <a:srgbClr val="C00000"/>
              </a:buClr>
              <a:buFontTx/>
              <a:buBlip>
                <a:blip r:embed="rId3"/>
              </a:buBlip>
            </a:pPr>
            <a:r>
              <a:rPr lang="en-US" sz="1800" dirty="0">
                <a:solidFill>
                  <a:prstClr val="black"/>
                </a:solidFill>
                <a:cs typeface="Arial" charset="0"/>
              </a:rPr>
              <a:t>Financial benefits to unleash additional capital investment</a:t>
            </a:r>
          </a:p>
        </p:txBody>
      </p:sp>
      <p:sp>
        <p:nvSpPr>
          <p:cNvPr id="34819" name="Title 1"/>
          <p:cNvSpPr>
            <a:spLocks noGrp="1"/>
          </p:cNvSpPr>
          <p:nvPr>
            <p:ph type="title"/>
          </p:nvPr>
        </p:nvSpPr>
        <p:spPr>
          <a:xfrm>
            <a:off x="95250" y="0"/>
            <a:ext cx="8943975" cy="741363"/>
          </a:xfrm>
          <a:solidFill>
            <a:schemeClr val="bg1">
              <a:alpha val="0"/>
            </a:schemeClr>
          </a:solidFill>
        </p:spPr>
        <p:txBody>
          <a:bodyPr>
            <a:normAutofit/>
          </a:bodyPr>
          <a:lstStyle/>
          <a:p>
            <a:pPr algn="ctr" eaLnBrk="1" hangingPunct="1"/>
            <a:r>
              <a:rPr lang="en-US" sz="3200" b="1" dirty="0">
                <a:solidFill>
                  <a:srgbClr val="C00000"/>
                </a:solidFill>
                <a:latin typeface="+mn-lt"/>
              </a:rPr>
              <a:t>Captive Insurance benefits….</a:t>
            </a:r>
          </a:p>
        </p:txBody>
      </p:sp>
      <p:sp>
        <p:nvSpPr>
          <p:cNvPr id="34818"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8D2AE6-AB5E-FC4B-803E-9D9981DF2D79}" type="slidenum">
              <a:rPr lang="en-US" sz="1200" b="1">
                <a:solidFill>
                  <a:srgbClr val="FFFFFF"/>
                </a:solidFill>
                <a:cs typeface="Arial" charset="0"/>
              </a:rPr>
              <a:pPr/>
              <a:t>20</a:t>
            </a:fld>
            <a:endParaRPr lang="en-US" sz="1200" b="1">
              <a:solidFill>
                <a:srgbClr val="FFFFFF"/>
              </a:solidFill>
              <a:cs typeface="Arial" charset="0"/>
            </a:endParaRPr>
          </a:p>
        </p:txBody>
      </p:sp>
      <p:sp>
        <p:nvSpPr>
          <p:cNvPr id="2" name="Right Brace 1"/>
          <p:cNvSpPr>
            <a:spLocks/>
          </p:cNvSpPr>
          <p:nvPr/>
        </p:nvSpPr>
        <p:spPr bwMode="auto">
          <a:xfrm>
            <a:off x="4275138" y="1287463"/>
            <a:ext cx="296862" cy="1836737"/>
          </a:xfrm>
          <a:prstGeom prst="rightBrace">
            <a:avLst>
              <a:gd name="adj1" fmla="val 8335"/>
              <a:gd name="adj2" fmla="val 50000"/>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a:defRPr/>
            </a:pPr>
            <a:endParaRPr lang="en-US">
              <a:solidFill>
                <a:prstClr val="black"/>
              </a:solidFill>
              <a:latin typeface="Calibri"/>
            </a:endParaRPr>
          </a:p>
        </p:txBody>
      </p:sp>
      <p:sp>
        <p:nvSpPr>
          <p:cNvPr id="34821" name="TextBox 3"/>
          <p:cNvSpPr txBox="1">
            <a:spLocks noChangeArrowheads="1"/>
          </p:cNvSpPr>
          <p:nvPr/>
        </p:nvSpPr>
        <p:spPr bwMode="auto">
          <a:xfrm>
            <a:off x="4894263" y="1912938"/>
            <a:ext cx="2463800" cy="5857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600">
                <a:solidFill>
                  <a:prstClr val="black"/>
                </a:solidFill>
                <a:cs typeface="Arial" charset="0"/>
              </a:rPr>
              <a:t>These are the benefits that are often discussed</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5"/>
          <p:cNvSpPr txBox="1">
            <a:spLocks noChangeArrowheads="1"/>
          </p:cNvSpPr>
          <p:nvPr/>
        </p:nvSpPr>
        <p:spPr bwMode="auto">
          <a:xfrm>
            <a:off x="508000" y="938213"/>
            <a:ext cx="8388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5750">
              <a:defRPr sz="2400">
                <a:solidFill>
                  <a:schemeClr val="tx1"/>
                </a:solidFill>
                <a:latin typeface="Arial" charset="0"/>
                <a:ea typeface="ＭＳ Ｐゴシック" charset="0"/>
                <a:cs typeface="ＭＳ Ｐゴシック" charset="0"/>
              </a:defRPr>
            </a:lvl1pPr>
            <a:lvl2pPr marL="739775"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ts val="1200"/>
              </a:spcBef>
              <a:buClr>
                <a:srgbClr val="C00000"/>
              </a:buClr>
              <a:buFontTx/>
              <a:buBlip>
                <a:blip r:embed="rId3"/>
              </a:buBlip>
            </a:pPr>
            <a:r>
              <a:rPr lang="en-US" sz="1800" b="1">
                <a:solidFill>
                  <a:prstClr val="black"/>
                </a:solidFill>
                <a:cs typeface="Arial" charset="0"/>
              </a:rPr>
              <a:t>Network Investment </a:t>
            </a:r>
            <a:r>
              <a:rPr lang="en-US" sz="1800">
                <a:solidFill>
                  <a:prstClr val="black"/>
                </a:solidFill>
                <a:cs typeface="Arial" charset="0"/>
              </a:rPr>
              <a:t>for the expansion / enhancement of service capabilities</a:t>
            </a:r>
          </a:p>
          <a:p>
            <a:pPr lvl="1" defTabSz="457200">
              <a:spcBef>
                <a:spcPts val="1200"/>
              </a:spcBef>
              <a:buClr>
                <a:srgbClr val="C00000"/>
              </a:buClr>
              <a:buFontTx/>
              <a:buBlip>
                <a:blip r:embed="rId3"/>
              </a:buBlip>
            </a:pPr>
            <a:r>
              <a:rPr lang="en-US" sz="1800" b="1" i="1" u="sng">
                <a:solidFill>
                  <a:srgbClr val="C00000"/>
                </a:solidFill>
                <a:cs typeface="Arial" charset="0"/>
              </a:rPr>
              <a:t>&gt; $2.7 billion</a:t>
            </a:r>
            <a:r>
              <a:rPr lang="en-US" sz="1800">
                <a:solidFill>
                  <a:prstClr val="black"/>
                </a:solidFill>
                <a:cs typeface="Arial" charset="0"/>
              </a:rPr>
              <a:t> of capital investment for the 2011 – 2014E</a:t>
            </a:r>
            <a:r>
              <a:rPr lang="en-US" sz="1000" baseline="100000">
                <a:solidFill>
                  <a:prstClr val="black"/>
                </a:solidFill>
                <a:cs typeface="Arial" charset="0"/>
              </a:rPr>
              <a:t>(1) </a:t>
            </a:r>
            <a:r>
              <a:rPr lang="en-US" sz="1800">
                <a:solidFill>
                  <a:prstClr val="black"/>
                </a:solidFill>
                <a:cs typeface="Arial" charset="0"/>
              </a:rPr>
              <a:t>period</a:t>
            </a:r>
          </a:p>
          <a:p>
            <a:pPr lvl="1" defTabSz="457200">
              <a:spcBef>
                <a:spcPts val="1200"/>
              </a:spcBef>
              <a:buClr>
                <a:srgbClr val="C00000"/>
              </a:buClr>
              <a:buFontTx/>
              <a:buBlip>
                <a:blip r:embed="rId3"/>
              </a:buBlip>
            </a:pPr>
            <a:r>
              <a:rPr lang="en-US" sz="1800">
                <a:solidFill>
                  <a:prstClr val="black"/>
                </a:solidFill>
                <a:cs typeface="Arial" charset="0"/>
              </a:rPr>
              <a:t>Focus on strengthening a high-quality Broadband network for Residential and Business Customers</a:t>
            </a:r>
          </a:p>
          <a:p>
            <a:pPr defTabSz="457200">
              <a:spcBef>
                <a:spcPts val="1200"/>
              </a:spcBef>
              <a:buClr>
                <a:srgbClr val="C00000"/>
              </a:buClr>
              <a:buFontTx/>
              <a:buBlip>
                <a:blip r:embed="rId3"/>
              </a:buBlip>
            </a:pPr>
            <a:endParaRPr lang="en-US" sz="1800">
              <a:solidFill>
                <a:prstClr val="black"/>
              </a:solidFill>
              <a:cs typeface="Arial" charset="0"/>
            </a:endParaRPr>
          </a:p>
          <a:p>
            <a:pPr defTabSz="457200">
              <a:spcBef>
                <a:spcPts val="1200"/>
              </a:spcBef>
              <a:buClr>
                <a:srgbClr val="C00000"/>
              </a:buClr>
              <a:buFontTx/>
              <a:buBlip>
                <a:blip r:embed="rId3"/>
              </a:buBlip>
            </a:pPr>
            <a:r>
              <a:rPr lang="en-US" sz="1800" b="1">
                <a:solidFill>
                  <a:prstClr val="black"/>
                </a:solidFill>
                <a:cs typeface="Arial" charset="0"/>
              </a:rPr>
              <a:t>Operational Investment </a:t>
            </a:r>
            <a:r>
              <a:rPr lang="en-US" sz="1800">
                <a:solidFill>
                  <a:prstClr val="black"/>
                </a:solidFill>
                <a:cs typeface="Arial" charset="0"/>
              </a:rPr>
              <a:t>to provide for continuing high-quality customer experience</a:t>
            </a:r>
          </a:p>
          <a:p>
            <a:pPr lvl="1" defTabSz="457200">
              <a:spcBef>
                <a:spcPts val="1200"/>
              </a:spcBef>
              <a:buClr>
                <a:srgbClr val="C00000"/>
              </a:buClr>
              <a:buFontTx/>
              <a:buBlip>
                <a:blip r:embed="rId3"/>
              </a:buBlip>
            </a:pPr>
            <a:r>
              <a:rPr lang="en-US" sz="1800">
                <a:solidFill>
                  <a:prstClr val="black"/>
                </a:solidFill>
                <a:cs typeface="Arial" charset="0"/>
              </a:rPr>
              <a:t>Technician field support</a:t>
            </a:r>
          </a:p>
          <a:p>
            <a:pPr lvl="1" defTabSz="457200">
              <a:spcBef>
                <a:spcPts val="1200"/>
              </a:spcBef>
              <a:buClr>
                <a:srgbClr val="C00000"/>
              </a:buClr>
              <a:buFontTx/>
              <a:buBlip>
                <a:blip r:embed="rId3"/>
              </a:buBlip>
            </a:pPr>
            <a:r>
              <a:rPr lang="en-US" sz="1800">
                <a:solidFill>
                  <a:prstClr val="black"/>
                </a:solidFill>
                <a:cs typeface="Arial" charset="0"/>
              </a:rPr>
              <a:t>Call centers</a:t>
            </a:r>
          </a:p>
          <a:p>
            <a:pPr lvl="1" defTabSz="457200">
              <a:spcBef>
                <a:spcPts val="1200"/>
              </a:spcBef>
              <a:buClr>
                <a:srgbClr val="C00000"/>
              </a:buClr>
              <a:buFontTx/>
              <a:buBlip>
                <a:blip r:embed="rId3"/>
              </a:buBlip>
            </a:pPr>
            <a:r>
              <a:rPr lang="en-US" sz="1800">
                <a:solidFill>
                  <a:prstClr val="black"/>
                </a:solidFill>
                <a:cs typeface="Arial" charset="0"/>
              </a:rPr>
              <a:t>Customer help desks</a:t>
            </a:r>
          </a:p>
          <a:p>
            <a:pPr defTabSz="457200">
              <a:spcBef>
                <a:spcPts val="1200"/>
              </a:spcBef>
              <a:buClr>
                <a:srgbClr val="C00000"/>
              </a:buClr>
              <a:buFontTx/>
              <a:buBlip>
                <a:blip r:embed="rId3"/>
              </a:buBlip>
            </a:pPr>
            <a:endParaRPr lang="en-US" sz="1800">
              <a:solidFill>
                <a:prstClr val="black"/>
              </a:solidFill>
              <a:cs typeface="Arial" charset="0"/>
            </a:endParaRPr>
          </a:p>
          <a:p>
            <a:pPr defTabSz="457200">
              <a:spcBef>
                <a:spcPts val="1200"/>
              </a:spcBef>
              <a:buClr>
                <a:srgbClr val="C00000"/>
              </a:buClr>
              <a:buFontTx/>
              <a:buBlip>
                <a:blip r:embed="rId3"/>
              </a:buBlip>
            </a:pPr>
            <a:r>
              <a:rPr lang="en-US" sz="1800" b="1">
                <a:solidFill>
                  <a:prstClr val="black"/>
                </a:solidFill>
                <a:cs typeface="Arial" charset="0"/>
              </a:rPr>
              <a:t>Balance sheet / Capital management</a:t>
            </a:r>
          </a:p>
        </p:txBody>
      </p:sp>
      <p:sp>
        <p:nvSpPr>
          <p:cNvPr id="36867" name="Title 1"/>
          <p:cNvSpPr>
            <a:spLocks noGrp="1"/>
          </p:cNvSpPr>
          <p:nvPr>
            <p:ph type="title"/>
          </p:nvPr>
        </p:nvSpPr>
        <p:spPr>
          <a:xfrm>
            <a:off x="95250" y="4625"/>
            <a:ext cx="8943975" cy="741363"/>
          </a:xfrm>
          <a:solidFill>
            <a:schemeClr val="bg1">
              <a:alpha val="0"/>
            </a:schemeClr>
          </a:solidFill>
        </p:spPr>
        <p:txBody>
          <a:bodyPr>
            <a:normAutofit/>
          </a:bodyPr>
          <a:lstStyle/>
          <a:p>
            <a:pPr algn="ctr" eaLnBrk="1" hangingPunct="1"/>
            <a:r>
              <a:rPr lang="en-US" sz="3600" b="1" dirty="0">
                <a:solidFill>
                  <a:srgbClr val="C00000"/>
                </a:solidFill>
                <a:latin typeface="+mn-lt"/>
              </a:rPr>
              <a:t>Frontier’s capital opportunities are….</a:t>
            </a:r>
          </a:p>
        </p:txBody>
      </p:sp>
      <p:sp>
        <p:nvSpPr>
          <p:cNvPr id="36866"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5AC763-4ACC-AD4E-A82E-1FAF7B1A3A96}" type="slidenum">
              <a:rPr lang="en-US" sz="1200" b="1">
                <a:solidFill>
                  <a:srgbClr val="FFFFFF"/>
                </a:solidFill>
                <a:cs typeface="Arial" charset="0"/>
              </a:rPr>
              <a:pPr/>
              <a:t>21</a:t>
            </a:fld>
            <a:endParaRPr lang="en-US" sz="1200" b="1">
              <a:solidFill>
                <a:srgbClr val="FFFFFF"/>
              </a:solidFill>
              <a:cs typeface="Arial" charset="0"/>
            </a:endParaRPr>
          </a:p>
        </p:txBody>
      </p:sp>
      <p:sp>
        <p:nvSpPr>
          <p:cNvPr id="36868" name="TextBox 6"/>
          <p:cNvSpPr txBox="1">
            <a:spLocks noChangeArrowheads="1"/>
          </p:cNvSpPr>
          <p:nvPr/>
        </p:nvSpPr>
        <p:spPr bwMode="auto">
          <a:xfrm>
            <a:off x="866775" y="5857875"/>
            <a:ext cx="4391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900" i="1">
                <a:solidFill>
                  <a:prstClr val="black"/>
                </a:solidFill>
                <a:cs typeface="Arial" charset="0"/>
              </a:rPr>
              <a:t>(1) Based upon the midpoint of Frontier’s public guidance; excludes CT acquisition</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bwMode="auto">
          <a:xfrm>
            <a:off x="67627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A3D28A-3E8C-8145-8837-5994D5ED8E31}" type="slidenum">
              <a:rPr lang="en-US" sz="1200" b="1">
                <a:solidFill>
                  <a:srgbClr val="FFFFFF"/>
                </a:solidFill>
                <a:cs typeface="Arial" charset="0"/>
              </a:rPr>
              <a:pPr/>
              <a:t>22</a:t>
            </a:fld>
            <a:endParaRPr lang="en-US" sz="1200" b="1">
              <a:solidFill>
                <a:srgbClr val="FFFFFF"/>
              </a:solidFill>
              <a:cs typeface="Arial" charset="0"/>
            </a:endParaRPr>
          </a:p>
        </p:txBody>
      </p:sp>
      <p:sp>
        <p:nvSpPr>
          <p:cNvPr id="38913" name="TextBox 5"/>
          <p:cNvSpPr txBox="1">
            <a:spLocks noChangeArrowheads="1"/>
          </p:cNvSpPr>
          <p:nvPr/>
        </p:nvSpPr>
        <p:spPr bwMode="auto">
          <a:xfrm>
            <a:off x="508000" y="1714912"/>
            <a:ext cx="83883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spcBef>
                <a:spcPts val="1200"/>
              </a:spcBef>
              <a:buClr>
                <a:srgbClr val="C00000"/>
              </a:buClr>
              <a:buFontTx/>
              <a:buBlip>
                <a:blip r:embed="rId3"/>
              </a:buBlip>
            </a:pPr>
            <a:r>
              <a:rPr lang="en-US" sz="2000" dirty="0">
                <a:solidFill>
                  <a:prstClr val="black"/>
                </a:solidFill>
                <a:cs typeface="Arial" charset="0"/>
              </a:rPr>
              <a:t>Frontier’s Captive Insurance Sub is an important element of enhancing shareholder value</a:t>
            </a:r>
          </a:p>
          <a:p>
            <a:pPr defTabSz="457200">
              <a:spcBef>
                <a:spcPts val="1200"/>
              </a:spcBef>
              <a:buClr>
                <a:srgbClr val="C00000"/>
              </a:buClr>
              <a:buFontTx/>
              <a:buBlip>
                <a:blip r:embed="rId3"/>
              </a:buBlip>
            </a:pPr>
            <a:endParaRPr lang="en-US" sz="2000" dirty="0">
              <a:solidFill>
                <a:prstClr val="black"/>
              </a:solidFill>
              <a:cs typeface="Arial" charset="0"/>
            </a:endParaRPr>
          </a:p>
          <a:p>
            <a:pPr defTabSz="457200">
              <a:spcBef>
                <a:spcPts val="1200"/>
              </a:spcBef>
              <a:buClr>
                <a:srgbClr val="C00000"/>
              </a:buClr>
              <a:buFontTx/>
              <a:buBlip>
                <a:blip r:embed="rId3"/>
              </a:buBlip>
            </a:pPr>
            <a:r>
              <a:rPr lang="en-US" sz="2000" dirty="0">
                <a:solidFill>
                  <a:prstClr val="black"/>
                </a:solidFill>
                <a:cs typeface="Arial" charset="0"/>
              </a:rPr>
              <a:t>…and we will continue to explore how the Captive can be effectively used to support Risk Management and unlock Capital for investment in it’s business</a:t>
            </a:r>
          </a:p>
        </p:txBody>
      </p:sp>
      <p:sp>
        <p:nvSpPr>
          <p:cNvPr id="38915" name="Title 1"/>
          <p:cNvSpPr>
            <a:spLocks noGrp="1"/>
          </p:cNvSpPr>
          <p:nvPr>
            <p:ph type="title"/>
          </p:nvPr>
        </p:nvSpPr>
        <p:spPr>
          <a:xfrm>
            <a:off x="95250" y="190500"/>
            <a:ext cx="8943975" cy="741363"/>
          </a:xfrm>
          <a:solidFill>
            <a:schemeClr val="bg1">
              <a:alpha val="0"/>
            </a:schemeClr>
          </a:solidFill>
        </p:spPr>
        <p:txBody>
          <a:bodyPr>
            <a:normAutofit/>
          </a:bodyPr>
          <a:lstStyle/>
          <a:p>
            <a:pPr algn="ctr" eaLnBrk="1" hangingPunct="1"/>
            <a:r>
              <a:rPr lang="en-US" sz="3600" b="1" dirty="0">
                <a:solidFill>
                  <a:srgbClr val="C00000"/>
                </a:solidFill>
                <a:latin typeface="+mn-lt"/>
              </a:rPr>
              <a:t>In Summary…</a:t>
            </a:r>
          </a:p>
        </p:txBody>
      </p:sp>
      <p:sp>
        <p:nvSpPr>
          <p:cNvPr id="38916" name="TextBox 6"/>
          <p:cNvSpPr txBox="1">
            <a:spLocks noChangeArrowheads="1"/>
          </p:cNvSpPr>
          <p:nvPr/>
        </p:nvSpPr>
        <p:spPr bwMode="auto">
          <a:xfrm>
            <a:off x="866775" y="5857875"/>
            <a:ext cx="4391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900" i="1">
                <a:solidFill>
                  <a:prstClr val="black"/>
                </a:solidFill>
                <a:cs typeface="Arial" charset="0"/>
              </a:rPr>
              <a:t>(1) Based upon the midpoint of Frontier’s public guidance; excludes CT acquisition</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9663" y="2946400"/>
            <a:ext cx="184150" cy="922338"/>
          </a:xfrm>
          <a:prstGeom prst="rect">
            <a:avLst/>
          </a:prstGeom>
          <a:noFill/>
        </p:spPr>
        <p:txBody>
          <a:bodyPr wrap="none">
            <a:spAutoFit/>
          </a:bodyPr>
          <a:lstStyle/>
          <a:p>
            <a:pPr algn="ctr" defTabSz="457200">
              <a:defRPr/>
            </a:pPr>
            <a:endPar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14338" name="TextBox 11"/>
          <p:cNvSpPr txBox="1">
            <a:spLocks noChangeArrowheads="1"/>
          </p:cNvSpPr>
          <p:nvPr/>
        </p:nvSpPr>
        <p:spPr bwMode="auto">
          <a:xfrm flipH="1">
            <a:off x="203200" y="1101725"/>
            <a:ext cx="8683625"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ts val="4538"/>
              </a:lnSpc>
            </a:pPr>
            <a:r>
              <a:rPr lang="en-US" sz="4000" b="1" dirty="0" smtClean="0">
                <a:solidFill>
                  <a:prstClr val="black"/>
                </a:solidFill>
                <a:latin typeface="Arial-BoldMT" charset="0"/>
                <a:cs typeface="Arial-BoldMT" charset="0"/>
              </a:rPr>
              <a:t>Hanover Re</a:t>
            </a:r>
            <a:endParaRPr lang="en-US" sz="4000" b="1" dirty="0">
              <a:solidFill>
                <a:prstClr val="black"/>
              </a:solidFill>
              <a:latin typeface="Arial-BoldMT" charset="0"/>
              <a:cs typeface="Arial-BoldMT" charset="0"/>
            </a:endParaRPr>
          </a:p>
          <a:p>
            <a:pPr defTabSz="457200">
              <a:lnSpc>
                <a:spcPts val="4538"/>
              </a:lnSpc>
            </a:pPr>
            <a:endParaRPr lang="en-US" b="1" dirty="0" smtClean="0">
              <a:solidFill>
                <a:prstClr val="black"/>
              </a:solidFill>
              <a:cs typeface="Arial" charset="0"/>
            </a:endParaRPr>
          </a:p>
          <a:p>
            <a:pPr defTabSz="457200">
              <a:lnSpc>
                <a:spcPts val="4538"/>
              </a:lnSpc>
            </a:pPr>
            <a:endParaRPr lang="en-US" b="1" dirty="0">
              <a:solidFill>
                <a:prstClr val="black"/>
              </a:solidFill>
              <a:cs typeface="Arial" charset="0"/>
            </a:endParaRPr>
          </a:p>
          <a:p>
            <a:pPr marL="0" lvl="1" indent="0" defTabSz="457200">
              <a:lnSpc>
                <a:spcPts val="4538"/>
              </a:lnSpc>
            </a:pPr>
            <a:r>
              <a:rPr lang="en-US" sz="2200" dirty="0" smtClean="0">
                <a:solidFill>
                  <a:prstClr val="black"/>
                </a:solidFill>
                <a:cs typeface="Arial" charset="0"/>
              </a:rPr>
              <a:t>“</a:t>
            </a:r>
            <a:r>
              <a:rPr lang="en-US" sz="2200" dirty="0">
                <a:solidFill>
                  <a:prstClr val="black"/>
                </a:solidFill>
              </a:rPr>
              <a:t>Insurer’s Perspective on Non-Traditional Captive </a:t>
            </a:r>
            <a:r>
              <a:rPr lang="en-US" sz="2200" dirty="0" smtClean="0">
                <a:solidFill>
                  <a:prstClr val="black"/>
                </a:solidFill>
              </a:rPr>
              <a:t>Vehicles</a:t>
            </a:r>
            <a:r>
              <a:rPr lang="en-US" sz="2200" dirty="0" smtClean="0">
                <a:solidFill>
                  <a:prstClr val="black"/>
                </a:solidFill>
                <a:cs typeface="Arial" charset="0"/>
              </a:rPr>
              <a:t>”</a:t>
            </a:r>
            <a:endParaRPr lang="en-US" sz="2200" dirty="0">
              <a:solidFill>
                <a:prstClr val="black"/>
              </a:solidFill>
              <a:cs typeface="Arial" charset="0"/>
            </a:endParaRPr>
          </a:p>
          <a:p>
            <a:pPr defTabSz="457200">
              <a:lnSpc>
                <a:spcPts val="4538"/>
              </a:lnSpc>
            </a:pPr>
            <a:endParaRPr lang="en-US" sz="2200" dirty="0" smtClean="0">
              <a:solidFill>
                <a:prstClr val="black"/>
              </a:solidFill>
            </a:endParaRPr>
          </a:p>
          <a:p>
            <a:pPr defTabSz="457200">
              <a:lnSpc>
                <a:spcPts val="4538"/>
              </a:lnSpc>
            </a:pPr>
            <a:r>
              <a:rPr lang="en-US" sz="2200" dirty="0" smtClean="0">
                <a:solidFill>
                  <a:prstClr val="black"/>
                </a:solidFill>
              </a:rPr>
              <a:t>Keith </a:t>
            </a:r>
            <a:r>
              <a:rPr lang="en-US" sz="2200" dirty="0">
                <a:solidFill>
                  <a:prstClr val="black"/>
                </a:solidFill>
              </a:rPr>
              <a:t>W. </a:t>
            </a:r>
            <a:r>
              <a:rPr lang="en-US" sz="2200" dirty="0" err="1">
                <a:solidFill>
                  <a:prstClr val="black"/>
                </a:solidFill>
              </a:rPr>
              <a:t>Kennerly</a:t>
            </a:r>
            <a:r>
              <a:rPr lang="en-US" sz="2200" dirty="0">
                <a:solidFill>
                  <a:prstClr val="black"/>
                </a:solidFill>
              </a:rPr>
              <a:t>, VP, Structured Health and Financial Solutions</a:t>
            </a:r>
            <a:endParaRPr lang="en-US" sz="2200" dirty="0">
              <a:solidFill>
                <a:prstClr val="black"/>
              </a:solidFill>
              <a:cs typeface="Arial" charset="0"/>
            </a:endParaRPr>
          </a:p>
        </p:txBody>
      </p:sp>
      <p:sp>
        <p:nvSpPr>
          <p:cNvPr id="14341"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
        <p:nvSpPr>
          <p:cNvPr id="14342"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Tree>
    <p:extLst>
      <p:ext uri="{BB962C8B-B14F-4D97-AF65-F5344CB8AC3E}">
        <p14:creationId xmlns:p14="http://schemas.microsoft.com/office/powerpoint/2010/main" val="4507764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5606"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313" y="117315"/>
            <a:ext cx="8551175" cy="606285"/>
          </a:xfrm>
          <a:effectLst>
            <a:reflection endPos="0" dir="5400000" sy="-100000" algn="bl" rotWithShape="0"/>
          </a:effectLst>
        </p:spPr>
        <p:txBody>
          <a:bodyPr vert="horz" wrap="none" anchor="t">
            <a:noAutofit/>
          </a:bodyPr>
          <a:lstStyle/>
          <a:p>
            <a:pPr eaLnBrk="0" hangingPunct="0">
              <a:spcAft>
                <a:spcPts val="0"/>
              </a:spcAft>
            </a:pPr>
            <a:r>
              <a:rPr lang="en-US" sz="3600" kern="1200" dirty="0" smtClean="0">
                <a:solidFill>
                  <a:srgbClr val="CA0000"/>
                </a:solidFill>
                <a:latin typeface="+mn-lt"/>
              </a:rPr>
              <a:t>Introduction</a:t>
            </a:r>
            <a:br>
              <a:rPr lang="en-US" sz="3600" kern="1200" dirty="0" smtClean="0">
                <a:solidFill>
                  <a:srgbClr val="CA0000"/>
                </a:solidFill>
                <a:latin typeface="+mn-lt"/>
              </a:rPr>
            </a:br>
            <a:endParaRPr lang="en-GB" sz="3600" kern="1200" dirty="0">
              <a:solidFill>
                <a:srgbClr val="CA0000"/>
              </a:solidFill>
              <a:latin typeface="+mn-lt"/>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313" y="1277598"/>
            <a:ext cx="8460023" cy="646331"/>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US" dirty="0" smtClean="0">
              <a:solidFill>
                <a:srgbClr val="005192"/>
              </a:solidFill>
              <a:latin typeface="Arial (Textkörper)"/>
            </a:endParaRPr>
          </a:p>
          <a:p>
            <a:pPr defTabSz="457200" eaLnBrk="0" hangingPunct="0">
              <a:buClr>
                <a:srgbClr val="C0504D"/>
              </a:buClr>
            </a:pPr>
            <a:r>
              <a:rPr lang="en-US" dirty="0" smtClean="0">
                <a:solidFill>
                  <a:srgbClr val="005192"/>
                </a:solidFill>
                <a:latin typeface="Arial (Textkörper)"/>
              </a:rPr>
              <a:t>. </a:t>
            </a:r>
            <a:r>
              <a:rPr lang="en-US" sz="2400" dirty="0" smtClean="0">
                <a:solidFill>
                  <a:srgbClr val="005192"/>
                </a:solidFill>
                <a:latin typeface="Calibri"/>
              </a:rPr>
              <a:t>. .captives are created to insure/finance blocks of internal business</a:t>
            </a:r>
            <a:endParaRPr lang="en-GB" sz="2400" dirty="0" smtClean="0">
              <a:solidFill>
                <a:srgbClr val="005192"/>
              </a:solidFill>
              <a:latin typeface="Calibri"/>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24</a:t>
            </a:fld>
            <a:endParaRPr lang="de-DE" dirty="0">
              <a:latin typeface="Calibri"/>
            </a:endParaRPr>
          </a:p>
        </p:txBody>
      </p:sp>
      <p:sp>
        <p:nvSpPr>
          <p:cNvPr id="4" name="Rectangle 3"/>
          <p:cNvSpPr/>
          <p:nvPr/>
        </p:nvSpPr>
        <p:spPr>
          <a:xfrm>
            <a:off x="215901" y="2267106"/>
            <a:ext cx="8763000" cy="3400931"/>
          </a:xfrm>
          <a:prstGeom prst="rect">
            <a:avLst/>
          </a:prstGeom>
        </p:spPr>
        <p:txBody>
          <a:bodyPr wrap="square">
            <a:spAutoFit/>
          </a:bodyPr>
          <a:lstStyle/>
          <a:p>
            <a:pPr defTabSz="457200">
              <a:spcBef>
                <a:spcPts val="1800"/>
              </a:spcBef>
              <a:spcAft>
                <a:spcPts val="1200"/>
              </a:spcAft>
            </a:pPr>
            <a:r>
              <a:rPr lang="en-US" sz="2800" dirty="0" smtClean="0">
                <a:solidFill>
                  <a:prstClr val="black"/>
                </a:solidFill>
                <a:latin typeface="Calibri"/>
              </a:rPr>
              <a:t>Captives: What is financed and Why? </a:t>
            </a:r>
            <a:endParaRPr lang="en-US" sz="2800" dirty="0">
              <a:solidFill>
                <a:prstClr val="black"/>
              </a:solidFill>
              <a:latin typeface="Calibri"/>
            </a:endParaRPr>
          </a:p>
          <a:p>
            <a:pPr marL="342900" indent="-342900" defTabSz="457200">
              <a:spcBef>
                <a:spcPts val="1800"/>
              </a:spcBef>
              <a:spcAft>
                <a:spcPts val="1200"/>
              </a:spcAft>
              <a:buSzPct val="90000"/>
              <a:buFont typeface="Arial" panose="020B0604020202020204" pitchFamily="34" charset="0"/>
              <a:buChar char="‒"/>
            </a:pPr>
            <a:r>
              <a:rPr lang="en-US" sz="2800" b="1" dirty="0" smtClean="0">
                <a:solidFill>
                  <a:prstClr val="black"/>
                </a:solidFill>
                <a:latin typeface="Calibri"/>
              </a:rPr>
              <a:t>Reduce Expose </a:t>
            </a:r>
            <a:r>
              <a:rPr lang="en-US" sz="2800" dirty="0" smtClean="0">
                <a:solidFill>
                  <a:prstClr val="black"/>
                </a:solidFill>
                <a:latin typeface="Calibri"/>
              </a:rPr>
              <a:t>to businesses with low or volatile ROE </a:t>
            </a:r>
            <a:endParaRPr lang="en-US" sz="2800" dirty="0">
              <a:solidFill>
                <a:prstClr val="black"/>
              </a:solidFill>
              <a:latin typeface="Calibri"/>
            </a:endParaRPr>
          </a:p>
          <a:p>
            <a:pPr marL="342900" indent="-342900" defTabSz="457200">
              <a:spcBef>
                <a:spcPts val="1800"/>
              </a:spcBef>
              <a:spcAft>
                <a:spcPts val="1200"/>
              </a:spcAft>
              <a:buSzPct val="90000"/>
              <a:buFont typeface="Arial" panose="020B0604020202020204" pitchFamily="34" charset="0"/>
              <a:buChar char="‒"/>
            </a:pPr>
            <a:r>
              <a:rPr lang="en-US" sz="2800" b="1" dirty="0" smtClean="0">
                <a:solidFill>
                  <a:prstClr val="black"/>
                </a:solidFill>
                <a:latin typeface="Calibri"/>
              </a:rPr>
              <a:t>Release Embedded Value </a:t>
            </a:r>
            <a:r>
              <a:rPr lang="en-US" sz="2800" dirty="0" smtClean="0">
                <a:solidFill>
                  <a:prstClr val="black"/>
                </a:solidFill>
                <a:latin typeface="Calibri"/>
              </a:rPr>
              <a:t>related to Surplus Capital</a:t>
            </a:r>
            <a:endParaRPr lang="en-US" sz="2800" dirty="0">
              <a:solidFill>
                <a:prstClr val="black"/>
              </a:solidFill>
              <a:latin typeface="Calibri"/>
            </a:endParaRPr>
          </a:p>
          <a:p>
            <a:pPr marL="342900" indent="-342900" defTabSz="457200">
              <a:spcBef>
                <a:spcPts val="1800"/>
              </a:spcBef>
              <a:spcAft>
                <a:spcPts val="1200"/>
              </a:spcAft>
              <a:buSzPct val="90000"/>
              <a:buFont typeface="Arial" panose="020B0604020202020204" pitchFamily="34" charset="0"/>
              <a:buChar char="‒"/>
            </a:pPr>
            <a:r>
              <a:rPr lang="en-US" sz="2800" b="1" dirty="0" smtClean="0">
                <a:solidFill>
                  <a:prstClr val="black"/>
                </a:solidFill>
                <a:latin typeface="Calibri"/>
              </a:rPr>
              <a:t>Release Excess Capital </a:t>
            </a:r>
            <a:r>
              <a:rPr lang="en-US" sz="2800" dirty="0" smtClean="0">
                <a:solidFill>
                  <a:prstClr val="black"/>
                </a:solidFill>
                <a:latin typeface="Calibri"/>
              </a:rPr>
              <a:t>attributed to Regulatory Reserve Requirements </a:t>
            </a:r>
            <a:endParaRPr lang="en-US" sz="2800" dirty="0">
              <a:solidFill>
                <a:prstClr val="black"/>
              </a:solidFill>
              <a:latin typeface="Calibri"/>
            </a:endParaRPr>
          </a:p>
        </p:txBody>
      </p:sp>
    </p:spTree>
    <p:custDataLst>
      <p:tags r:id="rId2"/>
    </p:custDataLst>
    <p:extLst>
      <p:ext uri="{BB962C8B-B14F-4D97-AF65-F5344CB8AC3E}">
        <p14:creationId xmlns:p14="http://schemas.microsoft.com/office/powerpoint/2010/main" val="13450212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6630"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313" y="117315"/>
            <a:ext cx="8551175" cy="606285"/>
          </a:xfrm>
          <a:effectLst>
            <a:reflection endPos="0" dir="5400000" sy="-100000" algn="bl" rotWithShape="0"/>
          </a:effectLst>
        </p:spPr>
        <p:txBody>
          <a:bodyPr vert="horz" wrap="none" anchor="t">
            <a:noAutofit/>
          </a:bodyPr>
          <a:lstStyle/>
          <a:p>
            <a:pPr eaLnBrk="0" hangingPunct="0">
              <a:spcAft>
                <a:spcPts val="0"/>
              </a:spcAft>
            </a:pPr>
            <a:r>
              <a:rPr lang="en-US" sz="3600" kern="1200" dirty="0" smtClean="0">
                <a:solidFill>
                  <a:srgbClr val="CA0000"/>
                </a:solidFill>
                <a:latin typeface="+mn-lt"/>
              </a:rPr>
              <a:t>Regulatory Reserve</a:t>
            </a:r>
            <a:br>
              <a:rPr lang="en-US" sz="3600" kern="1200" dirty="0" smtClean="0">
                <a:solidFill>
                  <a:srgbClr val="CA0000"/>
                </a:solidFill>
                <a:latin typeface="+mn-lt"/>
              </a:rPr>
            </a:br>
            <a:endParaRPr lang="en-GB" sz="3600" kern="1200" dirty="0">
              <a:solidFill>
                <a:srgbClr val="CA0000"/>
              </a:solidFill>
              <a:latin typeface="+mn-lt"/>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25</a:t>
            </a:fld>
            <a:endParaRPr lang="de-DE" dirty="0">
              <a:latin typeface="Calibri"/>
            </a:endParaRPr>
          </a:p>
        </p:txBody>
      </p:sp>
      <p:grpSp>
        <p:nvGrpSpPr>
          <p:cNvPr id="8" name="Group 7"/>
          <p:cNvGrpSpPr/>
          <p:nvPr/>
        </p:nvGrpSpPr>
        <p:grpSpPr>
          <a:xfrm>
            <a:off x="3831168" y="1993683"/>
            <a:ext cx="4358640" cy="4517645"/>
            <a:chOff x="624840" y="1779937"/>
            <a:chExt cx="4709160" cy="4758023"/>
          </a:xfrm>
        </p:grpSpPr>
        <p:pic>
          <p:nvPicPr>
            <p:cNvPr id="9" name="Picture 8" descr="C:\Documents and Settings\cm013426\Desktop\GA2007_GP32(1)_Wu%20%20Soanes_3.jpg"/>
            <p:cNvPicPr/>
            <p:nvPr/>
          </p:nvPicPr>
          <p:blipFill>
            <a:blip r:embed="rId8" cstate="print"/>
            <a:srcRect/>
            <a:stretch>
              <a:fillRect/>
            </a:stretch>
          </p:blipFill>
          <p:spPr bwMode="auto">
            <a:xfrm>
              <a:off x="624840" y="1779937"/>
              <a:ext cx="4358640" cy="1755743"/>
            </a:xfrm>
            <a:prstGeom prst="rect">
              <a:avLst/>
            </a:prstGeom>
            <a:noFill/>
            <a:ln w="9525">
              <a:noFill/>
              <a:miter lim="800000"/>
              <a:headEnd/>
              <a:tailEnd/>
            </a:ln>
          </p:spPr>
        </p:pic>
        <p:pic>
          <p:nvPicPr>
            <p:cNvPr id="10" name="Picture 9" descr="C:\Documents and Settings\cm013426\Local Settings\Temporary Internet Files\Content.Word\GA2007_GP32(1)_Wu%20%20Soanes_4.jpg"/>
            <p:cNvPicPr/>
            <p:nvPr/>
          </p:nvPicPr>
          <p:blipFill>
            <a:blip r:embed="rId9" cstate="print"/>
            <a:srcRect/>
            <a:stretch>
              <a:fillRect/>
            </a:stretch>
          </p:blipFill>
          <p:spPr bwMode="auto">
            <a:xfrm>
              <a:off x="731520" y="4404360"/>
              <a:ext cx="4602480" cy="2133600"/>
            </a:xfrm>
            <a:prstGeom prst="rect">
              <a:avLst/>
            </a:prstGeom>
            <a:noFill/>
            <a:ln w="9525">
              <a:noFill/>
              <a:miter lim="800000"/>
              <a:headEnd/>
              <a:tailEnd/>
            </a:ln>
          </p:spPr>
        </p:pic>
      </p:grpSp>
      <p:cxnSp>
        <p:nvCxnSpPr>
          <p:cNvPr id="11" name="Straight Connector 10"/>
          <p:cNvCxnSpPr/>
          <p:nvPr/>
        </p:nvCxnSpPr>
        <p:spPr bwMode="auto">
          <a:xfrm>
            <a:off x="722351" y="3915291"/>
            <a:ext cx="8086659" cy="0"/>
          </a:xfrm>
          <a:prstGeom prst="line">
            <a:avLst/>
          </a:prstGeom>
          <a:solidFill>
            <a:schemeClr val="bg1"/>
          </a:solidFill>
          <a:ln w="3175" cap="flat" cmpd="sng" algn="ctr">
            <a:solidFill>
              <a:srgbClr val="FFC000"/>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a:xfrm>
            <a:off x="727610" y="1988285"/>
            <a:ext cx="2348528" cy="338554"/>
          </a:xfrm>
          <a:prstGeom prst="rect">
            <a:avLst/>
          </a:prstGeom>
        </p:spPr>
        <p:txBody>
          <a:bodyPr wrap="none">
            <a:spAutoFit/>
          </a:bodyPr>
          <a:lstStyle/>
          <a:p>
            <a:pPr marL="225425" indent="-225425" defTabSz="457200"/>
            <a:r>
              <a:rPr lang="en-US" sz="1600" b="1" dirty="0">
                <a:solidFill>
                  <a:prstClr val="black"/>
                </a:solidFill>
                <a:latin typeface="Calibri"/>
              </a:rPr>
              <a:t>Term Life Insurance (XXX)</a:t>
            </a:r>
          </a:p>
        </p:txBody>
      </p:sp>
      <p:sp>
        <p:nvSpPr>
          <p:cNvPr id="12" name="Rectangle 11"/>
          <p:cNvSpPr/>
          <p:nvPr/>
        </p:nvSpPr>
        <p:spPr>
          <a:xfrm>
            <a:off x="722351" y="4641050"/>
            <a:ext cx="2844368" cy="338554"/>
          </a:xfrm>
          <a:prstGeom prst="rect">
            <a:avLst/>
          </a:prstGeom>
        </p:spPr>
        <p:txBody>
          <a:bodyPr wrap="none">
            <a:spAutoFit/>
          </a:bodyPr>
          <a:lstStyle/>
          <a:p>
            <a:pPr marL="225425" indent="-225425" defTabSz="457200"/>
            <a:r>
              <a:rPr lang="en-US" sz="1600" b="1" dirty="0">
                <a:solidFill>
                  <a:prstClr val="black"/>
                </a:solidFill>
                <a:latin typeface="Calibri"/>
              </a:rPr>
              <a:t>Universal Life Insurance (AXXX)</a:t>
            </a:r>
          </a:p>
        </p:txBody>
      </p:sp>
      <p:sp>
        <p:nvSpPr>
          <p:cNvPr id="16" name="Textfeld 4"/>
          <p:cNvSpPr txBox="1"/>
          <p:nvPr>
            <p:custDataLst>
              <p:tags r:id="rId4"/>
            </p:custDataLst>
          </p:nvPr>
        </p:nvSpPr>
        <p:spPr bwMode="gray">
          <a:xfrm>
            <a:off x="341313" y="1267550"/>
            <a:ext cx="6174767" cy="646331"/>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US" dirty="0" smtClean="0">
              <a:solidFill>
                <a:srgbClr val="005192"/>
              </a:solidFill>
              <a:latin typeface="Arial (Textkörper)"/>
            </a:endParaRPr>
          </a:p>
          <a:p>
            <a:pPr defTabSz="457200" eaLnBrk="0" hangingPunct="0">
              <a:buClr>
                <a:srgbClr val="C0504D"/>
              </a:buClr>
            </a:pPr>
            <a:r>
              <a:rPr lang="en-US" dirty="0" smtClean="0">
                <a:solidFill>
                  <a:srgbClr val="005192"/>
                </a:solidFill>
                <a:latin typeface="Arial (Textkörper)"/>
              </a:rPr>
              <a:t>. </a:t>
            </a:r>
            <a:r>
              <a:rPr lang="en-US" sz="2400" dirty="0" smtClean="0">
                <a:solidFill>
                  <a:srgbClr val="005192"/>
                </a:solidFill>
                <a:latin typeface="Calibri"/>
              </a:rPr>
              <a:t>. .illustrations </a:t>
            </a:r>
            <a:r>
              <a:rPr lang="en-US" sz="2400" dirty="0">
                <a:solidFill>
                  <a:srgbClr val="005192"/>
                </a:solidFill>
                <a:latin typeface="Calibri"/>
              </a:rPr>
              <a:t>of actuarial reserve redundancies</a:t>
            </a:r>
            <a:endParaRPr lang="en-GB" sz="2400" dirty="0">
              <a:solidFill>
                <a:srgbClr val="005192"/>
              </a:solidFill>
              <a:latin typeface="Calibri"/>
            </a:endParaRPr>
          </a:p>
        </p:txBody>
      </p:sp>
    </p:spTree>
    <p:custDataLst>
      <p:tags r:id="rId2"/>
    </p:custDataLst>
    <p:extLst>
      <p:ext uri="{BB962C8B-B14F-4D97-AF65-F5344CB8AC3E}">
        <p14:creationId xmlns:p14="http://schemas.microsoft.com/office/powerpoint/2010/main" val="17468103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7654"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313" y="233923"/>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Brief History</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1273189"/>
            <a:ext cx="6984043" cy="707886"/>
          </a:xfrm>
          <a:prstGeom prst="rect">
            <a:avLst/>
          </a:prstGeom>
          <a:noFill/>
          <a:effectLst>
            <a:reflection endPos="0" dir="5400000" sy="-100000" algn="bl" rotWithShape="0"/>
          </a:effectLst>
        </p:spPr>
        <p:txBody>
          <a:bodyPr vert="horz" wrap="square" lIns="0" tIns="0" rIns="0" bIns="0" rtlCol="0" anchor="t">
            <a:spAutoFit/>
          </a:bodyPr>
          <a:lstStyle/>
          <a:p>
            <a:pPr defTabSz="457200" eaLnBrk="0" hangingPunct="0">
              <a:buClr>
                <a:srgbClr val="C0504D"/>
              </a:buClr>
            </a:pPr>
            <a:endParaRPr lang="en-US" dirty="0" smtClean="0">
              <a:solidFill>
                <a:srgbClr val="005192"/>
              </a:solidFill>
              <a:latin typeface="Arial (Textkörper)"/>
            </a:endParaRPr>
          </a:p>
          <a:p>
            <a:pPr defTabSz="457200" eaLnBrk="0" hangingPunct="0">
              <a:buClr>
                <a:srgbClr val="C0504D"/>
              </a:buClr>
            </a:pPr>
            <a:r>
              <a:rPr lang="en-US" sz="2800" dirty="0" smtClean="0">
                <a:solidFill>
                  <a:srgbClr val="005192"/>
                </a:solidFill>
                <a:latin typeface="Calibri"/>
              </a:rPr>
              <a:t>. . . initial captive reinsurance solutions</a:t>
            </a:r>
            <a:endParaRPr lang="en-GB" sz="2800" dirty="0" smtClean="0">
              <a:solidFill>
                <a:srgbClr val="005192"/>
              </a:solidFill>
              <a:latin typeface="Calibri"/>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26</a:t>
            </a:fld>
            <a:endParaRPr lang="de-DE" dirty="0">
              <a:latin typeface="Calibri"/>
            </a:endParaRPr>
          </a:p>
        </p:txBody>
      </p:sp>
      <p:sp>
        <p:nvSpPr>
          <p:cNvPr id="4" name="Rectangle 3"/>
          <p:cNvSpPr/>
          <p:nvPr/>
        </p:nvSpPr>
        <p:spPr>
          <a:xfrm>
            <a:off x="215901" y="2396656"/>
            <a:ext cx="8763000" cy="3924151"/>
          </a:xfrm>
          <a:prstGeom prst="rect">
            <a:avLst/>
          </a:prstGeom>
        </p:spPr>
        <p:txBody>
          <a:bodyPr wrap="square">
            <a:spAutoFit/>
          </a:bodyPr>
          <a:lstStyle/>
          <a:p>
            <a:pPr defTabSz="457200">
              <a:spcBef>
                <a:spcPts val="1800"/>
              </a:spcBef>
              <a:spcAft>
                <a:spcPts val="1200"/>
              </a:spcAft>
            </a:pPr>
            <a:r>
              <a:rPr lang="en-US" sz="2400" dirty="0">
                <a:solidFill>
                  <a:prstClr val="black"/>
                </a:solidFill>
                <a:latin typeface="Calibri"/>
              </a:rPr>
              <a:t>Ancient History – Fully Funded and Wrapped Deals</a:t>
            </a:r>
          </a:p>
          <a:p>
            <a:pPr marL="342900" lvl="1" indent="-342900" defTabSz="457200">
              <a:spcBef>
                <a:spcPts val="1800"/>
              </a:spcBef>
              <a:spcAft>
                <a:spcPts val="1200"/>
              </a:spcAft>
              <a:buSzPct val="90000"/>
              <a:buFont typeface="Arial" panose="020B0604020202020204" pitchFamily="34" charset="0"/>
              <a:buChar char="‒"/>
            </a:pPr>
            <a:r>
              <a:rPr lang="en-US" sz="2000" dirty="0">
                <a:solidFill>
                  <a:prstClr val="black"/>
                </a:solidFill>
                <a:latin typeface="Calibri"/>
              </a:rPr>
              <a:t>Closed Block </a:t>
            </a:r>
            <a:r>
              <a:rPr lang="en-US" sz="2000" dirty="0" smtClean="0">
                <a:solidFill>
                  <a:prstClr val="black"/>
                </a:solidFill>
                <a:latin typeface="Calibri"/>
              </a:rPr>
              <a:t>Securitizations</a:t>
            </a:r>
            <a:endParaRPr lang="en-US" sz="2000" b="1" dirty="0">
              <a:solidFill>
                <a:prstClr val="black"/>
              </a:solidFill>
              <a:latin typeface="Calibri"/>
            </a:endParaRPr>
          </a:p>
          <a:p>
            <a:pPr marL="342900" indent="-342900" defTabSz="457200">
              <a:spcBef>
                <a:spcPts val="1800"/>
              </a:spcBef>
              <a:spcAft>
                <a:spcPts val="1200"/>
              </a:spcAft>
              <a:buSzPct val="90000"/>
              <a:buFont typeface="Arial" panose="020B0604020202020204" pitchFamily="34" charset="0"/>
              <a:buChar char="‒"/>
            </a:pPr>
            <a:r>
              <a:rPr lang="en-US" sz="2000" dirty="0">
                <a:solidFill>
                  <a:prstClr val="black"/>
                </a:solidFill>
                <a:latin typeface="Calibri"/>
              </a:rPr>
              <a:t>Triple-X Securitizations </a:t>
            </a:r>
            <a:endParaRPr lang="en-US" sz="2000" dirty="0" smtClean="0">
              <a:solidFill>
                <a:prstClr val="black"/>
              </a:solidFill>
              <a:latin typeface="Calibri"/>
            </a:endParaRPr>
          </a:p>
          <a:p>
            <a:pPr marL="342900" indent="-342900" defTabSz="457200">
              <a:spcBef>
                <a:spcPts val="1800"/>
              </a:spcBef>
              <a:spcAft>
                <a:spcPts val="1200"/>
              </a:spcAft>
              <a:buSzPct val="90000"/>
              <a:buFont typeface="Arial" panose="020B0604020202020204" pitchFamily="34" charset="0"/>
              <a:buChar char="‒"/>
            </a:pPr>
            <a:r>
              <a:rPr lang="en-US" sz="2000" dirty="0" smtClean="0">
                <a:solidFill>
                  <a:prstClr val="black"/>
                </a:solidFill>
                <a:latin typeface="Calibri"/>
              </a:rPr>
              <a:t>AXXX Securitizations</a:t>
            </a:r>
          </a:p>
          <a:p>
            <a:pPr marL="342900" indent="-342900" defTabSz="457200">
              <a:spcBef>
                <a:spcPts val="1800"/>
              </a:spcBef>
              <a:spcAft>
                <a:spcPts val="1200"/>
              </a:spcAft>
              <a:buSzPct val="90000"/>
              <a:buFont typeface="Arial" panose="020B0604020202020204" pitchFamily="34" charset="0"/>
              <a:buChar char="‒"/>
            </a:pPr>
            <a:r>
              <a:rPr lang="en-US" sz="2000" dirty="0">
                <a:solidFill>
                  <a:prstClr val="black"/>
                </a:solidFill>
                <a:latin typeface="Calibri"/>
              </a:rPr>
              <a:t>Long-Term Disability Securitization</a:t>
            </a:r>
            <a:r>
              <a:rPr lang="en-US" sz="2000" dirty="0" smtClean="0">
                <a:solidFill>
                  <a:prstClr val="black"/>
                </a:solidFill>
                <a:latin typeface="Calibri"/>
              </a:rPr>
              <a:t> </a:t>
            </a:r>
          </a:p>
          <a:p>
            <a:pPr marL="342900" indent="-342900" defTabSz="457200">
              <a:spcBef>
                <a:spcPts val="1800"/>
              </a:spcBef>
              <a:spcAft>
                <a:spcPts val="1200"/>
              </a:spcAft>
              <a:buSzPct val="90000"/>
              <a:buFont typeface="Arial" panose="020B0604020202020204" pitchFamily="34" charset="0"/>
              <a:buChar char="‒"/>
            </a:pPr>
            <a:endParaRPr lang="en-US" sz="2000" dirty="0">
              <a:solidFill>
                <a:prstClr val="black"/>
              </a:solidFill>
              <a:latin typeface="Calibri"/>
            </a:endParaRPr>
          </a:p>
        </p:txBody>
      </p:sp>
    </p:spTree>
    <p:custDataLst>
      <p:tags r:id="rId2"/>
    </p:custDataLst>
    <p:extLst>
      <p:ext uri="{BB962C8B-B14F-4D97-AF65-F5344CB8AC3E}">
        <p14:creationId xmlns:p14="http://schemas.microsoft.com/office/powerpoint/2010/main" val="32156175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8678"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313" y="235990"/>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C0000"/>
                </a:solidFill>
                <a:latin typeface="Arial (Überschriften)"/>
              </a:rPr>
              <a:t>Brief History (continued)</a:t>
            </a:r>
            <a:endParaRPr lang="en-GB" sz="2800" kern="1200" dirty="0">
              <a:solidFill>
                <a:srgbClr val="CC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8" y="1141818"/>
            <a:ext cx="7881251" cy="707886"/>
          </a:xfrm>
          <a:prstGeom prst="rect">
            <a:avLst/>
          </a:prstGeom>
          <a:noFill/>
          <a:effectLst>
            <a:reflection endPos="0" dir="5400000" sy="-100000" algn="bl" rotWithShape="0"/>
          </a:effectLst>
        </p:spPr>
        <p:txBody>
          <a:bodyPr vert="horz" wrap="square" lIns="0" tIns="0" rIns="0" bIns="0" rtlCol="0" anchor="t">
            <a:spAutoFit/>
          </a:bodyPr>
          <a:lstStyle/>
          <a:p>
            <a:pPr defTabSz="457200" eaLnBrk="0" hangingPunct="0">
              <a:buClr>
                <a:srgbClr val="C0504D"/>
              </a:buClr>
            </a:pPr>
            <a:endParaRPr lang="en-US" dirty="0" smtClean="0">
              <a:solidFill>
                <a:srgbClr val="005192"/>
              </a:solidFill>
              <a:latin typeface="Arial (Textkörper)"/>
            </a:endParaRPr>
          </a:p>
          <a:p>
            <a:pPr defTabSz="457200" eaLnBrk="0" hangingPunct="0">
              <a:buClr>
                <a:srgbClr val="C0504D"/>
              </a:buClr>
            </a:pPr>
            <a:r>
              <a:rPr lang="en-US" sz="2800" dirty="0" smtClean="0">
                <a:solidFill>
                  <a:srgbClr val="005192"/>
                </a:solidFill>
                <a:latin typeface="Calibri"/>
              </a:rPr>
              <a:t>. . .emergence of captives with unwrapped solutions</a:t>
            </a:r>
            <a:endParaRPr lang="en-GB" sz="2800" dirty="0" smtClean="0">
              <a:solidFill>
                <a:srgbClr val="005192"/>
              </a:solidFill>
              <a:latin typeface="Calibri"/>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27</a:t>
            </a:fld>
            <a:endParaRPr lang="de-DE" dirty="0">
              <a:latin typeface="Calibri"/>
            </a:endParaRPr>
          </a:p>
        </p:txBody>
      </p:sp>
      <p:sp>
        <p:nvSpPr>
          <p:cNvPr id="10" name="Content Placeholder 2"/>
          <p:cNvSpPr txBox="1">
            <a:spLocks/>
          </p:cNvSpPr>
          <p:nvPr/>
        </p:nvSpPr>
        <p:spPr>
          <a:xfrm>
            <a:off x="233363" y="2314796"/>
            <a:ext cx="7989887" cy="4528690"/>
          </a:xfrm>
          <a:prstGeom prst="rect">
            <a:avLst/>
          </a:prstGeom>
        </p:spPr>
        <p:txBody>
          <a:bodyPr vert="horz" lIns="0" tIns="0" rIns="0" bIns="0" rtlCol="0">
            <a:noAutofit/>
          </a:bodyPr>
          <a:lstStyle>
            <a:lvl1pPr marL="182880" indent="-182880" algn="l" defTabSz="914400" rtl="0" eaLnBrk="1" latinLnBrk="0" hangingPunct="1">
              <a:spcBef>
                <a:spcPts val="0"/>
              </a:spcBef>
              <a:spcAft>
                <a:spcPts val="1200"/>
              </a:spcAft>
              <a:buClr>
                <a:schemeClr val="accent1"/>
              </a:buClr>
              <a:buFont typeface="Arial" pitchFamily="34" charset="0"/>
              <a:buChar char="•"/>
              <a:defRPr sz="2600" kern="1200">
                <a:solidFill>
                  <a:schemeClr val="tx1"/>
                </a:solidFill>
                <a:latin typeface="+mn-lt"/>
                <a:ea typeface="+mn-ea"/>
                <a:cs typeface="+mn-cs"/>
              </a:defRPr>
            </a:lvl1pPr>
            <a:lvl2pPr marL="730250" indent="-27305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2pPr>
            <a:lvl3pPr marL="1097280" indent="-18288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3pPr>
            <a:lvl4pPr marL="1645920" indent="-27432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4pPr>
            <a:lvl5pPr marL="2011680" indent="-18288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ClrTx/>
              <a:buFont typeface="Arial" pitchFamily="34" charset="0"/>
              <a:buNone/>
              <a:defRPr/>
            </a:pPr>
            <a:r>
              <a:rPr lang="en-US" sz="2400" dirty="0" smtClean="0">
                <a:solidFill>
                  <a:prstClr val="black"/>
                </a:solidFill>
                <a:latin typeface="Calibri"/>
              </a:rPr>
              <a:t>Advent </a:t>
            </a:r>
            <a:r>
              <a:rPr lang="en-US" sz="2400" dirty="0">
                <a:solidFill>
                  <a:prstClr val="black"/>
                </a:solidFill>
                <a:latin typeface="Calibri"/>
              </a:rPr>
              <a:t>of </a:t>
            </a:r>
            <a:r>
              <a:rPr lang="en-US" sz="2400" dirty="0" smtClean="0">
                <a:solidFill>
                  <a:prstClr val="black"/>
                </a:solidFill>
                <a:latin typeface="Calibri"/>
              </a:rPr>
              <a:t>Structured Letters of Credit (LOCs) </a:t>
            </a:r>
            <a:endParaRPr lang="en-US" sz="2400" dirty="0">
              <a:solidFill>
                <a:prstClr val="black"/>
              </a:solidFill>
              <a:latin typeface="Calibri"/>
            </a:endParaRPr>
          </a:p>
          <a:p>
            <a:pPr marL="342900" lvl="1" indent="-342900">
              <a:spcBef>
                <a:spcPts val="1800"/>
              </a:spcBef>
              <a:buClrTx/>
              <a:buSzPct val="90000"/>
              <a:buFont typeface="Arial" pitchFamily="34" charset="0"/>
              <a:buChar char="‒"/>
              <a:defRPr/>
            </a:pPr>
            <a:r>
              <a:rPr lang="en-US" sz="2000" dirty="0">
                <a:solidFill>
                  <a:prstClr val="black"/>
                </a:solidFill>
                <a:latin typeface="Calibri"/>
              </a:rPr>
              <a:t>Full Recourse (unconditional parent guarantee)</a:t>
            </a:r>
          </a:p>
          <a:p>
            <a:pPr marL="342900" lvl="1" indent="-342900">
              <a:spcBef>
                <a:spcPts val="1800"/>
              </a:spcBef>
              <a:buClrTx/>
              <a:buSzPct val="90000"/>
              <a:buFont typeface="Arial" pitchFamily="34" charset="0"/>
              <a:buChar char="‒"/>
              <a:defRPr/>
            </a:pPr>
            <a:r>
              <a:rPr lang="en-US" sz="2000" dirty="0">
                <a:solidFill>
                  <a:prstClr val="black"/>
                </a:solidFill>
                <a:latin typeface="Calibri"/>
              </a:rPr>
              <a:t>Limited Recourse (conditional parent guarantee)</a:t>
            </a:r>
          </a:p>
          <a:p>
            <a:pPr marL="342900" lvl="1" indent="-342900">
              <a:spcBef>
                <a:spcPts val="1800"/>
              </a:spcBef>
              <a:buClrTx/>
              <a:buSzPct val="90000"/>
              <a:buFont typeface="Arial" pitchFamily="34" charset="0"/>
              <a:buChar char="‒"/>
              <a:defRPr/>
            </a:pPr>
            <a:r>
              <a:rPr lang="en-US" sz="2000" dirty="0">
                <a:solidFill>
                  <a:prstClr val="black"/>
                </a:solidFill>
                <a:latin typeface="Calibri"/>
              </a:rPr>
              <a:t>Non-Recourse (supported by cash flows only) </a:t>
            </a:r>
            <a:endParaRPr lang="en-US" sz="2800" dirty="0">
              <a:solidFill>
                <a:prstClr val="black"/>
              </a:solidFill>
              <a:latin typeface="Calibri"/>
            </a:endParaRPr>
          </a:p>
          <a:p>
            <a:pPr marL="342900" lvl="1" indent="-342900">
              <a:spcBef>
                <a:spcPts val="1800"/>
              </a:spcBef>
              <a:buClrTx/>
              <a:buSzPct val="90000"/>
              <a:buFont typeface="Wingdings" panose="05000000000000000000" pitchFamily="2" charset="2"/>
              <a:buChar char="q"/>
            </a:pPr>
            <a:r>
              <a:rPr lang="en-US" sz="2000" dirty="0">
                <a:solidFill>
                  <a:prstClr val="black"/>
                </a:solidFill>
                <a:latin typeface="Calibri"/>
              </a:rPr>
              <a:t>In addition to an obligation to reimburse amounts drawn, the </a:t>
            </a:r>
            <a:r>
              <a:rPr lang="en-US" sz="2000" dirty="0" smtClean="0">
                <a:solidFill>
                  <a:prstClr val="black"/>
                </a:solidFill>
                <a:latin typeface="Calibri"/>
              </a:rPr>
              <a:t>parent </a:t>
            </a:r>
            <a:r>
              <a:rPr lang="en-US" sz="2000" dirty="0">
                <a:solidFill>
                  <a:prstClr val="black"/>
                </a:solidFill>
                <a:latin typeface="Calibri"/>
              </a:rPr>
              <a:t>might be required upon certain adverse events to post collateral or contribute additional capital to the captive </a:t>
            </a:r>
          </a:p>
          <a:p>
            <a:pPr marL="342900" lvl="1" indent="-342900">
              <a:spcBef>
                <a:spcPts val="1800"/>
              </a:spcBef>
              <a:buClrTx/>
              <a:buSzPct val="90000"/>
              <a:buFont typeface="Arial" pitchFamily="34" charset="0"/>
              <a:buChar char="‒"/>
              <a:defRPr/>
            </a:pPr>
            <a:endParaRPr lang="en-US" sz="2000" dirty="0">
              <a:solidFill>
                <a:prstClr val="black"/>
              </a:solidFill>
              <a:latin typeface="Calibri"/>
            </a:endParaRPr>
          </a:p>
        </p:txBody>
      </p:sp>
    </p:spTree>
    <p:custDataLst>
      <p:tags r:id="rId2"/>
    </p:custDataLst>
    <p:extLst>
      <p:ext uri="{BB962C8B-B14F-4D97-AF65-F5344CB8AC3E}">
        <p14:creationId xmlns:p14="http://schemas.microsoft.com/office/powerpoint/2010/main" val="10641676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9702"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313" y="233923"/>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Brief History (continued)</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1138192"/>
            <a:ext cx="6175769" cy="861774"/>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US" sz="2800" dirty="0" smtClean="0">
              <a:solidFill>
                <a:srgbClr val="005192"/>
              </a:solidFill>
              <a:latin typeface="Calibri"/>
            </a:endParaRPr>
          </a:p>
          <a:p>
            <a:pPr defTabSz="457200" eaLnBrk="0" hangingPunct="0">
              <a:buClr>
                <a:srgbClr val="C0504D"/>
              </a:buClr>
            </a:pPr>
            <a:r>
              <a:rPr lang="en-US" sz="2800" dirty="0" smtClean="0">
                <a:solidFill>
                  <a:srgbClr val="005192"/>
                </a:solidFill>
                <a:latin typeface="Calibri"/>
              </a:rPr>
              <a:t>. . .development of other captive solutions </a:t>
            </a:r>
            <a:endParaRPr lang="en-GB" sz="2800" dirty="0" smtClean="0">
              <a:solidFill>
                <a:srgbClr val="005192"/>
              </a:solidFill>
              <a:latin typeface="Calibri"/>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28</a:t>
            </a:fld>
            <a:endParaRPr lang="de-DE" dirty="0">
              <a:latin typeface="Calibri"/>
            </a:endParaRPr>
          </a:p>
        </p:txBody>
      </p:sp>
      <p:sp>
        <p:nvSpPr>
          <p:cNvPr id="10" name="Content Placeholder 2"/>
          <p:cNvSpPr txBox="1">
            <a:spLocks/>
          </p:cNvSpPr>
          <p:nvPr/>
        </p:nvSpPr>
        <p:spPr>
          <a:xfrm>
            <a:off x="233363" y="2380672"/>
            <a:ext cx="7989887" cy="4528690"/>
          </a:xfrm>
          <a:prstGeom prst="rect">
            <a:avLst/>
          </a:prstGeom>
        </p:spPr>
        <p:txBody>
          <a:bodyPr vert="horz" lIns="0" tIns="0" rIns="0" bIns="0" rtlCol="0">
            <a:noAutofit/>
          </a:bodyPr>
          <a:lstStyle>
            <a:lvl1pPr marL="182880" indent="-182880" algn="l" defTabSz="914400" rtl="0" eaLnBrk="1" latinLnBrk="0" hangingPunct="1">
              <a:spcBef>
                <a:spcPts val="0"/>
              </a:spcBef>
              <a:spcAft>
                <a:spcPts val="1200"/>
              </a:spcAft>
              <a:buClr>
                <a:schemeClr val="accent1"/>
              </a:buClr>
              <a:buFont typeface="Arial" pitchFamily="34" charset="0"/>
              <a:buChar char="•"/>
              <a:defRPr sz="2600" kern="1200">
                <a:solidFill>
                  <a:schemeClr val="tx1"/>
                </a:solidFill>
                <a:latin typeface="+mn-lt"/>
                <a:ea typeface="+mn-ea"/>
                <a:cs typeface="+mn-cs"/>
              </a:defRPr>
            </a:lvl1pPr>
            <a:lvl2pPr marL="730250" indent="-27305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2pPr>
            <a:lvl3pPr marL="1097280" indent="-18288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3pPr>
            <a:lvl4pPr marL="1645920" indent="-27432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4pPr>
            <a:lvl5pPr marL="2011680" indent="-18288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ClrTx/>
              <a:buFont typeface="Arial" pitchFamily="34" charset="0"/>
              <a:buNone/>
            </a:pPr>
            <a:r>
              <a:rPr lang="en-US" sz="2400" dirty="0">
                <a:solidFill>
                  <a:prstClr val="black"/>
                </a:solidFill>
                <a:latin typeface="Calibri"/>
              </a:rPr>
              <a:t>Note Structures</a:t>
            </a:r>
          </a:p>
          <a:p>
            <a:pPr marL="0" indent="0">
              <a:spcBef>
                <a:spcPts val="1800"/>
              </a:spcBef>
              <a:buClrTx/>
              <a:buFont typeface="Arial" pitchFamily="34" charset="0"/>
              <a:buNone/>
            </a:pPr>
            <a:r>
              <a:rPr lang="en-US" sz="2400" dirty="0">
                <a:solidFill>
                  <a:prstClr val="black"/>
                </a:solidFill>
                <a:latin typeface="Calibri"/>
              </a:rPr>
              <a:t>Surplus for Capital Note Exchange supported by:</a:t>
            </a:r>
          </a:p>
          <a:p>
            <a:pPr marL="342900" lvl="1" indent="-342900">
              <a:spcBef>
                <a:spcPts val="600"/>
              </a:spcBef>
              <a:buClrTx/>
              <a:buSzPct val="90000"/>
              <a:buFont typeface="Arial" pitchFamily="34" charset="0"/>
              <a:buChar char="‒"/>
            </a:pPr>
            <a:r>
              <a:rPr lang="en-US" sz="2000" dirty="0">
                <a:solidFill>
                  <a:prstClr val="black"/>
                </a:solidFill>
                <a:latin typeface="Calibri"/>
              </a:rPr>
              <a:t>Reinsurer-Backed Note (RBN) </a:t>
            </a:r>
            <a:endParaRPr lang="en-US" sz="2000" dirty="0" smtClean="0">
              <a:solidFill>
                <a:prstClr val="black"/>
              </a:solidFill>
              <a:latin typeface="Calibri"/>
            </a:endParaRPr>
          </a:p>
          <a:p>
            <a:pPr marL="342900" lvl="1" indent="-342900">
              <a:spcBef>
                <a:spcPts val="600"/>
              </a:spcBef>
              <a:buClrTx/>
              <a:buSzPct val="90000"/>
              <a:buFont typeface="Arial" pitchFamily="34" charset="0"/>
              <a:buChar char="‒"/>
            </a:pPr>
            <a:r>
              <a:rPr lang="en-US" sz="2000" dirty="0" err="1" smtClean="0">
                <a:solidFill>
                  <a:prstClr val="black"/>
                </a:solidFill>
                <a:latin typeface="Calibri"/>
              </a:rPr>
              <a:t>Puttable</a:t>
            </a:r>
            <a:r>
              <a:rPr lang="en-US" sz="2000" dirty="0" smtClean="0">
                <a:solidFill>
                  <a:prstClr val="black"/>
                </a:solidFill>
                <a:latin typeface="Calibri"/>
              </a:rPr>
              <a:t> </a:t>
            </a:r>
            <a:r>
              <a:rPr lang="en-US" sz="2000" dirty="0">
                <a:solidFill>
                  <a:prstClr val="black"/>
                </a:solidFill>
                <a:latin typeface="Calibri"/>
              </a:rPr>
              <a:t>Notes</a:t>
            </a:r>
          </a:p>
          <a:p>
            <a:pPr marL="342900" lvl="1" indent="-342900">
              <a:spcBef>
                <a:spcPts val="600"/>
              </a:spcBef>
              <a:buClrTx/>
              <a:buSzPct val="90000"/>
              <a:buFont typeface="Arial" pitchFamily="34" charset="0"/>
              <a:buChar char="‒"/>
            </a:pPr>
            <a:r>
              <a:rPr lang="en-US" sz="2000" dirty="0">
                <a:solidFill>
                  <a:prstClr val="black"/>
                </a:solidFill>
                <a:latin typeface="Calibri"/>
              </a:rPr>
              <a:t>Variable Funding Notes</a:t>
            </a:r>
          </a:p>
          <a:p>
            <a:pPr marL="342900" lvl="1" indent="-342900">
              <a:spcBef>
                <a:spcPts val="600"/>
              </a:spcBef>
              <a:buClrTx/>
              <a:buSzPct val="90000"/>
              <a:buFont typeface="Arial" pitchFamily="34" charset="0"/>
              <a:buChar char="‒"/>
            </a:pPr>
            <a:r>
              <a:rPr lang="en-US" sz="2000" dirty="0">
                <a:solidFill>
                  <a:prstClr val="black"/>
                </a:solidFill>
                <a:latin typeface="Calibri"/>
              </a:rPr>
              <a:t>Liquidity Facilities and other Contingent Capital </a:t>
            </a:r>
          </a:p>
          <a:p>
            <a:pPr marL="0" indent="0">
              <a:spcBef>
                <a:spcPts val="1200"/>
              </a:spcBef>
              <a:buClr>
                <a:srgbClr val="4F81BD"/>
              </a:buClr>
              <a:buFont typeface="Arial" pitchFamily="34" charset="0"/>
              <a:buNone/>
            </a:pPr>
            <a:r>
              <a:rPr lang="en-US" sz="2400" dirty="0">
                <a:solidFill>
                  <a:prstClr val="black"/>
                </a:solidFill>
                <a:latin typeface="Calibri"/>
              </a:rPr>
              <a:t>Stop Loss Retrocession</a:t>
            </a:r>
          </a:p>
          <a:p>
            <a:pPr marL="342900" lvl="1" indent="-342900">
              <a:spcBef>
                <a:spcPts val="1800"/>
              </a:spcBef>
              <a:buClrTx/>
              <a:buSzPct val="90000"/>
              <a:buFont typeface="Arial" pitchFamily="34" charset="0"/>
              <a:buChar char="‒"/>
              <a:defRPr/>
            </a:pPr>
            <a:endParaRPr lang="en-US" sz="2000" dirty="0">
              <a:solidFill>
                <a:prstClr val="black"/>
              </a:solidFill>
              <a:latin typeface="Calibri"/>
            </a:endParaRPr>
          </a:p>
        </p:txBody>
      </p:sp>
    </p:spTree>
    <p:custDataLst>
      <p:tags r:id="rId2"/>
    </p:custDataLst>
    <p:extLst>
      <p:ext uri="{BB962C8B-B14F-4D97-AF65-F5344CB8AC3E}">
        <p14:creationId xmlns:p14="http://schemas.microsoft.com/office/powerpoint/2010/main" val="931465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9815513" y="2580720"/>
            <a:ext cx="8015287" cy="4991100"/>
          </a:xfrm>
          <a:prstGeom prst="rect">
            <a:avLst/>
          </a:prstGeom>
          <a:solidFill>
            <a:srgbClr val="D6D1CC">
              <a:alpha val="37000"/>
            </a:srgbClr>
          </a:solidFill>
          <a:ln w="9525" cap="flat" cmpd="sng" algn="ctr">
            <a:solidFill>
              <a:srgbClr val="D6D1CC"/>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285750" indent="-285750" algn="ctr" fontAlgn="base">
              <a:spcBef>
                <a:spcPts val="600"/>
              </a:spcBef>
              <a:spcAft>
                <a:spcPct val="0"/>
              </a:spcAft>
              <a:buClr>
                <a:srgbClr val="C0504D"/>
              </a:buClr>
              <a:buFont typeface="Wingdings 3" pitchFamily="18" charset="2"/>
              <a:buChar char="u"/>
            </a:pPr>
            <a:endParaRPr lang="en-US" smtClean="0">
              <a:solidFill>
                <a:prstClr val="black"/>
              </a:solidFill>
              <a:latin typeface="Arial" charset="0"/>
            </a:endParaRPr>
          </a:p>
        </p:txBody>
      </p:sp>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0726"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58197" y="233923"/>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Basic Structure for Captive Reinsurance</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723600"/>
            <a:ext cx="65" cy="276999"/>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GB" dirty="0" smtClean="0">
              <a:solidFill>
                <a:srgbClr val="005192"/>
              </a:solidFill>
              <a:latin typeface="Arial (Textkörper)"/>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29</a:t>
            </a:fld>
            <a:endParaRPr lang="de-DE" dirty="0">
              <a:latin typeface="Calibri"/>
            </a:endParaRPr>
          </a:p>
        </p:txBody>
      </p:sp>
      <p:grpSp>
        <p:nvGrpSpPr>
          <p:cNvPr id="6" name="Group 5"/>
          <p:cNvGrpSpPr/>
          <p:nvPr/>
        </p:nvGrpSpPr>
        <p:grpSpPr>
          <a:xfrm>
            <a:off x="1190171" y="1557869"/>
            <a:ext cx="6895715" cy="4726817"/>
            <a:chOff x="696597" y="1542700"/>
            <a:chExt cx="7366748" cy="5303705"/>
          </a:xfrm>
        </p:grpSpPr>
        <p:sp>
          <p:nvSpPr>
            <p:cNvPr id="32" name="Rectangle 31"/>
            <p:cNvSpPr/>
            <p:nvPr/>
          </p:nvSpPr>
          <p:spPr>
            <a:xfrm>
              <a:off x="3438574" y="4408729"/>
              <a:ext cx="2101756" cy="873457"/>
            </a:xfrm>
            <a:prstGeom prst="rect">
              <a:avLst/>
            </a:prstGeom>
            <a:solidFill>
              <a:srgbClr val="D2492A"/>
            </a:solidFill>
            <a:ln w="25400" cap="flat" cmpd="sng" algn="ctr">
              <a:noFill/>
              <a:prstDash val="solid"/>
            </a:ln>
            <a:effectLst/>
          </p:spPr>
          <p:txBody>
            <a:bodyPr rtlCol="0" anchor="ctr"/>
            <a:lstStyle/>
            <a:p>
              <a:pPr algn="ctr">
                <a:defRPr/>
              </a:pPr>
              <a:r>
                <a:rPr lang="en-US" b="1" kern="0" dirty="0" smtClean="0">
                  <a:solidFill>
                    <a:srgbClr val="FFFFFF"/>
                  </a:solidFill>
                  <a:latin typeface="Calibri"/>
                </a:rPr>
                <a:t>Captive Re</a:t>
              </a:r>
            </a:p>
          </p:txBody>
        </p:sp>
        <p:sp>
          <p:nvSpPr>
            <p:cNvPr id="33" name="Oval 32"/>
            <p:cNvSpPr/>
            <p:nvPr/>
          </p:nvSpPr>
          <p:spPr>
            <a:xfrm>
              <a:off x="5902036" y="2913283"/>
              <a:ext cx="2161309" cy="1412627"/>
            </a:xfrm>
            <a:prstGeom prst="ellipse">
              <a:avLst/>
            </a:prstGeom>
            <a:solidFill>
              <a:srgbClr val="8D1B3D"/>
            </a:solidFill>
            <a:ln w="25400" cap="flat" cmpd="sng" algn="ctr">
              <a:noFill/>
              <a:prstDash val="solid"/>
            </a:ln>
            <a:effectLst/>
          </p:spPr>
          <p:txBody>
            <a:bodyPr rtlCol="0" anchor="ctr"/>
            <a:lstStyle/>
            <a:p>
              <a:pPr algn="ctr">
                <a:defRPr/>
              </a:pPr>
              <a:r>
                <a:rPr lang="en-US" b="1" kern="0" dirty="0" smtClean="0">
                  <a:solidFill>
                    <a:srgbClr val="FFFFFF"/>
                  </a:solidFill>
                  <a:latin typeface="Calibri"/>
                </a:rPr>
                <a:t>Collateral A</a:t>
              </a:r>
              <a:br>
                <a:rPr lang="en-US" b="1" kern="0" dirty="0" smtClean="0">
                  <a:solidFill>
                    <a:srgbClr val="FFFFFF"/>
                  </a:solidFill>
                  <a:latin typeface="Calibri"/>
                </a:rPr>
              </a:br>
              <a:r>
                <a:rPr lang="en-US" b="1" kern="0" dirty="0" smtClean="0">
                  <a:solidFill>
                    <a:srgbClr val="FFFFFF"/>
                  </a:solidFill>
                  <a:latin typeface="Calibri"/>
                </a:rPr>
                <a:t>(Economic Reserves)</a:t>
              </a:r>
            </a:p>
          </p:txBody>
        </p:sp>
        <p:sp>
          <p:nvSpPr>
            <p:cNvPr id="34" name="Rectangle 33"/>
            <p:cNvSpPr/>
            <p:nvPr/>
          </p:nvSpPr>
          <p:spPr>
            <a:xfrm>
              <a:off x="3435031" y="1542700"/>
              <a:ext cx="2088108" cy="1037229"/>
            </a:xfrm>
            <a:prstGeom prst="rect">
              <a:avLst/>
            </a:prstGeom>
            <a:solidFill>
              <a:srgbClr val="005A8C"/>
            </a:solidFill>
            <a:ln w="25400" cap="flat" cmpd="sng" algn="ctr">
              <a:noFill/>
              <a:prstDash val="solid"/>
            </a:ln>
            <a:effectLst/>
          </p:spPr>
          <p:txBody>
            <a:bodyPr rtlCol="0" anchor="ctr"/>
            <a:lstStyle/>
            <a:p>
              <a:pPr algn="ctr">
                <a:defRPr/>
              </a:pPr>
              <a:r>
                <a:rPr lang="en-US" b="1" kern="0" dirty="0" smtClean="0">
                  <a:solidFill>
                    <a:srgbClr val="FFFFFF"/>
                  </a:solidFill>
                  <a:latin typeface="Calibri"/>
                </a:rPr>
                <a:t>Sponsor</a:t>
              </a:r>
            </a:p>
          </p:txBody>
        </p:sp>
        <p:sp>
          <p:nvSpPr>
            <p:cNvPr id="35" name="TextBox 34"/>
            <p:cNvSpPr txBox="1"/>
            <p:nvPr/>
          </p:nvSpPr>
          <p:spPr>
            <a:xfrm>
              <a:off x="4301287" y="3295446"/>
              <a:ext cx="1529500" cy="627500"/>
            </a:xfrm>
            <a:prstGeom prst="rect">
              <a:avLst/>
            </a:prstGeom>
            <a:noFill/>
          </p:spPr>
          <p:txBody>
            <a:bodyPr wrap="square" rtlCol="0" anchor="ctr">
              <a:spAutoFit/>
            </a:bodyPr>
            <a:lstStyle/>
            <a:p>
              <a:pPr algn="ctr" defTabSz="457200"/>
              <a:r>
                <a:rPr lang="en-US" sz="1400" b="1" dirty="0" smtClean="0">
                  <a:solidFill>
                    <a:srgbClr val="414042">
                      <a:lumMod val="50000"/>
                    </a:srgbClr>
                  </a:solidFill>
                  <a:latin typeface="Calibri"/>
                </a:rPr>
                <a:t>Reinsurance </a:t>
              </a:r>
              <a:br>
                <a:rPr lang="en-US" sz="1400" b="1" dirty="0" smtClean="0">
                  <a:solidFill>
                    <a:srgbClr val="414042">
                      <a:lumMod val="50000"/>
                    </a:srgbClr>
                  </a:solidFill>
                  <a:latin typeface="Calibri"/>
                </a:rPr>
              </a:br>
              <a:r>
                <a:rPr lang="en-US" sz="1400" b="1" dirty="0" smtClean="0">
                  <a:solidFill>
                    <a:srgbClr val="414042">
                      <a:lumMod val="50000"/>
                    </a:srgbClr>
                  </a:solidFill>
                  <a:latin typeface="Calibri"/>
                </a:rPr>
                <a:t>Agreement</a:t>
              </a:r>
              <a:endParaRPr lang="en-US" sz="1400" b="1" dirty="0">
                <a:solidFill>
                  <a:srgbClr val="414042">
                    <a:lumMod val="50000"/>
                  </a:srgbClr>
                </a:solidFill>
                <a:latin typeface="Calibri"/>
              </a:endParaRPr>
            </a:p>
          </p:txBody>
        </p:sp>
        <p:sp>
          <p:nvSpPr>
            <p:cNvPr id="36" name="Oval 35"/>
            <p:cNvSpPr/>
            <p:nvPr/>
          </p:nvSpPr>
          <p:spPr>
            <a:xfrm>
              <a:off x="846662" y="2913283"/>
              <a:ext cx="2157984" cy="1412627"/>
            </a:xfrm>
            <a:prstGeom prst="ellipse">
              <a:avLst/>
            </a:prstGeom>
            <a:solidFill>
              <a:srgbClr val="008998"/>
            </a:solidFill>
            <a:ln w="25400" cap="flat" cmpd="sng" algn="ctr">
              <a:noFill/>
              <a:prstDash val="solid"/>
            </a:ln>
            <a:effectLst/>
          </p:spPr>
          <p:txBody>
            <a:bodyPr rtlCol="0" anchor="ctr"/>
            <a:lstStyle/>
            <a:p>
              <a:pPr algn="ctr">
                <a:defRPr/>
              </a:pPr>
              <a:r>
                <a:rPr lang="en-US" b="1" kern="0" dirty="0" smtClean="0">
                  <a:solidFill>
                    <a:srgbClr val="FFFFFF"/>
                  </a:solidFill>
                  <a:latin typeface="Calibri"/>
                </a:rPr>
                <a:t>Collateral B</a:t>
              </a:r>
              <a:br>
                <a:rPr lang="en-US" b="1" kern="0" dirty="0" smtClean="0">
                  <a:solidFill>
                    <a:srgbClr val="FFFFFF"/>
                  </a:solidFill>
                  <a:latin typeface="Calibri"/>
                </a:rPr>
              </a:br>
              <a:r>
                <a:rPr lang="en-US" b="1" kern="0" dirty="0" smtClean="0">
                  <a:solidFill>
                    <a:srgbClr val="FFFFFF"/>
                  </a:solidFill>
                  <a:latin typeface="Calibri"/>
                </a:rPr>
                <a:t>(Redundant Reserves)</a:t>
              </a:r>
            </a:p>
          </p:txBody>
        </p:sp>
        <p:sp>
          <p:nvSpPr>
            <p:cNvPr id="37" name="Rectangle 36"/>
            <p:cNvSpPr/>
            <p:nvPr/>
          </p:nvSpPr>
          <p:spPr>
            <a:xfrm>
              <a:off x="696597" y="5350424"/>
              <a:ext cx="2260234" cy="1495981"/>
            </a:xfrm>
            <a:prstGeom prst="rect">
              <a:avLst/>
            </a:prstGeom>
            <a:solidFill>
              <a:srgbClr val="5A8E22"/>
            </a:solidFill>
            <a:ln w="25400" cap="flat" cmpd="sng" algn="ctr">
              <a:noFill/>
              <a:prstDash val="solid"/>
            </a:ln>
            <a:effectLst/>
          </p:spPr>
          <p:txBody>
            <a:bodyPr rtlCol="0" anchor="ctr"/>
            <a:lstStyle/>
            <a:p>
              <a:pPr algn="ctr">
                <a:spcAft>
                  <a:spcPts val="600"/>
                </a:spcAft>
                <a:defRPr/>
              </a:pPr>
              <a:r>
                <a:rPr lang="en-US" b="1" kern="0" dirty="0" smtClean="0">
                  <a:solidFill>
                    <a:srgbClr val="FFFFFF"/>
                  </a:solidFill>
                  <a:latin typeface="Calibri"/>
                </a:rPr>
                <a:t>Financing Source(s)</a:t>
              </a:r>
            </a:p>
            <a:p>
              <a:pPr marL="285750" indent="-285750">
                <a:buFontTx/>
                <a:buChar char="-"/>
                <a:defRPr/>
              </a:pPr>
              <a:r>
                <a:rPr lang="en-US" sz="1400" b="1" kern="0" dirty="0" smtClean="0">
                  <a:solidFill>
                    <a:srgbClr val="FFFFFF"/>
                  </a:solidFill>
                  <a:latin typeface="Calibri"/>
                </a:rPr>
                <a:t>Traditional Reinsurer</a:t>
              </a:r>
            </a:p>
            <a:p>
              <a:pPr marL="285750" indent="-285750">
                <a:buFontTx/>
                <a:buChar char="-"/>
                <a:defRPr/>
              </a:pPr>
              <a:r>
                <a:rPr lang="en-US" sz="1400" b="1" kern="0" dirty="0" smtClean="0">
                  <a:solidFill>
                    <a:srgbClr val="FFFFFF"/>
                  </a:solidFill>
                  <a:latin typeface="Calibri"/>
                </a:rPr>
                <a:t>Banks</a:t>
              </a:r>
            </a:p>
            <a:p>
              <a:pPr marL="285750" indent="-285750">
                <a:buFontTx/>
                <a:buChar char="-"/>
                <a:defRPr/>
              </a:pPr>
              <a:r>
                <a:rPr lang="en-US" sz="1400" b="1" kern="0" dirty="0" smtClean="0">
                  <a:solidFill>
                    <a:srgbClr val="FFFFFF"/>
                  </a:solidFill>
                  <a:latin typeface="Calibri"/>
                </a:rPr>
                <a:t>Capital Markets</a:t>
              </a:r>
            </a:p>
          </p:txBody>
        </p:sp>
        <p:cxnSp>
          <p:nvCxnSpPr>
            <p:cNvPr id="38" name="Straight Arrow Connector 37"/>
            <p:cNvCxnSpPr>
              <a:stCxn id="37" idx="0"/>
              <a:endCxn id="36" idx="4"/>
            </p:cNvCxnSpPr>
            <p:nvPr/>
          </p:nvCxnSpPr>
          <p:spPr>
            <a:xfrm flipV="1">
              <a:off x="1826714" y="4325910"/>
              <a:ext cx="98940" cy="1024514"/>
            </a:xfrm>
            <a:prstGeom prst="straightConnector1">
              <a:avLst/>
            </a:prstGeom>
            <a:noFill/>
            <a:ln w="12700" cap="flat" cmpd="sng" algn="ctr">
              <a:solidFill>
                <a:srgbClr val="414042">
                  <a:lumMod val="50000"/>
                </a:srgbClr>
              </a:solidFill>
              <a:prstDash val="solid"/>
              <a:headEnd type="none"/>
              <a:tailEnd type="triangle"/>
            </a:ln>
            <a:effectLst/>
          </p:spPr>
        </p:cxnSp>
        <p:cxnSp>
          <p:nvCxnSpPr>
            <p:cNvPr id="39" name="Straight Arrow Connector 38"/>
            <p:cNvCxnSpPr>
              <a:endCxn id="34" idx="1"/>
            </p:cNvCxnSpPr>
            <p:nvPr/>
          </p:nvCxnSpPr>
          <p:spPr>
            <a:xfrm flipV="1">
              <a:off x="1855308" y="2061315"/>
              <a:ext cx="1579723" cy="834786"/>
            </a:xfrm>
            <a:prstGeom prst="straightConnector1">
              <a:avLst/>
            </a:prstGeom>
            <a:noFill/>
            <a:ln w="12700" cap="flat" cmpd="sng" algn="ctr">
              <a:solidFill>
                <a:srgbClr val="414042">
                  <a:lumMod val="50000"/>
                </a:srgbClr>
              </a:solidFill>
              <a:prstDash val="solid"/>
              <a:headEnd type="none"/>
              <a:tailEnd type="triangle"/>
            </a:ln>
            <a:effectLst/>
          </p:spPr>
        </p:cxnSp>
        <p:cxnSp>
          <p:nvCxnSpPr>
            <p:cNvPr id="40" name="Straight Arrow Connector 39"/>
            <p:cNvCxnSpPr>
              <a:endCxn id="32" idx="1"/>
            </p:cNvCxnSpPr>
            <p:nvPr/>
          </p:nvCxnSpPr>
          <p:spPr>
            <a:xfrm flipV="1">
              <a:off x="2968831" y="4845458"/>
              <a:ext cx="469743" cy="482439"/>
            </a:xfrm>
            <a:prstGeom prst="straightConnector1">
              <a:avLst/>
            </a:prstGeom>
            <a:noFill/>
            <a:ln w="12700" cap="flat" cmpd="sng" algn="ctr">
              <a:solidFill>
                <a:srgbClr val="414042">
                  <a:lumMod val="50000"/>
                </a:srgbClr>
              </a:solidFill>
              <a:prstDash val="dash"/>
              <a:headEnd type="none"/>
              <a:tailEnd type="triangle"/>
            </a:ln>
            <a:effectLst/>
          </p:spPr>
        </p:cxnSp>
        <p:cxnSp>
          <p:nvCxnSpPr>
            <p:cNvPr id="41" name="Straight Arrow Connector 40"/>
            <p:cNvCxnSpPr>
              <a:stCxn id="34" idx="3"/>
              <a:endCxn id="33" idx="0"/>
            </p:cNvCxnSpPr>
            <p:nvPr/>
          </p:nvCxnSpPr>
          <p:spPr>
            <a:xfrm>
              <a:off x="5523139" y="2061315"/>
              <a:ext cx="1459552" cy="851968"/>
            </a:xfrm>
            <a:prstGeom prst="straightConnector1">
              <a:avLst/>
            </a:prstGeom>
            <a:noFill/>
            <a:ln w="12700" cap="flat" cmpd="sng" algn="ctr">
              <a:solidFill>
                <a:srgbClr val="414042">
                  <a:lumMod val="50000"/>
                </a:srgbClr>
              </a:solidFill>
              <a:prstDash val="solid"/>
              <a:headEnd type="none"/>
              <a:tailEnd type="triangle"/>
            </a:ln>
            <a:effectLst/>
          </p:spPr>
        </p:cxnSp>
        <p:cxnSp>
          <p:nvCxnSpPr>
            <p:cNvPr id="42" name="Straight Arrow Connector 41"/>
            <p:cNvCxnSpPr>
              <a:endCxn id="33" idx="1"/>
            </p:cNvCxnSpPr>
            <p:nvPr/>
          </p:nvCxnSpPr>
          <p:spPr>
            <a:xfrm>
              <a:off x="5498275" y="2560947"/>
              <a:ext cx="720278" cy="559210"/>
            </a:xfrm>
            <a:prstGeom prst="straightConnector1">
              <a:avLst/>
            </a:prstGeom>
            <a:noFill/>
            <a:ln w="12700" cap="flat" cmpd="sng" algn="ctr">
              <a:solidFill>
                <a:srgbClr val="414042">
                  <a:lumMod val="50000"/>
                </a:srgbClr>
              </a:solidFill>
              <a:prstDash val="solid"/>
              <a:headEnd type="triangle"/>
              <a:tailEnd type="none"/>
            </a:ln>
            <a:effectLst/>
          </p:spPr>
        </p:cxnSp>
        <p:cxnSp>
          <p:nvCxnSpPr>
            <p:cNvPr id="43" name="Straight Arrow Connector 42"/>
            <p:cNvCxnSpPr>
              <a:stCxn id="32" idx="0"/>
              <a:endCxn id="34" idx="2"/>
            </p:cNvCxnSpPr>
            <p:nvPr/>
          </p:nvCxnSpPr>
          <p:spPr>
            <a:xfrm flipH="1" flipV="1">
              <a:off x="4479085" y="2579929"/>
              <a:ext cx="10367" cy="1828800"/>
            </a:xfrm>
            <a:prstGeom prst="straightConnector1">
              <a:avLst/>
            </a:prstGeom>
            <a:noFill/>
            <a:ln w="12700" cap="flat" cmpd="sng" algn="ctr">
              <a:solidFill>
                <a:srgbClr val="414042">
                  <a:lumMod val="50000"/>
                </a:srgbClr>
              </a:solidFill>
              <a:prstDash val="solid"/>
              <a:headEnd type="triangle"/>
              <a:tailEnd type="triangle"/>
            </a:ln>
            <a:effectLst/>
          </p:spPr>
        </p:cxnSp>
        <p:sp>
          <p:nvSpPr>
            <p:cNvPr id="44" name="TextBox 43"/>
            <p:cNvSpPr txBox="1"/>
            <p:nvPr/>
          </p:nvSpPr>
          <p:spPr>
            <a:xfrm>
              <a:off x="1714878" y="1692948"/>
              <a:ext cx="1473958" cy="627500"/>
            </a:xfrm>
            <a:prstGeom prst="rect">
              <a:avLst/>
            </a:prstGeom>
            <a:noFill/>
          </p:spPr>
          <p:txBody>
            <a:bodyPr wrap="square" rtlCol="0" anchor="ctr">
              <a:spAutoFit/>
            </a:bodyPr>
            <a:lstStyle/>
            <a:p>
              <a:pPr algn="ctr" defTabSz="457200"/>
              <a:r>
                <a:rPr lang="en-US" sz="1400" b="1" dirty="0" smtClean="0">
                  <a:solidFill>
                    <a:srgbClr val="414042">
                      <a:lumMod val="50000"/>
                    </a:srgbClr>
                  </a:solidFill>
                  <a:latin typeface="Calibri"/>
                </a:rPr>
                <a:t>Excess </a:t>
              </a:r>
              <a:br>
                <a:rPr lang="en-US" sz="1400" b="1" dirty="0" smtClean="0">
                  <a:solidFill>
                    <a:srgbClr val="414042">
                      <a:lumMod val="50000"/>
                    </a:srgbClr>
                  </a:solidFill>
                  <a:latin typeface="Calibri"/>
                </a:rPr>
              </a:br>
              <a:r>
                <a:rPr lang="en-US" sz="1400" b="1" dirty="0" smtClean="0">
                  <a:solidFill>
                    <a:srgbClr val="414042">
                      <a:lumMod val="50000"/>
                    </a:srgbClr>
                  </a:solidFill>
                  <a:latin typeface="Calibri"/>
                </a:rPr>
                <a:t>Claims</a:t>
              </a:r>
              <a:endParaRPr lang="en-US" sz="1400" b="1" dirty="0">
                <a:solidFill>
                  <a:srgbClr val="414042">
                    <a:lumMod val="50000"/>
                  </a:srgbClr>
                </a:solidFill>
                <a:latin typeface="Calibri"/>
              </a:endParaRPr>
            </a:p>
          </p:txBody>
        </p:sp>
        <p:sp>
          <p:nvSpPr>
            <p:cNvPr id="45" name="TextBox 44"/>
            <p:cNvSpPr txBox="1"/>
            <p:nvPr/>
          </p:nvSpPr>
          <p:spPr>
            <a:xfrm>
              <a:off x="6035411" y="1692948"/>
              <a:ext cx="1303539" cy="627500"/>
            </a:xfrm>
            <a:prstGeom prst="rect">
              <a:avLst/>
            </a:prstGeom>
            <a:noFill/>
          </p:spPr>
          <p:txBody>
            <a:bodyPr wrap="square" rtlCol="0" anchor="ctr">
              <a:spAutoFit/>
            </a:bodyPr>
            <a:lstStyle/>
            <a:p>
              <a:pPr algn="ctr" defTabSz="457200"/>
              <a:r>
                <a:rPr lang="en-US" sz="1400" b="1" dirty="0" smtClean="0">
                  <a:solidFill>
                    <a:srgbClr val="414042">
                      <a:lumMod val="50000"/>
                    </a:srgbClr>
                  </a:solidFill>
                  <a:latin typeface="Calibri"/>
                </a:rPr>
                <a:t>Initial </a:t>
              </a:r>
              <a:br>
                <a:rPr lang="en-US" sz="1400" b="1" dirty="0" smtClean="0">
                  <a:solidFill>
                    <a:srgbClr val="414042">
                      <a:lumMod val="50000"/>
                    </a:srgbClr>
                  </a:solidFill>
                  <a:latin typeface="Calibri"/>
                </a:rPr>
              </a:br>
              <a:r>
                <a:rPr lang="en-US" sz="1400" b="1" dirty="0" smtClean="0">
                  <a:solidFill>
                    <a:srgbClr val="414042">
                      <a:lumMod val="50000"/>
                    </a:srgbClr>
                  </a:solidFill>
                  <a:latin typeface="Calibri"/>
                </a:rPr>
                <a:t>Premium</a:t>
              </a:r>
              <a:endParaRPr lang="en-US" sz="1400" b="1" dirty="0">
                <a:solidFill>
                  <a:srgbClr val="414042">
                    <a:lumMod val="50000"/>
                  </a:srgbClr>
                </a:solidFill>
                <a:latin typeface="Calibri"/>
              </a:endParaRPr>
            </a:p>
          </p:txBody>
        </p:sp>
        <p:sp>
          <p:nvSpPr>
            <p:cNvPr id="46" name="TextBox 45"/>
            <p:cNvSpPr txBox="1"/>
            <p:nvPr/>
          </p:nvSpPr>
          <p:spPr>
            <a:xfrm>
              <a:off x="5118266" y="2894571"/>
              <a:ext cx="1019021" cy="369118"/>
            </a:xfrm>
            <a:prstGeom prst="rect">
              <a:avLst/>
            </a:prstGeom>
            <a:noFill/>
          </p:spPr>
          <p:txBody>
            <a:bodyPr wrap="square" rtlCol="0" anchor="ctr">
              <a:spAutoFit/>
            </a:bodyPr>
            <a:lstStyle/>
            <a:p>
              <a:pPr algn="ctr" defTabSz="457200"/>
              <a:r>
                <a:rPr lang="en-US" sz="1400" b="1" dirty="0" smtClean="0">
                  <a:solidFill>
                    <a:srgbClr val="414042">
                      <a:lumMod val="50000"/>
                    </a:srgbClr>
                  </a:solidFill>
                  <a:latin typeface="Calibri"/>
                </a:rPr>
                <a:t>Claims</a:t>
              </a:r>
              <a:endParaRPr lang="en-US" sz="1400" b="1" dirty="0">
                <a:solidFill>
                  <a:srgbClr val="414042">
                    <a:lumMod val="50000"/>
                  </a:srgbClr>
                </a:solidFill>
                <a:latin typeface="Calibri"/>
              </a:endParaRPr>
            </a:p>
          </p:txBody>
        </p:sp>
        <p:cxnSp>
          <p:nvCxnSpPr>
            <p:cNvPr id="47" name="Straight Arrow Connector 46"/>
            <p:cNvCxnSpPr>
              <a:endCxn id="36" idx="5"/>
            </p:cNvCxnSpPr>
            <p:nvPr/>
          </p:nvCxnSpPr>
          <p:spPr>
            <a:xfrm flipH="1" flipV="1">
              <a:off x="2688616" y="4119036"/>
              <a:ext cx="767104" cy="282586"/>
            </a:xfrm>
            <a:prstGeom prst="straightConnector1">
              <a:avLst/>
            </a:prstGeom>
            <a:noFill/>
            <a:ln w="12700" cap="flat" cmpd="sng" algn="ctr">
              <a:solidFill>
                <a:srgbClr val="414042">
                  <a:lumMod val="50000"/>
                </a:srgbClr>
              </a:solidFill>
              <a:prstDash val="dash"/>
              <a:headEnd type="none"/>
              <a:tailEnd type="triangle"/>
            </a:ln>
            <a:effectLst/>
          </p:spPr>
        </p:cxnSp>
        <p:sp>
          <p:nvSpPr>
            <p:cNvPr id="48" name="TextBox 47"/>
            <p:cNvSpPr txBox="1"/>
            <p:nvPr/>
          </p:nvSpPr>
          <p:spPr>
            <a:xfrm>
              <a:off x="1609240" y="4424380"/>
              <a:ext cx="600502" cy="664412"/>
            </a:xfrm>
            <a:prstGeom prst="rect">
              <a:avLst/>
            </a:prstGeom>
            <a:noFill/>
          </p:spPr>
          <p:txBody>
            <a:bodyPr wrap="square" rtlCol="0" anchor="ctr">
              <a:spAutoFit/>
            </a:bodyPr>
            <a:lstStyle/>
            <a:p>
              <a:pPr defTabSz="457200"/>
              <a:r>
                <a:rPr lang="en-US" sz="1200" dirty="0" smtClean="0">
                  <a:solidFill>
                    <a:srgbClr val="414042">
                      <a:lumMod val="50000"/>
                    </a:srgbClr>
                  </a:solidFill>
                  <a:latin typeface="Calibri"/>
                </a:rPr>
                <a:t>             </a:t>
              </a:r>
              <a:r>
                <a:rPr lang="en-US" b="1" dirty="0" smtClean="0">
                  <a:solidFill>
                    <a:srgbClr val="414042">
                      <a:lumMod val="50000"/>
                    </a:srgbClr>
                  </a:solidFill>
                  <a:latin typeface="Calibri"/>
                </a:rPr>
                <a:t>$</a:t>
              </a:r>
              <a:endParaRPr lang="en-US" b="1" dirty="0">
                <a:solidFill>
                  <a:srgbClr val="414042">
                    <a:lumMod val="50000"/>
                  </a:srgbClr>
                </a:solidFill>
                <a:latin typeface="Calibri"/>
              </a:endParaRPr>
            </a:p>
          </p:txBody>
        </p:sp>
      </p:grpSp>
    </p:spTree>
    <p:custDataLst>
      <p:tags r:id="rId2"/>
    </p:custDataLst>
    <p:extLst>
      <p:ext uri="{BB962C8B-B14F-4D97-AF65-F5344CB8AC3E}">
        <p14:creationId xmlns:p14="http://schemas.microsoft.com/office/powerpoint/2010/main" val="22623272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9144000" cy="6858000"/>
          </a:xfrm>
          <a:prstGeom prst="rect">
            <a:avLst/>
          </a:prstGeom>
        </p:spPr>
      </p:pic>
      <p:sp>
        <p:nvSpPr>
          <p:cNvPr id="5" name="Title 4"/>
          <p:cNvSpPr>
            <a:spLocks noGrp="1"/>
          </p:cNvSpPr>
          <p:nvPr>
            <p:ph type="ctrTitle"/>
          </p:nvPr>
        </p:nvSpPr>
        <p:spPr>
          <a:xfrm>
            <a:off x="685800" y="924331"/>
            <a:ext cx="7772400" cy="2036971"/>
          </a:xfrm>
        </p:spPr>
        <p:txBody>
          <a:bodyPr>
            <a:normAutofit fontScale="90000"/>
          </a:bodyPr>
          <a:lstStyle/>
          <a:p>
            <a:r>
              <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Strategic Risk Management: Using captives for more effective risk management and to advance strategic initiatives</a:t>
            </a:r>
            <a:br>
              <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Subtitle 5"/>
          <p:cNvSpPr>
            <a:spLocks noGrp="1"/>
          </p:cNvSpPr>
          <p:nvPr>
            <p:ph type="subTitle" idx="1"/>
          </p:nvPr>
        </p:nvSpPr>
        <p:spPr>
          <a:xfrm>
            <a:off x="304800" y="2400881"/>
            <a:ext cx="8534400" cy="1180519"/>
          </a:xfrm>
        </p:spPr>
        <p:txBody>
          <a:bodyPr>
            <a:normAutofit fontScale="92500" lnSpcReduction="20000"/>
          </a:bodyPr>
          <a:lstStyle/>
          <a:p>
            <a:r>
              <a:rPr lang="en-US" sz="1800" u="sng" dirty="0" smtClean="0">
                <a:solidFill>
                  <a:schemeClr val="tx1"/>
                </a:solidFill>
              </a:rPr>
              <a:t>Moderator</a:t>
            </a:r>
            <a:r>
              <a:rPr lang="en-US" sz="1800" dirty="0" smtClean="0">
                <a:solidFill>
                  <a:schemeClr val="tx1"/>
                </a:solidFill>
              </a:rPr>
              <a:t>:</a:t>
            </a:r>
          </a:p>
          <a:p>
            <a:r>
              <a:rPr lang="en-US" sz="1800" dirty="0" smtClean="0">
                <a:solidFill>
                  <a:schemeClr val="tx1"/>
                </a:solidFill>
              </a:rPr>
              <a:t>Michael Serricchio</a:t>
            </a:r>
            <a:r>
              <a:rPr lang="en-US" sz="1800" dirty="0" smtClean="0">
                <a:solidFill>
                  <a:schemeClr val="tx1">
                    <a:lumMod val="75000"/>
                    <a:lumOff val="25000"/>
                  </a:schemeClr>
                </a:solidFill>
              </a:rPr>
              <a:t>, </a:t>
            </a:r>
            <a:r>
              <a:rPr lang="en-US" sz="1900" dirty="0" smtClean="0">
                <a:solidFill>
                  <a:schemeClr val="tx1">
                    <a:lumMod val="75000"/>
                    <a:lumOff val="25000"/>
                  </a:schemeClr>
                </a:solidFill>
              </a:rPr>
              <a:t>Senior</a:t>
            </a:r>
            <a:r>
              <a:rPr lang="en-US" sz="1800" dirty="0" smtClean="0">
                <a:solidFill>
                  <a:schemeClr val="tx1">
                    <a:lumMod val="75000"/>
                    <a:lumOff val="25000"/>
                  </a:schemeClr>
                </a:solidFill>
              </a:rPr>
              <a:t> Vice President, Captive Solutions</a:t>
            </a:r>
          </a:p>
          <a:p>
            <a:r>
              <a:rPr lang="en-US" sz="1800" dirty="0" smtClean="0">
                <a:solidFill>
                  <a:schemeClr val="tx1">
                    <a:lumMod val="75000"/>
                    <a:lumOff val="25000"/>
                  </a:schemeClr>
                </a:solidFill>
              </a:rPr>
              <a:t>Marsh USA Inc.</a:t>
            </a:r>
          </a:p>
          <a:p>
            <a:r>
              <a:rPr lang="en-US" sz="1800" dirty="0" smtClean="0">
                <a:solidFill>
                  <a:schemeClr val="tx1">
                    <a:lumMod val="75000"/>
                    <a:lumOff val="25000"/>
                  </a:schemeClr>
                </a:solidFill>
              </a:rPr>
              <a:t>Michael.serricchio@marsh.com</a:t>
            </a:r>
            <a:endParaRPr lang="en-US" sz="1800" dirty="0" smtClean="0">
              <a:solidFill>
                <a:schemeClr val="tx1"/>
              </a:solidFill>
            </a:endParaRPr>
          </a:p>
        </p:txBody>
      </p:sp>
      <p:sp>
        <p:nvSpPr>
          <p:cNvPr id="2" name="TextBox 1"/>
          <p:cNvSpPr txBox="1"/>
          <p:nvPr/>
        </p:nvSpPr>
        <p:spPr>
          <a:xfrm>
            <a:off x="228600" y="3872345"/>
            <a:ext cx="2743200" cy="1692771"/>
          </a:xfrm>
          <a:prstGeom prst="rect">
            <a:avLst/>
          </a:prstGeom>
          <a:noFill/>
        </p:spPr>
        <p:txBody>
          <a:bodyPr wrap="square" numCol="1" rtlCol="0">
            <a:spAutoFit/>
          </a:bodyPr>
          <a:lstStyle/>
          <a:p>
            <a:pPr algn="ctr" defTabSz="457200"/>
            <a:endParaRPr lang="en-US" sz="1400" dirty="0" smtClean="0">
              <a:solidFill>
                <a:prstClr val="black"/>
              </a:solidFill>
              <a:latin typeface="Calibri"/>
            </a:endParaRPr>
          </a:p>
          <a:p>
            <a:pPr algn="ctr" defTabSz="457200"/>
            <a:r>
              <a:rPr lang="en-US" dirty="0" smtClean="0">
                <a:solidFill>
                  <a:prstClr val="black"/>
                </a:solidFill>
                <a:latin typeface="Calibri"/>
              </a:rPr>
              <a:t>John Jureller</a:t>
            </a:r>
          </a:p>
          <a:p>
            <a:pPr algn="ctr" defTabSz="457200"/>
            <a:r>
              <a:rPr lang="en-US" dirty="0" smtClean="0">
                <a:solidFill>
                  <a:prstClr val="black"/>
                </a:solidFill>
                <a:latin typeface="Calibri"/>
              </a:rPr>
              <a:t>Executive Vice President &amp;</a:t>
            </a:r>
          </a:p>
          <a:p>
            <a:pPr algn="ctr" defTabSz="457200"/>
            <a:r>
              <a:rPr lang="en-US" dirty="0" smtClean="0">
                <a:solidFill>
                  <a:prstClr val="black"/>
                </a:solidFill>
                <a:latin typeface="Calibri"/>
              </a:rPr>
              <a:t>Chief Financial Officer</a:t>
            </a:r>
          </a:p>
          <a:p>
            <a:pPr algn="ctr" defTabSz="457200"/>
            <a:r>
              <a:rPr lang="en-US" dirty="0" smtClean="0">
                <a:solidFill>
                  <a:prstClr val="black"/>
                </a:solidFill>
                <a:latin typeface="Calibri"/>
              </a:rPr>
              <a:t>Frontier Communications</a:t>
            </a:r>
          </a:p>
          <a:p>
            <a:pPr algn="ctr" defTabSz="457200"/>
            <a:r>
              <a:rPr lang="en-US" dirty="0" smtClean="0">
                <a:solidFill>
                  <a:prstClr val="black"/>
                </a:solidFill>
                <a:latin typeface="Calibri"/>
              </a:rPr>
              <a:t>john.jureller@ftr.com</a:t>
            </a:r>
          </a:p>
        </p:txBody>
      </p:sp>
      <p:sp>
        <p:nvSpPr>
          <p:cNvPr id="3" name="TextBox 2"/>
          <p:cNvSpPr txBox="1"/>
          <p:nvPr/>
        </p:nvSpPr>
        <p:spPr>
          <a:xfrm>
            <a:off x="2971800" y="3535469"/>
            <a:ext cx="3276600" cy="2031325"/>
          </a:xfrm>
          <a:prstGeom prst="rect">
            <a:avLst/>
          </a:prstGeom>
          <a:noFill/>
        </p:spPr>
        <p:txBody>
          <a:bodyPr wrap="square" rtlCol="0">
            <a:spAutoFit/>
          </a:bodyPr>
          <a:lstStyle/>
          <a:p>
            <a:pPr algn="ctr" defTabSz="457200"/>
            <a:r>
              <a:rPr lang="en-US" u="sng" dirty="0" smtClean="0">
                <a:solidFill>
                  <a:prstClr val="black"/>
                </a:solidFill>
                <a:latin typeface="Calibri"/>
              </a:rPr>
              <a:t>Speakers</a:t>
            </a:r>
            <a:r>
              <a:rPr lang="en-US" dirty="0" smtClean="0">
                <a:solidFill>
                  <a:prstClr val="black"/>
                </a:solidFill>
                <a:latin typeface="Calibri"/>
              </a:rPr>
              <a:t>:</a:t>
            </a:r>
          </a:p>
          <a:p>
            <a:pPr algn="ctr" defTabSz="457200"/>
            <a:r>
              <a:rPr lang="en-US" dirty="0" smtClean="0">
                <a:solidFill>
                  <a:prstClr val="black"/>
                </a:solidFill>
                <a:latin typeface="Calibri"/>
              </a:rPr>
              <a:t>Keith W. Kennerly</a:t>
            </a:r>
          </a:p>
          <a:p>
            <a:pPr algn="ctr" defTabSz="457200"/>
            <a:r>
              <a:rPr lang="en-US" dirty="0" smtClean="0">
                <a:solidFill>
                  <a:prstClr val="black"/>
                </a:solidFill>
                <a:latin typeface="Calibri"/>
              </a:rPr>
              <a:t>Vice President</a:t>
            </a:r>
          </a:p>
          <a:p>
            <a:pPr algn="ctr" defTabSz="457200"/>
            <a:r>
              <a:rPr lang="en-US" dirty="0" smtClean="0">
                <a:solidFill>
                  <a:prstClr val="black"/>
                </a:solidFill>
                <a:latin typeface="Calibri"/>
              </a:rPr>
              <a:t>Structured Health &amp; Financial Solutions</a:t>
            </a:r>
          </a:p>
          <a:p>
            <a:pPr algn="ctr" defTabSz="457200"/>
            <a:r>
              <a:rPr lang="en-US" dirty="0" smtClean="0">
                <a:solidFill>
                  <a:prstClr val="black"/>
                </a:solidFill>
                <a:latin typeface="Calibri"/>
              </a:rPr>
              <a:t>Hannover Re</a:t>
            </a:r>
          </a:p>
          <a:p>
            <a:pPr algn="ctr" defTabSz="457200"/>
            <a:r>
              <a:rPr lang="en-US" dirty="0" smtClean="0">
                <a:solidFill>
                  <a:prstClr val="black"/>
                </a:solidFill>
                <a:latin typeface="Calibri"/>
              </a:rPr>
              <a:t>keith.kennerly@hlramerica.com</a:t>
            </a:r>
            <a:endParaRPr lang="en-US" dirty="0">
              <a:solidFill>
                <a:prstClr val="black"/>
              </a:solidFill>
              <a:latin typeface="Calibri"/>
            </a:endParaRPr>
          </a:p>
        </p:txBody>
      </p:sp>
      <p:sp>
        <p:nvSpPr>
          <p:cNvPr id="7" name="TextBox 6"/>
          <p:cNvSpPr txBox="1"/>
          <p:nvPr/>
        </p:nvSpPr>
        <p:spPr>
          <a:xfrm>
            <a:off x="6019800" y="3810789"/>
            <a:ext cx="2895600" cy="1754327"/>
          </a:xfrm>
          <a:prstGeom prst="rect">
            <a:avLst/>
          </a:prstGeom>
          <a:noFill/>
        </p:spPr>
        <p:txBody>
          <a:bodyPr wrap="square" rtlCol="0">
            <a:spAutoFit/>
          </a:bodyPr>
          <a:lstStyle/>
          <a:p>
            <a:pPr algn="ctr" defTabSz="457200"/>
            <a:endParaRPr lang="en-US" sz="1400" dirty="0" smtClean="0">
              <a:solidFill>
                <a:prstClr val="black"/>
              </a:solidFill>
              <a:latin typeface="Calibri"/>
            </a:endParaRPr>
          </a:p>
          <a:p>
            <a:pPr algn="ctr" defTabSz="457200"/>
            <a:r>
              <a:rPr lang="en-US" dirty="0" smtClean="0">
                <a:solidFill>
                  <a:prstClr val="black"/>
                </a:solidFill>
                <a:latin typeface="Calibri"/>
              </a:rPr>
              <a:t>Jay Green</a:t>
            </a:r>
          </a:p>
          <a:p>
            <a:pPr algn="ctr" defTabSz="457200"/>
            <a:r>
              <a:rPr lang="en-US" dirty="0" smtClean="0">
                <a:solidFill>
                  <a:prstClr val="black"/>
                </a:solidFill>
                <a:latin typeface="Calibri"/>
              </a:rPr>
              <a:t>Senior Vice President</a:t>
            </a:r>
          </a:p>
          <a:p>
            <a:pPr algn="ctr" defTabSz="457200"/>
            <a:r>
              <a:rPr lang="en-US" dirty="0" smtClean="0">
                <a:solidFill>
                  <a:prstClr val="black"/>
                </a:solidFill>
                <a:latin typeface="Calibri"/>
              </a:rPr>
              <a:t>GC Securities</a:t>
            </a:r>
          </a:p>
          <a:p>
            <a:pPr algn="ctr" defTabSz="457200"/>
            <a:r>
              <a:rPr lang="en-US" dirty="0" smtClean="0">
                <a:solidFill>
                  <a:prstClr val="black"/>
                </a:solidFill>
                <a:latin typeface="Calibri"/>
              </a:rPr>
              <a:t>Guy Carpenter &amp; Company</a:t>
            </a:r>
          </a:p>
          <a:p>
            <a:pPr algn="ctr" defTabSz="457200"/>
            <a:r>
              <a:rPr lang="en-US" dirty="0" smtClean="0">
                <a:solidFill>
                  <a:prstClr val="black"/>
                </a:solidFill>
                <a:latin typeface="Calibri"/>
              </a:rPr>
              <a:t>jay.green@guycarp.com</a:t>
            </a:r>
            <a:endParaRPr lang="en-US" dirty="0">
              <a:solidFill>
                <a:prstClr val="black"/>
              </a:solidFill>
              <a:latin typeface="Calibri"/>
            </a:endParaRPr>
          </a:p>
        </p:txBody>
      </p:sp>
      <p:sp>
        <p:nvSpPr>
          <p:cNvPr id="8" name="TextBox 7"/>
          <p:cNvSpPr txBox="1"/>
          <p:nvPr/>
        </p:nvSpPr>
        <p:spPr>
          <a:xfrm>
            <a:off x="2971800" y="5582885"/>
            <a:ext cx="3276600" cy="1200329"/>
          </a:xfrm>
          <a:prstGeom prst="rect">
            <a:avLst/>
          </a:prstGeom>
          <a:noFill/>
        </p:spPr>
        <p:txBody>
          <a:bodyPr wrap="square" rtlCol="0">
            <a:spAutoFit/>
          </a:bodyPr>
          <a:lstStyle/>
          <a:p>
            <a:pPr algn="ctr" defTabSz="457200"/>
            <a:r>
              <a:rPr lang="en-US" dirty="0" smtClean="0">
                <a:solidFill>
                  <a:prstClr val="black"/>
                </a:solidFill>
                <a:latin typeface="Calibri"/>
              </a:rPr>
              <a:t>P. Bruce Wright</a:t>
            </a:r>
          </a:p>
          <a:p>
            <a:pPr algn="ctr" defTabSz="457200"/>
            <a:r>
              <a:rPr lang="en-US" dirty="0" smtClean="0">
                <a:solidFill>
                  <a:prstClr val="black"/>
                </a:solidFill>
                <a:latin typeface="Calibri"/>
              </a:rPr>
              <a:t>Partner</a:t>
            </a:r>
          </a:p>
          <a:p>
            <a:pPr algn="ctr" defTabSz="457200"/>
            <a:r>
              <a:rPr lang="en-US" dirty="0" smtClean="0">
                <a:solidFill>
                  <a:prstClr val="black"/>
                </a:solidFill>
                <a:latin typeface="Calibri"/>
              </a:rPr>
              <a:t>Sutherland </a:t>
            </a:r>
            <a:r>
              <a:rPr lang="en-US" dirty="0" err="1" smtClean="0">
                <a:solidFill>
                  <a:prstClr val="black"/>
                </a:solidFill>
                <a:latin typeface="Calibri"/>
              </a:rPr>
              <a:t>Asbill</a:t>
            </a:r>
            <a:r>
              <a:rPr lang="en-US" dirty="0" smtClean="0">
                <a:solidFill>
                  <a:prstClr val="black"/>
                </a:solidFill>
                <a:latin typeface="Calibri"/>
              </a:rPr>
              <a:t> &amp; Brennan LLP</a:t>
            </a:r>
          </a:p>
          <a:p>
            <a:pPr algn="ctr" defTabSz="457200"/>
            <a:r>
              <a:rPr lang="en-US" dirty="0" err="1" smtClean="0">
                <a:solidFill>
                  <a:prstClr val="black"/>
                </a:solidFill>
                <a:latin typeface="Calibri"/>
              </a:rPr>
              <a:t>bruce.wright@sutherland.com</a:t>
            </a:r>
            <a:endParaRPr lang="en-US" dirty="0">
              <a:solidFill>
                <a:prstClr val="black"/>
              </a:solidFill>
              <a:latin typeface="Calibri"/>
            </a:endParaRPr>
          </a:p>
        </p:txBody>
      </p:sp>
    </p:spTree>
    <p:extLst>
      <p:ext uri="{BB962C8B-B14F-4D97-AF65-F5344CB8AC3E}">
        <p14:creationId xmlns:p14="http://schemas.microsoft.com/office/powerpoint/2010/main" val="46017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1750" name="think-cell Folie" r:id="rId7" imgW="360" imgH="360" progId="">
                  <p:embed/>
                </p:oleObj>
              </mc:Choice>
              <mc:Fallback>
                <p:oleObj name="think-cell Folie" r:id="rId7" imgW="360" imgH="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999" y="233923"/>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Bank Financed Transaction</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723600"/>
            <a:ext cx="65" cy="276999"/>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GB" dirty="0" smtClean="0">
              <a:solidFill>
                <a:srgbClr val="005192"/>
              </a:solidFill>
              <a:latin typeface="Arial (Textkörper)"/>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30</a:t>
            </a:fld>
            <a:endParaRPr lang="de-DE" dirty="0">
              <a:latin typeface="Calibri"/>
            </a:endParaRPr>
          </a:p>
        </p:txBody>
      </p:sp>
      <p:grpSp>
        <p:nvGrpSpPr>
          <p:cNvPr id="49" name="Group 48"/>
          <p:cNvGrpSpPr/>
          <p:nvPr/>
        </p:nvGrpSpPr>
        <p:grpSpPr>
          <a:xfrm>
            <a:off x="573073" y="2334681"/>
            <a:ext cx="8054000" cy="4271285"/>
            <a:chOff x="929022" y="2536585"/>
            <a:chExt cx="7141184" cy="3639915"/>
          </a:xfrm>
        </p:grpSpPr>
        <p:sp>
          <p:nvSpPr>
            <p:cNvPr id="50" name="Line 63"/>
            <p:cNvSpPr>
              <a:spLocks noChangeShapeType="1"/>
            </p:cNvSpPr>
            <p:nvPr/>
          </p:nvSpPr>
          <p:spPr bwMode="gray">
            <a:xfrm>
              <a:off x="5962648" y="4402310"/>
              <a:ext cx="1024980" cy="1969"/>
            </a:xfrm>
            <a:prstGeom prst="line">
              <a:avLst/>
            </a:prstGeom>
            <a:noFill/>
            <a:ln w="12700">
              <a:solidFill>
                <a:srgbClr val="004538"/>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50941" rIns="0" bIns="50941" anchor="ctr"/>
            <a:lstStyle/>
            <a:p>
              <a:pPr>
                <a:defRPr/>
              </a:pPr>
              <a:endParaRPr lang="en-US" sz="1600" kern="0" dirty="0" smtClean="0">
                <a:solidFill>
                  <a:srgbClr val="414042"/>
                </a:solidFill>
                <a:latin typeface="Calibri"/>
              </a:endParaRPr>
            </a:p>
          </p:txBody>
        </p:sp>
        <p:sp>
          <p:nvSpPr>
            <p:cNvPr id="51" name="Rectangle 9"/>
            <p:cNvSpPr>
              <a:spLocks noChangeArrowheads="1"/>
            </p:cNvSpPr>
            <p:nvPr/>
          </p:nvSpPr>
          <p:spPr bwMode="auto">
            <a:xfrm>
              <a:off x="2757141" y="3753149"/>
              <a:ext cx="1700320" cy="969377"/>
            </a:xfrm>
            <a:prstGeom prst="rect">
              <a:avLst/>
            </a:prstGeom>
            <a:solidFill>
              <a:srgbClr val="D2492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284" bIns="18284" anchor="ctr"/>
            <a:lstStyle/>
            <a:p>
              <a:pPr algn="ctr" defTabSz="820738" eaLnBrk="0" hangingPunct="0">
                <a:spcBef>
                  <a:spcPct val="50000"/>
                </a:spcBef>
                <a:defRPr/>
              </a:pPr>
              <a:r>
                <a:rPr lang="en-US" b="1" kern="0" dirty="0" smtClean="0">
                  <a:solidFill>
                    <a:srgbClr val="FFFFFF"/>
                  </a:solidFill>
                  <a:latin typeface="Calibri" pitchFamily="34" charset="0"/>
                </a:rPr>
                <a:t>Captive Re</a:t>
              </a:r>
            </a:p>
          </p:txBody>
        </p:sp>
        <p:sp>
          <p:nvSpPr>
            <p:cNvPr id="52" name="Line 57"/>
            <p:cNvSpPr>
              <a:spLocks noChangeShapeType="1"/>
            </p:cNvSpPr>
            <p:nvPr/>
          </p:nvSpPr>
          <p:spPr bwMode="gray">
            <a:xfrm>
              <a:off x="2165701" y="4491394"/>
              <a:ext cx="585411" cy="0"/>
            </a:xfrm>
            <a:prstGeom prst="line">
              <a:avLst/>
            </a:prstGeom>
            <a:noFill/>
            <a:ln w="12700">
              <a:solidFill>
                <a:srgbClr val="00453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50941" rIns="0" bIns="50941" anchor="ctr"/>
            <a:lstStyle/>
            <a:p>
              <a:pPr>
                <a:defRPr/>
              </a:pPr>
              <a:endParaRPr lang="en-US" sz="1600" kern="0" dirty="0" smtClean="0">
                <a:solidFill>
                  <a:srgbClr val="414042"/>
                </a:solidFill>
                <a:latin typeface="Calibri"/>
              </a:endParaRPr>
            </a:p>
          </p:txBody>
        </p:sp>
        <p:sp>
          <p:nvSpPr>
            <p:cNvPr id="53" name="Line 63"/>
            <p:cNvSpPr>
              <a:spLocks noChangeShapeType="1"/>
            </p:cNvSpPr>
            <p:nvPr/>
          </p:nvSpPr>
          <p:spPr bwMode="gray">
            <a:xfrm>
              <a:off x="4457462" y="4410569"/>
              <a:ext cx="1217585" cy="0"/>
            </a:xfrm>
            <a:prstGeom prst="line">
              <a:avLst/>
            </a:prstGeom>
            <a:noFill/>
            <a:ln w="12700">
              <a:solidFill>
                <a:srgbClr val="004538"/>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50941" rIns="0" bIns="50941" anchor="ctr"/>
            <a:lstStyle/>
            <a:p>
              <a:pPr>
                <a:defRPr/>
              </a:pPr>
              <a:endParaRPr lang="en-US" sz="1600" kern="0" dirty="0" smtClean="0">
                <a:solidFill>
                  <a:srgbClr val="414042"/>
                </a:solidFill>
                <a:latin typeface="Calibri"/>
              </a:endParaRPr>
            </a:p>
          </p:txBody>
        </p:sp>
        <p:sp>
          <p:nvSpPr>
            <p:cNvPr id="54" name="Text Box 4"/>
            <p:cNvSpPr txBox="1">
              <a:spLocks noChangeArrowheads="1"/>
            </p:cNvSpPr>
            <p:nvPr/>
          </p:nvSpPr>
          <p:spPr bwMode="auto">
            <a:xfrm>
              <a:off x="2770705" y="2573338"/>
              <a:ext cx="1697430" cy="665800"/>
            </a:xfrm>
            <a:prstGeom prst="rect">
              <a:avLst/>
            </a:prstGeom>
            <a:solidFill>
              <a:srgbClr val="005A8C"/>
            </a:solidFill>
            <a:ln w="9525">
              <a:noFill/>
              <a:miter lim="800000"/>
              <a:headEnd/>
              <a:tailEnd/>
            </a:ln>
            <a:effectLst>
              <a:outerShdw dist="35921" dir="2700000" algn="ctr" rotWithShape="0">
                <a:srgbClr val="C9CAC8"/>
              </a:outerShdw>
            </a:effectLst>
          </p:spPr>
          <p:txBody>
            <a:bodyPr lIns="0" tIns="73135" rIns="0" bIns="73135" anchor="ct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800" b="1" kern="0" dirty="0" smtClean="0">
                  <a:solidFill>
                    <a:srgbClr val="FFFFFF"/>
                  </a:solidFill>
                  <a:latin typeface="Calibri" pitchFamily="34" charset="0"/>
                </a:rPr>
                <a:t>Sponsor</a:t>
              </a:r>
              <a:endParaRPr lang="en-US" sz="1800" b="1" kern="0" dirty="0">
                <a:solidFill>
                  <a:srgbClr val="FFFFFF"/>
                </a:solidFill>
                <a:latin typeface="Calibri" pitchFamily="34" charset="0"/>
              </a:endParaRPr>
            </a:p>
          </p:txBody>
        </p:sp>
        <p:sp>
          <p:nvSpPr>
            <p:cNvPr id="55" name="Text Box 5"/>
            <p:cNvSpPr txBox="1">
              <a:spLocks noChangeArrowheads="1"/>
            </p:cNvSpPr>
            <p:nvPr/>
          </p:nvSpPr>
          <p:spPr bwMode="auto">
            <a:xfrm>
              <a:off x="4450517" y="4394503"/>
              <a:ext cx="1111155" cy="43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sz="1050" b="1" kern="0" dirty="0" smtClean="0">
                  <a:solidFill>
                    <a:srgbClr val="414042"/>
                  </a:solidFill>
                  <a:latin typeface="Calibri"/>
                </a:rPr>
                <a:t>Reimbursement Obligation</a:t>
              </a:r>
              <a:endParaRPr lang="en-US" sz="1050" b="1" kern="0" dirty="0">
                <a:solidFill>
                  <a:srgbClr val="414042"/>
                </a:solidFill>
                <a:latin typeface="Calibri"/>
              </a:endParaRPr>
            </a:p>
          </p:txBody>
        </p:sp>
        <p:sp>
          <p:nvSpPr>
            <p:cNvPr id="56" name="Line 13"/>
            <p:cNvSpPr>
              <a:spLocks noChangeShapeType="1"/>
            </p:cNvSpPr>
            <p:nvPr/>
          </p:nvSpPr>
          <p:spPr bwMode="gray">
            <a:xfrm>
              <a:off x="2165701" y="4336156"/>
              <a:ext cx="580889" cy="0"/>
            </a:xfrm>
            <a:prstGeom prst="line">
              <a:avLst/>
            </a:prstGeom>
            <a:noFill/>
            <a:ln w="12700">
              <a:solidFill>
                <a:srgbClr val="00453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50941" rIns="0" bIns="50941" anchor="ctr"/>
            <a:lstStyle/>
            <a:p>
              <a:pPr>
                <a:defRPr/>
              </a:pPr>
              <a:endParaRPr lang="en-US" sz="1600" kern="0" dirty="0" smtClean="0">
                <a:solidFill>
                  <a:srgbClr val="414042"/>
                </a:solidFill>
                <a:latin typeface="Calibri"/>
              </a:endParaRPr>
            </a:p>
          </p:txBody>
        </p:sp>
        <p:sp>
          <p:nvSpPr>
            <p:cNvPr id="57" name="AutoShape 14"/>
            <p:cNvSpPr>
              <a:spLocks noChangeArrowheads="1"/>
            </p:cNvSpPr>
            <p:nvPr/>
          </p:nvSpPr>
          <p:spPr bwMode="gray">
            <a:xfrm>
              <a:off x="929022" y="3940757"/>
              <a:ext cx="1243625" cy="910731"/>
            </a:xfrm>
            <a:prstGeom prst="roundRect">
              <a:avLst>
                <a:gd name="adj" fmla="val 16667"/>
              </a:avLst>
            </a:prstGeom>
            <a:solidFill>
              <a:srgbClr val="8D1B3D"/>
            </a:solidFill>
            <a:ln w="12700">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45710" rIns="0" bIns="45710" anchor="ctr"/>
            <a:lstStyle/>
            <a:p>
              <a:pPr algn="ctr" defTabSz="820738" eaLnBrk="0" hangingPunct="0">
                <a:defRPr/>
              </a:pPr>
              <a:r>
                <a:rPr lang="en-US" sz="1600" b="1" kern="0" dirty="0" smtClean="0">
                  <a:solidFill>
                    <a:srgbClr val="FFFFFF"/>
                  </a:solidFill>
                  <a:latin typeface="Calibri" pitchFamily="34" charset="0"/>
                </a:rPr>
                <a:t>Reinsurance </a:t>
              </a:r>
            </a:p>
            <a:p>
              <a:pPr algn="ctr" defTabSz="820738" eaLnBrk="0" hangingPunct="0">
                <a:defRPr/>
              </a:pPr>
              <a:r>
                <a:rPr lang="en-US" sz="1600" b="1" kern="0" dirty="0" smtClean="0">
                  <a:solidFill>
                    <a:srgbClr val="FFFFFF"/>
                  </a:solidFill>
                  <a:latin typeface="Calibri" pitchFamily="34" charset="0"/>
                </a:rPr>
                <a:t>Trust</a:t>
              </a:r>
            </a:p>
          </p:txBody>
        </p:sp>
        <p:cxnSp>
          <p:nvCxnSpPr>
            <p:cNvPr id="58" name="AutoShape 15"/>
            <p:cNvCxnSpPr>
              <a:cxnSpLocks noChangeShapeType="1"/>
              <a:stCxn id="57" idx="0"/>
              <a:endCxn id="54" idx="1"/>
            </p:cNvCxnSpPr>
            <p:nvPr/>
          </p:nvCxnSpPr>
          <p:spPr bwMode="gray">
            <a:xfrm rot="5400000" flipH="1" flipV="1">
              <a:off x="1643511" y="2813562"/>
              <a:ext cx="1034519" cy="1219871"/>
            </a:xfrm>
            <a:prstGeom prst="curvedConnector2">
              <a:avLst/>
            </a:prstGeom>
            <a:noFill/>
            <a:ln w="12700">
              <a:solidFill>
                <a:srgbClr val="004538"/>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9" name="Rectangle 19"/>
            <p:cNvSpPr>
              <a:spLocks noChangeArrowheads="1"/>
            </p:cNvSpPr>
            <p:nvPr/>
          </p:nvSpPr>
          <p:spPr bwMode="auto">
            <a:xfrm>
              <a:off x="5127687" y="5630203"/>
              <a:ext cx="757800" cy="546297"/>
            </a:xfrm>
            <a:prstGeom prst="rect">
              <a:avLst/>
            </a:prstGeom>
            <a:solidFill>
              <a:srgbClr val="005A8C">
                <a:lumMod val="50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18286" bIns="18286" anchor="ctr"/>
            <a:lstStyle/>
            <a:p>
              <a:pPr algn="ctr" defTabSz="820738" eaLnBrk="0" hangingPunct="0">
                <a:defRPr/>
              </a:pPr>
              <a:r>
                <a:rPr lang="en-US" sz="1400" b="1" kern="0" dirty="0" smtClean="0">
                  <a:solidFill>
                    <a:srgbClr val="FFFFFF"/>
                  </a:solidFill>
                  <a:latin typeface="Calibri" pitchFamily="34" charset="0"/>
                </a:rPr>
                <a:t>Parent</a:t>
              </a:r>
            </a:p>
            <a:p>
              <a:pPr algn="ctr" defTabSz="820738" eaLnBrk="0" hangingPunct="0">
                <a:defRPr/>
              </a:pPr>
              <a:r>
                <a:rPr lang="en-US" sz="1400" b="1" kern="0" dirty="0" smtClean="0">
                  <a:solidFill>
                    <a:srgbClr val="FFFFFF"/>
                  </a:solidFill>
                  <a:latin typeface="Calibri" pitchFamily="34" charset="0"/>
                </a:rPr>
                <a:t>Company</a:t>
              </a:r>
            </a:p>
          </p:txBody>
        </p:sp>
        <p:sp>
          <p:nvSpPr>
            <p:cNvPr id="60" name="Text Box 27"/>
            <p:cNvSpPr txBox="1">
              <a:spLocks noChangeArrowheads="1"/>
            </p:cNvSpPr>
            <p:nvPr/>
          </p:nvSpPr>
          <p:spPr bwMode="auto">
            <a:xfrm>
              <a:off x="1304556" y="2536585"/>
              <a:ext cx="852979" cy="58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8286" bIns="18286">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1200" b="1" kern="0" dirty="0">
                  <a:solidFill>
                    <a:srgbClr val="414042"/>
                  </a:solidFill>
                  <a:latin typeface="Calibri"/>
                </a:rPr>
                <a:t>For the Benefit </a:t>
              </a:r>
              <a:r>
                <a:rPr lang="en-US" sz="1200" b="1" kern="0" dirty="0" smtClean="0">
                  <a:solidFill>
                    <a:srgbClr val="414042"/>
                  </a:solidFill>
                  <a:latin typeface="Calibri"/>
                </a:rPr>
                <a:t>of</a:t>
              </a:r>
              <a:br>
                <a:rPr lang="en-US" sz="1200" b="1" kern="0" dirty="0" smtClean="0">
                  <a:solidFill>
                    <a:srgbClr val="414042"/>
                  </a:solidFill>
                  <a:latin typeface="Calibri"/>
                </a:rPr>
              </a:br>
              <a:r>
                <a:rPr lang="en-US" sz="1200" b="1" kern="0" dirty="0" smtClean="0">
                  <a:solidFill>
                    <a:srgbClr val="414042"/>
                  </a:solidFill>
                  <a:latin typeface="Calibri"/>
                </a:rPr>
                <a:t>Sponsor</a:t>
              </a:r>
              <a:endParaRPr lang="en-US" sz="1200" b="1" kern="0" dirty="0">
                <a:solidFill>
                  <a:srgbClr val="414042"/>
                </a:solidFill>
                <a:latin typeface="Calibri"/>
              </a:endParaRPr>
            </a:p>
          </p:txBody>
        </p:sp>
        <p:sp>
          <p:nvSpPr>
            <p:cNvPr id="61" name="Rectangle 60"/>
            <p:cNvSpPr>
              <a:spLocks noChangeArrowheads="1"/>
            </p:cNvSpPr>
            <p:nvPr/>
          </p:nvSpPr>
          <p:spPr bwMode="auto">
            <a:xfrm>
              <a:off x="5660531" y="4038301"/>
              <a:ext cx="1022989" cy="734795"/>
            </a:xfrm>
            <a:prstGeom prst="rect">
              <a:avLst/>
            </a:prstGeom>
            <a:solidFill>
              <a:srgbClr val="5A8E22"/>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18286" bIns="18286" anchor="ctr"/>
            <a:lstStyle/>
            <a:p>
              <a:pPr algn="ctr" defTabSz="820738" eaLnBrk="0" hangingPunct="0">
                <a:defRPr/>
              </a:pPr>
              <a:r>
                <a:rPr lang="en-US" sz="1600" b="1" kern="0" dirty="0" smtClean="0">
                  <a:solidFill>
                    <a:srgbClr val="FFFFFF"/>
                  </a:solidFill>
                  <a:latin typeface="Calibri" pitchFamily="34" charset="0"/>
                </a:rPr>
                <a:t>Bank</a:t>
              </a:r>
            </a:p>
          </p:txBody>
        </p:sp>
        <p:sp>
          <p:nvSpPr>
            <p:cNvPr id="62" name="Text Box 62"/>
            <p:cNvSpPr txBox="1">
              <a:spLocks noChangeArrowheads="1"/>
            </p:cNvSpPr>
            <p:nvPr/>
          </p:nvSpPr>
          <p:spPr bwMode="auto">
            <a:xfrm>
              <a:off x="4395365" y="4015331"/>
              <a:ext cx="1035381" cy="21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endParaRPr lang="en-US" sz="800" kern="0" dirty="0">
                <a:solidFill>
                  <a:srgbClr val="004538"/>
                </a:solidFill>
                <a:latin typeface="Californian FB" pitchFamily="18" charset="0"/>
              </a:endParaRPr>
            </a:p>
          </p:txBody>
        </p:sp>
        <p:sp>
          <p:nvSpPr>
            <p:cNvPr id="63" name="Text Box 65"/>
            <p:cNvSpPr txBox="1">
              <a:spLocks noChangeArrowheads="1"/>
            </p:cNvSpPr>
            <p:nvPr/>
          </p:nvSpPr>
          <p:spPr bwMode="auto">
            <a:xfrm>
              <a:off x="3530087" y="5121161"/>
              <a:ext cx="2012662" cy="39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1200" b="1" kern="0" dirty="0" smtClean="0">
                  <a:solidFill>
                    <a:srgbClr val="414042"/>
                  </a:solidFill>
                  <a:latin typeface="Calibri"/>
                </a:rPr>
                <a:t>Guaranty</a:t>
              </a:r>
            </a:p>
            <a:p>
              <a:pPr algn="ctr" eaLnBrk="1" hangingPunct="1">
                <a:defRPr/>
              </a:pPr>
              <a:r>
                <a:rPr lang="en-US" sz="1200" b="1" kern="0" dirty="0" smtClean="0">
                  <a:solidFill>
                    <a:srgbClr val="414042"/>
                  </a:solidFill>
                  <a:latin typeface="Calibri"/>
                </a:rPr>
                <a:t>(optional –  subject to recourse)</a:t>
              </a:r>
              <a:endParaRPr lang="en-US" sz="1200" b="1" kern="0" dirty="0">
                <a:solidFill>
                  <a:srgbClr val="414042"/>
                </a:solidFill>
                <a:latin typeface="Calibri"/>
              </a:endParaRPr>
            </a:p>
          </p:txBody>
        </p:sp>
        <p:sp>
          <p:nvSpPr>
            <p:cNvPr id="64" name="Text Box 68"/>
            <p:cNvSpPr txBox="1">
              <a:spLocks noChangeArrowheads="1"/>
            </p:cNvSpPr>
            <p:nvPr/>
          </p:nvSpPr>
          <p:spPr bwMode="auto">
            <a:xfrm>
              <a:off x="6158994" y="2536585"/>
              <a:ext cx="821576" cy="58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8286" bIns="18286">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1200" b="1" kern="0" dirty="0" smtClean="0">
                  <a:solidFill>
                    <a:srgbClr val="414042"/>
                  </a:solidFill>
                  <a:latin typeface="Calibri"/>
                </a:rPr>
                <a:t>For the</a:t>
              </a:r>
              <a:br>
                <a:rPr lang="en-US" sz="1200" b="1" kern="0" dirty="0" smtClean="0">
                  <a:solidFill>
                    <a:srgbClr val="414042"/>
                  </a:solidFill>
                  <a:latin typeface="Calibri"/>
                </a:rPr>
              </a:br>
              <a:r>
                <a:rPr lang="en-US" sz="1200" b="1" kern="0" dirty="0" smtClean="0">
                  <a:solidFill>
                    <a:srgbClr val="414042"/>
                  </a:solidFill>
                  <a:latin typeface="Calibri"/>
                </a:rPr>
                <a:t>Benefit of</a:t>
              </a:r>
              <a:br>
                <a:rPr lang="en-US" sz="1200" b="1" kern="0" dirty="0" smtClean="0">
                  <a:solidFill>
                    <a:srgbClr val="414042"/>
                  </a:solidFill>
                  <a:latin typeface="Calibri"/>
                </a:rPr>
              </a:br>
              <a:r>
                <a:rPr lang="en-US" sz="1200" b="1" kern="0" dirty="0" smtClean="0">
                  <a:solidFill>
                    <a:srgbClr val="414042"/>
                  </a:solidFill>
                  <a:latin typeface="Calibri"/>
                </a:rPr>
                <a:t>Sponsor</a:t>
              </a:r>
              <a:endParaRPr lang="en-US" sz="1200" b="1" kern="0" dirty="0">
                <a:solidFill>
                  <a:srgbClr val="414042"/>
                </a:solidFill>
                <a:latin typeface="Calibri"/>
              </a:endParaRPr>
            </a:p>
          </p:txBody>
        </p:sp>
        <p:sp>
          <p:nvSpPr>
            <p:cNvPr id="65" name="Line 13"/>
            <p:cNvSpPr>
              <a:spLocks noChangeShapeType="1"/>
            </p:cNvSpPr>
            <p:nvPr/>
          </p:nvSpPr>
          <p:spPr bwMode="gray">
            <a:xfrm>
              <a:off x="3856170" y="3229898"/>
              <a:ext cx="1458" cy="520205"/>
            </a:xfrm>
            <a:prstGeom prst="line">
              <a:avLst/>
            </a:prstGeom>
            <a:noFill/>
            <a:ln w="12700">
              <a:solidFill>
                <a:srgbClr val="00453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50941" rIns="0" bIns="50941" anchor="ctr"/>
            <a:lstStyle/>
            <a:p>
              <a:pPr>
                <a:defRPr/>
              </a:pPr>
              <a:endParaRPr lang="en-US" sz="1600" kern="0" dirty="0" smtClean="0">
                <a:solidFill>
                  <a:srgbClr val="414042"/>
                </a:solidFill>
                <a:latin typeface="Calibri"/>
              </a:endParaRPr>
            </a:p>
          </p:txBody>
        </p:sp>
        <p:sp>
          <p:nvSpPr>
            <p:cNvPr id="66" name="AutoShape 14"/>
            <p:cNvSpPr>
              <a:spLocks noChangeArrowheads="1"/>
            </p:cNvSpPr>
            <p:nvPr/>
          </p:nvSpPr>
          <p:spPr bwMode="gray">
            <a:xfrm>
              <a:off x="6980569" y="3947878"/>
              <a:ext cx="1089637" cy="910731"/>
            </a:xfrm>
            <a:prstGeom prst="roundRect">
              <a:avLst>
                <a:gd name="adj" fmla="val 16667"/>
              </a:avLst>
            </a:prstGeom>
            <a:solidFill>
              <a:srgbClr val="5A8E22">
                <a:lumMod val="75000"/>
              </a:srgbClr>
            </a:solidFill>
            <a:ln w="12700">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45710" rIns="0" bIns="45710" anchor="ctr"/>
            <a:lstStyle/>
            <a:p>
              <a:pPr algn="ctr" defTabSz="820738" eaLnBrk="0" hangingPunct="0">
                <a:defRPr/>
              </a:pPr>
              <a:r>
                <a:rPr lang="en-US" sz="1600" b="1" kern="0" dirty="0" smtClean="0">
                  <a:solidFill>
                    <a:srgbClr val="FFFFFF"/>
                  </a:solidFill>
                  <a:latin typeface="Calibri" pitchFamily="34" charset="0"/>
                </a:rPr>
                <a:t>Letter of </a:t>
              </a:r>
            </a:p>
            <a:p>
              <a:pPr algn="ctr" defTabSz="820738" eaLnBrk="0" hangingPunct="0">
                <a:defRPr/>
              </a:pPr>
              <a:r>
                <a:rPr lang="en-US" sz="1600" b="1" kern="0" dirty="0" smtClean="0">
                  <a:solidFill>
                    <a:srgbClr val="FFFFFF"/>
                  </a:solidFill>
                  <a:latin typeface="Calibri" pitchFamily="34" charset="0"/>
                </a:rPr>
                <a:t>Credit</a:t>
              </a:r>
            </a:p>
          </p:txBody>
        </p:sp>
        <p:sp>
          <p:nvSpPr>
            <p:cNvPr id="67" name="Line 63"/>
            <p:cNvSpPr>
              <a:spLocks noChangeShapeType="1"/>
            </p:cNvSpPr>
            <p:nvPr/>
          </p:nvSpPr>
          <p:spPr bwMode="gray">
            <a:xfrm flipH="1" flipV="1">
              <a:off x="5486098" y="4407581"/>
              <a:ext cx="2768" cy="1222622"/>
            </a:xfrm>
            <a:prstGeom prst="line">
              <a:avLst/>
            </a:prstGeom>
            <a:noFill/>
            <a:ln w="12700">
              <a:solidFill>
                <a:srgbClr val="004538"/>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50941" rIns="0" bIns="50941" anchor="ctr"/>
            <a:lstStyle/>
            <a:p>
              <a:pPr>
                <a:defRPr/>
              </a:pPr>
              <a:endParaRPr lang="en-US" sz="1600" kern="0" dirty="0" smtClean="0">
                <a:solidFill>
                  <a:srgbClr val="414042"/>
                </a:solidFill>
                <a:latin typeface="Calibri"/>
              </a:endParaRPr>
            </a:p>
          </p:txBody>
        </p:sp>
        <p:cxnSp>
          <p:nvCxnSpPr>
            <p:cNvPr id="68" name="AutoShape 25"/>
            <p:cNvCxnSpPr>
              <a:cxnSpLocks noChangeShapeType="1"/>
              <a:stCxn id="66" idx="0"/>
              <a:endCxn id="54" idx="3"/>
            </p:cNvCxnSpPr>
            <p:nvPr/>
          </p:nvCxnSpPr>
          <p:spPr bwMode="gray">
            <a:xfrm rot="16200000" flipV="1">
              <a:off x="5475942" y="1898431"/>
              <a:ext cx="1041640" cy="3057253"/>
            </a:xfrm>
            <a:prstGeom prst="curvedConnector2">
              <a:avLst/>
            </a:prstGeom>
            <a:noFill/>
            <a:ln w="12700">
              <a:solidFill>
                <a:srgbClr val="004538"/>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9" name="Text Box 68"/>
            <p:cNvSpPr txBox="1">
              <a:spLocks noChangeArrowheads="1"/>
            </p:cNvSpPr>
            <p:nvPr/>
          </p:nvSpPr>
          <p:spPr bwMode="auto">
            <a:xfrm>
              <a:off x="4022907" y="3299538"/>
              <a:ext cx="941520" cy="39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8286" bIns="18286">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sz="1200" b="1" kern="0" dirty="0" smtClean="0">
                  <a:solidFill>
                    <a:srgbClr val="414042"/>
                  </a:solidFill>
                  <a:latin typeface="Calibri"/>
                </a:rPr>
                <a:t>Reinsurance</a:t>
              </a:r>
              <a:r>
                <a:rPr lang="en-US" sz="1200" b="1" kern="0" dirty="0">
                  <a:solidFill>
                    <a:srgbClr val="414042"/>
                  </a:solidFill>
                  <a:latin typeface="Calibri"/>
                </a:rPr>
                <a:t/>
              </a:r>
              <a:br>
                <a:rPr lang="en-US" sz="1200" b="1" kern="0" dirty="0">
                  <a:solidFill>
                    <a:srgbClr val="414042"/>
                  </a:solidFill>
                  <a:latin typeface="Calibri"/>
                </a:rPr>
              </a:br>
              <a:r>
                <a:rPr lang="en-US" sz="1200" b="1" kern="0" dirty="0" smtClean="0">
                  <a:solidFill>
                    <a:srgbClr val="414042"/>
                  </a:solidFill>
                  <a:latin typeface="Calibri"/>
                </a:rPr>
                <a:t>Contract</a:t>
              </a:r>
            </a:p>
          </p:txBody>
        </p:sp>
        <p:sp>
          <p:nvSpPr>
            <p:cNvPr id="70" name="Line 6"/>
            <p:cNvSpPr>
              <a:spLocks noChangeShapeType="1"/>
            </p:cNvSpPr>
            <p:nvPr/>
          </p:nvSpPr>
          <p:spPr bwMode="auto">
            <a:xfrm rot="10800000">
              <a:off x="3421072" y="3245317"/>
              <a:ext cx="0" cy="493338"/>
            </a:xfrm>
            <a:prstGeom prst="line">
              <a:avLst/>
            </a:prstGeom>
            <a:noFill/>
            <a:ln w="12700">
              <a:solidFill>
                <a:srgbClr val="004538"/>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45791" dir="3378596" algn="ctr" rotWithShape="0">
                      <a:schemeClr val="tx1"/>
                    </a:outerShdw>
                  </a:effectLst>
                </a14:hiddenEffects>
              </a:ext>
            </a:extLst>
          </p:spPr>
          <p:txBody>
            <a:bodyPr wrap="none" lIns="101882" tIns="50941" rIns="101882" bIns="50941" anchor="ctr"/>
            <a:lstStyle/>
            <a:p>
              <a:pPr>
                <a:defRPr/>
              </a:pPr>
              <a:endParaRPr lang="en-US" sz="1600" kern="0" dirty="0" smtClean="0">
                <a:solidFill>
                  <a:srgbClr val="414042"/>
                </a:solidFill>
                <a:latin typeface="Calibri"/>
              </a:endParaRPr>
            </a:p>
          </p:txBody>
        </p:sp>
      </p:grpSp>
      <p:sp>
        <p:nvSpPr>
          <p:cNvPr id="71" name="Textfeld 4"/>
          <p:cNvSpPr txBox="1"/>
          <p:nvPr>
            <p:custDataLst>
              <p:tags r:id="rId5"/>
            </p:custDataLst>
          </p:nvPr>
        </p:nvSpPr>
        <p:spPr bwMode="gray">
          <a:xfrm>
            <a:off x="342064" y="787100"/>
            <a:ext cx="6591548" cy="923330"/>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US" dirty="0" smtClean="0">
              <a:solidFill>
                <a:srgbClr val="005192"/>
              </a:solidFill>
              <a:latin typeface="Arial (Textkörper)"/>
            </a:endParaRPr>
          </a:p>
          <a:p>
            <a:pPr defTabSz="457200" eaLnBrk="0" hangingPunct="0">
              <a:buClr>
                <a:srgbClr val="C0504D"/>
              </a:buClr>
            </a:pPr>
            <a:endParaRPr lang="en-US" dirty="0">
              <a:solidFill>
                <a:srgbClr val="005192"/>
              </a:solidFill>
              <a:latin typeface="Arial (Textkörper)"/>
            </a:endParaRPr>
          </a:p>
          <a:p>
            <a:pPr defTabSz="457200" eaLnBrk="0" hangingPunct="0">
              <a:buClr>
                <a:srgbClr val="C0504D"/>
              </a:buClr>
            </a:pPr>
            <a:r>
              <a:rPr lang="en-US" sz="2400" dirty="0" smtClean="0">
                <a:solidFill>
                  <a:srgbClr val="005192"/>
                </a:solidFill>
                <a:latin typeface="Calibri"/>
              </a:rPr>
              <a:t>. . </a:t>
            </a:r>
            <a:r>
              <a:rPr lang="en-US" sz="2400" dirty="0">
                <a:solidFill>
                  <a:srgbClr val="005192"/>
                </a:solidFill>
                <a:latin typeface="Calibri"/>
              </a:rPr>
              <a:t>. with and without recourse from Parent Company</a:t>
            </a:r>
            <a:endParaRPr lang="en-GB" sz="2400" dirty="0" smtClean="0">
              <a:solidFill>
                <a:srgbClr val="005192"/>
              </a:solidFill>
              <a:latin typeface="Calibri"/>
            </a:endParaRPr>
          </a:p>
        </p:txBody>
      </p:sp>
    </p:spTree>
    <p:custDataLst>
      <p:tags r:id="rId2"/>
    </p:custDataLst>
    <p:extLst>
      <p:ext uri="{BB962C8B-B14F-4D97-AF65-F5344CB8AC3E}">
        <p14:creationId xmlns:p14="http://schemas.microsoft.com/office/powerpoint/2010/main" val="27310485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2774"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999" y="233923"/>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Note Structures</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723600"/>
            <a:ext cx="65" cy="276999"/>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GB" dirty="0" smtClean="0">
              <a:solidFill>
                <a:srgbClr val="005192"/>
              </a:solidFill>
              <a:latin typeface="Arial (Textkörper)"/>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31</a:t>
            </a:fld>
            <a:endParaRPr lang="de-DE" dirty="0">
              <a:latin typeface="Calibri"/>
            </a:endParaRPr>
          </a:p>
        </p:txBody>
      </p:sp>
      <p:grpSp>
        <p:nvGrpSpPr>
          <p:cNvPr id="49" name="Group 48"/>
          <p:cNvGrpSpPr/>
          <p:nvPr/>
        </p:nvGrpSpPr>
        <p:grpSpPr>
          <a:xfrm>
            <a:off x="342064" y="1739148"/>
            <a:ext cx="8594650" cy="4615887"/>
            <a:chOff x="890637" y="2161973"/>
            <a:chExt cx="7074988" cy="2800254"/>
          </a:xfrm>
        </p:grpSpPr>
        <p:sp>
          <p:nvSpPr>
            <p:cNvPr id="50" name="Rectangle 49"/>
            <p:cNvSpPr>
              <a:spLocks noChangeArrowheads="1"/>
            </p:cNvSpPr>
            <p:nvPr/>
          </p:nvSpPr>
          <p:spPr bwMode="auto">
            <a:xfrm>
              <a:off x="3535760" y="2161973"/>
              <a:ext cx="1554480" cy="731520"/>
            </a:xfrm>
            <a:prstGeom prst="rect">
              <a:avLst/>
            </a:prstGeom>
            <a:solidFill>
              <a:srgbClr val="D2492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284" bIns="18284" anchor="ctr"/>
            <a:lstStyle/>
            <a:p>
              <a:pPr algn="ctr" defTabSz="820738" eaLnBrk="0" hangingPunct="0">
                <a:spcBef>
                  <a:spcPct val="50000"/>
                </a:spcBef>
                <a:defRPr/>
              </a:pPr>
              <a:r>
                <a:rPr lang="en-US" sz="1600" b="1" kern="0" dirty="0" smtClean="0">
                  <a:solidFill>
                    <a:srgbClr val="FFFFFF"/>
                  </a:solidFill>
                  <a:latin typeface="Calibri"/>
                </a:rPr>
                <a:t>Captive Re</a:t>
              </a:r>
            </a:p>
          </p:txBody>
        </p:sp>
        <p:sp>
          <p:nvSpPr>
            <p:cNvPr id="51" name="Text Box 4"/>
            <p:cNvSpPr txBox="1">
              <a:spLocks noChangeArrowheads="1"/>
            </p:cNvSpPr>
            <p:nvPr/>
          </p:nvSpPr>
          <p:spPr bwMode="auto">
            <a:xfrm>
              <a:off x="890637" y="2174354"/>
              <a:ext cx="1554480" cy="731520"/>
            </a:xfrm>
            <a:prstGeom prst="rect">
              <a:avLst/>
            </a:prstGeom>
            <a:solidFill>
              <a:srgbClr val="005A8C"/>
            </a:solidFill>
            <a:ln w="9525">
              <a:noFill/>
              <a:miter lim="800000"/>
              <a:headEnd/>
              <a:tailEnd/>
            </a:ln>
            <a:effectLst>
              <a:outerShdw dist="35921" dir="2700000" algn="ctr" rotWithShape="0">
                <a:srgbClr val="C9CAC8"/>
              </a:outerShdw>
            </a:effectLst>
          </p:spPr>
          <p:txBody>
            <a:bodyPr lIns="0" tIns="73135" rIns="0" bIns="73135" anchor="ct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600" b="1" kern="0" dirty="0" smtClean="0">
                  <a:solidFill>
                    <a:srgbClr val="FFFFFF"/>
                  </a:solidFill>
                  <a:latin typeface="Calibri"/>
                </a:rPr>
                <a:t>Sponsor</a:t>
              </a:r>
              <a:endParaRPr lang="en-US" sz="1600" b="1" kern="0" dirty="0">
                <a:solidFill>
                  <a:srgbClr val="FFFFFF"/>
                </a:solidFill>
                <a:latin typeface="Calibri"/>
              </a:endParaRPr>
            </a:p>
          </p:txBody>
        </p:sp>
        <p:sp>
          <p:nvSpPr>
            <p:cNvPr id="52" name="Text Box 5"/>
            <p:cNvSpPr txBox="1">
              <a:spLocks noChangeArrowheads="1"/>
            </p:cNvSpPr>
            <p:nvPr/>
          </p:nvSpPr>
          <p:spPr bwMode="auto">
            <a:xfrm>
              <a:off x="5161448" y="2777823"/>
              <a:ext cx="1194010" cy="9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sz="1050" b="1" kern="0" dirty="0" smtClean="0">
                  <a:solidFill>
                    <a:srgbClr val="414042"/>
                  </a:solidFill>
                  <a:latin typeface="Calibri"/>
                </a:rPr>
                <a:t>Capital Notes</a:t>
              </a:r>
              <a:endParaRPr lang="en-US" sz="1050" b="1" kern="0" dirty="0">
                <a:solidFill>
                  <a:srgbClr val="414042"/>
                </a:solidFill>
                <a:latin typeface="Calibri"/>
              </a:endParaRPr>
            </a:p>
          </p:txBody>
        </p:sp>
        <p:sp>
          <p:nvSpPr>
            <p:cNvPr id="53" name="Rectangle 19"/>
            <p:cNvSpPr>
              <a:spLocks noChangeArrowheads="1"/>
            </p:cNvSpPr>
            <p:nvPr/>
          </p:nvSpPr>
          <p:spPr bwMode="auto">
            <a:xfrm>
              <a:off x="6365404" y="2166393"/>
              <a:ext cx="1554480" cy="731520"/>
            </a:xfrm>
            <a:prstGeom prst="rect">
              <a:avLst/>
            </a:prstGeom>
            <a:solidFill>
              <a:srgbClr val="5A8E22"/>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18286" bIns="18286" anchor="ctr"/>
            <a:lstStyle/>
            <a:p>
              <a:pPr algn="ctr" defTabSz="820738" eaLnBrk="0" hangingPunct="0">
                <a:defRPr/>
              </a:pPr>
              <a:r>
                <a:rPr lang="en-US" sz="1600" b="1" kern="0" dirty="0" smtClean="0">
                  <a:solidFill>
                    <a:srgbClr val="FFFFFF"/>
                  </a:solidFill>
                  <a:latin typeface="Calibri"/>
                </a:rPr>
                <a:t>Note Issuer</a:t>
              </a:r>
            </a:p>
          </p:txBody>
        </p:sp>
        <p:sp>
          <p:nvSpPr>
            <p:cNvPr id="54" name="Text Box 62"/>
            <p:cNvSpPr txBox="1">
              <a:spLocks noChangeArrowheads="1"/>
            </p:cNvSpPr>
            <p:nvPr/>
          </p:nvSpPr>
          <p:spPr bwMode="auto">
            <a:xfrm>
              <a:off x="4475277" y="2991813"/>
              <a:ext cx="1126668" cy="12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endParaRPr lang="en-US" sz="700" kern="0" dirty="0">
                <a:solidFill>
                  <a:srgbClr val="004538"/>
                </a:solidFill>
                <a:latin typeface="Californian FB" pitchFamily="18" charset="0"/>
              </a:endParaRPr>
            </a:p>
          </p:txBody>
        </p:sp>
        <p:sp>
          <p:nvSpPr>
            <p:cNvPr id="55" name="Text Box 65"/>
            <p:cNvSpPr txBox="1">
              <a:spLocks noChangeArrowheads="1"/>
            </p:cNvSpPr>
            <p:nvPr/>
          </p:nvSpPr>
          <p:spPr bwMode="auto">
            <a:xfrm>
              <a:off x="4313000" y="3194463"/>
              <a:ext cx="2681572" cy="5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endParaRPr lang="en-US" sz="1050" b="1" kern="0" dirty="0" smtClean="0">
                <a:solidFill>
                  <a:srgbClr val="414042"/>
                </a:solidFill>
                <a:latin typeface="Calibri"/>
              </a:endParaRPr>
            </a:p>
            <a:p>
              <a:pPr algn="r">
                <a:defRPr/>
              </a:pPr>
              <a:r>
                <a:rPr lang="en-US" sz="1050" b="1" kern="0" dirty="0">
                  <a:solidFill>
                    <a:srgbClr val="414042"/>
                  </a:solidFill>
                  <a:latin typeface="Calibri"/>
                </a:rPr>
                <a:t>Collateralized Reinsurance</a:t>
              </a:r>
            </a:p>
            <a:p>
              <a:pPr algn="r">
                <a:defRPr/>
              </a:pPr>
              <a:r>
                <a:rPr lang="en-US" sz="1050" b="1" kern="0" dirty="0">
                  <a:solidFill>
                    <a:srgbClr val="414042"/>
                  </a:solidFill>
                  <a:latin typeface="Calibri"/>
                </a:rPr>
                <a:t>Mortality Swap </a:t>
              </a:r>
              <a:br>
                <a:rPr lang="en-US" sz="1050" b="1" kern="0" dirty="0">
                  <a:solidFill>
                    <a:srgbClr val="414042"/>
                  </a:solidFill>
                  <a:latin typeface="Calibri"/>
                </a:rPr>
              </a:br>
              <a:r>
                <a:rPr lang="en-US" sz="1050" b="1" kern="0" dirty="0" err="1">
                  <a:solidFill>
                    <a:srgbClr val="414042"/>
                  </a:solidFill>
                  <a:latin typeface="Calibri"/>
                </a:rPr>
                <a:t>Puttable</a:t>
              </a:r>
              <a:r>
                <a:rPr lang="en-US" sz="1050" b="1" kern="0" dirty="0">
                  <a:solidFill>
                    <a:srgbClr val="414042"/>
                  </a:solidFill>
                  <a:latin typeface="Calibri"/>
                </a:rPr>
                <a:t> Notes</a:t>
              </a:r>
              <a:br>
                <a:rPr lang="en-US" sz="1050" b="1" kern="0" dirty="0">
                  <a:solidFill>
                    <a:srgbClr val="414042"/>
                  </a:solidFill>
                  <a:latin typeface="Calibri"/>
                </a:rPr>
              </a:br>
              <a:r>
                <a:rPr lang="en-US" sz="1050" b="1" kern="0" dirty="0">
                  <a:solidFill>
                    <a:srgbClr val="414042"/>
                  </a:solidFill>
                  <a:latin typeface="Calibri"/>
                </a:rPr>
                <a:t>Variable Funding Notes </a:t>
              </a:r>
              <a:br>
                <a:rPr lang="en-US" sz="1050" b="1" kern="0" dirty="0">
                  <a:solidFill>
                    <a:srgbClr val="414042"/>
                  </a:solidFill>
                  <a:latin typeface="Calibri"/>
                </a:rPr>
              </a:br>
              <a:r>
                <a:rPr lang="en-US" sz="1050" b="1" kern="0" dirty="0">
                  <a:solidFill>
                    <a:srgbClr val="414042"/>
                  </a:solidFill>
                  <a:latin typeface="Calibri"/>
                </a:rPr>
                <a:t>Liquidity Facilities and other Contingent Capital</a:t>
              </a:r>
            </a:p>
          </p:txBody>
        </p:sp>
        <p:sp>
          <p:nvSpPr>
            <p:cNvPr id="56" name="Text Box 68"/>
            <p:cNvSpPr txBox="1">
              <a:spLocks noChangeArrowheads="1"/>
            </p:cNvSpPr>
            <p:nvPr/>
          </p:nvSpPr>
          <p:spPr bwMode="auto">
            <a:xfrm>
              <a:off x="2517095" y="2268152"/>
              <a:ext cx="946686" cy="10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8286" bIns="18286">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sz="1050" b="1" kern="0" dirty="0" smtClean="0">
                  <a:solidFill>
                    <a:srgbClr val="414042"/>
                  </a:solidFill>
                  <a:latin typeface="Calibri"/>
                </a:rPr>
                <a:t>Reinsurance</a:t>
              </a:r>
              <a:endParaRPr lang="en-US" sz="1050" b="1" kern="0" dirty="0">
                <a:solidFill>
                  <a:srgbClr val="414042"/>
                </a:solidFill>
                <a:latin typeface="Calibri"/>
              </a:endParaRPr>
            </a:p>
          </p:txBody>
        </p:sp>
        <p:sp>
          <p:nvSpPr>
            <p:cNvPr id="57" name="Text Box 68"/>
            <p:cNvSpPr txBox="1">
              <a:spLocks noChangeArrowheads="1"/>
            </p:cNvSpPr>
            <p:nvPr/>
          </p:nvSpPr>
          <p:spPr bwMode="auto">
            <a:xfrm>
              <a:off x="5093435" y="2268154"/>
              <a:ext cx="1284694" cy="10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18286" bIns="18286">
              <a:spAutoFit/>
            </a:bodyPr>
            <a:lstStyle>
              <a:lvl1pPr defTabSz="820738" eaLnBrk="0" hangingPunct="0">
                <a:defRPr sz="2400">
                  <a:solidFill>
                    <a:schemeClr val="tx1"/>
                  </a:solidFill>
                  <a:latin typeface="Times New Roman" pitchFamily="18" charset="0"/>
                </a:defRPr>
              </a:lvl1pPr>
              <a:lvl2pPr marL="409575" defTabSz="820738" eaLnBrk="0" hangingPunct="0">
                <a:defRPr sz="2400">
                  <a:solidFill>
                    <a:schemeClr val="tx1"/>
                  </a:solidFill>
                  <a:latin typeface="Times New Roman" pitchFamily="18" charset="0"/>
                </a:defRPr>
              </a:lvl2pPr>
              <a:lvl3pPr marL="820738" defTabSz="820738" eaLnBrk="0" hangingPunct="0">
                <a:defRPr sz="2400">
                  <a:solidFill>
                    <a:schemeClr val="tx1"/>
                  </a:solidFill>
                  <a:latin typeface="Times New Roman" pitchFamily="18" charset="0"/>
                </a:defRPr>
              </a:lvl3pPr>
              <a:lvl4pPr marL="1230313" defTabSz="820738" eaLnBrk="0" hangingPunct="0">
                <a:defRPr sz="2400">
                  <a:solidFill>
                    <a:schemeClr val="tx1"/>
                  </a:solidFill>
                  <a:latin typeface="Times New Roman" pitchFamily="18" charset="0"/>
                </a:defRPr>
              </a:lvl4pPr>
              <a:lvl5pPr marL="1641475" defTabSz="820738" eaLnBrk="0" hangingPunct="0">
                <a:defRPr sz="2400">
                  <a:solidFill>
                    <a:schemeClr val="tx1"/>
                  </a:solidFill>
                  <a:latin typeface="Times New Roman" pitchFamily="18" charset="0"/>
                </a:defRPr>
              </a:lvl5pPr>
              <a:lvl6pPr marL="2098675" defTabSz="820738" eaLnBrk="0" fontAlgn="base" hangingPunct="0">
                <a:spcBef>
                  <a:spcPct val="0"/>
                </a:spcBef>
                <a:spcAft>
                  <a:spcPct val="0"/>
                </a:spcAft>
                <a:defRPr sz="2400">
                  <a:solidFill>
                    <a:schemeClr val="tx1"/>
                  </a:solidFill>
                  <a:latin typeface="Times New Roman" pitchFamily="18" charset="0"/>
                </a:defRPr>
              </a:lvl6pPr>
              <a:lvl7pPr marL="2555875" defTabSz="820738" eaLnBrk="0" fontAlgn="base" hangingPunct="0">
                <a:spcBef>
                  <a:spcPct val="0"/>
                </a:spcBef>
                <a:spcAft>
                  <a:spcPct val="0"/>
                </a:spcAft>
                <a:defRPr sz="2400">
                  <a:solidFill>
                    <a:schemeClr val="tx1"/>
                  </a:solidFill>
                  <a:latin typeface="Times New Roman" pitchFamily="18" charset="0"/>
                </a:defRPr>
              </a:lvl7pPr>
              <a:lvl8pPr marL="3013075" defTabSz="820738" eaLnBrk="0" fontAlgn="base" hangingPunct="0">
                <a:spcBef>
                  <a:spcPct val="0"/>
                </a:spcBef>
                <a:spcAft>
                  <a:spcPct val="0"/>
                </a:spcAft>
                <a:defRPr sz="2400">
                  <a:solidFill>
                    <a:schemeClr val="tx1"/>
                  </a:solidFill>
                  <a:latin typeface="Times New Roman" pitchFamily="18" charset="0"/>
                </a:defRPr>
              </a:lvl8pPr>
              <a:lvl9pPr marL="3470275" defTabSz="8207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sz="1050" b="1" kern="0" dirty="0" smtClean="0">
                  <a:solidFill>
                    <a:srgbClr val="414042"/>
                  </a:solidFill>
                  <a:latin typeface="Calibri"/>
                </a:rPr>
                <a:t>Surplus Notes</a:t>
              </a:r>
            </a:p>
          </p:txBody>
        </p:sp>
        <p:cxnSp>
          <p:nvCxnSpPr>
            <p:cNvPr id="58" name="Straight Arrow Connector 57"/>
            <p:cNvCxnSpPr>
              <a:stCxn id="50" idx="3"/>
              <a:endCxn id="53" idx="1"/>
            </p:cNvCxnSpPr>
            <p:nvPr/>
          </p:nvCxnSpPr>
          <p:spPr>
            <a:xfrm>
              <a:off x="5090240" y="2527733"/>
              <a:ext cx="1275164" cy="4420"/>
            </a:xfrm>
            <a:prstGeom prst="straightConnector1">
              <a:avLst/>
            </a:prstGeom>
            <a:noFill/>
            <a:ln w="15875" cap="flat" cmpd="sng" algn="ctr">
              <a:solidFill>
                <a:srgbClr val="004538"/>
              </a:solidFill>
              <a:prstDash val="solid"/>
              <a:headEnd type="none"/>
              <a:tailEnd type="triangle"/>
            </a:ln>
            <a:effectLst/>
          </p:spPr>
        </p:cxnSp>
        <p:cxnSp>
          <p:nvCxnSpPr>
            <p:cNvPr id="59" name="Straight Arrow Connector 58"/>
            <p:cNvCxnSpPr>
              <a:stCxn id="51" idx="3"/>
              <a:endCxn id="50" idx="1"/>
            </p:cNvCxnSpPr>
            <p:nvPr/>
          </p:nvCxnSpPr>
          <p:spPr>
            <a:xfrm flipV="1">
              <a:off x="2445117" y="2527733"/>
              <a:ext cx="1090643" cy="12381"/>
            </a:xfrm>
            <a:prstGeom prst="straightConnector1">
              <a:avLst/>
            </a:prstGeom>
            <a:noFill/>
            <a:ln w="15875" cap="flat" cmpd="sng" algn="ctr">
              <a:solidFill>
                <a:srgbClr val="004538"/>
              </a:solidFill>
              <a:prstDash val="solid"/>
              <a:headEnd type="triangle"/>
              <a:tailEnd type="triangle"/>
            </a:ln>
            <a:effectLst/>
          </p:spPr>
        </p:cxnSp>
        <p:cxnSp>
          <p:nvCxnSpPr>
            <p:cNvPr id="60" name="Straight Arrow Connector 59"/>
            <p:cNvCxnSpPr>
              <a:stCxn id="61" idx="0"/>
              <a:endCxn id="53" idx="2"/>
            </p:cNvCxnSpPr>
            <p:nvPr/>
          </p:nvCxnSpPr>
          <p:spPr>
            <a:xfrm flipV="1">
              <a:off x="7077184" y="2897913"/>
              <a:ext cx="65460" cy="1332794"/>
            </a:xfrm>
            <a:prstGeom prst="straightConnector1">
              <a:avLst/>
            </a:prstGeom>
            <a:noFill/>
            <a:ln w="15875" cap="flat" cmpd="sng" algn="ctr">
              <a:solidFill>
                <a:srgbClr val="004538"/>
              </a:solidFill>
              <a:prstDash val="solid"/>
              <a:headEnd type="triangle"/>
              <a:tailEnd type="triangle"/>
            </a:ln>
            <a:effectLst/>
          </p:spPr>
        </p:cxnSp>
        <p:sp>
          <p:nvSpPr>
            <p:cNvPr id="61" name="Rectangle 19"/>
            <p:cNvSpPr>
              <a:spLocks noChangeArrowheads="1"/>
            </p:cNvSpPr>
            <p:nvPr/>
          </p:nvSpPr>
          <p:spPr bwMode="auto">
            <a:xfrm>
              <a:off x="6188744" y="4230707"/>
              <a:ext cx="1776881" cy="731520"/>
            </a:xfrm>
            <a:prstGeom prst="rect">
              <a:avLst/>
            </a:prstGeom>
            <a:solidFill>
              <a:srgbClr val="8D1B3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18286" bIns="18286" anchor="ctr"/>
            <a:lstStyle/>
            <a:p>
              <a:pPr algn="ctr" defTabSz="820738" eaLnBrk="0" hangingPunct="0">
                <a:defRPr/>
              </a:pPr>
              <a:r>
                <a:rPr lang="en-US" sz="1600" b="1" kern="0" dirty="0">
                  <a:solidFill>
                    <a:srgbClr val="FFFFFF"/>
                  </a:solidFill>
                  <a:latin typeface="Calibri"/>
                </a:rPr>
                <a:t>Traditional </a:t>
              </a:r>
            </a:p>
            <a:p>
              <a:pPr algn="ctr" defTabSz="820738" eaLnBrk="0" hangingPunct="0">
                <a:defRPr/>
              </a:pPr>
              <a:r>
                <a:rPr lang="en-US" sz="1600" b="1" kern="0" dirty="0" smtClean="0">
                  <a:solidFill>
                    <a:srgbClr val="FFFFFF"/>
                  </a:solidFill>
                  <a:latin typeface="Calibri"/>
                </a:rPr>
                <a:t>Reinsurer or  </a:t>
              </a:r>
              <a:endParaRPr lang="en-US" sz="1600" b="1" kern="0" dirty="0">
                <a:solidFill>
                  <a:srgbClr val="FFFFFF"/>
                </a:solidFill>
                <a:latin typeface="Calibri"/>
              </a:endParaRPr>
            </a:p>
            <a:p>
              <a:pPr algn="ctr" defTabSz="820738" eaLnBrk="0" hangingPunct="0">
                <a:defRPr/>
              </a:pPr>
              <a:r>
                <a:rPr lang="en-US" sz="1600" b="1" kern="0" dirty="0" smtClean="0">
                  <a:solidFill>
                    <a:srgbClr val="FFFFFF"/>
                  </a:solidFill>
                  <a:latin typeface="Calibri"/>
                </a:rPr>
                <a:t>3</a:t>
              </a:r>
              <a:r>
                <a:rPr lang="en-US" sz="1600" b="1" kern="0" baseline="30000" dirty="0" smtClean="0">
                  <a:solidFill>
                    <a:srgbClr val="FFFFFF"/>
                  </a:solidFill>
                  <a:latin typeface="Calibri"/>
                </a:rPr>
                <a:t>rd</a:t>
              </a:r>
              <a:r>
                <a:rPr lang="en-US" sz="1600" b="1" kern="0" dirty="0" smtClean="0">
                  <a:solidFill>
                    <a:srgbClr val="FFFFFF"/>
                  </a:solidFill>
                  <a:latin typeface="Calibri"/>
                </a:rPr>
                <a:t> Party </a:t>
              </a:r>
              <a:r>
                <a:rPr lang="en-US" sz="1600" b="1" kern="0" dirty="0">
                  <a:solidFill>
                    <a:srgbClr val="FFFFFF"/>
                  </a:solidFill>
                  <a:latin typeface="Calibri"/>
                </a:rPr>
                <a:t>Risk Taker(s</a:t>
              </a:r>
              <a:r>
                <a:rPr lang="en-US" sz="1600" b="1" kern="0" dirty="0" smtClean="0">
                  <a:solidFill>
                    <a:srgbClr val="FFFFFF"/>
                  </a:solidFill>
                  <a:latin typeface="Calibri"/>
                </a:rPr>
                <a:t>)</a:t>
              </a:r>
              <a:endParaRPr lang="en-US" sz="1600" b="1" kern="0" dirty="0">
                <a:solidFill>
                  <a:srgbClr val="FFFFFF"/>
                </a:solidFill>
                <a:latin typeface="Calibri"/>
              </a:endParaRPr>
            </a:p>
          </p:txBody>
        </p:sp>
        <p:cxnSp>
          <p:nvCxnSpPr>
            <p:cNvPr id="62" name="Straight Arrow Connector 61"/>
            <p:cNvCxnSpPr/>
            <p:nvPr/>
          </p:nvCxnSpPr>
          <p:spPr>
            <a:xfrm flipV="1">
              <a:off x="5082644" y="2684553"/>
              <a:ext cx="1280160" cy="11147"/>
            </a:xfrm>
            <a:prstGeom prst="straightConnector1">
              <a:avLst/>
            </a:prstGeom>
            <a:noFill/>
            <a:ln w="15875" cap="flat" cmpd="sng" algn="ctr">
              <a:solidFill>
                <a:srgbClr val="004538"/>
              </a:solidFill>
              <a:prstDash val="solid"/>
              <a:headEnd type="triangle"/>
              <a:tailEnd type="none"/>
            </a:ln>
            <a:effectLst/>
          </p:spPr>
        </p:cxnSp>
      </p:grpSp>
    </p:spTree>
    <p:custDataLst>
      <p:tags r:id="rId2"/>
    </p:custDataLst>
    <p:extLst>
      <p:ext uri="{BB962C8B-B14F-4D97-AF65-F5344CB8AC3E}">
        <p14:creationId xmlns:p14="http://schemas.microsoft.com/office/powerpoint/2010/main" val="16572498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3798"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999" y="233923"/>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Retrocession</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723600"/>
            <a:ext cx="65" cy="276999"/>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GB" dirty="0" smtClean="0">
              <a:solidFill>
                <a:srgbClr val="005192"/>
              </a:solidFill>
              <a:latin typeface="Arial (Textkörper)"/>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32</a:t>
            </a:fld>
            <a:endParaRPr lang="de-DE" dirty="0">
              <a:latin typeface="Calibri"/>
            </a:endParaRPr>
          </a:p>
        </p:txBody>
      </p:sp>
      <p:grpSp>
        <p:nvGrpSpPr>
          <p:cNvPr id="36" name="Group 35"/>
          <p:cNvGrpSpPr/>
          <p:nvPr/>
        </p:nvGrpSpPr>
        <p:grpSpPr>
          <a:xfrm>
            <a:off x="2220684" y="1515190"/>
            <a:ext cx="4644745" cy="4383142"/>
            <a:chOff x="3180427" y="1515190"/>
            <a:chExt cx="4644745" cy="4383142"/>
          </a:xfrm>
        </p:grpSpPr>
        <p:sp>
          <p:nvSpPr>
            <p:cNvPr id="37" name="Rectangle 36"/>
            <p:cNvSpPr/>
            <p:nvPr/>
          </p:nvSpPr>
          <p:spPr>
            <a:xfrm>
              <a:off x="3346704" y="1515190"/>
              <a:ext cx="1759559" cy="755753"/>
            </a:xfrm>
            <a:prstGeom prst="rect">
              <a:avLst/>
            </a:prstGeom>
            <a:solidFill>
              <a:srgbClr val="005A8C"/>
            </a:solidFill>
            <a:ln w="25400" cap="flat" cmpd="sng" algn="ctr">
              <a:noFill/>
              <a:prstDash val="solid"/>
            </a:ln>
            <a:effectLst/>
          </p:spPr>
          <p:txBody>
            <a:bodyPr rtlCol="0" anchor="ctr"/>
            <a:lstStyle/>
            <a:p>
              <a:pPr algn="ctr">
                <a:defRPr/>
              </a:pPr>
              <a:r>
                <a:rPr lang="en-US" sz="1600" b="1" kern="0" dirty="0" smtClean="0">
                  <a:solidFill>
                    <a:srgbClr val="FFFFFF"/>
                  </a:solidFill>
                  <a:latin typeface="Calibri"/>
                </a:rPr>
                <a:t>Sponsor</a:t>
              </a:r>
            </a:p>
          </p:txBody>
        </p:sp>
        <p:sp>
          <p:nvSpPr>
            <p:cNvPr id="38" name="Rectangle 37"/>
            <p:cNvSpPr/>
            <p:nvPr/>
          </p:nvSpPr>
          <p:spPr>
            <a:xfrm>
              <a:off x="3333278" y="3074143"/>
              <a:ext cx="1786410" cy="850907"/>
            </a:xfrm>
            <a:prstGeom prst="rect">
              <a:avLst/>
            </a:prstGeom>
            <a:solidFill>
              <a:srgbClr val="D2492A"/>
            </a:solidFill>
            <a:ln w="25400" cap="flat" cmpd="sng" algn="ctr">
              <a:noFill/>
              <a:prstDash val="solid"/>
            </a:ln>
            <a:effectLst/>
          </p:spPr>
          <p:txBody>
            <a:bodyPr rtlCol="0" anchor="ctr"/>
            <a:lstStyle/>
            <a:p>
              <a:pPr algn="ctr">
                <a:defRPr/>
              </a:pPr>
              <a:r>
                <a:rPr lang="en-US" sz="1600" b="1" kern="0" dirty="0" smtClean="0">
                  <a:solidFill>
                    <a:srgbClr val="FFFFFF"/>
                  </a:solidFill>
                  <a:latin typeface="Calibri"/>
                </a:rPr>
                <a:t>Captive Re</a:t>
              </a:r>
            </a:p>
          </p:txBody>
        </p:sp>
        <p:sp>
          <p:nvSpPr>
            <p:cNvPr id="39" name="Rectangle 38"/>
            <p:cNvSpPr/>
            <p:nvPr/>
          </p:nvSpPr>
          <p:spPr>
            <a:xfrm>
              <a:off x="3180427" y="5053639"/>
              <a:ext cx="2117982" cy="844693"/>
            </a:xfrm>
            <a:prstGeom prst="rect">
              <a:avLst/>
            </a:prstGeom>
            <a:solidFill>
              <a:srgbClr val="8D1B3D"/>
            </a:solidFill>
            <a:ln w="25400" cap="flat" cmpd="sng" algn="ctr">
              <a:noFill/>
              <a:prstDash val="solid"/>
            </a:ln>
            <a:effectLst/>
          </p:spPr>
          <p:txBody>
            <a:bodyPr rtlCol="0" anchor="ctr"/>
            <a:lstStyle/>
            <a:p>
              <a:pPr algn="ctr" defTabSz="820738" eaLnBrk="0" hangingPunct="0">
                <a:defRPr/>
              </a:pPr>
              <a:r>
                <a:rPr lang="en-US" sz="1600" b="1" kern="0" dirty="0">
                  <a:solidFill>
                    <a:srgbClr val="FFFFFF"/>
                  </a:solidFill>
                  <a:latin typeface="Calibri"/>
                </a:rPr>
                <a:t>Traditional </a:t>
              </a:r>
            </a:p>
            <a:p>
              <a:pPr algn="ctr" defTabSz="820738" eaLnBrk="0" hangingPunct="0">
                <a:defRPr/>
              </a:pPr>
              <a:r>
                <a:rPr lang="en-US" sz="1600" b="1" kern="0" dirty="0">
                  <a:solidFill>
                    <a:srgbClr val="FFFFFF"/>
                  </a:solidFill>
                  <a:latin typeface="Calibri"/>
                </a:rPr>
                <a:t>Reinsurer or  </a:t>
              </a:r>
            </a:p>
            <a:p>
              <a:pPr algn="ctr" defTabSz="820738" eaLnBrk="0" hangingPunct="0">
                <a:defRPr/>
              </a:pPr>
              <a:r>
                <a:rPr lang="en-US" sz="1600" b="1" kern="0" dirty="0">
                  <a:solidFill>
                    <a:srgbClr val="FFFFFF"/>
                  </a:solidFill>
                  <a:latin typeface="Calibri"/>
                </a:rPr>
                <a:t>3</a:t>
              </a:r>
              <a:r>
                <a:rPr lang="en-US" sz="1600" b="1" kern="0" baseline="30000" dirty="0">
                  <a:solidFill>
                    <a:srgbClr val="FFFFFF"/>
                  </a:solidFill>
                  <a:latin typeface="Calibri"/>
                </a:rPr>
                <a:t>rd</a:t>
              </a:r>
              <a:r>
                <a:rPr lang="en-US" sz="1600" b="1" kern="0" dirty="0">
                  <a:solidFill>
                    <a:srgbClr val="FFFFFF"/>
                  </a:solidFill>
                  <a:latin typeface="Calibri"/>
                </a:rPr>
                <a:t> Party Risk Taker(s)</a:t>
              </a:r>
            </a:p>
          </p:txBody>
        </p:sp>
        <p:sp>
          <p:nvSpPr>
            <p:cNvPr id="40" name="Rectangle 39"/>
            <p:cNvSpPr/>
            <p:nvPr/>
          </p:nvSpPr>
          <p:spPr>
            <a:xfrm>
              <a:off x="6405806" y="3069223"/>
              <a:ext cx="1419366" cy="873456"/>
            </a:xfrm>
            <a:prstGeom prst="rect">
              <a:avLst/>
            </a:prstGeom>
            <a:solidFill>
              <a:srgbClr val="5A8E22"/>
            </a:solidFill>
            <a:ln w="25400" cap="flat" cmpd="sng" algn="ctr">
              <a:noFill/>
              <a:prstDash val="solid"/>
            </a:ln>
            <a:effectLst/>
          </p:spPr>
          <p:txBody>
            <a:bodyPr rtlCol="0" anchor="ctr"/>
            <a:lstStyle/>
            <a:p>
              <a:pPr algn="ctr">
                <a:defRPr/>
              </a:pPr>
              <a:r>
                <a:rPr lang="en-US" sz="1600" b="1" kern="0" dirty="0" smtClean="0">
                  <a:solidFill>
                    <a:srgbClr val="FFFFFF"/>
                  </a:solidFill>
                  <a:latin typeface="Calibri"/>
                </a:rPr>
                <a:t>Capital Note Issuer</a:t>
              </a:r>
            </a:p>
          </p:txBody>
        </p:sp>
        <p:sp>
          <p:nvSpPr>
            <p:cNvPr id="41" name="Text Placeholder 9"/>
            <p:cNvSpPr txBox="1">
              <a:spLocks/>
            </p:cNvSpPr>
            <p:nvPr/>
          </p:nvSpPr>
          <p:spPr>
            <a:xfrm>
              <a:off x="4360403" y="4283332"/>
              <a:ext cx="1927042" cy="437419"/>
            </a:xfrm>
            <a:prstGeom prst="rect">
              <a:avLst/>
            </a:prstGeom>
            <a:noFill/>
            <a:ln w="25400" cmpd="sng">
              <a:noFill/>
              <a:prstDash val="solid"/>
            </a:ln>
          </p:spPr>
          <p:txBody>
            <a:bodyPr vert="horz" lIns="0" tIns="0" rIns="0" bIns="0" rtlCol="0" anchor="ctr" anchorCtr="0"/>
            <a:lstStyle/>
            <a:p>
              <a:pPr>
                <a:lnSpc>
                  <a:spcPts val="1600"/>
                </a:lnSpc>
                <a:defRPr/>
              </a:pPr>
              <a:r>
                <a:rPr lang="en-US" sz="1100" b="1" kern="0" spc="-10" dirty="0" smtClean="0">
                  <a:solidFill>
                    <a:srgbClr val="414042">
                      <a:lumMod val="50000"/>
                    </a:srgbClr>
                  </a:solidFill>
                  <a:latin typeface="Calibri"/>
                </a:rPr>
                <a:t>Stop-Loss / </a:t>
              </a:r>
              <a:r>
                <a:rPr lang="en-US" sz="1100" b="1" kern="0" spc="-10" dirty="0" err="1" smtClean="0">
                  <a:solidFill>
                    <a:srgbClr val="414042">
                      <a:lumMod val="50000"/>
                    </a:srgbClr>
                  </a:solidFill>
                  <a:latin typeface="Calibri"/>
                </a:rPr>
                <a:t>YRT</a:t>
              </a:r>
              <a:r>
                <a:rPr lang="en-US" sz="1100" b="1" kern="0" spc="-10" dirty="0" smtClean="0">
                  <a:solidFill>
                    <a:srgbClr val="414042">
                      <a:lumMod val="50000"/>
                    </a:srgbClr>
                  </a:solidFill>
                  <a:latin typeface="Calibri"/>
                </a:rPr>
                <a:t/>
              </a:r>
              <a:br>
                <a:rPr lang="en-US" sz="1100" b="1" kern="0" spc="-10" dirty="0" smtClean="0">
                  <a:solidFill>
                    <a:srgbClr val="414042">
                      <a:lumMod val="50000"/>
                    </a:srgbClr>
                  </a:solidFill>
                  <a:latin typeface="Calibri"/>
                </a:rPr>
              </a:br>
              <a:r>
                <a:rPr lang="en-US" sz="1100" b="1" kern="0" spc="-10" dirty="0" smtClean="0">
                  <a:solidFill>
                    <a:srgbClr val="414042">
                      <a:lumMod val="50000"/>
                    </a:srgbClr>
                  </a:solidFill>
                  <a:latin typeface="Calibri"/>
                </a:rPr>
                <a:t>Retrocession</a:t>
              </a:r>
              <a:br>
                <a:rPr lang="en-US" sz="1100" b="1" kern="0" spc="-10" dirty="0" smtClean="0">
                  <a:solidFill>
                    <a:srgbClr val="414042">
                      <a:lumMod val="50000"/>
                    </a:srgbClr>
                  </a:solidFill>
                  <a:latin typeface="Calibri"/>
                </a:rPr>
              </a:br>
              <a:r>
                <a:rPr lang="en-US" sz="1100" b="1" kern="0" spc="-10" dirty="0" smtClean="0">
                  <a:solidFill>
                    <a:srgbClr val="414042">
                      <a:lumMod val="50000"/>
                    </a:srgbClr>
                  </a:solidFill>
                  <a:latin typeface="Calibri"/>
                </a:rPr>
                <a:t>Agreement</a:t>
              </a:r>
              <a:br>
                <a:rPr lang="en-US" sz="1100" b="1" kern="0" spc="-10" dirty="0" smtClean="0">
                  <a:solidFill>
                    <a:srgbClr val="414042">
                      <a:lumMod val="50000"/>
                    </a:srgbClr>
                  </a:solidFill>
                  <a:latin typeface="Calibri"/>
                </a:rPr>
              </a:br>
              <a:r>
                <a:rPr lang="en-US" sz="1100" b="1" kern="0" spc="-10" dirty="0" smtClean="0">
                  <a:solidFill>
                    <a:srgbClr val="414042">
                      <a:lumMod val="50000"/>
                    </a:srgbClr>
                  </a:solidFill>
                  <a:latin typeface="Calibri"/>
                </a:rPr>
                <a:t>(Excess Reserves Only)</a:t>
              </a:r>
              <a:endParaRPr lang="en-US" sz="1100" b="1" kern="0" spc="-10" dirty="0">
                <a:solidFill>
                  <a:srgbClr val="414042">
                    <a:lumMod val="50000"/>
                  </a:srgbClr>
                </a:solidFill>
                <a:latin typeface="Calibri"/>
              </a:endParaRPr>
            </a:p>
          </p:txBody>
        </p:sp>
        <p:sp>
          <p:nvSpPr>
            <p:cNvPr id="42" name="Text Placeholder 9"/>
            <p:cNvSpPr txBox="1">
              <a:spLocks/>
            </p:cNvSpPr>
            <p:nvPr/>
          </p:nvSpPr>
          <p:spPr>
            <a:xfrm>
              <a:off x="4347559" y="2496604"/>
              <a:ext cx="2514220" cy="341458"/>
            </a:xfrm>
            <a:prstGeom prst="rect">
              <a:avLst/>
            </a:prstGeom>
            <a:noFill/>
            <a:ln w="25400" cmpd="sng">
              <a:noFill/>
              <a:prstDash val="solid"/>
            </a:ln>
          </p:spPr>
          <p:txBody>
            <a:bodyPr vert="horz" lIns="0" tIns="0" rIns="0" bIns="0" rtlCol="0" anchor="ctr" anchorCtr="0"/>
            <a:lstStyle/>
            <a:p>
              <a:pPr>
                <a:lnSpc>
                  <a:spcPts val="1600"/>
                </a:lnSpc>
                <a:defRPr/>
              </a:pPr>
              <a:r>
                <a:rPr lang="en-US" sz="1100" b="1" kern="0" spc="-10" dirty="0" smtClean="0">
                  <a:solidFill>
                    <a:srgbClr val="414042">
                      <a:lumMod val="50000"/>
                    </a:srgbClr>
                  </a:solidFill>
                  <a:latin typeface="Calibri"/>
                </a:rPr>
                <a:t>Coinsurance/Funds Withheld</a:t>
              </a:r>
              <a:br>
                <a:rPr lang="en-US" sz="1100" b="1" kern="0" spc="-10" dirty="0" smtClean="0">
                  <a:solidFill>
                    <a:srgbClr val="414042">
                      <a:lumMod val="50000"/>
                    </a:srgbClr>
                  </a:solidFill>
                  <a:latin typeface="Calibri"/>
                </a:rPr>
              </a:br>
              <a:r>
                <a:rPr lang="en-US" sz="1100" b="1" kern="0" spc="-10" dirty="0" smtClean="0">
                  <a:solidFill>
                    <a:srgbClr val="414042">
                      <a:lumMod val="50000"/>
                    </a:srgbClr>
                  </a:solidFill>
                  <a:latin typeface="Calibri"/>
                </a:rPr>
                <a:t>Reinsurance Agreement </a:t>
              </a:r>
              <a:endParaRPr lang="en-US" sz="1100" b="1" kern="0" spc="-10" dirty="0">
                <a:solidFill>
                  <a:srgbClr val="414042">
                    <a:lumMod val="50000"/>
                  </a:srgbClr>
                </a:solidFill>
                <a:latin typeface="Calibri"/>
              </a:endParaRPr>
            </a:p>
          </p:txBody>
        </p:sp>
        <p:cxnSp>
          <p:nvCxnSpPr>
            <p:cNvPr id="43" name="Straight Arrow Connector 42"/>
            <p:cNvCxnSpPr>
              <a:stCxn id="38" idx="0"/>
              <a:endCxn id="37" idx="2"/>
            </p:cNvCxnSpPr>
            <p:nvPr/>
          </p:nvCxnSpPr>
          <p:spPr>
            <a:xfrm flipV="1">
              <a:off x="4226483" y="2270943"/>
              <a:ext cx="1" cy="803200"/>
            </a:xfrm>
            <a:prstGeom prst="straightConnector1">
              <a:avLst/>
            </a:prstGeom>
            <a:noFill/>
            <a:ln w="12700" cap="flat" cmpd="sng" algn="ctr">
              <a:solidFill>
                <a:srgbClr val="414042">
                  <a:lumMod val="50000"/>
                </a:srgbClr>
              </a:solidFill>
              <a:prstDash val="solid"/>
              <a:headEnd type="triangle"/>
              <a:tailEnd type="triangle"/>
            </a:ln>
            <a:effectLst/>
          </p:spPr>
        </p:cxnSp>
        <p:cxnSp>
          <p:nvCxnSpPr>
            <p:cNvPr id="44" name="Straight Arrow Connector 43"/>
            <p:cNvCxnSpPr/>
            <p:nvPr/>
          </p:nvCxnSpPr>
          <p:spPr>
            <a:xfrm flipH="1">
              <a:off x="5119026" y="3767239"/>
              <a:ext cx="1289331" cy="0"/>
            </a:xfrm>
            <a:prstGeom prst="straightConnector1">
              <a:avLst/>
            </a:prstGeom>
            <a:noFill/>
            <a:ln w="12700" cap="flat" cmpd="sng" algn="ctr">
              <a:solidFill>
                <a:srgbClr val="414042">
                  <a:lumMod val="50000"/>
                </a:srgbClr>
              </a:solidFill>
              <a:prstDash val="solid"/>
              <a:headEnd type="none"/>
              <a:tailEnd type="triangle"/>
            </a:ln>
            <a:effectLst/>
          </p:spPr>
        </p:cxnSp>
        <p:sp>
          <p:nvSpPr>
            <p:cNvPr id="45" name="Text Placeholder 9"/>
            <p:cNvSpPr txBox="1">
              <a:spLocks/>
            </p:cNvSpPr>
            <p:nvPr/>
          </p:nvSpPr>
          <p:spPr>
            <a:xfrm>
              <a:off x="5131220" y="3410604"/>
              <a:ext cx="1277137" cy="448366"/>
            </a:xfrm>
            <a:prstGeom prst="rect">
              <a:avLst/>
            </a:prstGeom>
            <a:noFill/>
            <a:ln w="25400" cmpd="sng">
              <a:noFill/>
              <a:prstDash val="solid"/>
            </a:ln>
          </p:spPr>
          <p:txBody>
            <a:bodyPr vert="horz" lIns="0" tIns="0" rIns="0" bIns="0" rtlCol="0" anchor="ctr" anchorCtr="0"/>
            <a:lstStyle/>
            <a:p>
              <a:pPr marL="137160">
                <a:lnSpc>
                  <a:spcPts val="1100"/>
                </a:lnSpc>
                <a:defRPr/>
              </a:pPr>
              <a:r>
                <a:rPr lang="en-US" sz="1100" b="1" kern="0" spc="-10" dirty="0" smtClean="0">
                  <a:solidFill>
                    <a:srgbClr val="414042">
                      <a:lumMod val="50000"/>
                    </a:srgbClr>
                  </a:solidFill>
                  <a:latin typeface="Calibri"/>
                </a:rPr>
                <a:t>Capital Notes</a:t>
              </a:r>
              <a:endParaRPr lang="en-US" sz="1100" b="1" kern="0" spc="-10" dirty="0">
                <a:solidFill>
                  <a:srgbClr val="414042">
                    <a:lumMod val="50000"/>
                  </a:srgbClr>
                </a:solidFill>
                <a:latin typeface="Calibri"/>
              </a:endParaRPr>
            </a:p>
          </p:txBody>
        </p:sp>
        <p:sp>
          <p:nvSpPr>
            <p:cNvPr id="46" name="Text Placeholder 9"/>
            <p:cNvSpPr txBox="1">
              <a:spLocks/>
            </p:cNvSpPr>
            <p:nvPr/>
          </p:nvSpPr>
          <p:spPr>
            <a:xfrm>
              <a:off x="5108549" y="3092421"/>
              <a:ext cx="1314922" cy="335776"/>
            </a:xfrm>
            <a:prstGeom prst="rect">
              <a:avLst/>
            </a:prstGeom>
            <a:noFill/>
            <a:ln w="25400" cmpd="sng">
              <a:noFill/>
              <a:prstDash val="solid"/>
            </a:ln>
          </p:spPr>
          <p:txBody>
            <a:bodyPr vert="horz" lIns="0" tIns="0" rIns="0" bIns="0" rtlCol="0" anchor="ctr" anchorCtr="0"/>
            <a:lstStyle/>
            <a:p>
              <a:pPr marL="137160">
                <a:lnSpc>
                  <a:spcPts val="1100"/>
                </a:lnSpc>
                <a:defRPr/>
              </a:pPr>
              <a:r>
                <a:rPr lang="en-US" sz="1100" b="1" kern="0" spc="-10" dirty="0" smtClean="0">
                  <a:solidFill>
                    <a:srgbClr val="414042">
                      <a:lumMod val="50000"/>
                    </a:srgbClr>
                  </a:solidFill>
                  <a:latin typeface="Calibri"/>
                </a:rPr>
                <a:t>Surplus Notes</a:t>
              </a:r>
              <a:endParaRPr lang="en-US" sz="1100" b="1" kern="0" spc="-10" dirty="0">
                <a:solidFill>
                  <a:srgbClr val="414042">
                    <a:lumMod val="50000"/>
                  </a:srgbClr>
                </a:solidFill>
                <a:latin typeface="Calibri"/>
              </a:endParaRPr>
            </a:p>
          </p:txBody>
        </p:sp>
        <p:cxnSp>
          <p:nvCxnSpPr>
            <p:cNvPr id="47" name="Straight Arrow Connector 46"/>
            <p:cNvCxnSpPr/>
            <p:nvPr/>
          </p:nvCxnSpPr>
          <p:spPr>
            <a:xfrm flipV="1">
              <a:off x="4221252" y="3929031"/>
              <a:ext cx="0" cy="1105476"/>
            </a:xfrm>
            <a:prstGeom prst="straightConnector1">
              <a:avLst/>
            </a:prstGeom>
            <a:noFill/>
            <a:ln w="12700" cap="flat" cmpd="sng" algn="ctr">
              <a:solidFill>
                <a:srgbClr val="414042">
                  <a:lumMod val="50000"/>
                </a:srgbClr>
              </a:solidFill>
              <a:prstDash val="solid"/>
              <a:headEnd type="triangle"/>
              <a:tailEnd type="triangle"/>
            </a:ln>
            <a:effectLst/>
          </p:spPr>
        </p:cxnSp>
        <p:cxnSp>
          <p:nvCxnSpPr>
            <p:cNvPr id="48" name="Straight Arrow Connector 47"/>
            <p:cNvCxnSpPr/>
            <p:nvPr/>
          </p:nvCxnSpPr>
          <p:spPr>
            <a:xfrm>
              <a:off x="5120424" y="3393104"/>
              <a:ext cx="1280160" cy="0"/>
            </a:xfrm>
            <a:prstGeom prst="straightConnector1">
              <a:avLst/>
            </a:prstGeom>
            <a:noFill/>
            <a:ln w="12700" cap="flat" cmpd="sng" algn="ctr">
              <a:solidFill>
                <a:srgbClr val="004538"/>
              </a:solidFill>
              <a:prstDash val="solid"/>
              <a:headEnd type="none"/>
              <a:tailEnd type="triangle"/>
            </a:ln>
            <a:effectLst/>
          </p:spPr>
        </p:cxnSp>
      </p:grpSp>
    </p:spTree>
    <p:custDataLst>
      <p:tags r:id="rId2"/>
    </p:custDataLst>
    <p:extLst>
      <p:ext uri="{BB962C8B-B14F-4D97-AF65-F5344CB8AC3E}">
        <p14:creationId xmlns:p14="http://schemas.microsoft.com/office/powerpoint/2010/main" val="13208259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kt 9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4822" name="think-cell Folie" r:id="rId6" imgW="360" imgH="360" progId="">
                  <p:embed/>
                </p:oleObj>
              </mc:Choice>
              <mc:Fallback>
                <p:oleObj name="think-cell Folie" r:id="rId6" imgW="360" imgH="3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bwMode="gray">
          <a:xfrm>
            <a:off x="341999" y="339049"/>
            <a:ext cx="8551175" cy="338554"/>
          </a:xfrm>
          <a:effectLst>
            <a:reflection endPos="0" dir="5400000" sy="-100000" algn="bl" rotWithShape="0"/>
          </a:effectLst>
        </p:spPr>
        <p:txBody>
          <a:bodyPr vert="horz" wrap="none" anchor="t">
            <a:noAutofit/>
          </a:bodyPr>
          <a:lstStyle/>
          <a:p>
            <a:pPr eaLnBrk="0" hangingPunct="0">
              <a:spcAft>
                <a:spcPts val="0"/>
              </a:spcAft>
            </a:pPr>
            <a:r>
              <a:rPr lang="en-US" sz="2800" kern="1200" dirty="0" smtClean="0">
                <a:solidFill>
                  <a:srgbClr val="C80000"/>
                </a:solidFill>
                <a:latin typeface="Arial (Überschriften)"/>
              </a:rPr>
              <a:t>Regulatory Scrutiny</a:t>
            </a:r>
            <a:endParaRPr lang="en-GB" sz="2800" kern="1200" dirty="0">
              <a:solidFill>
                <a:srgbClr val="C80000"/>
              </a:solidFill>
              <a:latin typeface="Arial (Überschriften)"/>
            </a:endParaRPr>
          </a:p>
        </p:txBody>
      </p:sp>
      <p:sp>
        <p:nvSpPr>
          <p:cNvPr id="3" name="Foliennummernplatzhalter 2" hidden="1"/>
          <p:cNvSpPr>
            <a:spLocks noGrp="1"/>
          </p:cNvSpPr>
          <p:nvPr>
            <p:ph type="sldNum" sz="quarter" idx="12"/>
          </p:nvPr>
        </p:nvSpPr>
        <p:spPr bwMode="gray">
          <a:xfrm>
            <a:off x="341351" y="6632567"/>
            <a:ext cx="381000" cy="225433"/>
          </a:xfrm>
          <a:effectLst>
            <a:reflection endPos="0" dir="5400000" sy="-100000" algn="bl" rotWithShape="0"/>
          </a:effectLst>
        </p:spPr>
        <p:txBody>
          <a:bodyPr vert="horz" wrap="none" anchor="t"/>
          <a:lstStyle/>
          <a:p>
            <a:pPr eaLnBrk="0" hangingPunct="0"/>
            <a:r>
              <a:rPr lang="en-GB" dirty="0" smtClean="0">
                <a:solidFill>
                  <a:prstClr val="black">
                    <a:tint val="75000"/>
                  </a:prstClr>
                </a:solidFill>
                <a:latin typeface="Arial (Textkörper)"/>
              </a:rPr>
              <a:t>11</a:t>
            </a:r>
            <a:endParaRPr lang="en-GB" dirty="0">
              <a:solidFill>
                <a:prstClr val="black">
                  <a:tint val="75000"/>
                </a:prstClr>
              </a:solidFill>
              <a:latin typeface="Arial (Textkörper)"/>
            </a:endParaRPr>
          </a:p>
        </p:txBody>
      </p:sp>
      <p:sp>
        <p:nvSpPr>
          <p:cNvPr id="5" name="Textfeld 4"/>
          <p:cNvSpPr txBox="1"/>
          <p:nvPr>
            <p:custDataLst>
              <p:tags r:id="rId4"/>
            </p:custDataLst>
          </p:nvPr>
        </p:nvSpPr>
        <p:spPr bwMode="gray">
          <a:xfrm>
            <a:off x="341999" y="723600"/>
            <a:ext cx="65" cy="276999"/>
          </a:xfrm>
          <a:prstGeom prst="rect">
            <a:avLst/>
          </a:prstGeom>
          <a:noFill/>
          <a:effectLst>
            <a:reflection endPos="0" dir="5400000" sy="-100000" algn="bl" rotWithShape="0"/>
          </a:effectLst>
        </p:spPr>
        <p:txBody>
          <a:bodyPr vert="horz" wrap="none" lIns="0" tIns="0" rIns="0" bIns="0" rtlCol="0" anchor="t">
            <a:spAutoFit/>
          </a:bodyPr>
          <a:lstStyle/>
          <a:p>
            <a:pPr defTabSz="457200" eaLnBrk="0" hangingPunct="0">
              <a:buClr>
                <a:srgbClr val="C0504D"/>
              </a:buClr>
            </a:pPr>
            <a:endParaRPr lang="en-GB" dirty="0" smtClean="0">
              <a:solidFill>
                <a:srgbClr val="005192"/>
              </a:solidFill>
              <a:latin typeface="Arial (Textkörper)"/>
            </a:endParaRPr>
          </a:p>
        </p:txBody>
      </p:sp>
      <p:sp>
        <p:nvSpPr>
          <p:cNvPr id="28" name="Slide Number Placeholder 3"/>
          <p:cNvSpPr txBox="1">
            <a:spLocks/>
          </p:cNvSpPr>
          <p:nvPr/>
        </p:nvSpPr>
        <p:spPr bwMode="gray">
          <a:xfrm>
            <a:off x="341313" y="6616474"/>
            <a:ext cx="381000"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de-DE"/>
            </a:defPPr>
            <a:lvl1pPr marL="0" algn="l" defTabSz="914400" rtl="0" eaLnBrk="1" latinLnBrk="1" hangingPunct="1">
              <a:defRPr sz="900" kern="1200">
                <a:solidFill>
                  <a:srgbClr val="796E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7BCAFE-CCDD-47AB-BEF2-75CC8A07D906}" type="slidenum">
              <a:rPr lang="de-DE" smtClean="0">
                <a:latin typeface="Calibri"/>
              </a:rPr>
              <a:pPr>
                <a:defRPr/>
              </a:pPr>
              <a:t>33</a:t>
            </a:fld>
            <a:endParaRPr lang="de-DE" dirty="0">
              <a:latin typeface="Calibri"/>
            </a:endParaRPr>
          </a:p>
        </p:txBody>
      </p:sp>
      <p:sp>
        <p:nvSpPr>
          <p:cNvPr id="10" name="Content Placeholder 2"/>
          <p:cNvSpPr txBox="1">
            <a:spLocks/>
          </p:cNvSpPr>
          <p:nvPr/>
        </p:nvSpPr>
        <p:spPr>
          <a:xfrm>
            <a:off x="342064" y="1367742"/>
            <a:ext cx="7989887" cy="4528690"/>
          </a:xfrm>
          <a:prstGeom prst="rect">
            <a:avLst/>
          </a:prstGeom>
        </p:spPr>
        <p:txBody>
          <a:bodyPr vert="horz" lIns="0" tIns="0" rIns="0" bIns="0" rtlCol="0">
            <a:noAutofit/>
          </a:bodyPr>
          <a:lstStyle>
            <a:lvl1pPr marL="182880" indent="-182880" algn="l" defTabSz="914400" rtl="0" eaLnBrk="1" latinLnBrk="0" hangingPunct="1">
              <a:spcBef>
                <a:spcPts val="0"/>
              </a:spcBef>
              <a:spcAft>
                <a:spcPts val="1200"/>
              </a:spcAft>
              <a:buClr>
                <a:schemeClr val="accent1"/>
              </a:buClr>
              <a:buFont typeface="Arial" pitchFamily="34" charset="0"/>
              <a:buChar char="•"/>
              <a:defRPr sz="2600" kern="1200">
                <a:solidFill>
                  <a:schemeClr val="tx1"/>
                </a:solidFill>
                <a:latin typeface="+mn-lt"/>
                <a:ea typeface="+mn-ea"/>
                <a:cs typeface="+mn-cs"/>
              </a:defRPr>
            </a:lvl1pPr>
            <a:lvl2pPr marL="730250" indent="-27305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2pPr>
            <a:lvl3pPr marL="1097280" indent="-18288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3pPr>
            <a:lvl4pPr marL="1645920" indent="-27432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4pPr>
            <a:lvl5pPr marL="2011680" indent="-182880" algn="l" defTabSz="914400" rtl="0" eaLnBrk="1" latinLnBrk="0" hangingPunct="1">
              <a:spcBef>
                <a:spcPts val="0"/>
              </a:spcBef>
              <a:spcAft>
                <a:spcPts val="1200"/>
              </a:spcAft>
              <a:buClr>
                <a:schemeClr val="accent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ClrTx/>
              <a:buFont typeface="Arial" pitchFamily="34" charset="0"/>
              <a:buNone/>
            </a:pPr>
            <a:r>
              <a:rPr lang="en-US" sz="2800" dirty="0" smtClean="0">
                <a:solidFill>
                  <a:prstClr val="black"/>
                </a:solidFill>
                <a:latin typeface="Calibri"/>
              </a:rPr>
              <a:t>Current Articles/Debates</a:t>
            </a:r>
          </a:p>
          <a:p>
            <a:pPr marL="0" indent="0">
              <a:spcBef>
                <a:spcPts val="1200"/>
              </a:spcBef>
              <a:buClrTx/>
              <a:buFont typeface="Arial" pitchFamily="34" charset="0"/>
              <a:buNone/>
            </a:pPr>
            <a:r>
              <a:rPr lang="en-US" sz="2800" dirty="0" smtClean="0">
                <a:solidFill>
                  <a:prstClr val="black"/>
                </a:solidFill>
                <a:latin typeface="Calibri"/>
              </a:rPr>
              <a:t>NAIC Responses</a:t>
            </a:r>
            <a:endParaRPr lang="en-US" sz="2800" dirty="0">
              <a:solidFill>
                <a:prstClr val="black"/>
              </a:solidFill>
              <a:latin typeface="Calibri"/>
            </a:endParaRPr>
          </a:p>
          <a:p>
            <a:pPr marL="0" indent="0">
              <a:spcBef>
                <a:spcPts val="1200"/>
              </a:spcBef>
              <a:buClrTx/>
              <a:buFont typeface="Arial" pitchFamily="34" charset="0"/>
              <a:buNone/>
            </a:pPr>
            <a:r>
              <a:rPr lang="en-US" sz="2800" dirty="0" smtClean="0">
                <a:solidFill>
                  <a:prstClr val="black"/>
                </a:solidFill>
                <a:latin typeface="Calibri"/>
              </a:rPr>
              <a:t>The </a:t>
            </a:r>
            <a:r>
              <a:rPr lang="en-US" sz="2800" dirty="0">
                <a:solidFill>
                  <a:prstClr val="black"/>
                </a:solidFill>
                <a:latin typeface="Calibri"/>
              </a:rPr>
              <a:t>Rector Repor</a:t>
            </a:r>
            <a:r>
              <a:rPr lang="en-US" sz="2400" dirty="0">
                <a:solidFill>
                  <a:prstClr val="black"/>
                </a:solidFill>
                <a:latin typeface="Calibri"/>
              </a:rPr>
              <a:t>t</a:t>
            </a:r>
          </a:p>
          <a:p>
            <a:pPr marL="342900" lvl="1" indent="-342900">
              <a:spcBef>
                <a:spcPts val="1800"/>
              </a:spcBef>
              <a:buClrTx/>
              <a:buSzPct val="90000"/>
              <a:buFont typeface="Arial" pitchFamily="34" charset="0"/>
              <a:buChar char="‒"/>
              <a:defRPr/>
            </a:pPr>
            <a:endParaRPr lang="en-US" sz="2000" dirty="0">
              <a:solidFill>
                <a:prstClr val="black"/>
              </a:solidFill>
              <a:latin typeface="Calibri"/>
            </a:endParaRPr>
          </a:p>
        </p:txBody>
      </p:sp>
    </p:spTree>
    <p:custDataLst>
      <p:tags r:id="rId2"/>
    </p:custDataLst>
    <p:extLst>
      <p:ext uri="{BB962C8B-B14F-4D97-AF65-F5344CB8AC3E}">
        <p14:creationId xmlns:p14="http://schemas.microsoft.com/office/powerpoint/2010/main" val="16572498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9663" y="2946400"/>
            <a:ext cx="184150" cy="922338"/>
          </a:xfrm>
          <a:prstGeom prst="rect">
            <a:avLst/>
          </a:prstGeom>
          <a:noFill/>
        </p:spPr>
        <p:txBody>
          <a:bodyPr wrap="none">
            <a:spAutoFit/>
          </a:bodyPr>
          <a:lstStyle/>
          <a:p>
            <a:pPr algn="ctr" defTabSz="457200">
              <a:defRPr/>
            </a:pPr>
            <a:endPar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14338" name="TextBox 11"/>
          <p:cNvSpPr txBox="1">
            <a:spLocks noChangeArrowheads="1"/>
          </p:cNvSpPr>
          <p:nvPr/>
        </p:nvSpPr>
        <p:spPr bwMode="auto">
          <a:xfrm flipH="1">
            <a:off x="203200" y="1101725"/>
            <a:ext cx="8683625" cy="328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ts val="4538"/>
              </a:lnSpc>
            </a:pPr>
            <a:r>
              <a:rPr lang="en-US" sz="4000" b="1" dirty="0" smtClean="0">
                <a:solidFill>
                  <a:prstClr val="black"/>
                </a:solidFill>
                <a:latin typeface="Arial-BoldMT" charset="0"/>
                <a:cs typeface="Arial-BoldMT" charset="0"/>
              </a:rPr>
              <a:t>Guy Carpenter</a:t>
            </a:r>
            <a:endParaRPr lang="en-US" sz="4000" b="1" dirty="0">
              <a:solidFill>
                <a:prstClr val="black"/>
              </a:solidFill>
              <a:latin typeface="Arial-BoldMT" charset="0"/>
              <a:cs typeface="Arial-BoldMT" charset="0"/>
            </a:endParaRPr>
          </a:p>
          <a:p>
            <a:pPr defTabSz="457200">
              <a:lnSpc>
                <a:spcPts val="4538"/>
              </a:lnSpc>
            </a:pPr>
            <a:endParaRPr lang="en-US" b="1" dirty="0">
              <a:solidFill>
                <a:prstClr val="black"/>
              </a:solidFill>
              <a:cs typeface="Arial" charset="0"/>
            </a:endParaRPr>
          </a:p>
          <a:p>
            <a:pPr marL="0" lvl="1" indent="0" defTabSz="457200">
              <a:lnSpc>
                <a:spcPts val="4538"/>
              </a:lnSpc>
            </a:pPr>
            <a:endParaRPr lang="en-US" sz="2200" dirty="0" smtClean="0">
              <a:solidFill>
                <a:prstClr val="black"/>
              </a:solidFill>
              <a:cs typeface="Arial" charset="0"/>
            </a:endParaRPr>
          </a:p>
          <a:p>
            <a:pPr marL="0" lvl="1" indent="0" defTabSz="457200">
              <a:lnSpc>
                <a:spcPts val="4538"/>
              </a:lnSpc>
            </a:pPr>
            <a:r>
              <a:rPr lang="en-US" sz="2200" dirty="0" smtClean="0">
                <a:solidFill>
                  <a:prstClr val="black"/>
                </a:solidFill>
                <a:cs typeface="Arial" charset="0"/>
              </a:rPr>
              <a:t>“</a:t>
            </a:r>
            <a:r>
              <a:rPr lang="en-US" sz="2200" dirty="0" smtClean="0">
                <a:solidFill>
                  <a:prstClr val="black"/>
                </a:solidFill>
              </a:rPr>
              <a:t>CAT Bonds</a:t>
            </a:r>
            <a:r>
              <a:rPr lang="en-US" sz="2200" dirty="0" smtClean="0">
                <a:solidFill>
                  <a:prstClr val="black"/>
                </a:solidFill>
                <a:cs typeface="Arial" charset="0"/>
              </a:rPr>
              <a:t>”</a:t>
            </a:r>
          </a:p>
          <a:p>
            <a:pPr marL="0" lvl="1" indent="0" defTabSz="457200">
              <a:lnSpc>
                <a:spcPts val="4538"/>
              </a:lnSpc>
            </a:pPr>
            <a:endParaRPr lang="en-US" sz="2200" dirty="0">
              <a:solidFill>
                <a:prstClr val="black"/>
              </a:solidFill>
              <a:cs typeface="Arial" charset="0"/>
            </a:endParaRPr>
          </a:p>
          <a:p>
            <a:pPr defTabSz="457200"/>
            <a:r>
              <a:rPr lang="en-US" sz="2000" dirty="0">
                <a:solidFill>
                  <a:prstClr val="black"/>
                </a:solidFill>
              </a:rPr>
              <a:t>Jay Green, </a:t>
            </a:r>
            <a:r>
              <a:rPr lang="en-US" sz="2000" dirty="0" smtClean="0">
                <a:solidFill>
                  <a:prstClr val="black"/>
                </a:solidFill>
              </a:rPr>
              <a:t>Senior Vice President, Guy </a:t>
            </a:r>
            <a:r>
              <a:rPr lang="en-US" sz="2000" dirty="0">
                <a:solidFill>
                  <a:prstClr val="black"/>
                </a:solidFill>
              </a:rPr>
              <a:t>C</a:t>
            </a:r>
            <a:r>
              <a:rPr lang="en-US" sz="2000" dirty="0" smtClean="0">
                <a:solidFill>
                  <a:prstClr val="black"/>
                </a:solidFill>
              </a:rPr>
              <a:t>arpenter Securities</a:t>
            </a:r>
            <a:endParaRPr lang="en-US" sz="2000" dirty="0">
              <a:solidFill>
                <a:prstClr val="black"/>
              </a:solidFill>
            </a:endParaRPr>
          </a:p>
        </p:txBody>
      </p:sp>
      <p:sp>
        <p:nvSpPr>
          <p:cNvPr id="14341"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
        <p:nvSpPr>
          <p:cNvPr id="14342"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Tree>
    <p:extLst>
      <p:ext uri="{BB962C8B-B14F-4D97-AF65-F5344CB8AC3E}">
        <p14:creationId xmlns:p14="http://schemas.microsoft.com/office/powerpoint/2010/main" val="25565266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95"/>
            <a:ext cx="8229600" cy="1143000"/>
          </a:xfrm>
        </p:spPr>
        <p:txBody>
          <a:bodyPr>
            <a:normAutofit/>
          </a:bodyPr>
          <a:lstStyle/>
          <a:p>
            <a:r>
              <a:rPr lang="en-US" sz="2800" dirty="0" smtClean="0">
                <a:solidFill>
                  <a:srgbClr val="CC0000"/>
                </a:solidFill>
              </a:rPr>
              <a:t>Insurance-Linked Securities </a:t>
            </a:r>
            <a:br>
              <a:rPr lang="en-US" sz="2800" dirty="0" smtClean="0">
                <a:solidFill>
                  <a:srgbClr val="CC0000"/>
                </a:solidFill>
              </a:rPr>
            </a:br>
            <a:endParaRPr lang="en-US" sz="2800" dirty="0">
              <a:solidFill>
                <a:srgbClr val="CC0000"/>
              </a:solidFill>
            </a:endParaRPr>
          </a:p>
        </p:txBody>
      </p:sp>
      <p:sp>
        <p:nvSpPr>
          <p:cNvPr id="3" name="Content Placeholder 2"/>
          <p:cNvSpPr>
            <a:spLocks noGrp="1"/>
          </p:cNvSpPr>
          <p:nvPr>
            <p:ph idx="1"/>
          </p:nvPr>
        </p:nvSpPr>
        <p:spPr>
          <a:xfrm>
            <a:off x="266052" y="1295850"/>
            <a:ext cx="8628524" cy="4987925"/>
          </a:xfrm>
        </p:spPr>
        <p:txBody>
          <a:bodyPr>
            <a:normAutofit/>
          </a:bodyPr>
          <a:lstStyle/>
          <a:p>
            <a:pPr lvl="0" eaLnBrk="1" hangingPunct="1">
              <a:spcBef>
                <a:spcPts val="1500"/>
              </a:spcBef>
              <a:defRPr/>
            </a:pPr>
            <a:r>
              <a:rPr lang="en-US" sz="1800" dirty="0">
                <a:ea typeface="ＭＳ Ｐゴシック"/>
                <a:cs typeface="ＭＳ Ｐゴシック"/>
              </a:rPr>
              <a:t>GC Securities </a:t>
            </a:r>
            <a:r>
              <a:rPr lang="en-US" sz="1800" dirty="0" smtClean="0">
                <a:ea typeface="ＭＳ Ｐゴシック"/>
                <a:cs typeface="ＭＳ Ｐゴシック"/>
              </a:rPr>
              <a:t>is the specialist investment bank of Guy Carpenter and facilitates </a:t>
            </a:r>
            <a:r>
              <a:rPr lang="en-US" sz="1800" dirty="0">
                <a:ea typeface="ＭＳ Ｐゴシック"/>
                <a:cs typeface="ＭＳ Ｐゴシック"/>
              </a:rPr>
              <a:t>the transfer of property, casualty and life risks to the capital markets for our insurance and reinsurance clients in multiple formats (generally referred to as “ILS” or “Insurance-linked Securities”):</a:t>
            </a:r>
          </a:p>
          <a:p>
            <a:pPr marL="517525" lvl="1" indent="-285750">
              <a:spcBef>
                <a:spcPts val="1500"/>
              </a:spcBef>
              <a:buFont typeface="Arial" pitchFamily="34" charset="0"/>
              <a:buChar char="-"/>
            </a:pPr>
            <a:r>
              <a:rPr lang="en-US" sz="1800" dirty="0"/>
              <a:t>Catastrophe Bonds</a:t>
            </a:r>
          </a:p>
          <a:p>
            <a:pPr marL="517525" lvl="1" indent="-285750">
              <a:spcBef>
                <a:spcPts val="1500"/>
              </a:spcBef>
              <a:buFont typeface="Arial" pitchFamily="34" charset="0"/>
              <a:buChar char="-"/>
            </a:pPr>
            <a:r>
              <a:rPr lang="en-US" sz="1800" dirty="0">
                <a:ea typeface="ＭＳ Ｐゴシック"/>
                <a:cs typeface="ＭＳ Ｐゴシック"/>
              </a:rPr>
              <a:t>Derivatives</a:t>
            </a:r>
          </a:p>
          <a:p>
            <a:pPr marL="517525" lvl="1" indent="-285750">
              <a:spcBef>
                <a:spcPts val="1500"/>
              </a:spcBef>
              <a:buFont typeface="Arial" pitchFamily="34" charset="0"/>
              <a:buChar char="-"/>
            </a:pPr>
            <a:r>
              <a:rPr lang="en-US" sz="1800" dirty="0"/>
              <a:t>Collateralized Reinsurance</a:t>
            </a:r>
          </a:p>
          <a:p>
            <a:pPr marL="517525" lvl="1" indent="-285750">
              <a:spcBef>
                <a:spcPts val="1500"/>
              </a:spcBef>
              <a:buFont typeface="Arial" pitchFamily="34" charset="0"/>
              <a:buChar char="-"/>
            </a:pPr>
            <a:r>
              <a:rPr lang="en-US" sz="1800" dirty="0">
                <a:ea typeface="ＭＳ Ｐゴシック"/>
                <a:cs typeface="ＭＳ Ｐゴシック"/>
              </a:rPr>
              <a:t>Sidecars</a:t>
            </a:r>
          </a:p>
          <a:p>
            <a:pPr>
              <a:spcBef>
                <a:spcPts val="1500"/>
              </a:spcBef>
            </a:pPr>
            <a:r>
              <a:rPr lang="en-US" sz="1800" dirty="0" smtClean="0"/>
              <a:t>The </a:t>
            </a:r>
            <a:r>
              <a:rPr lang="en-US" sz="1800" dirty="0"/>
              <a:t>ILS team is fully integrated into </a:t>
            </a:r>
            <a:r>
              <a:rPr lang="en-US" sz="1800" dirty="0" smtClean="0"/>
              <a:t>the Marsh and Guy Carpenter brokerage platforms offering our clients seamless capital markets execution within traditional risk transfer programs based on close coordination with broker teams and detailed knowledge of client</a:t>
            </a:r>
            <a:endParaRPr lang="en-US" sz="1800" dirty="0">
              <a:ea typeface="ＭＳ Ｐゴシック"/>
              <a:cs typeface="ＭＳ Ｐゴシック"/>
            </a:endParaRPr>
          </a:p>
        </p:txBody>
      </p:sp>
      <p:sp>
        <p:nvSpPr>
          <p:cNvPr id="4" name="Slide Number Placeholder 3"/>
          <p:cNvSpPr>
            <a:spLocks noGrp="1"/>
          </p:cNvSpPr>
          <p:nvPr>
            <p:ph type="sldNum" sz="quarter" idx="12"/>
          </p:nvPr>
        </p:nvSpPr>
        <p:spPr/>
        <p:txBody>
          <a:bodyPr/>
          <a:lstStyle/>
          <a:p>
            <a:pPr>
              <a:defRPr/>
            </a:pPr>
            <a:fld id="{6798E0D6-E75A-408F-923A-82ABCD3F5019}" type="slidenum">
              <a:rPr lang="en-US" smtClean="0">
                <a:solidFill>
                  <a:prstClr val="black">
                    <a:tint val="75000"/>
                  </a:prstClr>
                </a:solidFill>
                <a:latin typeface="Calibri"/>
              </a:rPr>
              <a:pPr>
                <a:defRPr/>
              </a:pPr>
              <a:t>35</a:t>
            </a:fld>
            <a:endParaRPr lang="en-US">
              <a:solidFill>
                <a:prstClr val="black">
                  <a:tint val="75000"/>
                </a:prstClr>
              </a:solidFill>
              <a:latin typeface="Calibri"/>
            </a:endParaRPr>
          </a:p>
        </p:txBody>
      </p:sp>
    </p:spTree>
    <p:extLst>
      <p:ext uri="{BB962C8B-B14F-4D97-AF65-F5344CB8AC3E}">
        <p14:creationId xmlns:p14="http://schemas.microsoft.com/office/powerpoint/2010/main" val="17640850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186101"/>
            <a:ext cx="9144000" cy="1143000"/>
          </a:xfrm>
        </p:spPr>
        <p:txBody>
          <a:bodyPr>
            <a:normAutofit fontScale="90000"/>
          </a:bodyPr>
          <a:lstStyle/>
          <a:p>
            <a:r>
              <a:rPr lang="en-US" sz="3100" dirty="0" smtClean="0">
                <a:solidFill>
                  <a:srgbClr val="C70000"/>
                </a:solidFill>
              </a:rPr>
              <a:t>Insurance-Linked </a:t>
            </a:r>
            <a:r>
              <a:rPr lang="en-US" sz="3100" dirty="0">
                <a:solidFill>
                  <a:srgbClr val="C70000"/>
                </a:solidFill>
              </a:rPr>
              <a:t>Securities</a:t>
            </a:r>
            <a:r>
              <a:rPr lang="en-GB" sz="3100" dirty="0" smtClean="0">
                <a:solidFill>
                  <a:srgbClr val="C70000"/>
                </a:solidFill>
              </a:rPr>
              <a:t/>
            </a:r>
            <a:br>
              <a:rPr lang="en-GB" sz="3100" dirty="0" smtClean="0">
                <a:solidFill>
                  <a:srgbClr val="C70000"/>
                </a:solidFill>
              </a:rPr>
            </a:br>
            <a:r>
              <a:rPr lang="en-GB" sz="3100" dirty="0" smtClean="0">
                <a:solidFill>
                  <a:srgbClr val="C70000"/>
                </a:solidFill>
              </a:rPr>
              <a:t>Spectrum of Solutions</a:t>
            </a:r>
            <a:r>
              <a:rPr lang="en-GB" dirty="0" smtClean="0">
                <a:solidFill>
                  <a:srgbClr val="C70000"/>
                </a:solidFill>
              </a:rPr>
              <a:t/>
            </a:r>
            <a:br>
              <a:rPr lang="en-GB" dirty="0" smtClean="0">
                <a:solidFill>
                  <a:srgbClr val="C70000"/>
                </a:solidFill>
              </a:rPr>
            </a:br>
            <a:endParaRPr lang="en-US" altLang="en-US" dirty="0" smtClean="0">
              <a:solidFill>
                <a:srgbClr val="C70000"/>
              </a:solidFill>
            </a:endParaRPr>
          </a:p>
        </p:txBody>
      </p:sp>
      <p:grpSp>
        <p:nvGrpSpPr>
          <p:cNvPr id="2" name="Group 1"/>
          <p:cNvGrpSpPr/>
          <p:nvPr/>
        </p:nvGrpSpPr>
        <p:grpSpPr>
          <a:xfrm>
            <a:off x="740762" y="1049895"/>
            <a:ext cx="7635496" cy="1819250"/>
            <a:chOff x="1041671" y="869359"/>
            <a:chExt cx="7454598" cy="1603041"/>
          </a:xfrm>
        </p:grpSpPr>
        <p:sp>
          <p:nvSpPr>
            <p:cNvPr id="69" name="Rounded Rectangle 68"/>
            <p:cNvSpPr/>
            <p:nvPr/>
          </p:nvSpPr>
          <p:spPr bwMode="auto">
            <a:xfrm>
              <a:off x="1041671" y="1192240"/>
              <a:ext cx="7454598" cy="1280160"/>
            </a:xfrm>
            <a:prstGeom prst="roundRect">
              <a:avLst/>
            </a:prstGeom>
            <a:solidFill>
              <a:schemeClr val="accent5">
                <a:lumMod val="40000"/>
                <a:lumOff val="60000"/>
              </a:schemeClr>
            </a:solidFill>
            <a:ln w="9525" cap="flat" cmpd="sng" algn="ctr">
              <a:solidFill>
                <a:schemeClr val="bg2"/>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fontAlgn="base">
                <a:lnSpc>
                  <a:spcPct val="86000"/>
                </a:lnSpc>
                <a:spcBef>
                  <a:spcPct val="0"/>
                </a:spcBef>
                <a:spcAft>
                  <a:spcPct val="0"/>
                </a:spcAft>
              </a:pPr>
              <a:endParaRPr lang="en-US" sz="2400" smtClean="0">
                <a:solidFill>
                  <a:prstClr val="black"/>
                </a:solidFill>
                <a:latin typeface="Arial" charset="0"/>
              </a:endParaRPr>
            </a:p>
          </p:txBody>
        </p:sp>
        <p:sp>
          <p:nvSpPr>
            <p:cNvPr id="70" name="Line 10"/>
            <p:cNvSpPr>
              <a:spLocks noChangeShapeType="1"/>
            </p:cNvSpPr>
            <p:nvPr/>
          </p:nvSpPr>
          <p:spPr bwMode="auto">
            <a:xfrm>
              <a:off x="1620916" y="1567730"/>
              <a:ext cx="6207327" cy="0"/>
            </a:xfrm>
            <a:prstGeom prst="line">
              <a:avLst/>
            </a:prstGeom>
            <a:noFill/>
            <a:ln w="304800">
              <a:solidFill>
                <a:schemeClr val="accent1"/>
              </a:solidFill>
              <a:round/>
              <a:headEnd type="none" w="sm" len="lg"/>
              <a:tailEnd type="none" w="sm" len="lg"/>
            </a:ln>
            <a:effectLst/>
          </p:spPr>
          <p:txBody>
            <a:bodyPr tIns="91440" bIns="91440" anchor="ctr"/>
            <a:lstStyle/>
            <a:p>
              <a:pPr defTabSz="457200">
                <a:defRPr/>
              </a:pPr>
              <a:endParaRPr lang="en-US" sz="1400">
                <a:solidFill>
                  <a:prstClr val="black"/>
                </a:solidFill>
                <a:latin typeface="Calibri"/>
                <a:ea typeface="ＭＳ Ｐゴシック" charset="-128"/>
              </a:endParaRPr>
            </a:p>
          </p:txBody>
        </p:sp>
        <p:sp>
          <p:nvSpPr>
            <p:cNvPr id="72" name="AutoShape 16"/>
            <p:cNvSpPr>
              <a:spLocks noChangeAspect="1" noChangeArrowheads="1"/>
            </p:cNvSpPr>
            <p:nvPr/>
          </p:nvSpPr>
          <p:spPr bwMode="auto">
            <a:xfrm rot="16200000">
              <a:off x="1109753" y="1334579"/>
              <a:ext cx="562974" cy="462048"/>
            </a:xfrm>
            <a:prstGeom prst="triangle">
              <a:avLst>
                <a:gd name="adj" fmla="val 50000"/>
              </a:avLst>
            </a:prstGeom>
            <a:solidFill>
              <a:schemeClr val="accent1"/>
            </a:solidFill>
            <a:ln w="9525" algn="ctr">
              <a:solidFill>
                <a:schemeClr val="accent1"/>
              </a:solidFill>
              <a:miter lim="800000"/>
              <a:headEnd/>
              <a:tailEnd/>
            </a:ln>
            <a:effectLst/>
          </p:spPr>
          <p:txBody>
            <a:bodyPr vert="eaVert" wrap="none" tIns="91440" bIns="91440" anchor="ctr"/>
            <a:lstStyle/>
            <a:p>
              <a:pPr algn="ctr" defTabSz="457200" eaLnBrk="0" hangingPunct="0">
                <a:spcBef>
                  <a:spcPct val="50000"/>
                </a:spcBef>
                <a:defRPr/>
              </a:pPr>
              <a:endParaRPr lang="en-US" sz="1400">
                <a:solidFill>
                  <a:prstClr val="black"/>
                </a:solidFill>
                <a:latin typeface="Calibri"/>
              </a:endParaRPr>
            </a:p>
          </p:txBody>
        </p:sp>
        <p:sp>
          <p:nvSpPr>
            <p:cNvPr id="73" name="AutoShape 17"/>
            <p:cNvSpPr>
              <a:spLocks noChangeAspect="1" noChangeArrowheads="1"/>
            </p:cNvSpPr>
            <p:nvPr/>
          </p:nvSpPr>
          <p:spPr bwMode="auto">
            <a:xfrm rot="5400000">
              <a:off x="7767666" y="1335997"/>
              <a:ext cx="562973" cy="462048"/>
            </a:xfrm>
            <a:prstGeom prst="triangle">
              <a:avLst>
                <a:gd name="adj" fmla="val 50000"/>
              </a:avLst>
            </a:prstGeom>
            <a:solidFill>
              <a:schemeClr val="accent1"/>
            </a:solidFill>
            <a:ln w="9525" algn="ctr">
              <a:solidFill>
                <a:schemeClr val="accent1"/>
              </a:solidFill>
              <a:miter lim="800000"/>
              <a:headEnd/>
              <a:tailEnd/>
            </a:ln>
            <a:effectLst/>
          </p:spPr>
          <p:txBody>
            <a:bodyPr rot="10800000" vert="eaVert" wrap="none" tIns="91440" bIns="91440" anchor="ctr"/>
            <a:lstStyle/>
            <a:p>
              <a:pPr algn="ctr" defTabSz="457200" eaLnBrk="0" hangingPunct="0">
                <a:spcBef>
                  <a:spcPct val="50000"/>
                </a:spcBef>
                <a:defRPr/>
              </a:pPr>
              <a:endParaRPr lang="en-US" sz="1400">
                <a:solidFill>
                  <a:prstClr val="black"/>
                </a:solidFill>
                <a:latin typeface="Calibri"/>
              </a:endParaRPr>
            </a:p>
          </p:txBody>
        </p:sp>
        <p:sp>
          <p:nvSpPr>
            <p:cNvPr id="74" name="Text Box 15"/>
            <p:cNvSpPr txBox="1">
              <a:spLocks noChangeArrowheads="1"/>
            </p:cNvSpPr>
            <p:nvPr/>
          </p:nvSpPr>
          <p:spPr bwMode="auto">
            <a:xfrm>
              <a:off x="1620916" y="1379127"/>
              <a:ext cx="1640739" cy="38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nchor="ctr"/>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defTabSz="457200" eaLnBrk="0" hangingPunct="0">
                <a:spcBef>
                  <a:spcPct val="50000"/>
                </a:spcBef>
              </a:pPr>
              <a:r>
                <a:rPr lang="en-US" sz="1800" baseline="0" dirty="0">
                  <a:solidFill>
                    <a:srgbClr val="FFFFFF"/>
                  </a:solidFill>
                </a:rPr>
                <a:t>Shorter Term</a:t>
              </a:r>
            </a:p>
          </p:txBody>
        </p:sp>
        <p:sp>
          <p:nvSpPr>
            <p:cNvPr id="75" name="Text Box 15"/>
            <p:cNvSpPr txBox="1">
              <a:spLocks noChangeArrowheads="1"/>
            </p:cNvSpPr>
            <p:nvPr/>
          </p:nvSpPr>
          <p:spPr bwMode="auto">
            <a:xfrm>
              <a:off x="5511272" y="1379127"/>
              <a:ext cx="2280600" cy="38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nchor="ctr"/>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r" defTabSz="457200" eaLnBrk="0" hangingPunct="0">
                <a:spcBef>
                  <a:spcPct val="50000"/>
                </a:spcBef>
              </a:pPr>
              <a:r>
                <a:rPr lang="en-US" sz="1800" baseline="0" dirty="0">
                  <a:solidFill>
                    <a:srgbClr val="FFFFFF"/>
                  </a:solidFill>
                </a:rPr>
                <a:t>Longer Term</a:t>
              </a:r>
            </a:p>
          </p:txBody>
        </p:sp>
        <p:sp>
          <p:nvSpPr>
            <p:cNvPr id="76" name="Text Box 15"/>
            <p:cNvSpPr txBox="1">
              <a:spLocks noChangeArrowheads="1"/>
            </p:cNvSpPr>
            <p:nvPr/>
          </p:nvSpPr>
          <p:spPr bwMode="auto">
            <a:xfrm>
              <a:off x="1165605" y="1822566"/>
              <a:ext cx="1109990" cy="61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ctr" defTabSz="457200" eaLnBrk="0" hangingPunct="0">
                <a:spcBef>
                  <a:spcPct val="50000"/>
                </a:spcBef>
              </a:pPr>
              <a:r>
                <a:rPr lang="en-US" sz="1050" b="1" baseline="0" dirty="0">
                  <a:solidFill>
                    <a:prstClr val="black"/>
                  </a:solidFill>
                </a:rPr>
                <a:t>Traditional </a:t>
              </a:r>
              <a:r>
                <a:rPr lang="en-US" sz="1050" b="1" baseline="0" dirty="0" smtClean="0">
                  <a:solidFill>
                    <a:prstClr val="black"/>
                  </a:solidFill>
                </a:rPr>
                <a:t>/ Collateralized Reinsurance</a:t>
              </a:r>
              <a:endParaRPr lang="en-US" sz="1050" b="1" baseline="0" dirty="0">
                <a:solidFill>
                  <a:prstClr val="black"/>
                </a:solidFill>
              </a:endParaRPr>
            </a:p>
          </p:txBody>
        </p:sp>
        <p:sp>
          <p:nvSpPr>
            <p:cNvPr id="77" name="Text Box 15"/>
            <p:cNvSpPr txBox="1">
              <a:spLocks noChangeArrowheads="1"/>
            </p:cNvSpPr>
            <p:nvPr/>
          </p:nvSpPr>
          <p:spPr bwMode="auto">
            <a:xfrm>
              <a:off x="3270262" y="1823985"/>
              <a:ext cx="1551832" cy="6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ctr" defTabSz="457200" eaLnBrk="0" hangingPunct="0">
                <a:spcBef>
                  <a:spcPct val="50000"/>
                </a:spcBef>
              </a:pPr>
              <a:r>
                <a:rPr lang="en-US" sz="1050" b="1" baseline="0" dirty="0">
                  <a:solidFill>
                    <a:prstClr val="black"/>
                  </a:solidFill>
                </a:rPr>
                <a:t>Insurance </a:t>
              </a:r>
              <a:r>
                <a:rPr lang="en-US" sz="1050" b="1" baseline="0" dirty="0" smtClean="0">
                  <a:solidFill>
                    <a:prstClr val="black"/>
                  </a:solidFill>
                </a:rPr>
                <a:t> Linked </a:t>
              </a:r>
              <a:br>
                <a:rPr lang="en-US" sz="1050" b="1" baseline="0" dirty="0" smtClean="0">
                  <a:solidFill>
                    <a:prstClr val="black"/>
                  </a:solidFill>
                </a:rPr>
              </a:br>
              <a:r>
                <a:rPr lang="en-US" sz="1050" b="1" baseline="0" dirty="0" smtClean="0">
                  <a:solidFill>
                    <a:prstClr val="black"/>
                  </a:solidFill>
                </a:rPr>
                <a:t>Securities</a:t>
              </a:r>
              <a:br>
                <a:rPr lang="en-US" sz="1050" b="1" baseline="0" dirty="0" smtClean="0">
                  <a:solidFill>
                    <a:prstClr val="black"/>
                  </a:solidFill>
                </a:rPr>
              </a:br>
              <a:r>
                <a:rPr lang="en-US" sz="1050" b="1" baseline="0" dirty="0" smtClean="0">
                  <a:solidFill>
                    <a:prstClr val="black"/>
                  </a:solidFill>
                </a:rPr>
                <a:t>(Cat bonds)</a:t>
              </a:r>
            </a:p>
            <a:p>
              <a:pPr algn="ctr" defTabSz="457200" eaLnBrk="0" hangingPunct="0">
                <a:spcBef>
                  <a:spcPct val="50000"/>
                </a:spcBef>
              </a:pPr>
              <a:endParaRPr lang="en-US" sz="1050" b="1" baseline="0" dirty="0">
                <a:solidFill>
                  <a:prstClr val="black"/>
                </a:solidFill>
              </a:endParaRPr>
            </a:p>
          </p:txBody>
        </p:sp>
        <p:sp>
          <p:nvSpPr>
            <p:cNvPr id="78" name="Text Box 15"/>
            <p:cNvSpPr txBox="1">
              <a:spLocks noChangeArrowheads="1"/>
            </p:cNvSpPr>
            <p:nvPr/>
          </p:nvSpPr>
          <p:spPr bwMode="auto">
            <a:xfrm>
              <a:off x="5743989" y="1823984"/>
              <a:ext cx="549607" cy="6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ctr" defTabSz="457200" eaLnBrk="0" hangingPunct="0">
                <a:spcBef>
                  <a:spcPct val="50000"/>
                </a:spcBef>
              </a:pPr>
              <a:r>
                <a:rPr lang="en-US" sz="1050" b="1" baseline="0" dirty="0">
                  <a:solidFill>
                    <a:prstClr val="black"/>
                  </a:solidFill>
                </a:rPr>
                <a:t>Debt</a:t>
              </a:r>
            </a:p>
          </p:txBody>
        </p:sp>
        <p:sp>
          <p:nvSpPr>
            <p:cNvPr id="79" name="Text Box 15"/>
            <p:cNvSpPr txBox="1">
              <a:spLocks noChangeArrowheads="1"/>
            </p:cNvSpPr>
            <p:nvPr/>
          </p:nvSpPr>
          <p:spPr bwMode="auto">
            <a:xfrm>
              <a:off x="6342418" y="1822566"/>
              <a:ext cx="1178691" cy="6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ctr" defTabSz="457200" eaLnBrk="0" hangingPunct="0">
                <a:spcBef>
                  <a:spcPct val="50000"/>
                </a:spcBef>
              </a:pPr>
              <a:r>
                <a:rPr lang="en-US" sz="1050" b="1" baseline="0" dirty="0">
                  <a:solidFill>
                    <a:prstClr val="black"/>
                  </a:solidFill>
                </a:rPr>
                <a:t>Preferred or Equity Linked Capital</a:t>
              </a:r>
            </a:p>
          </p:txBody>
        </p:sp>
        <p:sp>
          <p:nvSpPr>
            <p:cNvPr id="80" name="Text Box 15"/>
            <p:cNvSpPr txBox="1">
              <a:spLocks noChangeArrowheads="1"/>
            </p:cNvSpPr>
            <p:nvPr/>
          </p:nvSpPr>
          <p:spPr bwMode="auto">
            <a:xfrm>
              <a:off x="7270553" y="1822566"/>
              <a:ext cx="1134238" cy="6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ctr" defTabSz="457200" eaLnBrk="0" hangingPunct="0">
                <a:spcBef>
                  <a:spcPct val="50000"/>
                </a:spcBef>
              </a:pPr>
              <a:r>
                <a:rPr lang="en-US" sz="1050" b="1" baseline="0">
                  <a:solidFill>
                    <a:prstClr val="black"/>
                  </a:solidFill>
                </a:rPr>
                <a:t>Equity</a:t>
              </a:r>
            </a:p>
          </p:txBody>
        </p:sp>
        <p:sp>
          <p:nvSpPr>
            <p:cNvPr id="81" name="Text Box 15"/>
            <p:cNvSpPr txBox="1">
              <a:spLocks noChangeArrowheads="1"/>
            </p:cNvSpPr>
            <p:nvPr/>
          </p:nvSpPr>
          <p:spPr bwMode="auto">
            <a:xfrm>
              <a:off x="2365415" y="1822566"/>
              <a:ext cx="1109990" cy="6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lvl1pPr>
                <a:defRPr sz="2000" baseline="-25000">
                  <a:solidFill>
                    <a:schemeClr val="tx1"/>
                  </a:solidFill>
                  <a:latin typeface="Arial" charset="0"/>
                  <a:ea typeface="MS PGothic" pitchFamily="34" charset="-128"/>
                </a:defRPr>
              </a:lvl1pPr>
              <a:lvl2pPr marL="742950" indent="-285750">
                <a:defRPr sz="2000" baseline="-25000">
                  <a:solidFill>
                    <a:schemeClr val="tx1"/>
                  </a:solidFill>
                  <a:latin typeface="Arial" charset="0"/>
                  <a:ea typeface="MS PGothic" pitchFamily="34" charset="-128"/>
                </a:defRPr>
              </a:lvl2pPr>
              <a:lvl3pPr marL="1143000" indent="-228600">
                <a:defRPr sz="2000" baseline="-25000">
                  <a:solidFill>
                    <a:schemeClr val="tx1"/>
                  </a:solidFill>
                  <a:latin typeface="Arial" charset="0"/>
                  <a:ea typeface="MS PGothic" pitchFamily="34" charset="-128"/>
                </a:defRPr>
              </a:lvl3pPr>
              <a:lvl4pPr marL="1600200" indent="-228600">
                <a:defRPr sz="2000" baseline="-25000">
                  <a:solidFill>
                    <a:schemeClr val="tx1"/>
                  </a:solidFill>
                  <a:latin typeface="Arial" charset="0"/>
                  <a:ea typeface="MS PGothic" pitchFamily="34" charset="-128"/>
                </a:defRPr>
              </a:lvl4pPr>
              <a:lvl5pPr marL="2057400" indent="-228600">
                <a:defRPr sz="2000" baseline="-25000">
                  <a:solidFill>
                    <a:schemeClr val="tx1"/>
                  </a:solidFill>
                  <a:latin typeface="Arial" charset="0"/>
                  <a:ea typeface="MS PGothic" pitchFamily="34" charset="-128"/>
                </a:defRPr>
              </a:lvl5pPr>
              <a:lvl6pPr marL="2514600" indent="-228600" fontAlgn="base">
                <a:spcBef>
                  <a:spcPct val="0"/>
                </a:spcBef>
                <a:spcAft>
                  <a:spcPct val="0"/>
                </a:spcAft>
                <a:defRPr sz="2000" baseline="-25000">
                  <a:solidFill>
                    <a:schemeClr val="tx1"/>
                  </a:solidFill>
                  <a:latin typeface="Arial" charset="0"/>
                  <a:ea typeface="MS PGothic" pitchFamily="34" charset="-128"/>
                </a:defRPr>
              </a:lvl6pPr>
              <a:lvl7pPr marL="2971800" indent="-228600" fontAlgn="base">
                <a:spcBef>
                  <a:spcPct val="0"/>
                </a:spcBef>
                <a:spcAft>
                  <a:spcPct val="0"/>
                </a:spcAft>
                <a:defRPr sz="2000" baseline="-25000">
                  <a:solidFill>
                    <a:schemeClr val="tx1"/>
                  </a:solidFill>
                  <a:latin typeface="Arial" charset="0"/>
                  <a:ea typeface="MS PGothic" pitchFamily="34" charset="-128"/>
                </a:defRPr>
              </a:lvl7pPr>
              <a:lvl8pPr marL="3429000" indent="-228600" fontAlgn="base">
                <a:spcBef>
                  <a:spcPct val="0"/>
                </a:spcBef>
                <a:spcAft>
                  <a:spcPct val="0"/>
                </a:spcAft>
                <a:defRPr sz="2000" baseline="-25000">
                  <a:solidFill>
                    <a:schemeClr val="tx1"/>
                  </a:solidFill>
                  <a:latin typeface="Arial" charset="0"/>
                  <a:ea typeface="MS PGothic" pitchFamily="34" charset="-128"/>
                </a:defRPr>
              </a:lvl8pPr>
              <a:lvl9pPr marL="3886200" indent="-228600" fontAlgn="base">
                <a:spcBef>
                  <a:spcPct val="0"/>
                </a:spcBef>
                <a:spcAft>
                  <a:spcPct val="0"/>
                </a:spcAft>
                <a:defRPr sz="2000" baseline="-25000">
                  <a:solidFill>
                    <a:schemeClr val="tx1"/>
                  </a:solidFill>
                  <a:latin typeface="Arial" charset="0"/>
                  <a:ea typeface="MS PGothic" pitchFamily="34" charset="-128"/>
                </a:defRPr>
              </a:lvl9pPr>
            </a:lstStyle>
            <a:p>
              <a:pPr algn="ctr" defTabSz="457200" eaLnBrk="0" hangingPunct="0">
                <a:spcBef>
                  <a:spcPct val="50000"/>
                </a:spcBef>
              </a:pPr>
              <a:r>
                <a:rPr lang="en-US" sz="1050" b="1" baseline="0" dirty="0">
                  <a:solidFill>
                    <a:prstClr val="black"/>
                  </a:solidFill>
                </a:rPr>
                <a:t>Indexed Products </a:t>
              </a:r>
              <a:br>
                <a:rPr lang="en-US" sz="1050" b="1" baseline="0" dirty="0">
                  <a:solidFill>
                    <a:prstClr val="black"/>
                  </a:solidFill>
                </a:rPr>
              </a:br>
              <a:r>
                <a:rPr lang="en-US" sz="1050" b="1" baseline="0" dirty="0" smtClean="0">
                  <a:solidFill>
                    <a:prstClr val="black"/>
                  </a:solidFill>
                </a:rPr>
                <a:t>(ILW / CWIL)</a:t>
              </a:r>
              <a:endParaRPr lang="en-US" sz="1050" b="1" baseline="0" dirty="0">
                <a:solidFill>
                  <a:prstClr val="black"/>
                </a:solidFill>
              </a:endParaRPr>
            </a:p>
          </p:txBody>
        </p:sp>
        <p:sp>
          <p:nvSpPr>
            <p:cNvPr id="82" name="Rectangle 18"/>
            <p:cNvSpPr>
              <a:spLocks noChangeArrowheads="1"/>
            </p:cNvSpPr>
            <p:nvPr/>
          </p:nvSpPr>
          <p:spPr bwMode="auto">
            <a:xfrm>
              <a:off x="4688264" y="1823985"/>
              <a:ext cx="990408" cy="52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tIns="91440" bIns="91440"/>
            <a:lstStyle/>
            <a:p>
              <a:pPr algn="ctr" defTabSz="457200" eaLnBrk="0" hangingPunct="0">
                <a:spcBef>
                  <a:spcPct val="50000"/>
                </a:spcBef>
              </a:pPr>
              <a:r>
                <a:rPr lang="en-US" sz="1050" b="1" dirty="0">
                  <a:solidFill>
                    <a:prstClr val="black"/>
                  </a:solidFill>
                  <a:latin typeface="Calibri"/>
                  <a:ea typeface="MS PGothic" pitchFamily="34" charset="-128"/>
                </a:rPr>
                <a:t>Third Party </a:t>
              </a:r>
              <a:r>
                <a:rPr lang="en-US" sz="1050" b="1" dirty="0" smtClean="0">
                  <a:solidFill>
                    <a:prstClr val="black"/>
                  </a:solidFill>
                  <a:latin typeface="Calibri"/>
                  <a:ea typeface="MS PGothic" pitchFamily="34" charset="-128"/>
                </a:rPr>
                <a:t>Capital (Sidecars)</a:t>
              </a:r>
              <a:endParaRPr lang="en-US" sz="1050" b="1" dirty="0">
                <a:solidFill>
                  <a:prstClr val="black"/>
                </a:solidFill>
                <a:latin typeface="Calibri"/>
                <a:ea typeface="MS PGothic" pitchFamily="34" charset="-128"/>
              </a:endParaRPr>
            </a:p>
          </p:txBody>
        </p:sp>
        <p:sp>
          <p:nvSpPr>
            <p:cNvPr id="83" name="TextBox 82"/>
            <p:cNvSpPr txBox="1"/>
            <p:nvPr/>
          </p:nvSpPr>
          <p:spPr>
            <a:xfrm>
              <a:off x="1041672" y="869359"/>
              <a:ext cx="7454597" cy="276999"/>
            </a:xfrm>
            <a:prstGeom prst="rect">
              <a:avLst/>
            </a:prstGeom>
            <a:noFill/>
          </p:spPr>
          <p:txBody>
            <a:bodyPr wrap="square" rtlCol="0">
              <a:spAutoFit/>
            </a:bodyPr>
            <a:lstStyle/>
            <a:p>
              <a:pPr algn="ctr" defTabSz="457200"/>
              <a:r>
                <a:rPr lang="en-US" sz="1400" b="1" dirty="0" smtClean="0">
                  <a:solidFill>
                    <a:prstClr val="black"/>
                  </a:solidFill>
                  <a:latin typeface="Calibri"/>
                </a:rPr>
                <a:t>Full Spectrum of Capital Solutions</a:t>
              </a:r>
              <a:endParaRPr lang="en-US" sz="1400" b="1" dirty="0">
                <a:solidFill>
                  <a:prstClr val="black"/>
                </a:solidFill>
                <a:latin typeface="Calibri"/>
              </a:endParaRPr>
            </a:p>
          </p:txBody>
        </p:sp>
      </p:grpSp>
      <p:sp>
        <p:nvSpPr>
          <p:cNvPr id="84" name="TextBox 83"/>
          <p:cNvSpPr txBox="1"/>
          <p:nvPr/>
        </p:nvSpPr>
        <p:spPr>
          <a:xfrm>
            <a:off x="2408464" y="3029465"/>
            <a:ext cx="2120826" cy="461665"/>
          </a:xfrm>
          <a:prstGeom prst="rect">
            <a:avLst/>
          </a:prstGeom>
          <a:solidFill>
            <a:schemeClr val="accent2"/>
          </a:solidFill>
          <a:ln>
            <a:solidFill>
              <a:schemeClr val="tx1"/>
            </a:solidFill>
          </a:ln>
        </p:spPr>
        <p:txBody>
          <a:bodyPr wrap="square" rtlCol="0" anchor="ctr">
            <a:spAutoFit/>
          </a:bodyPr>
          <a:lstStyle/>
          <a:p>
            <a:pPr algn="ctr" defTabSz="457200"/>
            <a:r>
              <a:rPr lang="en-US" sz="1200" b="1" dirty="0" smtClean="0">
                <a:solidFill>
                  <a:prstClr val="white"/>
                </a:solidFill>
                <a:latin typeface="Calibri"/>
              </a:rPr>
              <a:t>Indexed Products</a:t>
            </a:r>
            <a:br>
              <a:rPr lang="en-US" sz="1200" b="1" dirty="0" smtClean="0">
                <a:solidFill>
                  <a:prstClr val="white"/>
                </a:solidFill>
                <a:latin typeface="Calibri"/>
              </a:rPr>
            </a:br>
            <a:r>
              <a:rPr lang="en-US" sz="1200" b="1" dirty="0" smtClean="0">
                <a:solidFill>
                  <a:prstClr val="white"/>
                </a:solidFill>
                <a:latin typeface="Calibri"/>
              </a:rPr>
              <a:t>(Industry Loss Warranties)</a:t>
            </a:r>
          </a:p>
        </p:txBody>
      </p:sp>
      <p:sp>
        <p:nvSpPr>
          <p:cNvPr id="85" name="TextBox 84"/>
          <p:cNvSpPr txBox="1"/>
          <p:nvPr/>
        </p:nvSpPr>
        <p:spPr>
          <a:xfrm>
            <a:off x="4645884" y="3029465"/>
            <a:ext cx="2120826" cy="461665"/>
          </a:xfrm>
          <a:prstGeom prst="rect">
            <a:avLst/>
          </a:prstGeom>
          <a:solidFill>
            <a:schemeClr val="accent1"/>
          </a:solidFill>
          <a:ln>
            <a:solidFill>
              <a:schemeClr val="tx1"/>
            </a:solidFill>
          </a:ln>
        </p:spPr>
        <p:txBody>
          <a:bodyPr wrap="square" rtlCol="0" anchor="ctr">
            <a:spAutoFit/>
          </a:bodyPr>
          <a:lstStyle/>
          <a:p>
            <a:pPr algn="ctr" defTabSz="457200"/>
            <a:r>
              <a:rPr lang="en-US" sz="1200" b="1" dirty="0" smtClean="0">
                <a:solidFill>
                  <a:prstClr val="white"/>
                </a:solidFill>
                <a:latin typeface="Calibri"/>
              </a:rPr>
              <a:t>Insurance Linked Securities</a:t>
            </a:r>
            <a:br>
              <a:rPr lang="en-US" sz="1200" b="1" dirty="0" smtClean="0">
                <a:solidFill>
                  <a:prstClr val="white"/>
                </a:solidFill>
                <a:latin typeface="Calibri"/>
              </a:rPr>
            </a:br>
            <a:r>
              <a:rPr lang="en-US" sz="1200" b="1" dirty="0" smtClean="0">
                <a:solidFill>
                  <a:prstClr val="white"/>
                </a:solidFill>
                <a:latin typeface="Calibri"/>
              </a:rPr>
              <a:t>(Catastrophe Bonds)</a:t>
            </a:r>
          </a:p>
        </p:txBody>
      </p:sp>
      <p:sp>
        <p:nvSpPr>
          <p:cNvPr id="86" name="TextBox 85"/>
          <p:cNvSpPr txBox="1"/>
          <p:nvPr/>
        </p:nvSpPr>
        <p:spPr>
          <a:xfrm>
            <a:off x="6875929" y="3029465"/>
            <a:ext cx="2120826" cy="461665"/>
          </a:xfrm>
          <a:prstGeom prst="rect">
            <a:avLst/>
          </a:prstGeom>
          <a:solidFill>
            <a:schemeClr val="accent2"/>
          </a:solidFill>
          <a:ln>
            <a:solidFill>
              <a:schemeClr val="tx1"/>
            </a:solidFill>
          </a:ln>
        </p:spPr>
        <p:txBody>
          <a:bodyPr wrap="square" rtlCol="0" anchor="ctr">
            <a:spAutoFit/>
          </a:bodyPr>
          <a:lstStyle/>
          <a:p>
            <a:pPr algn="ctr" defTabSz="457200"/>
            <a:r>
              <a:rPr lang="en-US" sz="1200" b="1" dirty="0" smtClean="0">
                <a:solidFill>
                  <a:prstClr val="white"/>
                </a:solidFill>
                <a:latin typeface="Calibri"/>
              </a:rPr>
              <a:t>Third Party Capital</a:t>
            </a:r>
          </a:p>
          <a:p>
            <a:pPr algn="ctr" defTabSz="457200"/>
            <a:r>
              <a:rPr lang="en-US" sz="1200" b="1" dirty="0">
                <a:solidFill>
                  <a:prstClr val="white"/>
                </a:solidFill>
                <a:latin typeface="Calibri"/>
              </a:rPr>
              <a:t>(</a:t>
            </a:r>
            <a:r>
              <a:rPr lang="en-US" sz="1200" b="1" dirty="0" smtClean="0">
                <a:solidFill>
                  <a:prstClr val="white"/>
                </a:solidFill>
                <a:latin typeface="Calibri"/>
              </a:rPr>
              <a:t>Sidecars)</a:t>
            </a:r>
          </a:p>
        </p:txBody>
      </p:sp>
      <p:sp>
        <p:nvSpPr>
          <p:cNvPr id="87" name="TextBox 86"/>
          <p:cNvSpPr txBox="1">
            <a:spLocks/>
          </p:cNvSpPr>
          <p:nvPr/>
        </p:nvSpPr>
        <p:spPr>
          <a:xfrm>
            <a:off x="2408464" y="3576337"/>
            <a:ext cx="2120826" cy="2941477"/>
          </a:xfrm>
          <a:prstGeom prst="rect">
            <a:avLst/>
          </a:prstGeom>
          <a:noFill/>
          <a:ln>
            <a:solidFill>
              <a:schemeClr val="tx1"/>
            </a:solidFill>
          </a:ln>
        </p:spPr>
        <p:txBody>
          <a:bodyPr wrap="square" rtlCol="0" anchor="t">
            <a:noAutofit/>
          </a:bodyPr>
          <a:lstStyle/>
          <a:p>
            <a:pPr marL="171450" indent="-171450" defTabSz="457200">
              <a:spcAft>
                <a:spcPts val="600"/>
              </a:spcAft>
              <a:buFont typeface="Arial" pitchFamily="34" charset="0"/>
              <a:buChar char="•"/>
            </a:pPr>
            <a:r>
              <a:rPr lang="en-US" sz="1200" dirty="0" smtClean="0">
                <a:solidFill>
                  <a:prstClr val="black"/>
                </a:solidFill>
                <a:latin typeface="Calibri"/>
              </a:rPr>
              <a:t>A reinsurance contract with an Indexed-based trigger using insured industry losses (i.e. PCS for U.S. Hurricane) estimates post-event </a:t>
            </a:r>
            <a:endParaRPr lang="en-US" sz="1200" dirty="0">
              <a:solidFill>
                <a:prstClr val="black"/>
              </a:solidFill>
              <a:latin typeface="Calibri"/>
            </a:endParaRPr>
          </a:p>
          <a:p>
            <a:pPr marL="171450" indent="-171450" defTabSz="457200">
              <a:spcAft>
                <a:spcPts val="600"/>
              </a:spcAft>
              <a:buFont typeface="Arial" pitchFamily="34" charset="0"/>
              <a:buChar char="•"/>
            </a:pPr>
            <a:r>
              <a:rPr lang="en-US" sz="1200" dirty="0" smtClean="0">
                <a:solidFill>
                  <a:prstClr val="black"/>
                </a:solidFill>
                <a:latin typeface="Calibri"/>
              </a:rPr>
              <a:t>Typically </a:t>
            </a:r>
            <a:r>
              <a:rPr lang="en-US" sz="1200" dirty="0">
                <a:solidFill>
                  <a:prstClr val="black"/>
                </a:solidFill>
                <a:latin typeface="Calibri"/>
              </a:rPr>
              <a:t>structured as an excess of loss contract covering specific </a:t>
            </a:r>
            <a:r>
              <a:rPr lang="en-US" sz="1200" dirty="0" smtClean="0">
                <a:solidFill>
                  <a:prstClr val="black"/>
                </a:solidFill>
                <a:latin typeface="Calibri"/>
              </a:rPr>
              <a:t>perils</a:t>
            </a:r>
          </a:p>
          <a:p>
            <a:pPr marL="171450" indent="-171450" defTabSz="457200">
              <a:spcAft>
                <a:spcPts val="600"/>
              </a:spcAft>
              <a:buFont typeface="Arial" pitchFamily="34" charset="0"/>
              <a:buChar char="•"/>
            </a:pPr>
            <a:r>
              <a:rPr lang="en-US" sz="1200" dirty="0" smtClean="0">
                <a:solidFill>
                  <a:prstClr val="black"/>
                </a:solidFill>
                <a:latin typeface="Calibri"/>
              </a:rPr>
              <a:t>Term: 1 year</a:t>
            </a:r>
            <a:endParaRPr lang="en-US" sz="1200" dirty="0">
              <a:solidFill>
                <a:prstClr val="black"/>
              </a:solidFill>
              <a:latin typeface="Calibri"/>
            </a:endParaRPr>
          </a:p>
          <a:p>
            <a:pPr marL="171450" indent="-171450" defTabSz="457200">
              <a:spcAft>
                <a:spcPts val="600"/>
              </a:spcAft>
              <a:buFont typeface="Arial" pitchFamily="34" charset="0"/>
              <a:buChar char="•"/>
            </a:pPr>
            <a:endParaRPr lang="en-US" sz="1200" dirty="0">
              <a:solidFill>
                <a:prstClr val="black"/>
              </a:solidFill>
              <a:latin typeface="Calibri"/>
            </a:endParaRPr>
          </a:p>
        </p:txBody>
      </p:sp>
      <p:sp>
        <p:nvSpPr>
          <p:cNvPr id="88" name="TextBox 87"/>
          <p:cNvSpPr txBox="1">
            <a:spLocks/>
          </p:cNvSpPr>
          <p:nvPr/>
        </p:nvSpPr>
        <p:spPr>
          <a:xfrm>
            <a:off x="4645884" y="3576337"/>
            <a:ext cx="2120826" cy="2941477"/>
          </a:xfrm>
          <a:prstGeom prst="rect">
            <a:avLst/>
          </a:prstGeom>
          <a:noFill/>
          <a:ln>
            <a:solidFill>
              <a:schemeClr val="tx1"/>
            </a:solidFill>
          </a:ln>
        </p:spPr>
        <p:txBody>
          <a:bodyPr wrap="square" rtlCol="0" anchor="t">
            <a:noAutofit/>
          </a:bodyPr>
          <a:lstStyle/>
          <a:p>
            <a:pPr marL="171450" indent="-171450" defTabSz="457200">
              <a:spcAft>
                <a:spcPts val="600"/>
              </a:spcAft>
              <a:buFont typeface="Arial" pitchFamily="34" charset="0"/>
              <a:buChar char="•"/>
            </a:pPr>
            <a:r>
              <a:rPr lang="en-US" sz="1200" dirty="0" smtClean="0">
                <a:solidFill>
                  <a:prstClr val="black"/>
                </a:solidFill>
                <a:latin typeface="Calibri"/>
              </a:rPr>
              <a:t>Securities offered through a special purpose vehicle to raise capital for future claims paying obligations under risk transfer agreement with the protection buyer</a:t>
            </a:r>
            <a:endParaRPr lang="en-US" sz="1200" dirty="0">
              <a:solidFill>
                <a:prstClr val="black"/>
              </a:solidFill>
              <a:latin typeface="Calibri"/>
            </a:endParaRPr>
          </a:p>
          <a:p>
            <a:pPr marL="171450" indent="-171450" defTabSz="457200">
              <a:spcAft>
                <a:spcPts val="600"/>
              </a:spcAft>
              <a:buFont typeface="Arial" pitchFamily="34" charset="0"/>
              <a:buChar char="•"/>
            </a:pPr>
            <a:r>
              <a:rPr lang="en-US" sz="1200" dirty="0">
                <a:solidFill>
                  <a:prstClr val="black"/>
                </a:solidFill>
                <a:latin typeface="Calibri"/>
              </a:rPr>
              <a:t>Typically structured as </a:t>
            </a:r>
            <a:r>
              <a:rPr lang="en-US" sz="1200" dirty="0" smtClean="0">
                <a:solidFill>
                  <a:prstClr val="black"/>
                </a:solidFill>
                <a:latin typeface="Calibri"/>
              </a:rPr>
              <a:t>an excess of loss contract covering specific perils on </a:t>
            </a:r>
            <a:r>
              <a:rPr lang="en-US" sz="1200" dirty="0">
                <a:solidFill>
                  <a:prstClr val="black"/>
                </a:solidFill>
                <a:latin typeface="Calibri"/>
              </a:rPr>
              <a:t>a defined book of </a:t>
            </a:r>
            <a:r>
              <a:rPr lang="en-US" sz="1200" dirty="0" smtClean="0">
                <a:solidFill>
                  <a:prstClr val="black"/>
                </a:solidFill>
                <a:latin typeface="Calibri"/>
              </a:rPr>
              <a:t>business</a:t>
            </a:r>
          </a:p>
          <a:p>
            <a:pPr marL="171450" indent="-171450" defTabSz="457200">
              <a:spcAft>
                <a:spcPts val="600"/>
              </a:spcAft>
              <a:buFont typeface="Arial" pitchFamily="34" charset="0"/>
              <a:buChar char="•"/>
            </a:pPr>
            <a:r>
              <a:rPr lang="en-US" sz="1200" dirty="0" smtClean="0">
                <a:solidFill>
                  <a:prstClr val="black"/>
                </a:solidFill>
                <a:latin typeface="Calibri"/>
              </a:rPr>
              <a:t>Term: 3-5 years</a:t>
            </a:r>
            <a:endParaRPr lang="en-US" sz="1200" dirty="0">
              <a:solidFill>
                <a:prstClr val="black"/>
              </a:solidFill>
              <a:latin typeface="Calibri"/>
            </a:endParaRPr>
          </a:p>
        </p:txBody>
      </p:sp>
      <p:sp>
        <p:nvSpPr>
          <p:cNvPr id="89" name="TextBox 88"/>
          <p:cNvSpPr txBox="1">
            <a:spLocks/>
          </p:cNvSpPr>
          <p:nvPr/>
        </p:nvSpPr>
        <p:spPr>
          <a:xfrm>
            <a:off x="6883305" y="3576337"/>
            <a:ext cx="2120826" cy="2941477"/>
          </a:xfrm>
          <a:prstGeom prst="rect">
            <a:avLst/>
          </a:prstGeom>
          <a:noFill/>
          <a:ln>
            <a:solidFill>
              <a:schemeClr val="tx1"/>
            </a:solidFill>
          </a:ln>
        </p:spPr>
        <p:txBody>
          <a:bodyPr wrap="square" rtlCol="0" anchor="t">
            <a:noAutofit/>
          </a:bodyPr>
          <a:lstStyle/>
          <a:p>
            <a:pPr marL="171450" indent="-171450" defTabSz="457200">
              <a:spcAft>
                <a:spcPts val="600"/>
              </a:spcAft>
              <a:buFont typeface="Arial" pitchFamily="34" charset="0"/>
              <a:buChar char="•"/>
            </a:pPr>
            <a:r>
              <a:rPr lang="en-US" sz="1200" dirty="0" smtClean="0">
                <a:solidFill>
                  <a:prstClr val="black"/>
                </a:solidFill>
                <a:latin typeface="Calibri"/>
              </a:rPr>
              <a:t>A special purpose reinsurer  that assumes a portion of the ceding company’s underwriting risk in exchange for a portion of the underwriting premium</a:t>
            </a:r>
          </a:p>
          <a:p>
            <a:pPr marL="171450" indent="-171450" defTabSz="457200">
              <a:spcAft>
                <a:spcPts val="600"/>
              </a:spcAft>
              <a:buFont typeface="Arial" pitchFamily="34" charset="0"/>
              <a:buChar char="•"/>
            </a:pPr>
            <a:r>
              <a:rPr lang="en-US" sz="1200" dirty="0" smtClean="0">
                <a:solidFill>
                  <a:prstClr val="black"/>
                </a:solidFill>
                <a:latin typeface="Calibri"/>
              </a:rPr>
              <a:t>Typically structured as a quota share arrangement on a defined book of business</a:t>
            </a:r>
          </a:p>
          <a:p>
            <a:pPr marL="171450" indent="-171450" defTabSz="457200">
              <a:spcAft>
                <a:spcPts val="600"/>
              </a:spcAft>
              <a:buFont typeface="Arial" pitchFamily="34" charset="0"/>
              <a:buChar char="•"/>
            </a:pPr>
            <a:r>
              <a:rPr lang="en-US" sz="1200" dirty="0" smtClean="0">
                <a:solidFill>
                  <a:prstClr val="black"/>
                </a:solidFill>
                <a:latin typeface="Calibri"/>
              </a:rPr>
              <a:t>Term: 1-2 years</a:t>
            </a:r>
          </a:p>
        </p:txBody>
      </p:sp>
      <p:sp>
        <p:nvSpPr>
          <p:cNvPr id="90" name="Slide Number Placeholder 3"/>
          <p:cNvSpPr txBox="1">
            <a:spLocks/>
          </p:cNvSpPr>
          <p:nvPr/>
        </p:nvSpPr>
        <p:spPr bwMode="auto">
          <a:xfrm>
            <a:off x="8620308" y="6637183"/>
            <a:ext cx="426287" cy="168275"/>
          </a:xfrm>
          <a:prstGeom prst="rect">
            <a:avLst/>
          </a:prstGeom>
          <a:noFill/>
          <a:ln w="9525">
            <a:noFill/>
            <a:miter lim="800000"/>
            <a:headEnd/>
            <a:tailEnd/>
          </a:ln>
        </p:spPr>
        <p:txBody>
          <a:bodyPr lIns="0" tIns="0" rIns="0" bIns="0"/>
          <a:lstStyle/>
          <a:p>
            <a:pPr algn="r" defTabSz="457200">
              <a:lnSpc>
                <a:spcPct val="86000"/>
              </a:lnSpc>
            </a:pPr>
            <a:fld id="{25346614-4EBC-4A6D-969C-61F701A0D962}" type="slidenum">
              <a:rPr lang="en-US" sz="1100">
                <a:solidFill>
                  <a:prstClr val="black"/>
                </a:solidFill>
                <a:latin typeface="Calibri"/>
              </a:rPr>
              <a:pPr algn="r" defTabSz="457200">
                <a:lnSpc>
                  <a:spcPct val="86000"/>
                </a:lnSpc>
              </a:pPr>
              <a:t>36</a:t>
            </a:fld>
            <a:endParaRPr lang="en-US" sz="1100" dirty="0">
              <a:solidFill>
                <a:prstClr val="black"/>
              </a:solidFill>
              <a:latin typeface="Calibri"/>
            </a:endParaRPr>
          </a:p>
        </p:txBody>
      </p:sp>
      <p:sp>
        <p:nvSpPr>
          <p:cNvPr id="26" name="TextBox 25"/>
          <p:cNvSpPr txBox="1"/>
          <p:nvPr/>
        </p:nvSpPr>
        <p:spPr>
          <a:xfrm>
            <a:off x="162329" y="3031737"/>
            <a:ext cx="2120826" cy="461665"/>
          </a:xfrm>
          <a:prstGeom prst="rect">
            <a:avLst/>
          </a:prstGeom>
          <a:solidFill>
            <a:schemeClr val="accent2"/>
          </a:solidFill>
          <a:ln>
            <a:solidFill>
              <a:schemeClr val="tx1"/>
            </a:solidFill>
          </a:ln>
        </p:spPr>
        <p:txBody>
          <a:bodyPr wrap="square" rtlCol="0" anchor="ctr">
            <a:spAutoFit/>
          </a:bodyPr>
          <a:lstStyle/>
          <a:p>
            <a:pPr algn="ctr" defTabSz="457200"/>
            <a:r>
              <a:rPr lang="en-US" sz="1200" b="1" dirty="0" smtClean="0">
                <a:solidFill>
                  <a:prstClr val="white"/>
                </a:solidFill>
                <a:latin typeface="Calibri"/>
              </a:rPr>
              <a:t>Collateralized Reinsurance</a:t>
            </a:r>
            <a:br>
              <a:rPr lang="en-US" sz="1200" b="1" dirty="0" smtClean="0">
                <a:solidFill>
                  <a:prstClr val="white"/>
                </a:solidFill>
                <a:latin typeface="Calibri"/>
              </a:rPr>
            </a:br>
            <a:endParaRPr lang="en-US" sz="1200" b="1" dirty="0" smtClean="0">
              <a:solidFill>
                <a:prstClr val="white"/>
              </a:solidFill>
              <a:latin typeface="Calibri"/>
            </a:endParaRPr>
          </a:p>
        </p:txBody>
      </p:sp>
      <p:sp>
        <p:nvSpPr>
          <p:cNvPr id="27" name="TextBox 26"/>
          <p:cNvSpPr txBox="1">
            <a:spLocks/>
          </p:cNvSpPr>
          <p:nvPr/>
        </p:nvSpPr>
        <p:spPr>
          <a:xfrm>
            <a:off x="162329" y="3578609"/>
            <a:ext cx="2120826" cy="2941477"/>
          </a:xfrm>
          <a:prstGeom prst="rect">
            <a:avLst/>
          </a:prstGeom>
          <a:noFill/>
          <a:ln>
            <a:solidFill>
              <a:schemeClr val="tx1"/>
            </a:solidFill>
          </a:ln>
        </p:spPr>
        <p:txBody>
          <a:bodyPr wrap="square" rtlCol="0" anchor="t">
            <a:noAutofit/>
          </a:bodyPr>
          <a:lstStyle/>
          <a:p>
            <a:pPr marL="171450" indent="-171450" defTabSz="457200">
              <a:spcAft>
                <a:spcPts val="600"/>
              </a:spcAft>
              <a:buFont typeface="Arial" pitchFamily="34" charset="0"/>
              <a:buChar char="•"/>
            </a:pPr>
            <a:r>
              <a:rPr lang="en-US" sz="1200" dirty="0" smtClean="0">
                <a:solidFill>
                  <a:prstClr val="black"/>
                </a:solidFill>
                <a:latin typeface="Calibri"/>
              </a:rPr>
              <a:t>Traditional reinsurance program placed with capital markets investors posting full collateral</a:t>
            </a:r>
          </a:p>
          <a:p>
            <a:pPr marL="171450" indent="-171450" defTabSz="457200">
              <a:spcAft>
                <a:spcPts val="600"/>
              </a:spcAft>
              <a:buFont typeface="Arial" pitchFamily="34" charset="0"/>
              <a:buChar char="•"/>
            </a:pPr>
            <a:r>
              <a:rPr lang="en-US" sz="1200" dirty="0" smtClean="0">
                <a:solidFill>
                  <a:prstClr val="black"/>
                </a:solidFill>
                <a:latin typeface="Calibri"/>
              </a:rPr>
              <a:t>Typically relies on traditional contract forms with modifications for collateral structure and commutation mechanism</a:t>
            </a:r>
          </a:p>
          <a:p>
            <a:pPr marL="171450" indent="-171450" defTabSz="457200">
              <a:spcAft>
                <a:spcPts val="600"/>
              </a:spcAft>
              <a:buFont typeface="Arial" pitchFamily="34" charset="0"/>
              <a:buChar char="•"/>
            </a:pPr>
            <a:r>
              <a:rPr lang="en-US" sz="1200" dirty="0" smtClean="0">
                <a:solidFill>
                  <a:prstClr val="black"/>
                </a:solidFill>
                <a:latin typeface="Calibri"/>
              </a:rPr>
              <a:t>Term: 1 year</a:t>
            </a:r>
            <a:endParaRPr lang="en-US" sz="1200" dirty="0">
              <a:solidFill>
                <a:prstClr val="black"/>
              </a:solidFill>
              <a:latin typeface="Calibri"/>
            </a:endParaRPr>
          </a:p>
        </p:txBody>
      </p:sp>
    </p:spTree>
    <p:extLst>
      <p:ext uri="{BB962C8B-B14F-4D97-AF65-F5344CB8AC3E}">
        <p14:creationId xmlns:p14="http://schemas.microsoft.com/office/powerpoint/2010/main" val="1789308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50770" y="6639667"/>
            <a:ext cx="426287" cy="168275"/>
          </a:xfrm>
        </p:spPr>
        <p:txBody>
          <a:bodyPr/>
          <a:lstStyle/>
          <a:p>
            <a:fld id="{C1A33357-7FF7-4505-8A75-760CCA7E2B63}" type="slidenum">
              <a:rPr lang="en-US">
                <a:solidFill>
                  <a:prstClr val="black">
                    <a:tint val="75000"/>
                  </a:prstClr>
                </a:solidFill>
                <a:latin typeface="Calibri"/>
              </a:rPr>
              <a:pPr/>
              <a:t>37</a:t>
            </a:fld>
            <a:endParaRPr lang="en-US" dirty="0">
              <a:solidFill>
                <a:prstClr val="black">
                  <a:tint val="75000"/>
                </a:prstClr>
              </a:solidFill>
              <a:latin typeface="Calibri"/>
            </a:endParaRPr>
          </a:p>
        </p:txBody>
      </p:sp>
      <p:sp>
        <p:nvSpPr>
          <p:cNvPr id="26625" name="Rectangle 2"/>
          <p:cNvSpPr>
            <a:spLocks noGrp="1" noChangeArrowheads="1"/>
          </p:cNvSpPr>
          <p:nvPr>
            <p:ph type="title" idx="4294967295"/>
          </p:nvPr>
        </p:nvSpPr>
        <p:spPr>
          <a:xfrm>
            <a:off x="0" y="-50029"/>
            <a:ext cx="9077057" cy="948423"/>
          </a:xfrm>
        </p:spPr>
        <p:txBody>
          <a:bodyPr>
            <a:normAutofit/>
          </a:bodyPr>
          <a:lstStyle/>
          <a:p>
            <a:pPr eaLnBrk="1" hangingPunct="1"/>
            <a:r>
              <a:rPr lang="en-US" sz="2800" dirty="0" smtClean="0">
                <a:solidFill>
                  <a:srgbClr val="C70000"/>
                </a:solidFill>
              </a:rPr>
              <a:t>Insurance-Linked </a:t>
            </a:r>
            <a:r>
              <a:rPr lang="en-US" sz="2800" dirty="0">
                <a:solidFill>
                  <a:srgbClr val="C70000"/>
                </a:solidFill>
              </a:rPr>
              <a:t>Securities</a:t>
            </a:r>
            <a:r>
              <a:rPr lang="en-US" sz="2800" dirty="0" smtClean="0">
                <a:solidFill>
                  <a:srgbClr val="C70000"/>
                </a:solidFill>
              </a:rPr>
              <a:t/>
            </a:r>
            <a:br>
              <a:rPr lang="en-US" sz="2800" dirty="0" smtClean="0">
                <a:solidFill>
                  <a:srgbClr val="C70000"/>
                </a:solidFill>
              </a:rPr>
            </a:br>
            <a:r>
              <a:rPr lang="en-GB" sz="2800" dirty="0" smtClean="0">
                <a:solidFill>
                  <a:srgbClr val="C70000"/>
                </a:solidFill>
              </a:rPr>
              <a:t>Strategic Benefits</a:t>
            </a:r>
            <a:endParaRPr lang="en-US" altLang="en-US" sz="2800" dirty="0" smtClean="0">
              <a:solidFill>
                <a:srgbClr val="C70000"/>
              </a:solidFill>
            </a:endParaRPr>
          </a:p>
        </p:txBody>
      </p:sp>
      <p:sp>
        <p:nvSpPr>
          <p:cNvPr id="26626" name="Rectangle 3"/>
          <p:cNvSpPr>
            <a:spLocks noGrp="1" noChangeArrowheads="1"/>
          </p:cNvSpPr>
          <p:nvPr>
            <p:ph type="body" sz="half" idx="4294967295"/>
          </p:nvPr>
        </p:nvSpPr>
        <p:spPr>
          <a:xfrm>
            <a:off x="154885" y="1133475"/>
            <a:ext cx="8989115" cy="5506192"/>
          </a:xfrm>
        </p:spPr>
        <p:txBody>
          <a:bodyPr>
            <a:normAutofit/>
          </a:bodyPr>
          <a:lstStyle/>
          <a:p>
            <a:pPr eaLnBrk="1" hangingPunct="1">
              <a:lnSpc>
                <a:spcPct val="90000"/>
              </a:lnSpc>
              <a:spcBef>
                <a:spcPct val="50000"/>
              </a:spcBef>
            </a:pPr>
            <a:r>
              <a:rPr lang="en-US" sz="1800" dirty="0" smtClean="0"/>
              <a:t>Capital markets-based risk transfer capacity is a complementary tool to work in conjunction with any traditional (re)insurance tools</a:t>
            </a:r>
          </a:p>
          <a:p>
            <a:pPr eaLnBrk="1" hangingPunct="1">
              <a:lnSpc>
                <a:spcPct val="90000"/>
              </a:lnSpc>
              <a:spcBef>
                <a:spcPct val="50000"/>
              </a:spcBef>
            </a:pPr>
            <a:endParaRPr lang="en-US" sz="1800" dirty="0" smtClean="0"/>
          </a:p>
          <a:p>
            <a:pPr eaLnBrk="1" hangingPunct="1">
              <a:lnSpc>
                <a:spcPct val="90000"/>
              </a:lnSpc>
              <a:spcBef>
                <a:spcPct val="50000"/>
              </a:spcBef>
            </a:pPr>
            <a:r>
              <a:rPr lang="en-US" sz="1800" dirty="0" smtClean="0"/>
              <a:t>Advantages</a:t>
            </a:r>
          </a:p>
          <a:p>
            <a:pPr lvl="1" eaLnBrk="1" hangingPunct="1">
              <a:lnSpc>
                <a:spcPct val="90000"/>
              </a:lnSpc>
            </a:pPr>
            <a:r>
              <a:rPr lang="en-US" sz="1800" dirty="0" smtClean="0"/>
              <a:t>Multi-year capacity (for catastrophe bonds) at rates defined at inception</a:t>
            </a:r>
          </a:p>
          <a:p>
            <a:pPr lvl="1" eaLnBrk="1" hangingPunct="1">
              <a:lnSpc>
                <a:spcPct val="90000"/>
              </a:lnSpc>
            </a:pPr>
            <a:r>
              <a:rPr lang="en-US" sz="1800" dirty="0" smtClean="0"/>
              <a:t>May lower rate volatility (i.e. less dependence on the market cycles) due to its multi-year structure</a:t>
            </a:r>
          </a:p>
          <a:p>
            <a:pPr lvl="1" eaLnBrk="1" hangingPunct="1">
              <a:lnSpc>
                <a:spcPct val="90000"/>
              </a:lnSpc>
            </a:pPr>
            <a:r>
              <a:rPr lang="en-US" sz="1800" dirty="0" smtClean="0"/>
              <a:t>Fully collateralized protection</a:t>
            </a:r>
          </a:p>
          <a:p>
            <a:pPr lvl="1" eaLnBrk="1" hangingPunct="1">
              <a:lnSpc>
                <a:spcPct val="90000"/>
              </a:lnSpc>
            </a:pPr>
            <a:r>
              <a:rPr lang="en-US" sz="1800" dirty="0" smtClean="0"/>
              <a:t>Diversify claims paying resources and can provide meaningful capacity</a:t>
            </a:r>
          </a:p>
          <a:p>
            <a:pPr lvl="1" eaLnBrk="1" hangingPunct="1">
              <a:lnSpc>
                <a:spcPct val="90000"/>
              </a:lnSpc>
            </a:pPr>
            <a:r>
              <a:rPr lang="en-US" sz="1800" dirty="0" smtClean="0"/>
              <a:t>Liquidity if non-indemnity trigger is utilized</a:t>
            </a:r>
          </a:p>
          <a:p>
            <a:pPr lvl="1" eaLnBrk="1" hangingPunct="1">
              <a:lnSpc>
                <a:spcPct val="90000"/>
              </a:lnSpc>
            </a:pPr>
            <a:r>
              <a:rPr lang="en-US" sz="1800" dirty="0" smtClean="0"/>
              <a:t>Guarantee of annual premium is only for the first year</a:t>
            </a:r>
          </a:p>
          <a:p>
            <a:pPr lvl="2" eaLnBrk="1" hangingPunct="1">
              <a:lnSpc>
                <a:spcPct val="90000"/>
              </a:lnSpc>
            </a:pPr>
            <a:r>
              <a:rPr lang="en-US" sz="1800" dirty="0" smtClean="0"/>
              <a:t>If the limit is reduced after the first year, the ROL is based on the amount of coverage limit at the beginning of each quarter with no guaranteed annual premium required</a:t>
            </a:r>
          </a:p>
          <a:p>
            <a:pPr lvl="2" eaLnBrk="1" hangingPunct="1">
              <a:lnSpc>
                <a:spcPct val="90000"/>
              </a:lnSpc>
            </a:pPr>
            <a:endParaRPr lang="en-US" sz="1800" dirty="0" smtClean="0"/>
          </a:p>
          <a:p>
            <a:pPr eaLnBrk="1" hangingPunct="1">
              <a:lnSpc>
                <a:spcPct val="90000"/>
              </a:lnSpc>
            </a:pPr>
            <a:r>
              <a:rPr lang="en-US" sz="1800" dirty="0" smtClean="0"/>
              <a:t>Additionally, the use of alternative markets such as the catastrophe bond market (or alternative capital markets capacity) can be used as leverage in negotiations with traditional insurance providers</a:t>
            </a:r>
          </a:p>
          <a:p>
            <a:pPr eaLnBrk="1" hangingPunct="1">
              <a:lnSpc>
                <a:spcPct val="90000"/>
              </a:lnSpc>
            </a:pPr>
            <a:endParaRPr lang="en-US" sz="1800" dirty="0" smtClean="0"/>
          </a:p>
        </p:txBody>
      </p:sp>
    </p:spTree>
    <p:extLst>
      <p:ext uri="{BB962C8B-B14F-4D97-AF65-F5344CB8AC3E}">
        <p14:creationId xmlns:p14="http://schemas.microsoft.com/office/powerpoint/2010/main" val="2245265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043" y="1068779"/>
            <a:ext cx="6832956" cy="559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6" name="Title 1"/>
          <p:cNvSpPr>
            <a:spLocks noGrp="1"/>
          </p:cNvSpPr>
          <p:nvPr>
            <p:ph type="title"/>
          </p:nvPr>
        </p:nvSpPr>
        <p:spPr>
          <a:xfrm>
            <a:off x="0" y="-170385"/>
            <a:ext cx="9144000" cy="1239164"/>
          </a:xfrm>
        </p:spPr>
        <p:txBody>
          <a:bodyPr>
            <a:normAutofit/>
          </a:bodyPr>
          <a:lstStyle/>
          <a:p>
            <a:r>
              <a:rPr lang="en-US" sz="2800" dirty="0" smtClean="0">
                <a:solidFill>
                  <a:srgbClr val="C70000"/>
                </a:solidFill>
              </a:rPr>
              <a:t>Insurance-Linked </a:t>
            </a:r>
            <a:r>
              <a:rPr lang="en-US" sz="2800" dirty="0">
                <a:solidFill>
                  <a:srgbClr val="C70000"/>
                </a:solidFill>
              </a:rPr>
              <a:t>Securities</a:t>
            </a:r>
            <a:r>
              <a:rPr lang="en-GB" altLang="ja-JP" sz="2800" dirty="0" smtClean="0">
                <a:solidFill>
                  <a:srgbClr val="C70000"/>
                </a:solidFill>
                <a:ea typeface="ＭＳ Ｐゴシック" charset="-128"/>
              </a:rPr>
              <a:t/>
            </a:r>
            <a:br>
              <a:rPr lang="en-GB" altLang="ja-JP" sz="2800" dirty="0" smtClean="0">
                <a:solidFill>
                  <a:srgbClr val="C70000"/>
                </a:solidFill>
                <a:ea typeface="ＭＳ Ｐゴシック" charset="-128"/>
              </a:rPr>
            </a:br>
            <a:r>
              <a:rPr lang="en-GB" altLang="ja-JP" sz="2800" dirty="0" smtClean="0">
                <a:solidFill>
                  <a:srgbClr val="C70000"/>
                </a:solidFill>
                <a:ea typeface="ＭＳ Ｐゴシック" charset="-128"/>
              </a:rPr>
              <a:t>Capital Markets-Based Capacity Growth Potential</a:t>
            </a:r>
            <a:endParaRPr lang="en-US" altLang="ja-JP" sz="2800" dirty="0" smtClean="0">
              <a:solidFill>
                <a:srgbClr val="C70000"/>
              </a:solidFill>
              <a:ea typeface="ＭＳ Ｐゴシック" charset="-128"/>
            </a:endParaRPr>
          </a:p>
        </p:txBody>
      </p:sp>
      <p:sp>
        <p:nvSpPr>
          <p:cNvPr id="4" name="Slide Number Placeholder 1"/>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DCC998FC-9315-4D76-ACBB-4F516A683ADB}" type="slidenum">
              <a:rPr lang="en-US" sz="1100">
                <a:solidFill>
                  <a:srgbClr val="4F81BD"/>
                </a:solidFill>
                <a:latin typeface="Calibri"/>
              </a:rPr>
              <a:pPr algn="r" defTabSz="457200"/>
              <a:t>38</a:t>
            </a:fld>
            <a:endParaRPr lang="en-US" sz="1100" dirty="0">
              <a:solidFill>
                <a:srgbClr val="4F81BD"/>
              </a:solidFill>
              <a:latin typeface="Calibri"/>
            </a:endParaRPr>
          </a:p>
        </p:txBody>
      </p:sp>
      <p:sp>
        <p:nvSpPr>
          <p:cNvPr id="5" name="Slide Number Placeholder 3"/>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F6442EFF-3101-4CAF-BDEA-CE9275A6B747}" type="slidenum">
              <a:rPr lang="en-US" sz="1100">
                <a:solidFill>
                  <a:srgbClr val="4F81BD"/>
                </a:solidFill>
                <a:latin typeface="Calibri"/>
              </a:rPr>
              <a:pPr algn="r" defTabSz="457200"/>
              <a:t>38</a:t>
            </a:fld>
            <a:endParaRPr lang="en-US" sz="1100" dirty="0">
              <a:solidFill>
                <a:srgbClr val="4F81BD"/>
              </a:solidFill>
              <a:latin typeface="Calibri"/>
            </a:endParaRPr>
          </a:p>
        </p:txBody>
      </p:sp>
    </p:spTree>
    <p:extLst>
      <p:ext uri="{BB962C8B-B14F-4D97-AF65-F5344CB8AC3E}">
        <p14:creationId xmlns:p14="http://schemas.microsoft.com/office/powerpoint/2010/main" val="15139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430524" y="37307"/>
            <a:ext cx="8271775" cy="690562"/>
          </a:xfrm>
        </p:spPr>
        <p:txBody>
          <a:bodyPr>
            <a:noAutofit/>
          </a:bodyPr>
          <a:lstStyle/>
          <a:p>
            <a:r>
              <a:rPr lang="en-US" sz="2800" dirty="0" smtClean="0">
                <a:solidFill>
                  <a:srgbClr val="C70000"/>
                </a:solidFill>
              </a:rPr>
              <a:t>Insurance-Linked </a:t>
            </a:r>
            <a:r>
              <a:rPr lang="en-US" sz="2800" dirty="0">
                <a:solidFill>
                  <a:srgbClr val="C70000"/>
                </a:solidFill>
              </a:rPr>
              <a:t>Securities</a:t>
            </a:r>
            <a:br>
              <a:rPr lang="en-US" sz="2800" dirty="0">
                <a:solidFill>
                  <a:srgbClr val="C70000"/>
                </a:solidFill>
              </a:rPr>
            </a:br>
            <a:r>
              <a:rPr lang="en-GB" altLang="ja-JP" sz="2800" dirty="0" smtClean="0">
                <a:solidFill>
                  <a:srgbClr val="C70000"/>
                </a:solidFill>
                <a:ea typeface="ＭＳ Ｐゴシック" charset="-128"/>
              </a:rPr>
              <a:t>Capital Markets-Based Capacity….2013 &amp; Beyond</a:t>
            </a:r>
            <a:endParaRPr lang="en-US" altLang="ja-JP" sz="2800" dirty="0" smtClean="0">
              <a:solidFill>
                <a:srgbClr val="C70000"/>
              </a:solidFill>
              <a:ea typeface="ＭＳ Ｐゴシック" charset="-128"/>
            </a:endParaRPr>
          </a:p>
        </p:txBody>
      </p:sp>
      <p:sp>
        <p:nvSpPr>
          <p:cNvPr id="169989" name="Text Box 3"/>
          <p:cNvSpPr txBox="1">
            <a:spLocks noChangeArrowheads="1"/>
          </p:cNvSpPr>
          <p:nvPr/>
        </p:nvSpPr>
        <p:spPr bwMode="auto">
          <a:xfrm>
            <a:off x="101567" y="6585959"/>
            <a:ext cx="3357753" cy="307777"/>
          </a:xfrm>
          <a:prstGeom prst="rect">
            <a:avLst/>
          </a:prstGeom>
          <a:noFill/>
          <a:ln w="9525" algn="ctr">
            <a:noFill/>
            <a:miter lim="800000"/>
            <a:headEnd/>
            <a:tailEnd/>
          </a:ln>
        </p:spPr>
        <p:txBody>
          <a:bodyPr wrap="square" tIns="91440" bIns="91440">
            <a:spAutoFit/>
          </a:bodyPr>
          <a:lstStyle/>
          <a:p>
            <a:pPr defTabSz="457200"/>
            <a:r>
              <a:rPr lang="en-US" altLang="ja-JP" sz="800" dirty="0">
                <a:solidFill>
                  <a:prstClr val="black"/>
                </a:solidFill>
                <a:latin typeface="Calibri"/>
                <a:ea typeface="ＭＳ Ｐゴシック"/>
              </a:rPr>
              <a:t>Source: </a:t>
            </a:r>
            <a:r>
              <a:rPr lang="en-US" altLang="ja-JP" sz="800" dirty="0" smtClean="0">
                <a:solidFill>
                  <a:prstClr val="black"/>
                </a:solidFill>
                <a:latin typeface="Calibri"/>
                <a:ea typeface="ＭＳ Ｐゴシック"/>
              </a:rPr>
              <a:t>Guy Carpenter &amp; Company LLC; GC Securities</a:t>
            </a:r>
            <a:endParaRPr lang="en-US" altLang="ja-JP" sz="800" dirty="0">
              <a:solidFill>
                <a:prstClr val="black"/>
              </a:solidFill>
              <a:latin typeface="Calibri"/>
              <a:ea typeface="ＭＳ Ｐゴシック"/>
            </a:endParaRPr>
          </a:p>
        </p:txBody>
      </p:sp>
      <p:sp>
        <p:nvSpPr>
          <p:cNvPr id="7" name="Content Placeholder 27"/>
          <p:cNvSpPr>
            <a:spLocks/>
          </p:cNvSpPr>
          <p:nvPr/>
        </p:nvSpPr>
        <p:spPr bwMode="gray">
          <a:xfrm>
            <a:off x="4906959" y="1428477"/>
            <a:ext cx="3821463" cy="1918413"/>
          </a:xfrm>
          <a:prstGeom prst="rect">
            <a:avLst/>
          </a:prstGeom>
          <a:noFill/>
          <a:ln w="9525" algn="ctr">
            <a:noFill/>
            <a:miter lim="800000"/>
            <a:headEnd/>
            <a:tailEnd/>
          </a:ln>
        </p:spPr>
        <p:txBody>
          <a:bodyPr lIns="0" tIns="0" rIns="0" bIns="0"/>
          <a:lstStyle/>
          <a:p>
            <a:pPr marL="203200" indent="-203200" algn="just" defTabSz="457200" eaLnBrk="0" hangingPunct="0">
              <a:spcBef>
                <a:spcPct val="60000"/>
              </a:spcBef>
              <a:buFont typeface="Wingdings" pitchFamily="2" charset="2"/>
              <a:buChar char="§"/>
              <a:defRPr/>
            </a:pPr>
            <a:r>
              <a:rPr lang="en-US" sz="1400" b="1" dirty="0">
                <a:solidFill>
                  <a:prstClr val="black"/>
                </a:solidFill>
                <a:latin typeface="Calibri"/>
              </a:rPr>
              <a:t>Global property catastrophe limit purchased is estimated at $</a:t>
            </a:r>
            <a:r>
              <a:rPr lang="en-US" sz="1400" b="1" dirty="0" smtClean="0">
                <a:solidFill>
                  <a:prstClr val="black"/>
                </a:solidFill>
                <a:latin typeface="Calibri"/>
              </a:rPr>
              <a:t>316bn</a:t>
            </a:r>
            <a:endParaRPr lang="en-US" sz="1400" b="1" dirty="0">
              <a:solidFill>
                <a:prstClr val="black"/>
              </a:solidFill>
              <a:latin typeface="Calibri"/>
            </a:endParaRPr>
          </a:p>
          <a:p>
            <a:pPr marL="203200" indent="-203200" algn="just" defTabSz="457200" eaLnBrk="0" hangingPunct="0">
              <a:spcBef>
                <a:spcPct val="20000"/>
              </a:spcBef>
              <a:buFont typeface="Wingdings" pitchFamily="2" charset="2"/>
              <a:buChar char="§"/>
              <a:defRPr/>
            </a:pPr>
            <a:endParaRPr lang="en-US" sz="1400" b="1" dirty="0">
              <a:solidFill>
                <a:prstClr val="black"/>
              </a:solidFill>
              <a:latin typeface="Calibri"/>
            </a:endParaRPr>
          </a:p>
          <a:p>
            <a:pPr marL="203200" indent="-203200" algn="just" defTabSz="457200" eaLnBrk="0" hangingPunct="0">
              <a:spcBef>
                <a:spcPct val="20000"/>
              </a:spcBef>
              <a:buFont typeface="Wingdings" pitchFamily="2" charset="2"/>
              <a:buChar char="§"/>
              <a:defRPr/>
            </a:pPr>
            <a:r>
              <a:rPr lang="en-US" sz="1400" b="1" dirty="0">
                <a:solidFill>
                  <a:prstClr val="black"/>
                </a:solidFill>
                <a:latin typeface="Calibri"/>
              </a:rPr>
              <a:t>The non traditional market capacity is projected to grow to </a:t>
            </a:r>
            <a:r>
              <a:rPr lang="en-US" sz="1400" b="1" dirty="0" smtClean="0">
                <a:solidFill>
                  <a:prstClr val="black"/>
                </a:solidFill>
                <a:latin typeface="Calibri"/>
              </a:rPr>
              <a:t>$60bn</a:t>
            </a:r>
            <a:r>
              <a:rPr lang="en-US" sz="1400" b="1" dirty="0">
                <a:solidFill>
                  <a:prstClr val="black"/>
                </a:solidFill>
                <a:latin typeface="Calibri"/>
              </a:rPr>
              <a:t>, by 2016</a:t>
            </a:r>
          </a:p>
          <a:p>
            <a:pPr marL="519113" lvl="1" indent="-279400" algn="just" defTabSz="457200" eaLnBrk="0" hangingPunct="0">
              <a:spcBef>
                <a:spcPct val="20000"/>
              </a:spcBef>
              <a:buFont typeface="Arial" charset="0"/>
              <a:buChar char="–"/>
              <a:defRPr/>
            </a:pPr>
            <a:r>
              <a:rPr lang="en-US" sz="1400" dirty="0">
                <a:solidFill>
                  <a:prstClr val="black"/>
                </a:solidFill>
                <a:latin typeface="Calibri"/>
              </a:rPr>
              <a:t>Majority of this growth is expected to be seen in the catastrophe bond and collateralized reinsurance segments</a:t>
            </a:r>
            <a:endParaRPr lang="en-US" sz="1400" b="1" dirty="0">
              <a:solidFill>
                <a:prstClr val="black"/>
              </a:solidFill>
              <a:latin typeface="Calibri"/>
            </a:endParaRPr>
          </a:p>
          <a:p>
            <a:pPr marL="203200" indent="-203200" algn="just" defTabSz="457200" eaLnBrk="0" hangingPunct="0">
              <a:spcBef>
                <a:spcPct val="20000"/>
              </a:spcBef>
              <a:buFont typeface="Wingdings" pitchFamily="2" charset="2"/>
              <a:buChar char="§"/>
              <a:defRPr/>
            </a:pPr>
            <a:endParaRPr lang="en-US" sz="1400" b="1" dirty="0">
              <a:solidFill>
                <a:prstClr val="black"/>
              </a:solidFill>
              <a:latin typeface="Calibri"/>
            </a:endParaRPr>
          </a:p>
        </p:txBody>
      </p:sp>
      <p:graphicFrame>
        <p:nvGraphicFramePr>
          <p:cNvPr id="8" name="Chart 7"/>
          <p:cNvGraphicFramePr>
            <a:graphicFrameLocks/>
          </p:cNvGraphicFramePr>
          <p:nvPr>
            <p:extLst>
              <p:ext uri="{D42A27DB-BD31-4B8C-83A1-F6EECF244321}">
                <p14:modId xmlns:p14="http://schemas.microsoft.com/office/powerpoint/2010/main" val="1886645867"/>
              </p:ext>
            </p:extLst>
          </p:nvPr>
        </p:nvGraphicFramePr>
        <p:xfrm>
          <a:off x="200604" y="1139714"/>
          <a:ext cx="4628138" cy="2959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922937349"/>
              </p:ext>
            </p:extLst>
          </p:nvPr>
        </p:nvGraphicFramePr>
        <p:xfrm>
          <a:off x="4574495" y="3602403"/>
          <a:ext cx="4301580" cy="3150485"/>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7"/>
          <p:cNvSpPr>
            <a:spLocks/>
          </p:cNvSpPr>
          <p:nvPr/>
        </p:nvSpPr>
        <p:spPr bwMode="gray">
          <a:xfrm>
            <a:off x="517068" y="4171683"/>
            <a:ext cx="3654557" cy="1949704"/>
          </a:xfrm>
          <a:prstGeom prst="rect">
            <a:avLst/>
          </a:prstGeom>
          <a:noFill/>
          <a:ln w="9525" algn="ctr">
            <a:noFill/>
            <a:miter lim="800000"/>
            <a:headEnd/>
            <a:tailEnd/>
          </a:ln>
        </p:spPr>
        <p:txBody>
          <a:bodyPr lIns="0" tIns="0" rIns="0" bIns="0"/>
          <a:lstStyle/>
          <a:p>
            <a:pPr marL="203200" indent="-203200" algn="just" defTabSz="457200" eaLnBrk="0" hangingPunct="0">
              <a:spcBef>
                <a:spcPct val="20000"/>
              </a:spcBef>
              <a:buFont typeface="Wingdings" pitchFamily="2" charset="2"/>
              <a:buChar char="§"/>
              <a:defRPr/>
            </a:pPr>
            <a:r>
              <a:rPr lang="en-US" sz="1400" b="1" dirty="0" smtClean="0">
                <a:solidFill>
                  <a:prstClr val="black"/>
                </a:solidFill>
                <a:latin typeface="Calibri"/>
              </a:rPr>
              <a:t>Many </a:t>
            </a:r>
            <a:r>
              <a:rPr lang="en-US" sz="1400" b="1" dirty="0">
                <a:solidFill>
                  <a:prstClr val="black"/>
                </a:solidFill>
                <a:latin typeface="Calibri"/>
              </a:rPr>
              <a:t>reinsurers are responding to this competitive threat by establishing new 3</a:t>
            </a:r>
            <a:r>
              <a:rPr lang="en-US" sz="1400" b="1" baseline="30000" dirty="0">
                <a:solidFill>
                  <a:prstClr val="black"/>
                </a:solidFill>
                <a:latin typeface="Calibri"/>
              </a:rPr>
              <a:t>rd</a:t>
            </a:r>
            <a:r>
              <a:rPr lang="en-US" sz="1400" b="1" dirty="0">
                <a:solidFill>
                  <a:prstClr val="black"/>
                </a:solidFill>
                <a:latin typeface="Calibri"/>
              </a:rPr>
              <a:t> party managed account divisions</a:t>
            </a:r>
          </a:p>
          <a:p>
            <a:pPr marL="512763" lvl="1" indent="-285750" algn="just" defTabSz="457200" eaLnBrk="0" hangingPunct="0">
              <a:spcBef>
                <a:spcPct val="20000"/>
              </a:spcBef>
              <a:buFont typeface="Arial" charset="0"/>
              <a:buChar char="–"/>
              <a:defRPr/>
            </a:pPr>
            <a:r>
              <a:rPr lang="en-US" sz="1400" dirty="0">
                <a:solidFill>
                  <a:prstClr val="black"/>
                </a:solidFill>
                <a:latin typeface="Calibri"/>
              </a:rPr>
              <a:t>Leverage their underwriting expertise and access to business</a:t>
            </a:r>
          </a:p>
          <a:p>
            <a:pPr marL="512763" lvl="1" indent="-285750" algn="just" defTabSz="457200" eaLnBrk="0" hangingPunct="0">
              <a:spcBef>
                <a:spcPct val="20000"/>
              </a:spcBef>
              <a:buFont typeface="Arial" charset="0"/>
              <a:buChar char="–"/>
              <a:defRPr/>
            </a:pPr>
            <a:r>
              <a:rPr lang="en-US" sz="1400" dirty="0">
                <a:solidFill>
                  <a:prstClr val="black"/>
                </a:solidFill>
                <a:latin typeface="Calibri"/>
              </a:rPr>
              <a:t>Offer managed account facilities to new capital investors</a:t>
            </a:r>
          </a:p>
          <a:p>
            <a:pPr marL="512763" lvl="1" indent="-285750" algn="just" defTabSz="457200" eaLnBrk="0" hangingPunct="0">
              <a:spcBef>
                <a:spcPct val="20000"/>
              </a:spcBef>
              <a:buFont typeface="Arial" charset="0"/>
              <a:buChar char="–"/>
              <a:defRPr/>
            </a:pPr>
            <a:r>
              <a:rPr lang="en-US" sz="1400" dirty="0">
                <a:solidFill>
                  <a:prstClr val="black"/>
                </a:solidFill>
                <a:latin typeface="Calibri"/>
              </a:rPr>
              <a:t>Recruiting capital markets professionals</a:t>
            </a:r>
          </a:p>
          <a:p>
            <a:pPr marL="203200" indent="-203200" algn="just" defTabSz="457200" eaLnBrk="0" hangingPunct="0">
              <a:spcBef>
                <a:spcPct val="20000"/>
              </a:spcBef>
              <a:buFont typeface="Wingdings" pitchFamily="2" charset="2"/>
              <a:buChar char="§"/>
              <a:defRPr/>
            </a:pPr>
            <a:endParaRPr lang="en-US" sz="1400" dirty="0">
              <a:solidFill>
                <a:prstClr val="black"/>
              </a:solidFill>
              <a:latin typeface="Calibri"/>
            </a:endParaRPr>
          </a:p>
        </p:txBody>
      </p:sp>
      <p:sp>
        <p:nvSpPr>
          <p:cNvPr id="2" name="TextBox 1"/>
          <p:cNvSpPr txBox="1"/>
          <p:nvPr/>
        </p:nvSpPr>
        <p:spPr>
          <a:xfrm>
            <a:off x="454852" y="1087426"/>
            <a:ext cx="4119642" cy="307777"/>
          </a:xfrm>
          <a:prstGeom prst="rect">
            <a:avLst/>
          </a:prstGeom>
          <a:solidFill>
            <a:schemeClr val="accent1"/>
          </a:solidFill>
        </p:spPr>
        <p:txBody>
          <a:bodyPr wrap="square" rtlCol="0">
            <a:spAutoFit/>
          </a:bodyPr>
          <a:lstStyle/>
          <a:p>
            <a:pPr algn="ctr" defTabSz="457200"/>
            <a:r>
              <a:rPr lang="en-US" sz="1400" b="1" dirty="0" smtClean="0">
                <a:solidFill>
                  <a:prstClr val="white"/>
                </a:solidFill>
                <a:latin typeface="Calibri"/>
              </a:rPr>
              <a:t>Estimated 2013 Capacity Composition</a:t>
            </a:r>
            <a:endParaRPr lang="en-US" sz="1400" b="1" dirty="0">
              <a:solidFill>
                <a:prstClr val="white"/>
              </a:solidFill>
              <a:latin typeface="Calibri"/>
            </a:endParaRPr>
          </a:p>
        </p:txBody>
      </p:sp>
      <p:sp>
        <p:nvSpPr>
          <p:cNvPr id="11" name="Slide Number Placeholder 1"/>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DCC998FC-9315-4D76-ACBB-4F516A683ADB}" type="slidenum">
              <a:rPr lang="en-US" sz="1100">
                <a:solidFill>
                  <a:srgbClr val="4F81BD"/>
                </a:solidFill>
                <a:latin typeface="Calibri"/>
              </a:rPr>
              <a:pPr algn="r" defTabSz="457200"/>
              <a:t>39</a:t>
            </a:fld>
            <a:endParaRPr lang="en-US" sz="1100" dirty="0">
              <a:solidFill>
                <a:srgbClr val="4F81BD"/>
              </a:solidFill>
              <a:latin typeface="Calibri"/>
            </a:endParaRPr>
          </a:p>
        </p:txBody>
      </p:sp>
      <p:sp>
        <p:nvSpPr>
          <p:cNvPr id="12" name="Slide Number Placeholder 3"/>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F6442EFF-3101-4CAF-BDEA-CE9275A6B747}" type="slidenum">
              <a:rPr lang="en-US" sz="1100">
                <a:solidFill>
                  <a:srgbClr val="4F81BD"/>
                </a:solidFill>
                <a:latin typeface="Calibri"/>
              </a:rPr>
              <a:pPr algn="r" defTabSz="457200"/>
              <a:t>39</a:t>
            </a:fld>
            <a:endParaRPr lang="en-US" sz="1100" dirty="0">
              <a:solidFill>
                <a:srgbClr val="4F81BD"/>
              </a:solidFill>
              <a:latin typeface="Calibri"/>
            </a:endParaRPr>
          </a:p>
        </p:txBody>
      </p:sp>
    </p:spTree>
    <p:extLst>
      <p:ext uri="{BB962C8B-B14F-4D97-AF65-F5344CB8AC3E}">
        <p14:creationId xmlns:p14="http://schemas.microsoft.com/office/powerpoint/2010/main" val="365953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Graphic spid="9" grpId="0">
        <p:bldAsOne/>
      </p:bldGraphic>
      <p:bldP spid="10"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me-Normal Slid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20592"/>
          </a:xfrm>
          <a:prstGeom prst="rect">
            <a:avLst/>
          </a:prstGeom>
        </p:spPr>
      </p:pic>
      <p:sp>
        <p:nvSpPr>
          <p:cNvPr id="10" name="Title 9"/>
          <p:cNvSpPr>
            <a:spLocks noGrp="1"/>
          </p:cNvSpPr>
          <p:nvPr>
            <p:ph type="title"/>
          </p:nvPr>
        </p:nvSpPr>
        <p:spPr/>
        <p:txBody>
          <a:bodyPr>
            <a:noAutofit/>
          </a:bodyPr>
          <a:lstStyle/>
          <a:p>
            <a:r>
              <a:rPr lang="en-US" dirty="0" smtClean="0">
                <a:solidFill>
                  <a:srgbClr val="D80000"/>
                </a:solidFill>
              </a:rPr>
              <a:t>Agenda</a:t>
            </a:r>
            <a:br>
              <a:rPr lang="en-US" dirty="0" smtClean="0">
                <a:solidFill>
                  <a:srgbClr val="D80000"/>
                </a:solidFill>
              </a:rPr>
            </a:br>
            <a:endParaRPr lang="en-GB" dirty="0">
              <a:solidFill>
                <a:srgbClr val="D80000"/>
              </a:solidFill>
            </a:endParaRPr>
          </a:p>
        </p:txBody>
      </p:sp>
      <p:sp>
        <p:nvSpPr>
          <p:cNvPr id="3" name="Content Placeholder 2"/>
          <p:cNvSpPr>
            <a:spLocks noGrp="1"/>
          </p:cNvSpPr>
          <p:nvPr>
            <p:ph idx="1"/>
          </p:nvPr>
        </p:nvSpPr>
        <p:spPr>
          <a:xfrm>
            <a:off x="457200" y="1417638"/>
            <a:ext cx="8229600" cy="4525963"/>
          </a:xfrm>
        </p:spPr>
        <p:txBody>
          <a:bodyPr>
            <a:normAutofit/>
          </a:bodyPr>
          <a:lstStyle/>
          <a:p>
            <a:r>
              <a:rPr lang="en-GB" sz="2400" dirty="0" smtClean="0"/>
              <a:t>Captive Trends</a:t>
            </a:r>
          </a:p>
          <a:p>
            <a:pPr lvl="1"/>
            <a:r>
              <a:rPr lang="en-GB" sz="2400" dirty="0" smtClean="0"/>
              <a:t>Counting Captives &amp; Non-Traditional Captive Growth</a:t>
            </a:r>
          </a:p>
          <a:p>
            <a:r>
              <a:rPr lang="en-GB" sz="2400" dirty="0" smtClean="0"/>
              <a:t>Captive Types and Size</a:t>
            </a:r>
          </a:p>
          <a:p>
            <a:r>
              <a:rPr lang="en-GB" sz="2400" dirty="0" smtClean="0"/>
              <a:t>Captive Coverages: Traditional and Non-Traditional</a:t>
            </a:r>
          </a:p>
          <a:p>
            <a:pPr lvl="1"/>
            <a:r>
              <a:rPr lang="en-GB" sz="2400" dirty="0" smtClean="0"/>
              <a:t>How to Expand a Captive and Preserve Capital</a:t>
            </a:r>
          </a:p>
          <a:p>
            <a:r>
              <a:rPr lang="en-US" sz="2400" dirty="0" smtClean="0"/>
              <a:t>A Captive Owner’s </a:t>
            </a:r>
            <a:r>
              <a:rPr lang="en-US" sz="2400" dirty="0"/>
              <a:t>P</a:t>
            </a:r>
            <a:r>
              <a:rPr lang="en-US" sz="2400" dirty="0" smtClean="0"/>
              <a:t>erspective on Cost </a:t>
            </a:r>
            <a:r>
              <a:rPr lang="en-US" sz="2400" dirty="0"/>
              <a:t>S</a:t>
            </a:r>
            <a:r>
              <a:rPr lang="en-US" sz="2400" dirty="0" smtClean="0"/>
              <a:t>aving and </a:t>
            </a:r>
            <a:r>
              <a:rPr lang="en-US" sz="2400" dirty="0"/>
              <a:t>C</a:t>
            </a:r>
            <a:r>
              <a:rPr lang="en-US" sz="2400" dirty="0" smtClean="0"/>
              <a:t>apital Management</a:t>
            </a:r>
          </a:p>
          <a:p>
            <a:r>
              <a:rPr lang="en-US" sz="2400" dirty="0" smtClean="0"/>
              <a:t>Accessing </a:t>
            </a:r>
            <a:r>
              <a:rPr lang="en-US" sz="2400" dirty="0"/>
              <a:t>A</a:t>
            </a:r>
            <a:r>
              <a:rPr lang="en-US" sz="2400" dirty="0" smtClean="0"/>
              <a:t>lternative </a:t>
            </a:r>
            <a:r>
              <a:rPr lang="en-US" sz="2400" dirty="0"/>
              <a:t>F</a:t>
            </a:r>
            <a:r>
              <a:rPr lang="en-US" sz="2400" dirty="0" smtClean="0"/>
              <a:t>orms </a:t>
            </a:r>
            <a:r>
              <a:rPr lang="en-US" sz="2400" dirty="0"/>
              <a:t>of </a:t>
            </a:r>
            <a:r>
              <a:rPr lang="en-US" sz="2400" dirty="0" smtClean="0"/>
              <a:t>Capital </a:t>
            </a:r>
            <a:r>
              <a:rPr lang="en-US" sz="2400" dirty="0"/>
              <a:t>through </a:t>
            </a:r>
            <a:r>
              <a:rPr lang="en-US" sz="2400" dirty="0" smtClean="0"/>
              <a:t>Insurance </a:t>
            </a:r>
            <a:r>
              <a:rPr lang="en-US" sz="2400" dirty="0"/>
              <a:t>L</a:t>
            </a:r>
            <a:r>
              <a:rPr lang="en-US" sz="2400" dirty="0" smtClean="0"/>
              <a:t>inked </a:t>
            </a:r>
            <a:r>
              <a:rPr lang="en-US" sz="2400" dirty="0"/>
              <a:t>S</a:t>
            </a:r>
            <a:r>
              <a:rPr lang="en-US" sz="2400" dirty="0" smtClean="0"/>
              <a:t>ecurities</a:t>
            </a:r>
            <a:r>
              <a:rPr lang="en-US" sz="2400" dirty="0"/>
              <a:t>, </a:t>
            </a:r>
            <a:r>
              <a:rPr lang="en-US" sz="2400" dirty="0" smtClean="0"/>
              <a:t>and CAT Bonds</a:t>
            </a:r>
          </a:p>
          <a:p>
            <a:r>
              <a:rPr lang="en-US" sz="2400" dirty="0" smtClean="0"/>
              <a:t>Alternative Uses of Capital</a:t>
            </a:r>
            <a:endParaRPr lang="en-GB" sz="2400" dirty="0" smtClean="0"/>
          </a:p>
        </p:txBody>
      </p:sp>
    </p:spTree>
    <p:extLst>
      <p:ext uri="{BB962C8B-B14F-4D97-AF65-F5344CB8AC3E}">
        <p14:creationId xmlns:p14="http://schemas.microsoft.com/office/powerpoint/2010/main" val="3655901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26" y="1019143"/>
            <a:ext cx="8281784" cy="636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3694" y="0"/>
            <a:ext cx="8229600" cy="836436"/>
          </a:xfrm>
        </p:spPr>
        <p:txBody>
          <a:bodyPr>
            <a:noAutofit/>
          </a:bodyPr>
          <a:lstStyle/>
          <a:p>
            <a:r>
              <a:rPr lang="en-US" sz="2800" dirty="0" smtClean="0">
                <a:solidFill>
                  <a:srgbClr val="C70000"/>
                </a:solidFill>
              </a:rPr>
              <a:t>Insurance-Linked </a:t>
            </a:r>
            <a:r>
              <a:rPr lang="en-US" sz="2800" dirty="0">
                <a:solidFill>
                  <a:srgbClr val="C70000"/>
                </a:solidFill>
              </a:rPr>
              <a:t>Securities</a:t>
            </a:r>
            <a:r>
              <a:rPr lang="en-US" sz="2800" dirty="0" smtClean="0">
                <a:solidFill>
                  <a:srgbClr val="C70000"/>
                </a:solidFill>
              </a:rPr>
              <a:t/>
            </a:r>
            <a:br>
              <a:rPr lang="en-US" sz="2800" dirty="0" smtClean="0">
                <a:solidFill>
                  <a:srgbClr val="C70000"/>
                </a:solidFill>
              </a:rPr>
            </a:br>
            <a:r>
              <a:rPr lang="en-US" sz="2800" dirty="0" smtClean="0">
                <a:solidFill>
                  <a:srgbClr val="C70000"/>
                </a:solidFill>
              </a:rPr>
              <a:t>Annual Cat Bond Issuance</a:t>
            </a:r>
            <a:endParaRPr lang="en-US" sz="2800" dirty="0">
              <a:solidFill>
                <a:srgbClr val="C70000"/>
              </a:solidFill>
            </a:endParaRPr>
          </a:p>
        </p:txBody>
      </p:sp>
      <p:sp>
        <p:nvSpPr>
          <p:cNvPr id="8" name="Text Box 112"/>
          <p:cNvSpPr txBox="1">
            <a:spLocks noChangeArrowheads="1"/>
          </p:cNvSpPr>
          <p:nvPr/>
        </p:nvSpPr>
        <p:spPr bwMode="auto">
          <a:xfrm>
            <a:off x="349250" y="6635751"/>
            <a:ext cx="8345488" cy="20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5" tIns="45715" rIns="45715" bIns="45715">
            <a:spAutoFit/>
          </a:bodyPr>
          <a:lstStyle>
            <a:lvl1pPr algn="ctr" eaLnBrk="0" hangingPunct="0">
              <a:lnSpc>
                <a:spcPct val="86000"/>
              </a:lnSpc>
              <a:defRPr sz="2400">
                <a:solidFill>
                  <a:schemeClr val="tx1"/>
                </a:solidFill>
                <a:latin typeface="Arial" charset="0"/>
                <a:ea typeface="MS PGothic" pitchFamily="34" charset="-128"/>
              </a:defRPr>
            </a:lvl1pPr>
            <a:lvl2pPr marL="742950" indent="-285750" algn="ctr" eaLnBrk="0" hangingPunct="0">
              <a:lnSpc>
                <a:spcPct val="86000"/>
              </a:lnSpc>
              <a:defRPr sz="2400">
                <a:solidFill>
                  <a:schemeClr val="tx1"/>
                </a:solidFill>
                <a:latin typeface="Arial" charset="0"/>
                <a:ea typeface="MS PGothic" pitchFamily="34" charset="-128"/>
              </a:defRPr>
            </a:lvl2pPr>
            <a:lvl3pPr marL="1143000" indent="-228600" algn="ctr" eaLnBrk="0" hangingPunct="0">
              <a:lnSpc>
                <a:spcPct val="86000"/>
              </a:lnSpc>
              <a:defRPr sz="2400">
                <a:solidFill>
                  <a:schemeClr val="tx1"/>
                </a:solidFill>
                <a:latin typeface="Arial" charset="0"/>
                <a:ea typeface="MS PGothic" pitchFamily="34" charset="-128"/>
              </a:defRPr>
            </a:lvl3pPr>
            <a:lvl4pPr marL="1600200" indent="-228600" algn="ctr" eaLnBrk="0" hangingPunct="0">
              <a:lnSpc>
                <a:spcPct val="86000"/>
              </a:lnSpc>
              <a:defRPr sz="2400">
                <a:solidFill>
                  <a:schemeClr val="tx1"/>
                </a:solidFill>
                <a:latin typeface="Arial" charset="0"/>
                <a:ea typeface="MS PGothic" pitchFamily="34" charset="-128"/>
              </a:defRPr>
            </a:lvl4pPr>
            <a:lvl5pPr marL="2057400" indent="-228600" algn="ctr" eaLnBrk="0" hangingPunct="0">
              <a:lnSpc>
                <a:spcPct val="86000"/>
              </a:lnSpc>
              <a:defRPr sz="24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4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4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4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400">
                <a:solidFill>
                  <a:schemeClr val="tx1"/>
                </a:solidFill>
                <a:latin typeface="Arial" charset="0"/>
                <a:ea typeface="MS PGothic" pitchFamily="34" charset="-128"/>
              </a:defRPr>
            </a:lvl9pPr>
          </a:lstStyle>
          <a:p>
            <a:pPr algn="l" defTabSz="457200" eaLnBrk="1" hangingPunct="1">
              <a:spcAft>
                <a:spcPts val="303"/>
              </a:spcAft>
            </a:pPr>
            <a:r>
              <a:rPr lang="en-US" sz="800" dirty="0" smtClean="0">
                <a:solidFill>
                  <a:prstClr val="black"/>
                </a:solidFill>
              </a:rPr>
              <a:t>Based on GC Securities proprietary database as of July 31, 2014.</a:t>
            </a:r>
            <a:endParaRPr lang="en-US" sz="800" dirty="0">
              <a:solidFill>
                <a:prstClr val="black"/>
              </a:solidFill>
            </a:endParaRPr>
          </a:p>
        </p:txBody>
      </p:sp>
      <p:sp>
        <p:nvSpPr>
          <p:cNvPr id="5" name="Slide Number Placeholder 1"/>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DCC998FC-9315-4D76-ACBB-4F516A683ADB}" type="slidenum">
              <a:rPr lang="en-US" sz="1100">
                <a:solidFill>
                  <a:srgbClr val="4F81BD"/>
                </a:solidFill>
                <a:latin typeface="Calibri"/>
              </a:rPr>
              <a:pPr algn="r" defTabSz="457200"/>
              <a:t>40</a:t>
            </a:fld>
            <a:endParaRPr lang="en-US" sz="1100" dirty="0">
              <a:solidFill>
                <a:srgbClr val="4F81BD"/>
              </a:solidFill>
              <a:latin typeface="Calibri"/>
            </a:endParaRPr>
          </a:p>
        </p:txBody>
      </p:sp>
      <p:sp>
        <p:nvSpPr>
          <p:cNvPr id="6" name="Slide Number Placeholder 3"/>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F6442EFF-3101-4CAF-BDEA-CE9275A6B747}" type="slidenum">
              <a:rPr lang="en-US" sz="1100">
                <a:solidFill>
                  <a:srgbClr val="4F81BD"/>
                </a:solidFill>
                <a:latin typeface="Calibri"/>
              </a:rPr>
              <a:pPr algn="r" defTabSz="457200"/>
              <a:t>40</a:t>
            </a:fld>
            <a:endParaRPr lang="en-US" sz="1100" dirty="0">
              <a:solidFill>
                <a:srgbClr val="4F81BD"/>
              </a:solidFill>
              <a:latin typeface="Calibri"/>
            </a:endParaRPr>
          </a:p>
        </p:txBody>
      </p:sp>
    </p:spTree>
    <p:custDataLst>
      <p:tags r:id="rId1"/>
    </p:custDataLst>
    <p:extLst>
      <p:ext uri="{BB962C8B-B14F-4D97-AF65-F5344CB8AC3E}">
        <p14:creationId xmlns:p14="http://schemas.microsoft.com/office/powerpoint/2010/main" val="34735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7846" y="920957"/>
            <a:ext cx="8504413" cy="69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0" bIns="0" numCol="1" anchor="t" anchorCtr="0" compatLnSpc="1">
            <a:prstTxWarp prst="textNoShape">
              <a:avLst/>
            </a:prstTxWarp>
          </a:bodyPr>
          <a:lstStyle>
            <a:lvl1pPr marL="203200" indent="-203200" algn="l">
              <a:spcBef>
                <a:spcPct val="60000"/>
              </a:spcBef>
              <a:buChar char="•"/>
              <a:defRPr sz="1300" b="1">
                <a:latin typeface="+mn-lt"/>
              </a:defRPr>
            </a:lvl1pPr>
            <a:lvl2pPr marL="431800" lvl="1" indent="-203200" algn="l">
              <a:spcBef>
                <a:spcPct val="20000"/>
              </a:spcBef>
              <a:buChar char="–"/>
              <a:defRPr sz="1300">
                <a:latin typeface="+mn-lt"/>
              </a:defRPr>
            </a:lvl2pPr>
            <a:lvl3pPr marL="685800" indent="-177800" algn="l">
              <a:spcBef>
                <a:spcPct val="20000"/>
              </a:spcBef>
              <a:buFont typeface="Arial" charset="0"/>
              <a:buChar char="­"/>
              <a:defRPr sz="2000">
                <a:latin typeface="+mn-lt"/>
              </a:defRPr>
            </a:lvl3pPr>
            <a:lvl4pPr marL="863600" indent="-177800" algn="l">
              <a:spcBef>
                <a:spcPct val="20000"/>
              </a:spcBef>
              <a:buFont typeface="Arial" charset="0"/>
              <a:buChar char="­"/>
              <a:defRPr sz="2000">
                <a:latin typeface="+mn-lt"/>
              </a:defRPr>
            </a:lvl4pPr>
            <a:lvl5pPr marL="1041400" indent="-177800" algn="l">
              <a:spcBef>
                <a:spcPct val="20000"/>
              </a:spcBef>
              <a:buFont typeface="Arial" charset="0"/>
              <a:buChar char="-"/>
              <a:defRPr sz="2000">
                <a:latin typeface="+mn-lt"/>
              </a:defRPr>
            </a:lvl5pPr>
            <a:lvl6pPr marL="1498600" indent="-177800" fontAlgn="base">
              <a:spcBef>
                <a:spcPct val="20000"/>
              </a:spcBef>
              <a:spcAft>
                <a:spcPct val="0"/>
              </a:spcAft>
              <a:buFont typeface="Arial" charset="0"/>
              <a:buChar char="-"/>
              <a:defRPr sz="2000">
                <a:latin typeface="+mn-lt"/>
              </a:defRPr>
            </a:lvl6pPr>
            <a:lvl7pPr marL="1955800" indent="-177800" fontAlgn="base">
              <a:spcBef>
                <a:spcPct val="20000"/>
              </a:spcBef>
              <a:spcAft>
                <a:spcPct val="0"/>
              </a:spcAft>
              <a:buFont typeface="Arial" charset="0"/>
              <a:buChar char="-"/>
              <a:defRPr sz="2000">
                <a:latin typeface="+mn-lt"/>
              </a:defRPr>
            </a:lvl7pPr>
            <a:lvl8pPr marL="2413000" indent="-177800" fontAlgn="base">
              <a:spcBef>
                <a:spcPct val="20000"/>
              </a:spcBef>
              <a:spcAft>
                <a:spcPct val="0"/>
              </a:spcAft>
              <a:buFont typeface="Arial" charset="0"/>
              <a:buChar char="-"/>
              <a:defRPr sz="2000">
                <a:latin typeface="+mn-lt"/>
              </a:defRPr>
            </a:lvl8pPr>
            <a:lvl9pPr marL="2870200" indent="-177800" fontAlgn="base">
              <a:spcBef>
                <a:spcPct val="20000"/>
              </a:spcBef>
              <a:spcAft>
                <a:spcPct val="0"/>
              </a:spcAft>
              <a:buFont typeface="Arial" charset="0"/>
              <a:buChar char="-"/>
              <a:defRPr sz="2000">
                <a:latin typeface="+mn-lt"/>
              </a:defRPr>
            </a:lvl9pPr>
          </a:lstStyle>
          <a:p>
            <a:pPr marL="0" indent="0" defTabSz="457200">
              <a:spcBef>
                <a:spcPts val="600"/>
              </a:spcBef>
              <a:spcAft>
                <a:spcPts val="400"/>
              </a:spcAft>
              <a:buFontTx/>
              <a:buNone/>
            </a:pPr>
            <a:r>
              <a:rPr lang="en-US" sz="1400" dirty="0" smtClean="0">
                <a:solidFill>
                  <a:prstClr val="black"/>
                </a:solidFill>
                <a:latin typeface="Calibri"/>
              </a:rPr>
              <a:t>All forms of capital markets capacity has experienced pricing shift in a similar manner to the 144A catastrophe bond marketplace</a:t>
            </a:r>
            <a:endParaRPr lang="en-US" sz="1400" dirty="0">
              <a:solidFill>
                <a:prstClr val="black"/>
              </a:solidFill>
              <a:latin typeface="Calibri"/>
            </a:endParaRPr>
          </a:p>
        </p:txBody>
      </p:sp>
      <p:sp>
        <p:nvSpPr>
          <p:cNvPr id="9" name="Text Box 3"/>
          <p:cNvSpPr txBox="1">
            <a:spLocks noChangeArrowheads="1"/>
          </p:cNvSpPr>
          <p:nvPr/>
        </p:nvSpPr>
        <p:spPr bwMode="auto">
          <a:xfrm>
            <a:off x="101567" y="6585959"/>
            <a:ext cx="3357753" cy="307777"/>
          </a:xfrm>
          <a:prstGeom prst="rect">
            <a:avLst/>
          </a:prstGeom>
          <a:noFill/>
          <a:ln w="9525" algn="ctr">
            <a:noFill/>
            <a:miter lim="800000"/>
            <a:headEnd/>
            <a:tailEnd/>
          </a:ln>
        </p:spPr>
        <p:txBody>
          <a:bodyPr wrap="square" tIns="91440" bIns="91440">
            <a:spAutoFit/>
          </a:bodyPr>
          <a:lstStyle/>
          <a:p>
            <a:pPr defTabSz="457200"/>
            <a:r>
              <a:rPr lang="en-US" altLang="ja-JP" sz="800" dirty="0">
                <a:solidFill>
                  <a:prstClr val="black"/>
                </a:solidFill>
                <a:latin typeface="Calibri"/>
                <a:ea typeface="ＭＳ Ｐゴシック"/>
              </a:rPr>
              <a:t>Source: GC </a:t>
            </a:r>
            <a:r>
              <a:rPr lang="en-US" altLang="ja-JP" sz="800" dirty="0" smtClean="0">
                <a:solidFill>
                  <a:prstClr val="black"/>
                </a:solidFill>
                <a:latin typeface="Calibri"/>
                <a:ea typeface="ＭＳ Ｐゴシック"/>
              </a:rPr>
              <a:t>Securities</a:t>
            </a:r>
            <a:endParaRPr lang="en-US" altLang="ja-JP" sz="800" dirty="0">
              <a:solidFill>
                <a:prstClr val="black"/>
              </a:solidFill>
              <a:latin typeface="Calibri"/>
              <a:ea typeface="ＭＳ Ｐゴシック"/>
            </a:endParaRPr>
          </a:p>
        </p:txBody>
      </p:sp>
      <p:sp>
        <p:nvSpPr>
          <p:cNvPr id="10" name="Slide Number Placeholder 1"/>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DCC998FC-9315-4D76-ACBB-4F516A683ADB}" type="slidenum">
              <a:rPr lang="en-US" sz="1100">
                <a:solidFill>
                  <a:srgbClr val="4F81BD"/>
                </a:solidFill>
                <a:latin typeface="Calibri"/>
              </a:rPr>
              <a:pPr algn="r" defTabSz="457200"/>
              <a:t>41</a:t>
            </a:fld>
            <a:endParaRPr lang="en-US" sz="1100" dirty="0">
              <a:solidFill>
                <a:srgbClr val="4F81BD"/>
              </a:solidFill>
              <a:latin typeface="Calibri"/>
            </a:endParaRPr>
          </a:p>
        </p:txBody>
      </p:sp>
      <p:sp>
        <p:nvSpPr>
          <p:cNvPr id="12" name="Slide Number Placeholder 3"/>
          <p:cNvSpPr txBox="1">
            <a:spLocks noGrp="1"/>
          </p:cNvSpPr>
          <p:nvPr/>
        </p:nvSpPr>
        <p:spPr bwMode="gray">
          <a:xfrm>
            <a:off x="8663294" y="6666231"/>
            <a:ext cx="426287" cy="168275"/>
          </a:xfrm>
          <a:prstGeom prst="rect">
            <a:avLst/>
          </a:prstGeom>
          <a:noFill/>
          <a:ln w="9525">
            <a:noFill/>
            <a:miter lim="800000"/>
            <a:headEnd/>
            <a:tailEnd/>
          </a:ln>
        </p:spPr>
        <p:txBody>
          <a:bodyPr lIns="0" tIns="0" rIns="0" bIns="0">
            <a:spAutoFit/>
          </a:bodyPr>
          <a:lstStyle/>
          <a:p>
            <a:pPr algn="r" defTabSz="457200"/>
            <a:fld id="{F6442EFF-3101-4CAF-BDEA-CE9275A6B747}" type="slidenum">
              <a:rPr lang="en-US" sz="1100">
                <a:solidFill>
                  <a:srgbClr val="4F81BD"/>
                </a:solidFill>
                <a:latin typeface="Calibri"/>
              </a:rPr>
              <a:pPr algn="r" defTabSz="457200"/>
              <a:t>41</a:t>
            </a:fld>
            <a:endParaRPr lang="en-US" sz="1100" dirty="0">
              <a:solidFill>
                <a:srgbClr val="4F81BD"/>
              </a:solidFill>
              <a:latin typeface="Calibri"/>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55" y="1421521"/>
            <a:ext cx="8357601" cy="518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bwMode="auto">
          <a:xfrm>
            <a:off x="2641163" y="3984498"/>
            <a:ext cx="174143" cy="729742"/>
          </a:xfrm>
          <a:prstGeom prst="downArrow">
            <a:avLst/>
          </a:prstGeom>
          <a:solidFill>
            <a:schemeClr val="accent2"/>
          </a:solidFill>
          <a:ln w="9525" cap="flat" cmpd="sng" algn="ctr">
            <a:solidFill>
              <a:schemeClr val="bg2"/>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fontAlgn="base">
              <a:lnSpc>
                <a:spcPct val="86000"/>
              </a:lnSpc>
              <a:spcBef>
                <a:spcPct val="0"/>
              </a:spcBef>
              <a:spcAft>
                <a:spcPct val="0"/>
              </a:spcAft>
            </a:pPr>
            <a:endParaRPr lang="en-US" sz="2000" smtClean="0">
              <a:solidFill>
                <a:prstClr val="black"/>
              </a:solidFill>
              <a:latin typeface="Arial" charset="0"/>
            </a:endParaRPr>
          </a:p>
        </p:txBody>
      </p:sp>
      <p:sp>
        <p:nvSpPr>
          <p:cNvPr id="3" name="TextBox 2"/>
          <p:cNvSpPr txBox="1"/>
          <p:nvPr/>
        </p:nvSpPr>
        <p:spPr>
          <a:xfrm>
            <a:off x="1818823" y="3723895"/>
            <a:ext cx="1131927" cy="830997"/>
          </a:xfrm>
          <a:prstGeom prst="rect">
            <a:avLst/>
          </a:prstGeom>
          <a:noFill/>
        </p:spPr>
        <p:txBody>
          <a:bodyPr wrap="square" rtlCol="0">
            <a:spAutoFit/>
          </a:bodyPr>
          <a:lstStyle/>
          <a:p>
            <a:pPr algn="ctr" defTabSz="457200"/>
            <a:r>
              <a:rPr lang="en-US" sz="1200" dirty="0" smtClean="0">
                <a:solidFill>
                  <a:prstClr val="black"/>
                </a:solidFill>
                <a:latin typeface="Calibri"/>
              </a:rPr>
              <a:t>2012 to </a:t>
            </a:r>
            <a:br>
              <a:rPr lang="en-US" sz="1200" dirty="0" smtClean="0">
                <a:solidFill>
                  <a:prstClr val="black"/>
                </a:solidFill>
                <a:latin typeface="Calibri"/>
              </a:rPr>
            </a:br>
            <a:r>
              <a:rPr lang="en-US" sz="1200" dirty="0" smtClean="0">
                <a:solidFill>
                  <a:prstClr val="black"/>
                </a:solidFill>
                <a:latin typeface="Calibri"/>
              </a:rPr>
              <a:t>2013: </a:t>
            </a:r>
          </a:p>
          <a:p>
            <a:pPr algn="ctr" defTabSz="457200"/>
            <a:r>
              <a:rPr lang="en-US" sz="1200" dirty="0" smtClean="0">
                <a:solidFill>
                  <a:prstClr val="black"/>
                </a:solidFill>
                <a:latin typeface="Calibri"/>
              </a:rPr>
              <a:t>-25-50%</a:t>
            </a:r>
            <a:br>
              <a:rPr lang="en-US" sz="1200" dirty="0" smtClean="0">
                <a:solidFill>
                  <a:prstClr val="black"/>
                </a:solidFill>
                <a:latin typeface="Calibri"/>
              </a:rPr>
            </a:br>
            <a:r>
              <a:rPr lang="en-US" sz="1200" dirty="0" smtClean="0">
                <a:solidFill>
                  <a:prstClr val="black"/>
                </a:solidFill>
                <a:latin typeface="Calibri"/>
              </a:rPr>
              <a:t>YOY</a:t>
            </a:r>
            <a:endParaRPr lang="en-US" sz="1200" dirty="0">
              <a:solidFill>
                <a:prstClr val="black"/>
              </a:solidFill>
              <a:latin typeface="Calibri"/>
            </a:endParaRPr>
          </a:p>
        </p:txBody>
      </p:sp>
      <p:sp>
        <p:nvSpPr>
          <p:cNvPr id="13" name="Down Arrow 12"/>
          <p:cNvSpPr/>
          <p:nvPr/>
        </p:nvSpPr>
        <p:spPr bwMode="auto">
          <a:xfrm>
            <a:off x="2631489" y="4846320"/>
            <a:ext cx="154793" cy="116840"/>
          </a:xfrm>
          <a:prstGeom prst="downArrow">
            <a:avLst/>
          </a:prstGeom>
          <a:solidFill>
            <a:schemeClr val="accent2"/>
          </a:solidFill>
          <a:ln w="9525" cap="flat" cmpd="sng" algn="ctr">
            <a:solidFill>
              <a:schemeClr val="bg2"/>
            </a:solid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fontAlgn="base">
              <a:lnSpc>
                <a:spcPct val="86000"/>
              </a:lnSpc>
              <a:spcBef>
                <a:spcPct val="0"/>
              </a:spcBef>
              <a:spcAft>
                <a:spcPct val="0"/>
              </a:spcAft>
            </a:pPr>
            <a:endParaRPr lang="en-US" sz="2000" smtClean="0">
              <a:solidFill>
                <a:prstClr val="black"/>
              </a:solidFill>
              <a:latin typeface="Arial" charset="0"/>
            </a:endParaRPr>
          </a:p>
        </p:txBody>
      </p:sp>
      <p:sp>
        <p:nvSpPr>
          <p:cNvPr id="14" name="TextBox 13"/>
          <p:cNvSpPr txBox="1"/>
          <p:nvPr/>
        </p:nvSpPr>
        <p:spPr>
          <a:xfrm>
            <a:off x="1944593" y="5044441"/>
            <a:ext cx="1131927" cy="830997"/>
          </a:xfrm>
          <a:prstGeom prst="rect">
            <a:avLst/>
          </a:prstGeom>
          <a:noFill/>
        </p:spPr>
        <p:txBody>
          <a:bodyPr wrap="square" rtlCol="0">
            <a:spAutoFit/>
          </a:bodyPr>
          <a:lstStyle/>
          <a:p>
            <a:pPr algn="ctr" defTabSz="457200"/>
            <a:r>
              <a:rPr lang="en-US" sz="1200" dirty="0" smtClean="0">
                <a:solidFill>
                  <a:prstClr val="black"/>
                </a:solidFill>
                <a:latin typeface="Calibri"/>
              </a:rPr>
              <a:t>2013 to 2014YTD: </a:t>
            </a:r>
          </a:p>
          <a:p>
            <a:pPr algn="ctr" defTabSz="457200"/>
            <a:r>
              <a:rPr lang="en-US" sz="1200" dirty="0" smtClean="0">
                <a:solidFill>
                  <a:prstClr val="black"/>
                </a:solidFill>
                <a:latin typeface="Calibri"/>
              </a:rPr>
              <a:t>-15-25%</a:t>
            </a:r>
            <a:br>
              <a:rPr lang="en-US" sz="1200" dirty="0" smtClean="0">
                <a:solidFill>
                  <a:prstClr val="black"/>
                </a:solidFill>
                <a:latin typeface="Calibri"/>
              </a:rPr>
            </a:br>
            <a:r>
              <a:rPr lang="en-US" sz="1200" dirty="0" smtClean="0">
                <a:solidFill>
                  <a:prstClr val="black"/>
                </a:solidFill>
                <a:latin typeface="Calibri"/>
              </a:rPr>
              <a:t>YOY</a:t>
            </a:r>
            <a:endParaRPr lang="en-US" sz="1200" dirty="0">
              <a:solidFill>
                <a:prstClr val="black"/>
              </a:solidFill>
              <a:latin typeface="Calibri"/>
            </a:endParaRPr>
          </a:p>
        </p:txBody>
      </p:sp>
      <p:sp>
        <p:nvSpPr>
          <p:cNvPr id="15" name="Title 1"/>
          <p:cNvSpPr>
            <a:spLocks noGrp="1"/>
          </p:cNvSpPr>
          <p:nvPr>
            <p:ph type="title"/>
          </p:nvPr>
        </p:nvSpPr>
        <p:spPr>
          <a:xfrm>
            <a:off x="414950" y="33195"/>
            <a:ext cx="8271775" cy="887762"/>
          </a:xfrm>
        </p:spPr>
        <p:txBody>
          <a:bodyPr>
            <a:noAutofit/>
          </a:bodyPr>
          <a:lstStyle/>
          <a:p>
            <a:r>
              <a:rPr lang="en-US" sz="2800" dirty="0" smtClean="0">
                <a:solidFill>
                  <a:srgbClr val="C70000"/>
                </a:solidFill>
              </a:rPr>
              <a:t>Insurance-Linked Securities</a:t>
            </a:r>
            <a:r>
              <a:rPr lang="en-GB" altLang="ja-JP" sz="2800" dirty="0" smtClean="0">
                <a:solidFill>
                  <a:srgbClr val="C70000"/>
                </a:solidFill>
                <a:ea typeface="ＭＳ Ｐゴシック" charset="-128"/>
              </a:rPr>
              <a:t/>
            </a:r>
            <a:br>
              <a:rPr lang="en-GB" altLang="ja-JP" sz="2800" dirty="0" smtClean="0">
                <a:solidFill>
                  <a:srgbClr val="C70000"/>
                </a:solidFill>
                <a:ea typeface="ＭＳ Ｐゴシック" charset="-128"/>
              </a:rPr>
            </a:br>
            <a:r>
              <a:rPr lang="en-GB" altLang="ja-JP" sz="2800" dirty="0" smtClean="0">
                <a:solidFill>
                  <a:srgbClr val="C70000"/>
                </a:solidFill>
                <a:ea typeface="ＭＳ Ｐゴシック" charset="-128"/>
              </a:rPr>
              <a:t>Cat Bond Pricing Trends</a:t>
            </a:r>
            <a:endParaRPr lang="en-US" altLang="ja-JP" sz="2800" dirty="0" smtClean="0">
              <a:solidFill>
                <a:srgbClr val="C70000"/>
              </a:solidFill>
              <a:ea typeface="ＭＳ Ｐゴシック" charset="-128"/>
            </a:endParaRPr>
          </a:p>
        </p:txBody>
      </p:sp>
    </p:spTree>
    <p:custDataLst>
      <p:tags r:id="rId1"/>
    </p:custDataLst>
    <p:extLst>
      <p:ext uri="{BB962C8B-B14F-4D97-AF65-F5344CB8AC3E}">
        <p14:creationId xmlns:p14="http://schemas.microsoft.com/office/powerpoint/2010/main" val="33935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0" y="42295"/>
            <a:ext cx="9143999" cy="871589"/>
          </a:xfrm>
        </p:spPr>
        <p:txBody>
          <a:bodyPr>
            <a:noAutofit/>
          </a:bodyPr>
          <a:lstStyle/>
          <a:p>
            <a:pPr eaLnBrk="1" hangingPunct="1"/>
            <a:r>
              <a:rPr lang="en-US" sz="2800" dirty="0" smtClean="0">
                <a:solidFill>
                  <a:srgbClr val="C70000"/>
                </a:solidFill>
              </a:rPr>
              <a:t>Insurance-Linked </a:t>
            </a:r>
            <a:r>
              <a:rPr lang="en-US" sz="2800" dirty="0">
                <a:solidFill>
                  <a:srgbClr val="C70000"/>
                </a:solidFill>
              </a:rPr>
              <a:t>Securities</a:t>
            </a:r>
            <a:r>
              <a:rPr lang="en-US" sz="2800" dirty="0" smtClean="0">
                <a:solidFill>
                  <a:srgbClr val="C70000"/>
                </a:solidFill>
              </a:rPr>
              <a:t/>
            </a:r>
            <a:br>
              <a:rPr lang="en-US" sz="2800" dirty="0" smtClean="0">
                <a:solidFill>
                  <a:srgbClr val="C70000"/>
                </a:solidFill>
              </a:rPr>
            </a:br>
            <a:r>
              <a:rPr lang="en-GB" sz="2800" dirty="0" smtClean="0">
                <a:solidFill>
                  <a:srgbClr val="C70000"/>
                </a:solidFill>
              </a:rPr>
              <a:t>Basic Cat Bond Structures</a:t>
            </a:r>
            <a:endParaRPr lang="en-US" altLang="en-US" sz="2800" dirty="0" smtClean="0">
              <a:solidFill>
                <a:srgbClr val="C70000"/>
              </a:solidFill>
            </a:endParaRPr>
          </a:p>
        </p:txBody>
      </p:sp>
      <p:sp>
        <p:nvSpPr>
          <p:cNvPr id="30723" name="Rectangle 4"/>
          <p:cNvSpPr>
            <a:spLocks noChangeArrowheads="1"/>
          </p:cNvSpPr>
          <p:nvPr/>
        </p:nvSpPr>
        <p:spPr bwMode="auto">
          <a:xfrm>
            <a:off x="411170" y="1747857"/>
            <a:ext cx="4137400" cy="307975"/>
          </a:xfrm>
          <a:prstGeom prst="rect">
            <a:avLst/>
          </a:prstGeom>
          <a:solidFill>
            <a:schemeClr val="accent1"/>
          </a:solidFill>
          <a:ln w="9525" algn="ctr">
            <a:noFill/>
            <a:miter lim="800000"/>
            <a:headEnd/>
            <a:tailEnd/>
          </a:ln>
        </p:spPr>
        <p:txBody>
          <a:bodyPr wrap="none" lIns="0" tIns="0" rIns="0" bIns="0" anchor="ctr"/>
          <a:lstStyle/>
          <a:p>
            <a:pPr algn="ctr" defTabSz="457200" eaLnBrk="0" hangingPunct="0">
              <a:lnSpc>
                <a:spcPct val="86000"/>
              </a:lnSpc>
              <a:spcBef>
                <a:spcPct val="50000"/>
              </a:spcBef>
              <a:buClr>
                <a:srgbClr val="1F497D"/>
              </a:buClr>
              <a:buFont typeface="Wingdings" pitchFamily="2" charset="2"/>
              <a:buNone/>
            </a:pPr>
            <a:r>
              <a:rPr lang="en-US" sz="1000" dirty="0">
                <a:solidFill>
                  <a:prstClr val="white"/>
                </a:solidFill>
                <a:latin typeface="Calibri"/>
              </a:rPr>
              <a:t>Transformer </a:t>
            </a:r>
            <a:r>
              <a:rPr lang="en-US" sz="1000" dirty="0" smtClean="0">
                <a:solidFill>
                  <a:prstClr val="white"/>
                </a:solidFill>
                <a:latin typeface="Calibri"/>
              </a:rPr>
              <a:t>via Captive or (Re)insurer Structure</a:t>
            </a:r>
            <a:endParaRPr lang="en-US" sz="1000" dirty="0">
              <a:solidFill>
                <a:prstClr val="white"/>
              </a:solidFill>
              <a:latin typeface="Calibri"/>
            </a:endParaRPr>
          </a:p>
        </p:txBody>
      </p:sp>
      <p:sp>
        <p:nvSpPr>
          <p:cNvPr id="30724" name="Rectangle 5"/>
          <p:cNvSpPr>
            <a:spLocks noChangeArrowheads="1"/>
          </p:cNvSpPr>
          <p:nvPr/>
        </p:nvSpPr>
        <p:spPr bwMode="auto">
          <a:xfrm>
            <a:off x="4652873" y="1743094"/>
            <a:ext cx="4137400" cy="307975"/>
          </a:xfrm>
          <a:prstGeom prst="rect">
            <a:avLst/>
          </a:prstGeom>
          <a:solidFill>
            <a:schemeClr val="accent1"/>
          </a:solidFill>
          <a:ln w="9525" algn="ctr">
            <a:noFill/>
            <a:miter lim="800000"/>
            <a:headEnd/>
            <a:tailEnd/>
          </a:ln>
        </p:spPr>
        <p:txBody>
          <a:bodyPr wrap="none" lIns="0" tIns="0" rIns="0" bIns="0" anchor="ctr"/>
          <a:lstStyle/>
          <a:p>
            <a:pPr algn="ctr" defTabSz="457200" eaLnBrk="0" hangingPunct="0">
              <a:lnSpc>
                <a:spcPct val="86000"/>
              </a:lnSpc>
              <a:spcBef>
                <a:spcPct val="50000"/>
              </a:spcBef>
              <a:buClr>
                <a:srgbClr val="1F497D"/>
              </a:buClr>
              <a:buFont typeface="Wingdings" pitchFamily="2" charset="2"/>
              <a:buNone/>
            </a:pPr>
            <a:r>
              <a:rPr lang="en-US" sz="1000" dirty="0" smtClean="0">
                <a:solidFill>
                  <a:prstClr val="white"/>
                </a:solidFill>
                <a:latin typeface="Calibri"/>
              </a:rPr>
              <a:t>Direct to SPV </a:t>
            </a:r>
            <a:r>
              <a:rPr lang="en-US" sz="1000" dirty="0">
                <a:solidFill>
                  <a:prstClr val="white"/>
                </a:solidFill>
                <a:latin typeface="Calibri"/>
              </a:rPr>
              <a:t>Structure</a:t>
            </a:r>
          </a:p>
        </p:txBody>
      </p:sp>
      <p:sp>
        <p:nvSpPr>
          <p:cNvPr id="30725" name="Line 6"/>
          <p:cNvSpPr>
            <a:spLocks noChangeShapeType="1"/>
          </p:cNvSpPr>
          <p:nvPr/>
        </p:nvSpPr>
        <p:spPr bwMode="auto">
          <a:xfrm>
            <a:off x="6639188" y="3111836"/>
            <a:ext cx="0" cy="871538"/>
          </a:xfrm>
          <a:prstGeom prst="line">
            <a:avLst/>
          </a:prstGeom>
          <a:noFill/>
          <a:ln w="9525">
            <a:solidFill>
              <a:schemeClr val="tx1"/>
            </a:solidFill>
            <a:round/>
            <a:headEnd/>
            <a:tailEnd type="triangle" w="med" len="med"/>
          </a:ln>
        </p:spPr>
        <p:txBody>
          <a:bodyPr/>
          <a:lstStyle/>
          <a:p>
            <a:pPr defTabSz="457200"/>
            <a:endParaRPr lang="en-US" sz="1000">
              <a:solidFill>
                <a:prstClr val="black"/>
              </a:solidFill>
              <a:latin typeface="Calibri"/>
            </a:endParaRPr>
          </a:p>
        </p:txBody>
      </p:sp>
      <p:sp>
        <p:nvSpPr>
          <p:cNvPr id="30726" name="Line 7"/>
          <p:cNvSpPr>
            <a:spLocks noChangeShapeType="1"/>
          </p:cNvSpPr>
          <p:nvPr/>
        </p:nvSpPr>
        <p:spPr bwMode="auto">
          <a:xfrm flipH="1" flipV="1">
            <a:off x="6834192" y="3116599"/>
            <a:ext cx="0" cy="884237"/>
          </a:xfrm>
          <a:prstGeom prst="line">
            <a:avLst/>
          </a:prstGeom>
          <a:noFill/>
          <a:ln w="9525">
            <a:solidFill>
              <a:schemeClr val="tx1"/>
            </a:solidFill>
            <a:round/>
            <a:headEnd/>
            <a:tailEnd type="triangle" w="med" len="med"/>
          </a:ln>
        </p:spPr>
        <p:txBody>
          <a:bodyPr wrap="none" lIns="0" tIns="0" rIns="0" bIns="0" anchor="ctr"/>
          <a:lstStyle/>
          <a:p>
            <a:pPr defTabSz="457200"/>
            <a:endParaRPr lang="en-US" sz="1000">
              <a:solidFill>
                <a:prstClr val="black"/>
              </a:solidFill>
              <a:latin typeface="Calibri"/>
            </a:endParaRPr>
          </a:p>
        </p:txBody>
      </p:sp>
      <p:sp>
        <p:nvSpPr>
          <p:cNvPr id="30727" name="Rectangle 8"/>
          <p:cNvSpPr>
            <a:spLocks noChangeArrowheads="1"/>
          </p:cNvSpPr>
          <p:nvPr/>
        </p:nvSpPr>
        <p:spPr bwMode="auto">
          <a:xfrm>
            <a:off x="7869675" y="4210387"/>
            <a:ext cx="882806" cy="792163"/>
          </a:xfrm>
          <a:prstGeom prst="rect">
            <a:avLst/>
          </a:prstGeom>
          <a:solidFill>
            <a:schemeClr val="bg2"/>
          </a:solidFill>
          <a:ln w="9525">
            <a:solidFill>
              <a:schemeClr val="tx1"/>
            </a:solidFill>
            <a:miter lim="800000"/>
            <a:headEnd/>
            <a:tailEnd/>
          </a:ln>
        </p:spPr>
        <p:txBody>
          <a:bodyPr wrap="none" anchor="ctr"/>
          <a:lstStyle/>
          <a:p>
            <a:pPr algn="ctr" defTabSz="457200" eaLnBrk="0" hangingPunct="0">
              <a:lnSpc>
                <a:spcPct val="86000"/>
              </a:lnSpc>
            </a:pPr>
            <a:r>
              <a:rPr lang="en-US" sz="1000">
                <a:solidFill>
                  <a:prstClr val="black"/>
                </a:solidFill>
                <a:latin typeface="Calibri"/>
              </a:rPr>
              <a:t>Institutional</a:t>
            </a:r>
          </a:p>
          <a:p>
            <a:pPr algn="ctr" defTabSz="457200" eaLnBrk="0" hangingPunct="0">
              <a:lnSpc>
                <a:spcPct val="86000"/>
              </a:lnSpc>
            </a:pPr>
            <a:r>
              <a:rPr lang="en-US" sz="1000">
                <a:solidFill>
                  <a:prstClr val="black"/>
                </a:solidFill>
                <a:latin typeface="Calibri"/>
              </a:rPr>
              <a:t>Investors</a:t>
            </a:r>
          </a:p>
        </p:txBody>
      </p:sp>
      <p:sp>
        <p:nvSpPr>
          <p:cNvPr id="183305" name="Rectangle 9"/>
          <p:cNvSpPr>
            <a:spLocks noChangeArrowheads="1"/>
          </p:cNvSpPr>
          <p:nvPr/>
        </p:nvSpPr>
        <p:spPr bwMode="auto">
          <a:xfrm>
            <a:off x="6240111" y="3986549"/>
            <a:ext cx="975018" cy="1022350"/>
          </a:xfrm>
          <a:prstGeom prst="rect">
            <a:avLst/>
          </a:prstGeom>
          <a:solidFill>
            <a:schemeClr val="accent1">
              <a:lumMod val="60000"/>
              <a:lumOff val="40000"/>
            </a:schemeClr>
          </a:solidFill>
          <a:ln w="9525">
            <a:solidFill>
              <a:schemeClr val="tx1"/>
            </a:solidFill>
            <a:miter lim="800000"/>
            <a:headEnd/>
            <a:tailEnd/>
          </a:ln>
        </p:spPr>
        <p:txBody>
          <a:bodyPr wrap="none"/>
          <a:lstStyle/>
          <a:p>
            <a:pPr algn="ctr" defTabSz="457200" eaLnBrk="0" hangingPunct="0">
              <a:lnSpc>
                <a:spcPct val="86000"/>
              </a:lnSpc>
              <a:defRPr/>
            </a:pPr>
            <a:r>
              <a:rPr lang="en-US" sz="1000" dirty="0">
                <a:solidFill>
                  <a:prstClr val="white"/>
                </a:solidFill>
                <a:latin typeface="Calibri"/>
              </a:rPr>
              <a:t>Dedicated</a:t>
            </a:r>
            <a:r>
              <a:rPr lang="en-US" sz="1000" dirty="0">
                <a:solidFill>
                  <a:prstClr val="black"/>
                </a:solidFill>
                <a:latin typeface="Calibri"/>
              </a:rPr>
              <a:t> </a:t>
            </a:r>
            <a:br>
              <a:rPr lang="en-US" sz="1000" dirty="0">
                <a:solidFill>
                  <a:prstClr val="black"/>
                </a:solidFill>
                <a:latin typeface="Calibri"/>
              </a:rPr>
            </a:br>
            <a:r>
              <a:rPr lang="en-US" sz="1000" dirty="0" smtClean="0">
                <a:solidFill>
                  <a:prstClr val="white"/>
                </a:solidFill>
                <a:latin typeface="Calibri"/>
              </a:rPr>
              <a:t>Reinsurer</a:t>
            </a:r>
          </a:p>
          <a:p>
            <a:pPr algn="ctr" defTabSz="457200" eaLnBrk="0" hangingPunct="0">
              <a:lnSpc>
                <a:spcPct val="86000"/>
              </a:lnSpc>
              <a:defRPr/>
            </a:pPr>
            <a:r>
              <a:rPr lang="en-US" sz="1000" dirty="0" smtClean="0">
                <a:solidFill>
                  <a:prstClr val="white"/>
                </a:solidFill>
                <a:latin typeface="Calibri"/>
              </a:rPr>
              <a:t>(SPV)</a:t>
            </a:r>
            <a:endParaRPr lang="en-US" sz="1000" dirty="0">
              <a:solidFill>
                <a:prstClr val="white"/>
              </a:solidFill>
              <a:latin typeface="Calibri"/>
            </a:endParaRPr>
          </a:p>
        </p:txBody>
      </p:sp>
      <p:sp>
        <p:nvSpPr>
          <p:cNvPr id="30729" name="Line 10"/>
          <p:cNvSpPr>
            <a:spLocks noChangeShapeType="1"/>
          </p:cNvSpPr>
          <p:nvPr/>
        </p:nvSpPr>
        <p:spPr bwMode="auto">
          <a:xfrm>
            <a:off x="5573471" y="4580274"/>
            <a:ext cx="663616" cy="0"/>
          </a:xfrm>
          <a:prstGeom prst="line">
            <a:avLst/>
          </a:prstGeom>
          <a:noFill/>
          <a:ln w="9525">
            <a:solidFill>
              <a:schemeClr val="tx1"/>
            </a:solidFill>
            <a:round/>
            <a:headEnd/>
            <a:tailEnd type="triangle" w="med" len="med"/>
          </a:ln>
        </p:spPr>
        <p:txBody>
          <a:bodyPr lIns="0" tIns="0" rIns="0" bIns="0"/>
          <a:lstStyle/>
          <a:p>
            <a:pPr defTabSz="457200"/>
            <a:endParaRPr lang="en-US" sz="1000">
              <a:solidFill>
                <a:prstClr val="black"/>
              </a:solidFill>
              <a:latin typeface="Calibri"/>
            </a:endParaRPr>
          </a:p>
        </p:txBody>
      </p:sp>
      <p:sp>
        <p:nvSpPr>
          <p:cNvPr id="30730" name="Text Box 11"/>
          <p:cNvSpPr txBox="1">
            <a:spLocks noChangeArrowheads="1"/>
          </p:cNvSpPr>
          <p:nvPr/>
        </p:nvSpPr>
        <p:spPr bwMode="auto">
          <a:xfrm>
            <a:off x="5558356" y="4640146"/>
            <a:ext cx="666639" cy="793750"/>
          </a:xfrm>
          <a:prstGeom prst="rect">
            <a:avLst/>
          </a:prstGeom>
          <a:noFill/>
          <a:ln w="9525">
            <a:noFill/>
            <a:miter lim="800000"/>
            <a:headEnd/>
            <a:tailEnd/>
          </a:ln>
        </p:spPr>
        <p:txBody>
          <a:bodyPr lIns="0" tIns="0" rIns="0" bIns="0">
            <a:spAutoFit/>
          </a:bodyPr>
          <a:lstStyle/>
          <a:p>
            <a:pPr algn="ctr" defTabSz="457200" eaLnBrk="0" hangingPunct="0">
              <a:lnSpc>
                <a:spcPct val="86000"/>
              </a:lnSpc>
            </a:pPr>
            <a:r>
              <a:rPr lang="en-US" sz="1000" dirty="0">
                <a:solidFill>
                  <a:prstClr val="black"/>
                </a:solidFill>
                <a:latin typeface="Calibri"/>
              </a:rPr>
              <a:t>Reference Rate &amp; Return of original investment principal</a:t>
            </a:r>
          </a:p>
        </p:txBody>
      </p:sp>
      <p:sp>
        <p:nvSpPr>
          <p:cNvPr id="30731" name="Text Box 12"/>
          <p:cNvSpPr txBox="1">
            <a:spLocks noChangeArrowheads="1"/>
          </p:cNvSpPr>
          <p:nvPr/>
        </p:nvSpPr>
        <p:spPr bwMode="auto">
          <a:xfrm>
            <a:off x="6362555" y="4524711"/>
            <a:ext cx="724082" cy="357188"/>
          </a:xfrm>
          <a:prstGeom prst="rect">
            <a:avLst/>
          </a:prstGeom>
          <a:solidFill>
            <a:srgbClr val="C0C0C0"/>
          </a:solidFill>
          <a:ln w="9525" algn="ctr">
            <a:noFill/>
            <a:miter lim="800000"/>
            <a:headEnd/>
            <a:tailEnd/>
          </a:ln>
        </p:spPr>
        <p:txBody>
          <a:bodyPr>
            <a:spAutoFit/>
          </a:bodyPr>
          <a:lstStyle/>
          <a:p>
            <a:pPr algn="ctr" defTabSz="457200">
              <a:lnSpc>
                <a:spcPct val="86000"/>
              </a:lnSpc>
              <a:spcBef>
                <a:spcPct val="50000"/>
              </a:spcBef>
              <a:buClr>
                <a:prstClr val="black"/>
              </a:buClr>
              <a:buSzPct val="90000"/>
              <a:buFont typeface="Wingdings" pitchFamily="2" charset="2"/>
              <a:buNone/>
            </a:pPr>
            <a:r>
              <a:rPr lang="en-US" sz="1000">
                <a:solidFill>
                  <a:prstClr val="black"/>
                </a:solidFill>
                <a:latin typeface="Calibri"/>
              </a:rPr>
              <a:t>Collateral Account</a:t>
            </a:r>
          </a:p>
        </p:txBody>
      </p:sp>
      <p:sp>
        <p:nvSpPr>
          <p:cNvPr id="30732" name="Rectangle 13"/>
          <p:cNvSpPr>
            <a:spLocks noChangeArrowheads="1"/>
          </p:cNvSpPr>
          <p:nvPr/>
        </p:nvSpPr>
        <p:spPr bwMode="auto">
          <a:xfrm>
            <a:off x="6072318" y="3276937"/>
            <a:ext cx="488264" cy="169863"/>
          </a:xfrm>
          <a:prstGeom prst="rect">
            <a:avLst/>
          </a:prstGeom>
          <a:noFill/>
          <a:ln w="9525">
            <a:noFill/>
            <a:miter lim="800000"/>
            <a:headEnd/>
            <a:tailEnd/>
          </a:ln>
        </p:spPr>
        <p:txBody>
          <a:bodyPr wrap="none" lIns="0" tIns="0" rIns="0" bIns="0">
            <a:spAutoFit/>
          </a:bodyPr>
          <a:lstStyle/>
          <a:p>
            <a:pPr algn="ctr" defTabSz="457200" eaLnBrk="0" hangingPunct="0">
              <a:lnSpc>
                <a:spcPct val="110000"/>
              </a:lnSpc>
            </a:pPr>
            <a:r>
              <a:rPr lang="en-US" sz="1000">
                <a:solidFill>
                  <a:prstClr val="black"/>
                </a:solidFill>
                <a:latin typeface="Calibri"/>
              </a:rPr>
              <a:t>Premium</a:t>
            </a:r>
          </a:p>
        </p:txBody>
      </p:sp>
      <p:sp>
        <p:nvSpPr>
          <p:cNvPr id="30733" name="Rectangle 14"/>
          <p:cNvSpPr>
            <a:spLocks noChangeArrowheads="1"/>
          </p:cNvSpPr>
          <p:nvPr/>
        </p:nvSpPr>
        <p:spPr bwMode="auto">
          <a:xfrm>
            <a:off x="6689073" y="3186450"/>
            <a:ext cx="1641657" cy="338137"/>
          </a:xfrm>
          <a:prstGeom prst="rect">
            <a:avLst/>
          </a:prstGeom>
          <a:noFill/>
          <a:ln w="9525">
            <a:noFill/>
            <a:miter lim="800000"/>
            <a:headEnd/>
            <a:tailEnd/>
          </a:ln>
        </p:spPr>
        <p:txBody>
          <a:bodyPr lIns="0" tIns="0" rIns="0" bIns="0">
            <a:spAutoFit/>
          </a:bodyPr>
          <a:lstStyle/>
          <a:p>
            <a:pPr algn="ctr" defTabSz="457200" eaLnBrk="0" hangingPunct="0">
              <a:lnSpc>
                <a:spcPct val="110000"/>
              </a:lnSpc>
            </a:pPr>
            <a:r>
              <a:rPr lang="en-US" sz="1000" dirty="0">
                <a:solidFill>
                  <a:prstClr val="black"/>
                </a:solidFill>
                <a:latin typeface="Calibri"/>
              </a:rPr>
              <a:t>Derivative or </a:t>
            </a:r>
            <a:br>
              <a:rPr lang="en-US" sz="1000" dirty="0">
                <a:solidFill>
                  <a:prstClr val="black"/>
                </a:solidFill>
                <a:latin typeface="Calibri"/>
              </a:rPr>
            </a:br>
            <a:r>
              <a:rPr lang="en-US" sz="1000" dirty="0">
                <a:solidFill>
                  <a:prstClr val="black"/>
                </a:solidFill>
                <a:latin typeface="Calibri"/>
              </a:rPr>
              <a:t>Reinsurance Contract</a:t>
            </a:r>
          </a:p>
        </p:txBody>
      </p:sp>
      <p:sp>
        <p:nvSpPr>
          <p:cNvPr id="30734" name="Rectangle 15"/>
          <p:cNvSpPr>
            <a:spLocks noChangeArrowheads="1"/>
          </p:cNvSpPr>
          <p:nvPr/>
        </p:nvSpPr>
        <p:spPr bwMode="auto">
          <a:xfrm>
            <a:off x="7212105" y="3643649"/>
            <a:ext cx="653035" cy="677862"/>
          </a:xfrm>
          <a:prstGeom prst="rect">
            <a:avLst/>
          </a:prstGeom>
          <a:noFill/>
          <a:ln w="9525">
            <a:noFill/>
            <a:miter lim="800000"/>
            <a:headEnd/>
            <a:tailEnd/>
          </a:ln>
        </p:spPr>
        <p:txBody>
          <a:bodyPr wrap="none" lIns="0" tIns="0" rIns="0" bIns="0">
            <a:spAutoFit/>
          </a:bodyPr>
          <a:lstStyle/>
          <a:p>
            <a:pPr algn="ctr" defTabSz="457200" eaLnBrk="0" hangingPunct="0">
              <a:lnSpc>
                <a:spcPct val="110000"/>
              </a:lnSpc>
            </a:pPr>
            <a:r>
              <a:rPr lang="en-US" sz="1000">
                <a:solidFill>
                  <a:prstClr val="black"/>
                </a:solidFill>
                <a:latin typeface="Calibri"/>
              </a:rPr>
              <a:t>Outstanding</a:t>
            </a:r>
            <a:br>
              <a:rPr lang="en-US" sz="1000">
                <a:solidFill>
                  <a:prstClr val="black"/>
                </a:solidFill>
                <a:latin typeface="Calibri"/>
              </a:rPr>
            </a:br>
            <a:r>
              <a:rPr lang="en-US" sz="1000">
                <a:solidFill>
                  <a:prstClr val="black"/>
                </a:solidFill>
                <a:latin typeface="Calibri"/>
              </a:rPr>
              <a:t>Principal</a:t>
            </a:r>
            <a:br>
              <a:rPr lang="en-US" sz="1000">
                <a:solidFill>
                  <a:prstClr val="black"/>
                </a:solidFill>
                <a:latin typeface="Calibri"/>
              </a:rPr>
            </a:br>
            <a:r>
              <a:rPr lang="en-US" sz="1000">
                <a:solidFill>
                  <a:prstClr val="black"/>
                </a:solidFill>
                <a:latin typeface="Calibri"/>
              </a:rPr>
              <a:t>Amount</a:t>
            </a:r>
            <a:br>
              <a:rPr lang="en-US" sz="1000">
                <a:solidFill>
                  <a:prstClr val="black"/>
                </a:solidFill>
                <a:latin typeface="Calibri"/>
              </a:rPr>
            </a:br>
            <a:r>
              <a:rPr lang="en-US" sz="1000">
                <a:solidFill>
                  <a:prstClr val="black"/>
                </a:solidFill>
                <a:latin typeface="Calibri"/>
              </a:rPr>
              <a:t>at maturity</a:t>
            </a:r>
          </a:p>
        </p:txBody>
      </p:sp>
      <p:sp>
        <p:nvSpPr>
          <p:cNvPr id="30735" name="Line 16"/>
          <p:cNvSpPr>
            <a:spLocks noChangeShapeType="1"/>
          </p:cNvSpPr>
          <p:nvPr/>
        </p:nvSpPr>
        <p:spPr bwMode="auto">
          <a:xfrm flipH="1">
            <a:off x="7216640" y="4721561"/>
            <a:ext cx="650012" cy="0"/>
          </a:xfrm>
          <a:prstGeom prst="line">
            <a:avLst/>
          </a:prstGeom>
          <a:noFill/>
          <a:ln w="9525">
            <a:solidFill>
              <a:schemeClr val="tx1"/>
            </a:solidFill>
            <a:round/>
            <a:headEnd/>
            <a:tailEnd type="triangle" w="med" len="med"/>
          </a:ln>
        </p:spPr>
        <p:txBody>
          <a:bodyPr/>
          <a:lstStyle/>
          <a:p>
            <a:pPr defTabSz="457200"/>
            <a:endParaRPr lang="en-US" sz="1000">
              <a:solidFill>
                <a:prstClr val="black"/>
              </a:solidFill>
              <a:latin typeface="Calibri"/>
            </a:endParaRPr>
          </a:p>
        </p:txBody>
      </p:sp>
      <p:sp>
        <p:nvSpPr>
          <p:cNvPr id="30736" name="Rectangle 17"/>
          <p:cNvSpPr>
            <a:spLocks noChangeArrowheads="1"/>
          </p:cNvSpPr>
          <p:nvPr/>
        </p:nvSpPr>
        <p:spPr bwMode="auto">
          <a:xfrm>
            <a:off x="4678572" y="4213562"/>
            <a:ext cx="882806" cy="792163"/>
          </a:xfrm>
          <a:prstGeom prst="rect">
            <a:avLst/>
          </a:prstGeom>
          <a:solidFill>
            <a:schemeClr val="bg2"/>
          </a:solidFill>
          <a:ln w="9525">
            <a:solidFill>
              <a:schemeClr val="tx1"/>
            </a:solidFill>
            <a:miter lim="800000"/>
            <a:headEnd/>
            <a:tailEnd/>
          </a:ln>
        </p:spPr>
        <p:txBody>
          <a:bodyPr wrap="none" anchor="ctr"/>
          <a:lstStyle/>
          <a:p>
            <a:pPr algn="ctr" defTabSz="457200" eaLnBrk="0" hangingPunct="0">
              <a:lnSpc>
                <a:spcPct val="86000"/>
              </a:lnSpc>
            </a:pPr>
            <a:r>
              <a:rPr lang="en-US" sz="1000">
                <a:solidFill>
                  <a:prstClr val="black"/>
                </a:solidFill>
                <a:latin typeface="Calibri"/>
              </a:rPr>
              <a:t>Collateral</a:t>
            </a:r>
            <a:br>
              <a:rPr lang="en-US" sz="1000">
                <a:solidFill>
                  <a:prstClr val="black"/>
                </a:solidFill>
                <a:latin typeface="Calibri"/>
              </a:rPr>
            </a:br>
            <a:r>
              <a:rPr lang="en-US" sz="1000">
                <a:solidFill>
                  <a:prstClr val="black"/>
                </a:solidFill>
                <a:latin typeface="Calibri"/>
              </a:rPr>
              <a:t>Solution</a:t>
            </a:r>
          </a:p>
        </p:txBody>
      </p:sp>
      <p:sp>
        <p:nvSpPr>
          <p:cNvPr id="30737" name="Line 18"/>
          <p:cNvSpPr>
            <a:spLocks noChangeShapeType="1"/>
          </p:cNvSpPr>
          <p:nvPr/>
        </p:nvSpPr>
        <p:spPr bwMode="auto">
          <a:xfrm>
            <a:off x="7222687" y="4831099"/>
            <a:ext cx="663617" cy="0"/>
          </a:xfrm>
          <a:prstGeom prst="line">
            <a:avLst/>
          </a:prstGeom>
          <a:noFill/>
          <a:ln w="9525">
            <a:solidFill>
              <a:schemeClr val="tx1"/>
            </a:solidFill>
            <a:round/>
            <a:headEnd/>
            <a:tailEnd type="triangle" w="med" len="med"/>
          </a:ln>
        </p:spPr>
        <p:txBody>
          <a:bodyPr lIns="0" tIns="0" rIns="0" bIns="0"/>
          <a:lstStyle/>
          <a:p>
            <a:pPr defTabSz="457200"/>
            <a:endParaRPr lang="en-US" sz="1000">
              <a:solidFill>
                <a:prstClr val="black"/>
              </a:solidFill>
              <a:latin typeface="Calibri"/>
            </a:endParaRPr>
          </a:p>
        </p:txBody>
      </p:sp>
      <p:sp>
        <p:nvSpPr>
          <p:cNvPr id="30738" name="Text Box 19"/>
          <p:cNvSpPr txBox="1">
            <a:spLocks noChangeArrowheads="1"/>
          </p:cNvSpPr>
          <p:nvPr/>
        </p:nvSpPr>
        <p:spPr bwMode="auto">
          <a:xfrm>
            <a:off x="7224198" y="4864210"/>
            <a:ext cx="615243" cy="665310"/>
          </a:xfrm>
          <a:prstGeom prst="rect">
            <a:avLst/>
          </a:prstGeom>
          <a:noFill/>
          <a:ln w="9525">
            <a:noFill/>
            <a:miter lim="800000"/>
            <a:headEnd/>
            <a:tailEnd/>
          </a:ln>
        </p:spPr>
        <p:txBody>
          <a:bodyPr lIns="0" tIns="0" rIns="0" bIns="0">
            <a:spAutoFit/>
          </a:bodyPr>
          <a:lstStyle/>
          <a:p>
            <a:pPr algn="ctr" defTabSz="457200" eaLnBrk="0" hangingPunct="0">
              <a:lnSpc>
                <a:spcPct val="86000"/>
              </a:lnSpc>
            </a:pPr>
            <a:r>
              <a:rPr lang="en-US" sz="1000" dirty="0">
                <a:solidFill>
                  <a:prstClr val="black"/>
                </a:solidFill>
                <a:latin typeface="Calibri"/>
              </a:rPr>
              <a:t>Interest Payments = Reference Rate + Spread</a:t>
            </a:r>
          </a:p>
        </p:txBody>
      </p:sp>
      <p:sp>
        <p:nvSpPr>
          <p:cNvPr id="30739" name="Text Box 20"/>
          <p:cNvSpPr txBox="1">
            <a:spLocks noChangeArrowheads="1"/>
          </p:cNvSpPr>
          <p:nvPr/>
        </p:nvSpPr>
        <p:spPr bwMode="auto">
          <a:xfrm>
            <a:off x="7242338" y="4542174"/>
            <a:ext cx="615243" cy="135935"/>
          </a:xfrm>
          <a:prstGeom prst="rect">
            <a:avLst/>
          </a:prstGeom>
          <a:noFill/>
          <a:ln w="9525">
            <a:noFill/>
            <a:miter lim="800000"/>
            <a:headEnd/>
            <a:tailEnd/>
          </a:ln>
        </p:spPr>
        <p:txBody>
          <a:bodyPr lIns="0" tIns="0" rIns="0" bIns="0">
            <a:spAutoFit/>
          </a:bodyPr>
          <a:lstStyle/>
          <a:p>
            <a:pPr algn="ctr" defTabSz="457200" eaLnBrk="0" hangingPunct="0">
              <a:lnSpc>
                <a:spcPct val="86000"/>
              </a:lnSpc>
            </a:pPr>
            <a:r>
              <a:rPr lang="en-US" sz="1000">
                <a:solidFill>
                  <a:prstClr val="black"/>
                </a:solidFill>
                <a:latin typeface="Calibri"/>
              </a:rPr>
              <a:t>$</a:t>
            </a:r>
          </a:p>
        </p:txBody>
      </p:sp>
      <p:sp>
        <p:nvSpPr>
          <p:cNvPr id="30740" name="Line 21"/>
          <p:cNvSpPr>
            <a:spLocks noChangeShapeType="1"/>
          </p:cNvSpPr>
          <p:nvPr/>
        </p:nvSpPr>
        <p:spPr bwMode="auto">
          <a:xfrm flipH="1">
            <a:off x="7222687" y="4373899"/>
            <a:ext cx="650012" cy="0"/>
          </a:xfrm>
          <a:prstGeom prst="line">
            <a:avLst/>
          </a:prstGeom>
          <a:noFill/>
          <a:ln w="9525">
            <a:solidFill>
              <a:schemeClr val="tx1"/>
            </a:solidFill>
            <a:prstDash val="dash"/>
            <a:round/>
            <a:headEnd type="triangle" w="med" len="med"/>
            <a:tailEnd/>
          </a:ln>
        </p:spPr>
        <p:txBody>
          <a:bodyPr/>
          <a:lstStyle/>
          <a:p>
            <a:pPr defTabSz="457200"/>
            <a:endParaRPr lang="en-US" sz="1000">
              <a:solidFill>
                <a:prstClr val="black"/>
              </a:solidFill>
              <a:latin typeface="Calibri"/>
            </a:endParaRPr>
          </a:p>
        </p:txBody>
      </p:sp>
      <p:sp>
        <p:nvSpPr>
          <p:cNvPr id="30741" name="Line 22"/>
          <p:cNvSpPr>
            <a:spLocks noChangeShapeType="1"/>
          </p:cNvSpPr>
          <p:nvPr/>
        </p:nvSpPr>
        <p:spPr bwMode="auto">
          <a:xfrm>
            <a:off x="4593919" y="2256175"/>
            <a:ext cx="0" cy="3290887"/>
          </a:xfrm>
          <a:prstGeom prst="line">
            <a:avLst/>
          </a:prstGeom>
          <a:noFill/>
          <a:ln w="9525">
            <a:solidFill>
              <a:schemeClr val="tx1"/>
            </a:solidFill>
            <a:round/>
            <a:headEnd/>
            <a:tailEnd/>
          </a:ln>
        </p:spPr>
        <p:txBody>
          <a:bodyPr lIns="0" tIns="0" rIns="0" bIns="0">
            <a:spAutoFit/>
          </a:bodyPr>
          <a:lstStyle/>
          <a:p>
            <a:pPr defTabSz="457200"/>
            <a:endParaRPr lang="en-US" sz="1000">
              <a:solidFill>
                <a:prstClr val="black"/>
              </a:solidFill>
              <a:latin typeface="Calibri"/>
            </a:endParaRPr>
          </a:p>
        </p:txBody>
      </p:sp>
      <p:sp>
        <p:nvSpPr>
          <p:cNvPr id="30742" name="Line 23"/>
          <p:cNvSpPr>
            <a:spLocks noChangeShapeType="1"/>
          </p:cNvSpPr>
          <p:nvPr/>
        </p:nvSpPr>
        <p:spPr bwMode="auto">
          <a:xfrm>
            <a:off x="2361205" y="3107075"/>
            <a:ext cx="0" cy="871537"/>
          </a:xfrm>
          <a:prstGeom prst="line">
            <a:avLst/>
          </a:prstGeom>
          <a:noFill/>
          <a:ln w="9525">
            <a:solidFill>
              <a:schemeClr val="tx1"/>
            </a:solidFill>
            <a:round/>
            <a:headEnd/>
            <a:tailEnd type="triangle" w="med" len="med"/>
          </a:ln>
        </p:spPr>
        <p:txBody>
          <a:bodyPr/>
          <a:lstStyle/>
          <a:p>
            <a:pPr defTabSz="457200"/>
            <a:endParaRPr lang="en-US" sz="1000">
              <a:solidFill>
                <a:prstClr val="black"/>
              </a:solidFill>
              <a:latin typeface="Calibri"/>
            </a:endParaRPr>
          </a:p>
        </p:txBody>
      </p:sp>
      <p:sp>
        <p:nvSpPr>
          <p:cNvPr id="30743" name="Line 24"/>
          <p:cNvSpPr>
            <a:spLocks noChangeShapeType="1"/>
          </p:cNvSpPr>
          <p:nvPr/>
        </p:nvSpPr>
        <p:spPr bwMode="auto">
          <a:xfrm flipH="1" flipV="1">
            <a:off x="2556209" y="3111836"/>
            <a:ext cx="0" cy="884238"/>
          </a:xfrm>
          <a:prstGeom prst="line">
            <a:avLst/>
          </a:prstGeom>
          <a:noFill/>
          <a:ln w="9525">
            <a:solidFill>
              <a:schemeClr val="tx1"/>
            </a:solidFill>
            <a:round/>
            <a:headEnd/>
            <a:tailEnd type="triangle" w="med" len="med"/>
          </a:ln>
        </p:spPr>
        <p:txBody>
          <a:bodyPr wrap="none" lIns="0" tIns="0" rIns="0" bIns="0" anchor="ctr"/>
          <a:lstStyle/>
          <a:p>
            <a:pPr defTabSz="457200"/>
            <a:endParaRPr lang="en-US" sz="1000">
              <a:solidFill>
                <a:prstClr val="black"/>
              </a:solidFill>
              <a:latin typeface="Calibri"/>
            </a:endParaRPr>
          </a:p>
        </p:txBody>
      </p:sp>
      <p:sp>
        <p:nvSpPr>
          <p:cNvPr id="30744" name="Rectangle 25"/>
          <p:cNvSpPr>
            <a:spLocks noChangeArrowheads="1"/>
          </p:cNvSpPr>
          <p:nvPr/>
        </p:nvSpPr>
        <p:spPr bwMode="auto">
          <a:xfrm>
            <a:off x="3602274" y="4205624"/>
            <a:ext cx="882806" cy="792162"/>
          </a:xfrm>
          <a:prstGeom prst="rect">
            <a:avLst/>
          </a:prstGeom>
          <a:solidFill>
            <a:srgbClr val="00A8C8"/>
          </a:solidFill>
          <a:ln w="9525">
            <a:solidFill>
              <a:schemeClr val="tx1"/>
            </a:solidFill>
            <a:miter lim="800000"/>
            <a:headEnd/>
            <a:tailEnd/>
          </a:ln>
        </p:spPr>
        <p:txBody>
          <a:bodyPr wrap="none" anchor="ctr"/>
          <a:lstStyle/>
          <a:p>
            <a:pPr algn="ctr" defTabSz="457200" eaLnBrk="0" hangingPunct="0">
              <a:lnSpc>
                <a:spcPct val="86000"/>
              </a:lnSpc>
            </a:pPr>
            <a:r>
              <a:rPr lang="en-US" sz="1000">
                <a:solidFill>
                  <a:prstClr val="white"/>
                </a:solidFill>
                <a:latin typeface="Calibri"/>
              </a:rPr>
              <a:t>Institutional</a:t>
            </a:r>
          </a:p>
          <a:p>
            <a:pPr algn="ctr" defTabSz="457200" eaLnBrk="0" hangingPunct="0">
              <a:lnSpc>
                <a:spcPct val="86000"/>
              </a:lnSpc>
            </a:pPr>
            <a:r>
              <a:rPr lang="en-US" sz="1000">
                <a:solidFill>
                  <a:prstClr val="white"/>
                </a:solidFill>
                <a:latin typeface="Calibri"/>
              </a:rPr>
              <a:t>Investors</a:t>
            </a:r>
          </a:p>
        </p:txBody>
      </p:sp>
      <p:sp>
        <p:nvSpPr>
          <p:cNvPr id="183322" name="Rectangle 26"/>
          <p:cNvSpPr>
            <a:spLocks noChangeArrowheads="1"/>
          </p:cNvSpPr>
          <p:nvPr/>
        </p:nvSpPr>
        <p:spPr bwMode="auto">
          <a:xfrm>
            <a:off x="1962128" y="3981786"/>
            <a:ext cx="975018" cy="1022350"/>
          </a:xfrm>
          <a:prstGeom prst="rect">
            <a:avLst/>
          </a:prstGeom>
          <a:solidFill>
            <a:schemeClr val="accent1">
              <a:lumMod val="60000"/>
              <a:lumOff val="40000"/>
            </a:schemeClr>
          </a:solidFill>
          <a:ln w="9525">
            <a:solidFill>
              <a:schemeClr val="tx1"/>
            </a:solidFill>
            <a:miter lim="800000"/>
            <a:headEnd/>
            <a:tailEnd/>
          </a:ln>
        </p:spPr>
        <p:txBody>
          <a:bodyPr wrap="none"/>
          <a:lstStyle/>
          <a:p>
            <a:pPr algn="ctr" defTabSz="457200" eaLnBrk="0" hangingPunct="0">
              <a:lnSpc>
                <a:spcPct val="86000"/>
              </a:lnSpc>
              <a:defRPr/>
            </a:pPr>
            <a:r>
              <a:rPr lang="en-US" sz="1000" dirty="0">
                <a:solidFill>
                  <a:prstClr val="white"/>
                </a:solidFill>
                <a:latin typeface="Calibri"/>
              </a:rPr>
              <a:t>Dedicated </a:t>
            </a:r>
            <a:br>
              <a:rPr lang="en-US" sz="1000" dirty="0">
                <a:solidFill>
                  <a:prstClr val="white"/>
                </a:solidFill>
                <a:latin typeface="Calibri"/>
              </a:rPr>
            </a:br>
            <a:r>
              <a:rPr lang="en-US" sz="1000" dirty="0" smtClean="0">
                <a:solidFill>
                  <a:prstClr val="white"/>
                </a:solidFill>
                <a:latin typeface="Calibri"/>
              </a:rPr>
              <a:t>Reinsurer </a:t>
            </a:r>
          </a:p>
          <a:p>
            <a:pPr algn="ctr" defTabSz="457200" eaLnBrk="0" hangingPunct="0">
              <a:lnSpc>
                <a:spcPct val="86000"/>
              </a:lnSpc>
              <a:defRPr/>
            </a:pPr>
            <a:r>
              <a:rPr lang="en-US" sz="1000" dirty="0" smtClean="0">
                <a:solidFill>
                  <a:prstClr val="white"/>
                </a:solidFill>
                <a:latin typeface="Calibri"/>
              </a:rPr>
              <a:t>(SPV)</a:t>
            </a:r>
            <a:endParaRPr lang="en-US" sz="1000" dirty="0">
              <a:solidFill>
                <a:prstClr val="white"/>
              </a:solidFill>
              <a:latin typeface="Calibri"/>
            </a:endParaRPr>
          </a:p>
        </p:txBody>
      </p:sp>
      <p:sp>
        <p:nvSpPr>
          <p:cNvPr id="30746" name="Line 27"/>
          <p:cNvSpPr>
            <a:spLocks noChangeShapeType="1"/>
          </p:cNvSpPr>
          <p:nvPr/>
        </p:nvSpPr>
        <p:spPr bwMode="auto">
          <a:xfrm>
            <a:off x="1295489" y="4486611"/>
            <a:ext cx="663616" cy="0"/>
          </a:xfrm>
          <a:prstGeom prst="line">
            <a:avLst/>
          </a:prstGeom>
          <a:noFill/>
          <a:ln w="9525">
            <a:solidFill>
              <a:schemeClr val="tx1"/>
            </a:solidFill>
            <a:round/>
            <a:headEnd/>
            <a:tailEnd type="triangle" w="med" len="med"/>
          </a:ln>
        </p:spPr>
        <p:txBody>
          <a:bodyPr lIns="0" tIns="0" rIns="0" bIns="0"/>
          <a:lstStyle/>
          <a:p>
            <a:pPr defTabSz="457200"/>
            <a:endParaRPr lang="en-US" sz="1000">
              <a:solidFill>
                <a:prstClr val="black"/>
              </a:solidFill>
              <a:latin typeface="Calibri"/>
            </a:endParaRPr>
          </a:p>
        </p:txBody>
      </p:sp>
      <p:sp>
        <p:nvSpPr>
          <p:cNvPr id="30747" name="Text Box 28"/>
          <p:cNvSpPr txBox="1">
            <a:spLocks noChangeArrowheads="1"/>
          </p:cNvSpPr>
          <p:nvPr/>
        </p:nvSpPr>
        <p:spPr bwMode="auto">
          <a:xfrm>
            <a:off x="1280373" y="4524711"/>
            <a:ext cx="666639" cy="793750"/>
          </a:xfrm>
          <a:prstGeom prst="rect">
            <a:avLst/>
          </a:prstGeom>
          <a:noFill/>
          <a:ln w="9525">
            <a:noFill/>
            <a:miter lim="800000"/>
            <a:headEnd/>
            <a:tailEnd/>
          </a:ln>
        </p:spPr>
        <p:txBody>
          <a:bodyPr lIns="0" tIns="0" rIns="0" bIns="0">
            <a:spAutoFit/>
          </a:bodyPr>
          <a:lstStyle/>
          <a:p>
            <a:pPr algn="ctr" defTabSz="457200" eaLnBrk="0" hangingPunct="0">
              <a:lnSpc>
                <a:spcPct val="86000"/>
              </a:lnSpc>
            </a:pPr>
            <a:r>
              <a:rPr lang="en-US" sz="1000">
                <a:solidFill>
                  <a:prstClr val="black"/>
                </a:solidFill>
                <a:latin typeface="Calibri"/>
              </a:rPr>
              <a:t>Reference Rate &amp; Return of original investment principal</a:t>
            </a:r>
          </a:p>
        </p:txBody>
      </p:sp>
      <p:sp>
        <p:nvSpPr>
          <p:cNvPr id="30748" name="Text Box 29"/>
          <p:cNvSpPr txBox="1">
            <a:spLocks noChangeArrowheads="1"/>
          </p:cNvSpPr>
          <p:nvPr/>
        </p:nvSpPr>
        <p:spPr bwMode="auto">
          <a:xfrm>
            <a:off x="2084572" y="4519950"/>
            <a:ext cx="724082" cy="357187"/>
          </a:xfrm>
          <a:prstGeom prst="rect">
            <a:avLst/>
          </a:prstGeom>
          <a:solidFill>
            <a:srgbClr val="C0C0C0"/>
          </a:solidFill>
          <a:ln w="9525" algn="ctr">
            <a:noFill/>
            <a:miter lim="800000"/>
            <a:headEnd/>
            <a:tailEnd/>
          </a:ln>
        </p:spPr>
        <p:txBody>
          <a:bodyPr>
            <a:spAutoFit/>
          </a:bodyPr>
          <a:lstStyle/>
          <a:p>
            <a:pPr algn="ctr" defTabSz="457200">
              <a:lnSpc>
                <a:spcPct val="86000"/>
              </a:lnSpc>
              <a:spcBef>
                <a:spcPct val="50000"/>
              </a:spcBef>
              <a:buClr>
                <a:prstClr val="black"/>
              </a:buClr>
              <a:buSzPct val="90000"/>
              <a:buFont typeface="Wingdings" pitchFamily="2" charset="2"/>
              <a:buNone/>
            </a:pPr>
            <a:r>
              <a:rPr lang="en-US" sz="1000" dirty="0">
                <a:solidFill>
                  <a:prstClr val="black"/>
                </a:solidFill>
                <a:latin typeface="Calibri"/>
              </a:rPr>
              <a:t>Collateral Account</a:t>
            </a:r>
          </a:p>
        </p:txBody>
      </p:sp>
      <p:sp>
        <p:nvSpPr>
          <p:cNvPr id="30749" name="Rectangle 30"/>
          <p:cNvSpPr>
            <a:spLocks noChangeArrowheads="1"/>
          </p:cNvSpPr>
          <p:nvPr/>
        </p:nvSpPr>
        <p:spPr bwMode="auto">
          <a:xfrm>
            <a:off x="1813339" y="3400762"/>
            <a:ext cx="488264" cy="169863"/>
          </a:xfrm>
          <a:prstGeom prst="rect">
            <a:avLst/>
          </a:prstGeom>
          <a:noFill/>
          <a:ln w="9525">
            <a:noFill/>
            <a:miter lim="800000"/>
            <a:headEnd/>
            <a:tailEnd/>
          </a:ln>
        </p:spPr>
        <p:txBody>
          <a:bodyPr wrap="none" lIns="0" tIns="0" rIns="0" bIns="0">
            <a:spAutoFit/>
          </a:bodyPr>
          <a:lstStyle/>
          <a:p>
            <a:pPr algn="ctr" defTabSz="457200" eaLnBrk="0" hangingPunct="0">
              <a:lnSpc>
                <a:spcPct val="110000"/>
              </a:lnSpc>
            </a:pPr>
            <a:r>
              <a:rPr lang="en-US" sz="1000" dirty="0">
                <a:solidFill>
                  <a:prstClr val="black"/>
                </a:solidFill>
                <a:latin typeface="Calibri"/>
              </a:rPr>
              <a:t>Premium</a:t>
            </a:r>
          </a:p>
        </p:txBody>
      </p:sp>
      <p:sp>
        <p:nvSpPr>
          <p:cNvPr id="30750" name="Rectangle 31"/>
          <p:cNvSpPr>
            <a:spLocks noChangeArrowheads="1"/>
          </p:cNvSpPr>
          <p:nvPr/>
        </p:nvSpPr>
        <p:spPr bwMode="auto">
          <a:xfrm>
            <a:off x="2597024" y="3310274"/>
            <a:ext cx="668151" cy="338137"/>
          </a:xfrm>
          <a:prstGeom prst="rect">
            <a:avLst/>
          </a:prstGeom>
          <a:noFill/>
          <a:ln w="9525">
            <a:noFill/>
            <a:miter lim="800000"/>
            <a:headEnd/>
            <a:tailEnd/>
          </a:ln>
        </p:spPr>
        <p:txBody>
          <a:bodyPr lIns="0" tIns="0" rIns="0" bIns="0">
            <a:spAutoFit/>
          </a:bodyPr>
          <a:lstStyle/>
          <a:p>
            <a:pPr algn="ctr" defTabSz="457200" eaLnBrk="0" hangingPunct="0">
              <a:lnSpc>
                <a:spcPct val="110000"/>
              </a:lnSpc>
            </a:pPr>
            <a:r>
              <a:rPr lang="en-US" sz="1000">
                <a:solidFill>
                  <a:prstClr val="black"/>
                </a:solidFill>
                <a:latin typeface="Calibri"/>
              </a:rPr>
              <a:t>Protection</a:t>
            </a:r>
            <a:br>
              <a:rPr lang="en-US" sz="1000">
                <a:solidFill>
                  <a:prstClr val="black"/>
                </a:solidFill>
                <a:latin typeface="Calibri"/>
              </a:rPr>
            </a:br>
            <a:r>
              <a:rPr lang="en-US" sz="1000">
                <a:solidFill>
                  <a:prstClr val="black"/>
                </a:solidFill>
                <a:latin typeface="Calibri"/>
              </a:rPr>
              <a:t>Contract</a:t>
            </a:r>
          </a:p>
        </p:txBody>
      </p:sp>
      <p:sp>
        <p:nvSpPr>
          <p:cNvPr id="30751" name="Rectangle 32"/>
          <p:cNvSpPr>
            <a:spLocks noChangeArrowheads="1"/>
          </p:cNvSpPr>
          <p:nvPr/>
        </p:nvSpPr>
        <p:spPr bwMode="auto">
          <a:xfrm>
            <a:off x="2947727" y="3768155"/>
            <a:ext cx="653035" cy="677863"/>
          </a:xfrm>
          <a:prstGeom prst="rect">
            <a:avLst/>
          </a:prstGeom>
          <a:noFill/>
          <a:ln w="9525">
            <a:noFill/>
            <a:miter lim="800000"/>
            <a:headEnd/>
            <a:tailEnd/>
          </a:ln>
        </p:spPr>
        <p:txBody>
          <a:bodyPr wrap="none" lIns="0" tIns="0" rIns="0" bIns="0">
            <a:spAutoFit/>
          </a:bodyPr>
          <a:lstStyle/>
          <a:p>
            <a:pPr algn="ctr" defTabSz="457200" eaLnBrk="0" hangingPunct="0">
              <a:lnSpc>
                <a:spcPct val="110000"/>
              </a:lnSpc>
            </a:pPr>
            <a:r>
              <a:rPr lang="en-US" sz="1000" dirty="0">
                <a:solidFill>
                  <a:prstClr val="black"/>
                </a:solidFill>
                <a:latin typeface="Calibri"/>
              </a:rPr>
              <a:t>Outstanding</a:t>
            </a:r>
            <a:br>
              <a:rPr lang="en-US" sz="1000" dirty="0">
                <a:solidFill>
                  <a:prstClr val="black"/>
                </a:solidFill>
                <a:latin typeface="Calibri"/>
              </a:rPr>
            </a:br>
            <a:r>
              <a:rPr lang="en-US" sz="1000" dirty="0">
                <a:solidFill>
                  <a:prstClr val="black"/>
                </a:solidFill>
                <a:latin typeface="Calibri"/>
              </a:rPr>
              <a:t>Principal</a:t>
            </a:r>
            <a:br>
              <a:rPr lang="en-US" sz="1000" dirty="0">
                <a:solidFill>
                  <a:prstClr val="black"/>
                </a:solidFill>
                <a:latin typeface="Calibri"/>
              </a:rPr>
            </a:br>
            <a:r>
              <a:rPr lang="en-US" sz="1000" dirty="0">
                <a:solidFill>
                  <a:prstClr val="black"/>
                </a:solidFill>
                <a:latin typeface="Calibri"/>
              </a:rPr>
              <a:t>Amount </a:t>
            </a:r>
            <a:br>
              <a:rPr lang="en-US" sz="1000" dirty="0">
                <a:solidFill>
                  <a:prstClr val="black"/>
                </a:solidFill>
                <a:latin typeface="Calibri"/>
              </a:rPr>
            </a:br>
            <a:r>
              <a:rPr lang="en-US" sz="1000" dirty="0">
                <a:solidFill>
                  <a:prstClr val="black"/>
                </a:solidFill>
                <a:latin typeface="Calibri"/>
              </a:rPr>
              <a:t>at maturity</a:t>
            </a:r>
          </a:p>
        </p:txBody>
      </p:sp>
      <p:sp>
        <p:nvSpPr>
          <p:cNvPr id="30752" name="Line 33"/>
          <p:cNvSpPr>
            <a:spLocks noChangeShapeType="1"/>
          </p:cNvSpPr>
          <p:nvPr/>
        </p:nvSpPr>
        <p:spPr bwMode="auto">
          <a:xfrm flipH="1">
            <a:off x="2938657" y="4716799"/>
            <a:ext cx="650012" cy="0"/>
          </a:xfrm>
          <a:prstGeom prst="line">
            <a:avLst/>
          </a:prstGeom>
          <a:noFill/>
          <a:ln w="9525">
            <a:solidFill>
              <a:schemeClr val="tx1"/>
            </a:solidFill>
            <a:round/>
            <a:headEnd/>
            <a:tailEnd type="triangle" w="med" len="med"/>
          </a:ln>
        </p:spPr>
        <p:txBody>
          <a:bodyPr/>
          <a:lstStyle/>
          <a:p>
            <a:pPr defTabSz="457200"/>
            <a:endParaRPr lang="en-US" sz="1000">
              <a:solidFill>
                <a:prstClr val="black"/>
              </a:solidFill>
              <a:latin typeface="Calibri"/>
            </a:endParaRPr>
          </a:p>
        </p:txBody>
      </p:sp>
      <p:sp>
        <p:nvSpPr>
          <p:cNvPr id="30753" name="Rectangle 34"/>
          <p:cNvSpPr>
            <a:spLocks noChangeArrowheads="1"/>
          </p:cNvSpPr>
          <p:nvPr/>
        </p:nvSpPr>
        <p:spPr bwMode="auto">
          <a:xfrm>
            <a:off x="400589" y="4208799"/>
            <a:ext cx="882806" cy="792162"/>
          </a:xfrm>
          <a:prstGeom prst="rect">
            <a:avLst/>
          </a:prstGeom>
          <a:solidFill>
            <a:srgbClr val="00A8C8"/>
          </a:solidFill>
          <a:ln w="9525">
            <a:solidFill>
              <a:schemeClr val="tx1"/>
            </a:solidFill>
            <a:miter lim="800000"/>
            <a:headEnd/>
            <a:tailEnd/>
          </a:ln>
        </p:spPr>
        <p:txBody>
          <a:bodyPr wrap="none" anchor="ctr"/>
          <a:lstStyle/>
          <a:p>
            <a:pPr algn="ctr" defTabSz="457200" eaLnBrk="0" hangingPunct="0">
              <a:lnSpc>
                <a:spcPct val="86000"/>
              </a:lnSpc>
            </a:pPr>
            <a:r>
              <a:rPr lang="en-US" sz="1000">
                <a:solidFill>
                  <a:prstClr val="white"/>
                </a:solidFill>
                <a:latin typeface="Calibri"/>
              </a:rPr>
              <a:t>Collateral</a:t>
            </a:r>
            <a:br>
              <a:rPr lang="en-US" sz="1000">
                <a:solidFill>
                  <a:prstClr val="white"/>
                </a:solidFill>
                <a:latin typeface="Calibri"/>
              </a:rPr>
            </a:br>
            <a:r>
              <a:rPr lang="en-US" sz="1000">
                <a:solidFill>
                  <a:prstClr val="white"/>
                </a:solidFill>
                <a:latin typeface="Calibri"/>
              </a:rPr>
              <a:t>Solution</a:t>
            </a:r>
          </a:p>
        </p:txBody>
      </p:sp>
      <p:sp>
        <p:nvSpPr>
          <p:cNvPr id="30754" name="Line 35"/>
          <p:cNvSpPr>
            <a:spLocks noChangeShapeType="1"/>
          </p:cNvSpPr>
          <p:nvPr/>
        </p:nvSpPr>
        <p:spPr bwMode="auto">
          <a:xfrm>
            <a:off x="2944704" y="4826336"/>
            <a:ext cx="663617" cy="0"/>
          </a:xfrm>
          <a:prstGeom prst="line">
            <a:avLst/>
          </a:prstGeom>
          <a:noFill/>
          <a:ln w="9525">
            <a:solidFill>
              <a:schemeClr val="tx1"/>
            </a:solidFill>
            <a:round/>
            <a:headEnd/>
            <a:tailEnd type="triangle" w="med" len="med"/>
          </a:ln>
        </p:spPr>
        <p:txBody>
          <a:bodyPr lIns="0" tIns="0" rIns="0" bIns="0"/>
          <a:lstStyle/>
          <a:p>
            <a:pPr defTabSz="457200"/>
            <a:endParaRPr lang="en-US" sz="1000">
              <a:solidFill>
                <a:prstClr val="black"/>
              </a:solidFill>
              <a:latin typeface="Calibri"/>
            </a:endParaRPr>
          </a:p>
        </p:txBody>
      </p:sp>
      <p:sp>
        <p:nvSpPr>
          <p:cNvPr id="30755" name="Text Box 36"/>
          <p:cNvSpPr txBox="1">
            <a:spLocks noChangeArrowheads="1"/>
          </p:cNvSpPr>
          <p:nvPr/>
        </p:nvSpPr>
        <p:spPr bwMode="auto">
          <a:xfrm>
            <a:off x="2966947" y="4859447"/>
            <a:ext cx="615243" cy="665310"/>
          </a:xfrm>
          <a:prstGeom prst="rect">
            <a:avLst/>
          </a:prstGeom>
          <a:noFill/>
          <a:ln w="9525">
            <a:noFill/>
            <a:miter lim="800000"/>
            <a:headEnd/>
            <a:tailEnd/>
          </a:ln>
        </p:spPr>
        <p:txBody>
          <a:bodyPr lIns="0" tIns="0" rIns="0" bIns="0">
            <a:spAutoFit/>
          </a:bodyPr>
          <a:lstStyle/>
          <a:p>
            <a:pPr algn="ctr" defTabSz="457200" eaLnBrk="0" hangingPunct="0">
              <a:lnSpc>
                <a:spcPct val="86000"/>
              </a:lnSpc>
            </a:pPr>
            <a:r>
              <a:rPr lang="en-US" sz="1000" dirty="0">
                <a:solidFill>
                  <a:prstClr val="black"/>
                </a:solidFill>
                <a:latin typeface="Calibri"/>
              </a:rPr>
              <a:t>Interest Payments = Reference Rate + Spread</a:t>
            </a:r>
          </a:p>
        </p:txBody>
      </p:sp>
      <p:sp>
        <p:nvSpPr>
          <p:cNvPr id="30756" name="Text Box 37"/>
          <p:cNvSpPr txBox="1">
            <a:spLocks noChangeArrowheads="1"/>
          </p:cNvSpPr>
          <p:nvPr/>
        </p:nvSpPr>
        <p:spPr bwMode="auto">
          <a:xfrm>
            <a:off x="2964355" y="4553287"/>
            <a:ext cx="615243" cy="135935"/>
          </a:xfrm>
          <a:prstGeom prst="rect">
            <a:avLst/>
          </a:prstGeom>
          <a:noFill/>
          <a:ln w="9525">
            <a:noFill/>
            <a:miter lim="800000"/>
            <a:headEnd/>
            <a:tailEnd/>
          </a:ln>
        </p:spPr>
        <p:txBody>
          <a:bodyPr lIns="0" tIns="0" rIns="0" bIns="0">
            <a:spAutoFit/>
          </a:bodyPr>
          <a:lstStyle/>
          <a:p>
            <a:pPr algn="ctr" defTabSz="457200" eaLnBrk="0" hangingPunct="0">
              <a:lnSpc>
                <a:spcPct val="86000"/>
              </a:lnSpc>
            </a:pPr>
            <a:r>
              <a:rPr lang="en-US" sz="1000">
                <a:solidFill>
                  <a:prstClr val="black"/>
                </a:solidFill>
                <a:latin typeface="Calibri"/>
              </a:rPr>
              <a:t>$</a:t>
            </a:r>
          </a:p>
        </p:txBody>
      </p:sp>
      <p:sp>
        <p:nvSpPr>
          <p:cNvPr id="30757" name="Line 38"/>
          <p:cNvSpPr>
            <a:spLocks noChangeShapeType="1"/>
          </p:cNvSpPr>
          <p:nvPr/>
        </p:nvSpPr>
        <p:spPr bwMode="auto">
          <a:xfrm flipH="1">
            <a:off x="2944704" y="4469149"/>
            <a:ext cx="650012" cy="0"/>
          </a:xfrm>
          <a:prstGeom prst="line">
            <a:avLst/>
          </a:prstGeom>
          <a:noFill/>
          <a:ln w="9525">
            <a:solidFill>
              <a:schemeClr val="tx1"/>
            </a:solidFill>
            <a:prstDash val="dash"/>
            <a:round/>
            <a:headEnd type="triangle" w="med" len="med"/>
            <a:tailEnd/>
          </a:ln>
        </p:spPr>
        <p:txBody>
          <a:bodyPr/>
          <a:lstStyle/>
          <a:p>
            <a:pPr defTabSz="457200"/>
            <a:endParaRPr lang="en-US" sz="1000">
              <a:solidFill>
                <a:prstClr val="black"/>
              </a:solidFill>
              <a:latin typeface="Calibri"/>
            </a:endParaRPr>
          </a:p>
        </p:txBody>
      </p:sp>
      <p:sp>
        <p:nvSpPr>
          <p:cNvPr id="30758" name="Rectangle 39"/>
          <p:cNvSpPr>
            <a:spLocks noChangeArrowheads="1"/>
          </p:cNvSpPr>
          <p:nvPr/>
        </p:nvSpPr>
        <p:spPr bwMode="auto">
          <a:xfrm>
            <a:off x="400589" y="2229187"/>
            <a:ext cx="903970" cy="868363"/>
          </a:xfrm>
          <a:prstGeom prst="rect">
            <a:avLst/>
          </a:prstGeom>
          <a:solidFill>
            <a:srgbClr val="A6E2EF"/>
          </a:solidFill>
          <a:ln w="9525">
            <a:solidFill>
              <a:schemeClr val="tx1"/>
            </a:solidFill>
            <a:miter lim="800000"/>
            <a:headEnd/>
            <a:tailEnd/>
          </a:ln>
        </p:spPr>
        <p:txBody>
          <a:bodyPr wrap="square" anchor="ctr"/>
          <a:lstStyle/>
          <a:p>
            <a:pPr algn="ctr" defTabSz="457200" eaLnBrk="0" hangingPunct="0">
              <a:lnSpc>
                <a:spcPct val="86000"/>
              </a:lnSpc>
            </a:pPr>
            <a:r>
              <a:rPr lang="en-US" sz="1000" dirty="0" smtClean="0">
                <a:solidFill>
                  <a:prstClr val="black"/>
                </a:solidFill>
                <a:latin typeface="Calibri"/>
              </a:rPr>
              <a:t>Sponsor</a:t>
            </a:r>
            <a:endParaRPr lang="en-US" sz="1000" dirty="0">
              <a:solidFill>
                <a:prstClr val="black"/>
              </a:solidFill>
              <a:latin typeface="Calibri"/>
            </a:endParaRPr>
          </a:p>
        </p:txBody>
      </p:sp>
      <p:sp>
        <p:nvSpPr>
          <p:cNvPr id="30759" name="Rectangle 40"/>
          <p:cNvSpPr>
            <a:spLocks noChangeArrowheads="1"/>
          </p:cNvSpPr>
          <p:nvPr/>
        </p:nvSpPr>
        <p:spPr bwMode="auto">
          <a:xfrm>
            <a:off x="2077014" y="2324437"/>
            <a:ext cx="882806" cy="792163"/>
          </a:xfrm>
          <a:prstGeom prst="rect">
            <a:avLst/>
          </a:prstGeom>
          <a:solidFill>
            <a:srgbClr val="00A8C8"/>
          </a:solidFill>
          <a:ln w="9525">
            <a:solidFill>
              <a:schemeClr val="tx1"/>
            </a:solidFill>
            <a:miter lim="800000"/>
            <a:headEnd/>
            <a:tailEnd/>
          </a:ln>
        </p:spPr>
        <p:txBody>
          <a:bodyPr wrap="square" anchor="ctr"/>
          <a:lstStyle/>
          <a:p>
            <a:pPr algn="ctr" defTabSz="457200" eaLnBrk="0" hangingPunct="0">
              <a:lnSpc>
                <a:spcPct val="86000"/>
              </a:lnSpc>
            </a:pPr>
            <a:r>
              <a:rPr lang="en-US" sz="1000" dirty="0" smtClean="0">
                <a:solidFill>
                  <a:prstClr val="white"/>
                </a:solidFill>
                <a:latin typeface="Calibri"/>
              </a:rPr>
              <a:t>Captive or Traditional</a:t>
            </a:r>
            <a:r>
              <a:rPr lang="en-US" sz="1000" dirty="0">
                <a:solidFill>
                  <a:prstClr val="white"/>
                </a:solidFill>
                <a:latin typeface="Calibri"/>
              </a:rPr>
              <a:t/>
            </a:r>
            <a:br>
              <a:rPr lang="en-US" sz="1000" dirty="0">
                <a:solidFill>
                  <a:prstClr val="white"/>
                </a:solidFill>
                <a:latin typeface="Calibri"/>
              </a:rPr>
            </a:br>
            <a:r>
              <a:rPr lang="en-US" sz="1000" dirty="0" smtClean="0">
                <a:solidFill>
                  <a:prstClr val="white"/>
                </a:solidFill>
                <a:latin typeface="Calibri"/>
              </a:rPr>
              <a:t>(Re)insurer</a:t>
            </a:r>
            <a:endParaRPr lang="en-US" sz="1000" dirty="0">
              <a:solidFill>
                <a:prstClr val="white"/>
              </a:solidFill>
              <a:latin typeface="Calibri"/>
            </a:endParaRPr>
          </a:p>
        </p:txBody>
      </p:sp>
      <p:sp>
        <p:nvSpPr>
          <p:cNvPr id="30760" name="Line 41"/>
          <p:cNvSpPr>
            <a:spLocks noChangeShapeType="1"/>
          </p:cNvSpPr>
          <p:nvPr/>
        </p:nvSpPr>
        <p:spPr bwMode="auto">
          <a:xfrm>
            <a:off x="1303478" y="2610186"/>
            <a:ext cx="772456" cy="0"/>
          </a:xfrm>
          <a:prstGeom prst="line">
            <a:avLst/>
          </a:prstGeom>
          <a:noFill/>
          <a:ln w="9525">
            <a:solidFill>
              <a:schemeClr val="tx1"/>
            </a:solidFill>
            <a:round/>
            <a:headEnd type="triangle" w="med" len="med"/>
            <a:tailEnd/>
          </a:ln>
        </p:spPr>
        <p:txBody>
          <a:bodyPr lIns="0" tIns="0" rIns="0" bIns="0"/>
          <a:lstStyle/>
          <a:p>
            <a:pPr defTabSz="457200"/>
            <a:endParaRPr lang="en-US" sz="1000">
              <a:solidFill>
                <a:prstClr val="black"/>
              </a:solidFill>
              <a:latin typeface="Calibri"/>
            </a:endParaRPr>
          </a:p>
        </p:txBody>
      </p:sp>
      <p:sp>
        <p:nvSpPr>
          <p:cNvPr id="30761" name="Rectangle 42"/>
          <p:cNvSpPr>
            <a:spLocks noChangeArrowheads="1"/>
          </p:cNvSpPr>
          <p:nvPr/>
        </p:nvSpPr>
        <p:spPr bwMode="auto">
          <a:xfrm>
            <a:off x="1422468" y="2887999"/>
            <a:ext cx="488264" cy="169862"/>
          </a:xfrm>
          <a:prstGeom prst="rect">
            <a:avLst/>
          </a:prstGeom>
          <a:noFill/>
          <a:ln w="9525">
            <a:noFill/>
            <a:miter lim="800000"/>
            <a:headEnd/>
            <a:tailEnd/>
          </a:ln>
        </p:spPr>
        <p:txBody>
          <a:bodyPr wrap="none" lIns="0" tIns="0" rIns="0" bIns="0">
            <a:spAutoFit/>
          </a:bodyPr>
          <a:lstStyle/>
          <a:p>
            <a:pPr algn="ctr" defTabSz="457200" eaLnBrk="0" hangingPunct="0">
              <a:lnSpc>
                <a:spcPct val="110000"/>
              </a:lnSpc>
            </a:pPr>
            <a:r>
              <a:rPr lang="en-US" sz="1000" dirty="0">
                <a:solidFill>
                  <a:prstClr val="black"/>
                </a:solidFill>
                <a:latin typeface="Calibri"/>
              </a:rPr>
              <a:t>Premium</a:t>
            </a:r>
          </a:p>
        </p:txBody>
      </p:sp>
      <p:sp>
        <p:nvSpPr>
          <p:cNvPr id="30762" name="Line 43"/>
          <p:cNvSpPr>
            <a:spLocks noChangeShapeType="1"/>
          </p:cNvSpPr>
          <p:nvPr/>
        </p:nvSpPr>
        <p:spPr bwMode="auto">
          <a:xfrm>
            <a:off x="1312548" y="2848311"/>
            <a:ext cx="760363" cy="0"/>
          </a:xfrm>
          <a:prstGeom prst="line">
            <a:avLst/>
          </a:prstGeom>
          <a:noFill/>
          <a:ln w="9525">
            <a:solidFill>
              <a:schemeClr val="tx1"/>
            </a:solidFill>
            <a:round/>
            <a:headEnd/>
            <a:tailEnd type="triangle" w="med" len="med"/>
          </a:ln>
        </p:spPr>
        <p:txBody>
          <a:bodyPr lIns="0" tIns="0" rIns="0" bIns="0"/>
          <a:lstStyle/>
          <a:p>
            <a:pPr defTabSz="457200"/>
            <a:endParaRPr lang="en-US" sz="1000">
              <a:solidFill>
                <a:prstClr val="black"/>
              </a:solidFill>
              <a:latin typeface="Calibri"/>
            </a:endParaRPr>
          </a:p>
        </p:txBody>
      </p:sp>
      <p:sp>
        <p:nvSpPr>
          <p:cNvPr id="30763" name="Rectangle 44"/>
          <p:cNvSpPr>
            <a:spLocks noChangeArrowheads="1"/>
          </p:cNvSpPr>
          <p:nvPr/>
        </p:nvSpPr>
        <p:spPr bwMode="auto">
          <a:xfrm>
            <a:off x="1428196" y="2248236"/>
            <a:ext cx="508766" cy="335989"/>
          </a:xfrm>
          <a:prstGeom prst="rect">
            <a:avLst/>
          </a:prstGeom>
          <a:noFill/>
          <a:ln w="9525">
            <a:noFill/>
            <a:miter lim="800000"/>
            <a:headEnd/>
            <a:tailEnd/>
          </a:ln>
        </p:spPr>
        <p:txBody>
          <a:bodyPr wrap="none" lIns="0" tIns="0" rIns="0" bIns="0">
            <a:spAutoFit/>
          </a:bodyPr>
          <a:lstStyle/>
          <a:p>
            <a:pPr algn="ctr" defTabSz="457200" eaLnBrk="0" hangingPunct="0">
              <a:lnSpc>
                <a:spcPct val="110000"/>
              </a:lnSpc>
            </a:pPr>
            <a:r>
              <a:rPr lang="en-US" sz="1000" dirty="0" smtClean="0">
                <a:solidFill>
                  <a:prstClr val="black"/>
                </a:solidFill>
                <a:latin typeface="Calibri"/>
              </a:rPr>
              <a:t>Insurance </a:t>
            </a:r>
            <a:r>
              <a:rPr lang="en-US" sz="1000" dirty="0">
                <a:solidFill>
                  <a:prstClr val="black"/>
                </a:solidFill>
                <a:latin typeface="Calibri"/>
              </a:rPr>
              <a:t/>
            </a:r>
            <a:br>
              <a:rPr lang="en-US" sz="1000" dirty="0">
                <a:solidFill>
                  <a:prstClr val="black"/>
                </a:solidFill>
                <a:latin typeface="Calibri"/>
              </a:rPr>
            </a:br>
            <a:r>
              <a:rPr lang="en-US" sz="1000" dirty="0">
                <a:solidFill>
                  <a:prstClr val="black"/>
                </a:solidFill>
                <a:latin typeface="Calibri"/>
              </a:rPr>
              <a:t>Contract</a:t>
            </a:r>
          </a:p>
        </p:txBody>
      </p:sp>
      <p:sp>
        <p:nvSpPr>
          <p:cNvPr id="30764" name="Line 45"/>
          <p:cNvSpPr>
            <a:spLocks noChangeShapeType="1"/>
          </p:cNvSpPr>
          <p:nvPr/>
        </p:nvSpPr>
        <p:spPr bwMode="auto">
          <a:xfrm flipH="1">
            <a:off x="577452" y="4038936"/>
            <a:ext cx="1360489" cy="0"/>
          </a:xfrm>
          <a:prstGeom prst="line">
            <a:avLst/>
          </a:prstGeom>
          <a:noFill/>
          <a:ln w="9525">
            <a:solidFill>
              <a:schemeClr val="tx1"/>
            </a:solidFill>
            <a:prstDash val="dash"/>
            <a:round/>
            <a:headEnd/>
            <a:tailEnd/>
          </a:ln>
        </p:spPr>
        <p:txBody>
          <a:bodyPr lIns="0" tIns="0" rIns="0" bIns="0">
            <a:spAutoFit/>
          </a:bodyPr>
          <a:lstStyle/>
          <a:p>
            <a:pPr defTabSz="457200"/>
            <a:endParaRPr lang="en-US" sz="1000">
              <a:solidFill>
                <a:prstClr val="black"/>
              </a:solidFill>
              <a:latin typeface="Calibri"/>
            </a:endParaRPr>
          </a:p>
        </p:txBody>
      </p:sp>
      <p:sp>
        <p:nvSpPr>
          <p:cNvPr id="30765" name="Line 46"/>
          <p:cNvSpPr>
            <a:spLocks noChangeShapeType="1"/>
          </p:cNvSpPr>
          <p:nvPr/>
        </p:nvSpPr>
        <p:spPr bwMode="auto">
          <a:xfrm flipV="1">
            <a:off x="571405" y="3110250"/>
            <a:ext cx="0" cy="928687"/>
          </a:xfrm>
          <a:prstGeom prst="line">
            <a:avLst/>
          </a:prstGeom>
          <a:noFill/>
          <a:ln w="9525">
            <a:solidFill>
              <a:schemeClr val="tx1"/>
            </a:solidFill>
            <a:prstDash val="dash"/>
            <a:round/>
            <a:headEnd/>
            <a:tailEnd type="triangle" w="med" len="med"/>
          </a:ln>
        </p:spPr>
        <p:txBody>
          <a:bodyPr lIns="0" tIns="0" rIns="0" bIns="0">
            <a:spAutoFit/>
          </a:bodyPr>
          <a:lstStyle/>
          <a:p>
            <a:pPr defTabSz="457200"/>
            <a:endParaRPr lang="en-US" sz="1000">
              <a:solidFill>
                <a:prstClr val="black"/>
              </a:solidFill>
              <a:latin typeface="Calibri"/>
            </a:endParaRPr>
          </a:p>
        </p:txBody>
      </p:sp>
      <p:sp>
        <p:nvSpPr>
          <p:cNvPr id="30766" name="Rectangle 47"/>
          <p:cNvSpPr>
            <a:spLocks noChangeArrowheads="1"/>
          </p:cNvSpPr>
          <p:nvPr/>
        </p:nvSpPr>
        <p:spPr bwMode="auto">
          <a:xfrm>
            <a:off x="606175" y="3162637"/>
            <a:ext cx="1065716" cy="841375"/>
          </a:xfrm>
          <a:prstGeom prst="rect">
            <a:avLst/>
          </a:prstGeom>
          <a:noFill/>
          <a:ln w="9525">
            <a:noFill/>
            <a:miter lim="800000"/>
            <a:headEnd/>
            <a:tailEnd/>
          </a:ln>
        </p:spPr>
        <p:txBody>
          <a:bodyPr lIns="0" tIns="0" rIns="0" bIns="0">
            <a:spAutoFit/>
          </a:bodyPr>
          <a:lstStyle/>
          <a:p>
            <a:pPr algn="ctr" defTabSz="457200" eaLnBrk="0" hangingPunct="0">
              <a:lnSpc>
                <a:spcPct val="110000"/>
              </a:lnSpc>
            </a:pPr>
            <a:r>
              <a:rPr lang="en-US" sz="1000">
                <a:solidFill>
                  <a:prstClr val="black"/>
                </a:solidFill>
                <a:latin typeface="Calibri"/>
              </a:rPr>
              <a:t>Pledge of </a:t>
            </a:r>
            <a:br>
              <a:rPr lang="en-US" sz="1000">
                <a:solidFill>
                  <a:prstClr val="black"/>
                </a:solidFill>
                <a:latin typeface="Calibri"/>
              </a:rPr>
            </a:br>
            <a:r>
              <a:rPr lang="en-US" sz="1000">
                <a:solidFill>
                  <a:prstClr val="black"/>
                </a:solidFill>
                <a:latin typeface="Calibri"/>
              </a:rPr>
              <a:t>Collateral to support obligations of the Traditional Reinsurer</a:t>
            </a:r>
          </a:p>
        </p:txBody>
      </p:sp>
      <p:sp>
        <p:nvSpPr>
          <p:cNvPr id="30767" name="Rectangle 48"/>
          <p:cNvSpPr>
            <a:spLocks noChangeArrowheads="1"/>
          </p:cNvSpPr>
          <p:nvPr/>
        </p:nvSpPr>
        <p:spPr bwMode="auto">
          <a:xfrm>
            <a:off x="6029991" y="2246649"/>
            <a:ext cx="1366536" cy="868362"/>
          </a:xfrm>
          <a:prstGeom prst="rect">
            <a:avLst/>
          </a:prstGeom>
          <a:solidFill>
            <a:srgbClr val="A6E2EF"/>
          </a:solidFill>
          <a:ln w="9525">
            <a:solidFill>
              <a:schemeClr val="tx1"/>
            </a:solidFill>
            <a:miter lim="800000"/>
            <a:headEnd/>
            <a:tailEnd/>
          </a:ln>
        </p:spPr>
        <p:txBody>
          <a:bodyPr wrap="none" anchor="ctr"/>
          <a:lstStyle/>
          <a:p>
            <a:pPr algn="ctr" defTabSz="457200" eaLnBrk="0" hangingPunct="0">
              <a:lnSpc>
                <a:spcPct val="86000"/>
              </a:lnSpc>
            </a:pPr>
            <a:r>
              <a:rPr lang="en-US" sz="1000" dirty="0" smtClean="0">
                <a:solidFill>
                  <a:prstClr val="black"/>
                </a:solidFill>
                <a:latin typeface="Calibri"/>
              </a:rPr>
              <a:t>Sponsor</a:t>
            </a:r>
            <a:endParaRPr lang="en-US" sz="1000" dirty="0">
              <a:solidFill>
                <a:prstClr val="black"/>
              </a:solidFill>
              <a:latin typeface="Calibri"/>
            </a:endParaRPr>
          </a:p>
        </p:txBody>
      </p:sp>
      <p:sp>
        <p:nvSpPr>
          <p:cNvPr id="50" name="Slide Number Placeholder 3"/>
          <p:cNvSpPr txBox="1">
            <a:spLocks/>
          </p:cNvSpPr>
          <p:nvPr/>
        </p:nvSpPr>
        <p:spPr bwMode="auto">
          <a:xfrm>
            <a:off x="8620308" y="6071126"/>
            <a:ext cx="426287" cy="168275"/>
          </a:xfrm>
          <a:prstGeom prst="rect">
            <a:avLst/>
          </a:prstGeom>
          <a:noFill/>
          <a:ln w="9525">
            <a:noFill/>
            <a:miter lim="800000"/>
            <a:headEnd/>
            <a:tailEnd/>
          </a:ln>
        </p:spPr>
        <p:txBody>
          <a:bodyPr lIns="0" tIns="0" rIns="0" bIns="0"/>
          <a:lstStyle/>
          <a:p>
            <a:pPr algn="r" defTabSz="457200">
              <a:lnSpc>
                <a:spcPct val="86000"/>
              </a:lnSpc>
            </a:pPr>
            <a:fld id="{25346614-4EBC-4A6D-969C-61F701A0D962}" type="slidenum">
              <a:rPr lang="en-US" sz="1100">
                <a:solidFill>
                  <a:prstClr val="black"/>
                </a:solidFill>
                <a:latin typeface="Calibri"/>
              </a:rPr>
              <a:pPr algn="r" defTabSz="457200">
                <a:lnSpc>
                  <a:spcPct val="86000"/>
                </a:lnSpc>
              </a:pPr>
              <a:t>42</a:t>
            </a:fld>
            <a:endParaRPr lang="en-US" sz="1100" dirty="0">
              <a:solidFill>
                <a:prstClr val="black"/>
              </a:solidFill>
              <a:latin typeface="Calibri"/>
            </a:endParaRPr>
          </a:p>
        </p:txBody>
      </p:sp>
      <p:sp>
        <p:nvSpPr>
          <p:cNvPr id="51" name="Rounded Rectangle 50"/>
          <p:cNvSpPr/>
          <p:nvPr/>
        </p:nvSpPr>
        <p:spPr bwMode="auto">
          <a:xfrm>
            <a:off x="123908" y="1083373"/>
            <a:ext cx="8922687" cy="457200"/>
          </a:xfrm>
          <a:prstGeom prst="round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a:r>
              <a:rPr lang="en-US" altLang="ja-JP" sz="1600" b="1" dirty="0" smtClean="0">
                <a:solidFill>
                  <a:prstClr val="black"/>
                </a:solidFill>
                <a:latin typeface="Calibri"/>
                <a:ea typeface="ＭＳ Ｐゴシック"/>
              </a:rPr>
              <a:t>There are two basic catastrophe bond structures: (1) transformer structure or (2) direct </a:t>
            </a:r>
            <a:r>
              <a:rPr lang="en-US" sz="1600" b="1" dirty="0" smtClean="0">
                <a:solidFill>
                  <a:prstClr val="black"/>
                </a:solidFill>
                <a:latin typeface="Calibri"/>
              </a:rPr>
              <a:t>structure</a:t>
            </a:r>
            <a:endParaRPr lang="en-US" altLang="ja-JP" sz="1600" b="1" dirty="0">
              <a:solidFill>
                <a:prstClr val="black"/>
              </a:solidFill>
              <a:latin typeface="Calibri"/>
              <a:ea typeface="ＭＳ Ｐゴシック"/>
            </a:endParaRPr>
          </a:p>
        </p:txBody>
      </p:sp>
    </p:spTree>
    <p:extLst>
      <p:ext uri="{BB962C8B-B14F-4D97-AF65-F5344CB8AC3E}">
        <p14:creationId xmlns:p14="http://schemas.microsoft.com/office/powerpoint/2010/main" val="3025547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863"/>
          </a:xfrm>
        </p:spPr>
        <p:txBody>
          <a:bodyPr>
            <a:noAutofit/>
          </a:bodyPr>
          <a:lstStyle/>
          <a:p>
            <a:r>
              <a:rPr lang="en-US" sz="2800" dirty="0" smtClean="0">
                <a:solidFill>
                  <a:srgbClr val="C70000"/>
                </a:solidFill>
              </a:rPr>
              <a:t>Insurance-Linked </a:t>
            </a:r>
            <a:r>
              <a:rPr lang="en-US" sz="2800" dirty="0">
                <a:solidFill>
                  <a:srgbClr val="C70000"/>
                </a:solidFill>
              </a:rPr>
              <a:t>Securities</a:t>
            </a:r>
            <a:r>
              <a:rPr lang="en-US" sz="2800" dirty="0" smtClean="0">
                <a:solidFill>
                  <a:srgbClr val="C70000"/>
                </a:solidFill>
              </a:rPr>
              <a:t/>
            </a:r>
            <a:br>
              <a:rPr lang="en-US" sz="2800" dirty="0" smtClean="0">
                <a:solidFill>
                  <a:srgbClr val="C70000"/>
                </a:solidFill>
              </a:rPr>
            </a:br>
            <a:r>
              <a:rPr lang="en-US" sz="2800" dirty="0" smtClean="0">
                <a:solidFill>
                  <a:srgbClr val="C70000"/>
                </a:solidFill>
              </a:rPr>
              <a:t>Key Coverage Features</a:t>
            </a:r>
            <a:endParaRPr lang="en-US" sz="2800" dirty="0">
              <a:solidFill>
                <a:srgbClr val="C70000"/>
              </a:solidFill>
            </a:endParaRPr>
          </a:p>
        </p:txBody>
      </p:sp>
      <p:sp>
        <p:nvSpPr>
          <p:cNvPr id="4" name="Slide Number Placeholder 3"/>
          <p:cNvSpPr>
            <a:spLocks noGrp="1"/>
          </p:cNvSpPr>
          <p:nvPr>
            <p:ph type="sldNum" sz="quarter" idx="12"/>
          </p:nvPr>
        </p:nvSpPr>
        <p:spPr/>
        <p:txBody>
          <a:bodyPr/>
          <a:lstStyle/>
          <a:p>
            <a:pPr>
              <a:defRPr/>
            </a:pPr>
            <a:fld id="{6798E0D6-E75A-408F-923A-82ABCD3F5019}" type="slidenum">
              <a:rPr lang="en-US" smtClean="0">
                <a:solidFill>
                  <a:prstClr val="black">
                    <a:tint val="75000"/>
                  </a:prstClr>
                </a:solidFill>
                <a:latin typeface="Calibri"/>
              </a:rPr>
              <a:pPr>
                <a:defRPr/>
              </a:pPr>
              <a:t>43</a:t>
            </a:fld>
            <a:endParaRPr lang="en-US">
              <a:solidFill>
                <a:prstClr val="black">
                  <a:tint val="75000"/>
                </a:prstClr>
              </a:solidFill>
              <a:latin typeface="Calibri"/>
            </a:endParaRPr>
          </a:p>
        </p:txBody>
      </p:sp>
      <p:grpSp>
        <p:nvGrpSpPr>
          <p:cNvPr id="22" name="Group 21"/>
          <p:cNvGrpSpPr/>
          <p:nvPr/>
        </p:nvGrpSpPr>
        <p:grpSpPr>
          <a:xfrm>
            <a:off x="393640" y="1537725"/>
            <a:ext cx="8352634" cy="4352435"/>
            <a:chOff x="467983" y="1537725"/>
            <a:chExt cx="8771716" cy="4352435"/>
          </a:xfrm>
        </p:grpSpPr>
        <p:grpSp>
          <p:nvGrpSpPr>
            <p:cNvPr id="21" name="Group 20"/>
            <p:cNvGrpSpPr/>
            <p:nvPr/>
          </p:nvGrpSpPr>
          <p:grpSpPr>
            <a:xfrm>
              <a:off x="467983" y="1537725"/>
              <a:ext cx="8226037" cy="786871"/>
              <a:chOff x="549871" y="1537725"/>
              <a:chExt cx="8226037" cy="786871"/>
            </a:xfrm>
          </p:grpSpPr>
          <p:sp>
            <p:nvSpPr>
              <p:cNvPr id="10" name="Freeform 9"/>
              <p:cNvSpPr/>
              <p:nvPr/>
            </p:nvSpPr>
            <p:spPr>
              <a:xfrm>
                <a:off x="549871" y="1537725"/>
                <a:ext cx="1413710" cy="786871"/>
              </a:xfrm>
              <a:custGeom>
                <a:avLst/>
                <a:gdLst>
                  <a:gd name="connsiteX0" fmla="*/ 0 w 1413710"/>
                  <a:gd name="connsiteY0" fmla="*/ 78687 h 786871"/>
                  <a:gd name="connsiteX1" fmla="*/ 78687 w 1413710"/>
                  <a:gd name="connsiteY1" fmla="*/ 0 h 786871"/>
                  <a:gd name="connsiteX2" fmla="*/ 1335023 w 1413710"/>
                  <a:gd name="connsiteY2" fmla="*/ 0 h 786871"/>
                  <a:gd name="connsiteX3" fmla="*/ 1413710 w 1413710"/>
                  <a:gd name="connsiteY3" fmla="*/ 78687 h 786871"/>
                  <a:gd name="connsiteX4" fmla="*/ 1413710 w 1413710"/>
                  <a:gd name="connsiteY4" fmla="*/ 708184 h 786871"/>
                  <a:gd name="connsiteX5" fmla="*/ 1335023 w 1413710"/>
                  <a:gd name="connsiteY5" fmla="*/ 786871 h 786871"/>
                  <a:gd name="connsiteX6" fmla="*/ 78687 w 1413710"/>
                  <a:gd name="connsiteY6" fmla="*/ 786871 h 786871"/>
                  <a:gd name="connsiteX7" fmla="*/ 0 w 1413710"/>
                  <a:gd name="connsiteY7" fmla="*/ 708184 h 786871"/>
                  <a:gd name="connsiteX8" fmla="*/ 0 w 1413710"/>
                  <a:gd name="connsiteY8" fmla="*/ 78687 h 78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786871">
                    <a:moveTo>
                      <a:pt x="0" y="78687"/>
                    </a:moveTo>
                    <a:cubicBezTo>
                      <a:pt x="0" y="35229"/>
                      <a:pt x="35229" y="0"/>
                      <a:pt x="78687" y="0"/>
                    </a:cubicBezTo>
                    <a:lnTo>
                      <a:pt x="1335023" y="0"/>
                    </a:lnTo>
                    <a:cubicBezTo>
                      <a:pt x="1378481" y="0"/>
                      <a:pt x="1413710" y="35229"/>
                      <a:pt x="1413710" y="78687"/>
                    </a:cubicBezTo>
                    <a:lnTo>
                      <a:pt x="1413710" y="708184"/>
                    </a:lnTo>
                    <a:cubicBezTo>
                      <a:pt x="1413710" y="751642"/>
                      <a:pt x="1378481" y="786871"/>
                      <a:pt x="1335023" y="786871"/>
                    </a:cubicBezTo>
                    <a:lnTo>
                      <a:pt x="78687" y="786871"/>
                    </a:lnTo>
                    <a:cubicBezTo>
                      <a:pt x="35229" y="786871"/>
                      <a:pt x="0" y="751642"/>
                      <a:pt x="0" y="708184"/>
                    </a:cubicBezTo>
                    <a:lnTo>
                      <a:pt x="0" y="78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5631" numCol="1" spcCol="1270" anchor="t" anchorCtr="0">
                <a:noAutofit/>
              </a:bodyPr>
              <a:lstStyle/>
              <a:p>
                <a:pPr defTabSz="622300">
                  <a:lnSpc>
                    <a:spcPct val="90000"/>
                  </a:lnSpc>
                  <a:spcBef>
                    <a:spcPct val="0"/>
                  </a:spcBef>
                  <a:spcAft>
                    <a:spcPct val="35000"/>
                  </a:spcAft>
                </a:pPr>
                <a:r>
                  <a:rPr lang="en-US" sz="1600" b="1" dirty="0" smtClean="0">
                    <a:solidFill>
                      <a:prstClr val="white"/>
                    </a:solidFill>
                    <a:latin typeface="Calibri"/>
                  </a:rPr>
                  <a:t>Perils</a:t>
                </a:r>
                <a:endParaRPr lang="en-US" sz="1600" b="1" dirty="0">
                  <a:solidFill>
                    <a:prstClr val="white"/>
                  </a:solidFill>
                  <a:latin typeface="Calibri"/>
                </a:endParaRPr>
              </a:p>
            </p:txBody>
          </p:sp>
          <p:sp>
            <p:nvSpPr>
              <p:cNvPr id="12" name="Freeform 11"/>
              <p:cNvSpPr/>
              <p:nvPr/>
            </p:nvSpPr>
            <p:spPr>
              <a:xfrm>
                <a:off x="2177848" y="1624000"/>
                <a:ext cx="454244" cy="352031"/>
              </a:xfrm>
              <a:custGeom>
                <a:avLst/>
                <a:gdLst>
                  <a:gd name="connsiteX0" fmla="*/ 0 w 454244"/>
                  <a:gd name="connsiteY0" fmla="*/ 70406 h 352031"/>
                  <a:gd name="connsiteX1" fmla="*/ 278229 w 454244"/>
                  <a:gd name="connsiteY1" fmla="*/ 70406 h 352031"/>
                  <a:gd name="connsiteX2" fmla="*/ 278229 w 454244"/>
                  <a:gd name="connsiteY2" fmla="*/ 0 h 352031"/>
                  <a:gd name="connsiteX3" fmla="*/ 454244 w 454244"/>
                  <a:gd name="connsiteY3" fmla="*/ 176016 h 352031"/>
                  <a:gd name="connsiteX4" fmla="*/ 278229 w 454244"/>
                  <a:gd name="connsiteY4" fmla="*/ 352031 h 352031"/>
                  <a:gd name="connsiteX5" fmla="*/ 278229 w 454244"/>
                  <a:gd name="connsiteY5" fmla="*/ 281625 h 352031"/>
                  <a:gd name="connsiteX6" fmla="*/ 0 w 454244"/>
                  <a:gd name="connsiteY6" fmla="*/ 281625 h 352031"/>
                  <a:gd name="connsiteX7" fmla="*/ 0 w 454244"/>
                  <a:gd name="connsiteY7" fmla="*/ 70406 h 35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4" h="352031">
                    <a:moveTo>
                      <a:pt x="0" y="70406"/>
                    </a:moveTo>
                    <a:lnTo>
                      <a:pt x="278229" y="70406"/>
                    </a:lnTo>
                    <a:lnTo>
                      <a:pt x="278229" y="0"/>
                    </a:lnTo>
                    <a:lnTo>
                      <a:pt x="454244" y="176016"/>
                    </a:lnTo>
                    <a:lnTo>
                      <a:pt x="278229" y="352031"/>
                    </a:lnTo>
                    <a:lnTo>
                      <a:pt x="278229" y="281625"/>
                    </a:lnTo>
                    <a:lnTo>
                      <a:pt x="0" y="281625"/>
                    </a:lnTo>
                    <a:lnTo>
                      <a:pt x="0" y="704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406" rIns="105609" bIns="70406" numCol="1" spcCol="1270" anchor="ctr" anchorCtr="0">
                <a:noAutofit/>
              </a:bodyPr>
              <a:lstStyle/>
              <a:p>
                <a:pPr algn="ctr" defTabSz="466725">
                  <a:lnSpc>
                    <a:spcPct val="90000"/>
                  </a:lnSpc>
                  <a:spcBef>
                    <a:spcPct val="0"/>
                  </a:spcBef>
                  <a:spcAft>
                    <a:spcPct val="35000"/>
                  </a:spcAft>
                </a:pPr>
                <a:endParaRPr lang="en-US" sz="1100" b="1">
                  <a:solidFill>
                    <a:prstClr val="white"/>
                  </a:solidFill>
                  <a:latin typeface="Calibri"/>
                </a:endParaRPr>
              </a:p>
            </p:txBody>
          </p:sp>
          <p:sp>
            <p:nvSpPr>
              <p:cNvPr id="13" name="Freeform 12"/>
              <p:cNvSpPr/>
              <p:nvPr/>
            </p:nvSpPr>
            <p:spPr>
              <a:xfrm>
                <a:off x="2820647" y="1537725"/>
                <a:ext cx="1413710" cy="786871"/>
              </a:xfrm>
              <a:custGeom>
                <a:avLst/>
                <a:gdLst>
                  <a:gd name="connsiteX0" fmla="*/ 0 w 1413710"/>
                  <a:gd name="connsiteY0" fmla="*/ 78687 h 786871"/>
                  <a:gd name="connsiteX1" fmla="*/ 78687 w 1413710"/>
                  <a:gd name="connsiteY1" fmla="*/ 0 h 786871"/>
                  <a:gd name="connsiteX2" fmla="*/ 1335023 w 1413710"/>
                  <a:gd name="connsiteY2" fmla="*/ 0 h 786871"/>
                  <a:gd name="connsiteX3" fmla="*/ 1413710 w 1413710"/>
                  <a:gd name="connsiteY3" fmla="*/ 78687 h 786871"/>
                  <a:gd name="connsiteX4" fmla="*/ 1413710 w 1413710"/>
                  <a:gd name="connsiteY4" fmla="*/ 708184 h 786871"/>
                  <a:gd name="connsiteX5" fmla="*/ 1335023 w 1413710"/>
                  <a:gd name="connsiteY5" fmla="*/ 786871 h 786871"/>
                  <a:gd name="connsiteX6" fmla="*/ 78687 w 1413710"/>
                  <a:gd name="connsiteY6" fmla="*/ 786871 h 786871"/>
                  <a:gd name="connsiteX7" fmla="*/ 0 w 1413710"/>
                  <a:gd name="connsiteY7" fmla="*/ 708184 h 786871"/>
                  <a:gd name="connsiteX8" fmla="*/ 0 w 1413710"/>
                  <a:gd name="connsiteY8" fmla="*/ 78687 h 78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786871">
                    <a:moveTo>
                      <a:pt x="0" y="78687"/>
                    </a:moveTo>
                    <a:cubicBezTo>
                      <a:pt x="0" y="35229"/>
                      <a:pt x="35229" y="0"/>
                      <a:pt x="78687" y="0"/>
                    </a:cubicBezTo>
                    <a:lnTo>
                      <a:pt x="1335023" y="0"/>
                    </a:lnTo>
                    <a:cubicBezTo>
                      <a:pt x="1378481" y="0"/>
                      <a:pt x="1413710" y="35229"/>
                      <a:pt x="1413710" y="78687"/>
                    </a:cubicBezTo>
                    <a:lnTo>
                      <a:pt x="1413710" y="708184"/>
                    </a:lnTo>
                    <a:cubicBezTo>
                      <a:pt x="1413710" y="751642"/>
                      <a:pt x="1378481" y="786871"/>
                      <a:pt x="1335023" y="786871"/>
                    </a:cubicBezTo>
                    <a:lnTo>
                      <a:pt x="78687" y="786871"/>
                    </a:lnTo>
                    <a:cubicBezTo>
                      <a:pt x="35229" y="786871"/>
                      <a:pt x="0" y="751642"/>
                      <a:pt x="0" y="708184"/>
                    </a:cubicBezTo>
                    <a:lnTo>
                      <a:pt x="0" y="78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5631" numCol="1" spcCol="1270" anchor="t" anchorCtr="0">
                <a:noAutofit/>
              </a:bodyPr>
              <a:lstStyle/>
              <a:p>
                <a:pPr defTabSz="622300">
                  <a:lnSpc>
                    <a:spcPct val="90000"/>
                  </a:lnSpc>
                  <a:spcBef>
                    <a:spcPct val="0"/>
                  </a:spcBef>
                  <a:spcAft>
                    <a:spcPct val="35000"/>
                  </a:spcAft>
                </a:pPr>
                <a:r>
                  <a:rPr lang="en-US" sz="1600" b="1" dirty="0" smtClean="0">
                    <a:solidFill>
                      <a:prstClr val="white"/>
                    </a:solidFill>
                    <a:latin typeface="Calibri"/>
                  </a:rPr>
                  <a:t>Lines of Business</a:t>
                </a:r>
                <a:endParaRPr lang="en-US" sz="1600" b="1" dirty="0">
                  <a:solidFill>
                    <a:prstClr val="white"/>
                  </a:solidFill>
                  <a:latin typeface="Calibri"/>
                </a:endParaRPr>
              </a:p>
            </p:txBody>
          </p:sp>
          <p:sp>
            <p:nvSpPr>
              <p:cNvPr id="15" name="Freeform 14"/>
              <p:cNvSpPr/>
              <p:nvPr/>
            </p:nvSpPr>
            <p:spPr>
              <a:xfrm>
                <a:off x="4448624" y="1624000"/>
                <a:ext cx="454244" cy="352031"/>
              </a:xfrm>
              <a:custGeom>
                <a:avLst/>
                <a:gdLst>
                  <a:gd name="connsiteX0" fmla="*/ 0 w 454244"/>
                  <a:gd name="connsiteY0" fmla="*/ 70406 h 352031"/>
                  <a:gd name="connsiteX1" fmla="*/ 278229 w 454244"/>
                  <a:gd name="connsiteY1" fmla="*/ 70406 h 352031"/>
                  <a:gd name="connsiteX2" fmla="*/ 278229 w 454244"/>
                  <a:gd name="connsiteY2" fmla="*/ 0 h 352031"/>
                  <a:gd name="connsiteX3" fmla="*/ 454244 w 454244"/>
                  <a:gd name="connsiteY3" fmla="*/ 176016 h 352031"/>
                  <a:gd name="connsiteX4" fmla="*/ 278229 w 454244"/>
                  <a:gd name="connsiteY4" fmla="*/ 352031 h 352031"/>
                  <a:gd name="connsiteX5" fmla="*/ 278229 w 454244"/>
                  <a:gd name="connsiteY5" fmla="*/ 281625 h 352031"/>
                  <a:gd name="connsiteX6" fmla="*/ 0 w 454244"/>
                  <a:gd name="connsiteY6" fmla="*/ 281625 h 352031"/>
                  <a:gd name="connsiteX7" fmla="*/ 0 w 454244"/>
                  <a:gd name="connsiteY7" fmla="*/ 70406 h 35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4" h="352031">
                    <a:moveTo>
                      <a:pt x="0" y="70406"/>
                    </a:moveTo>
                    <a:lnTo>
                      <a:pt x="278229" y="70406"/>
                    </a:lnTo>
                    <a:lnTo>
                      <a:pt x="278229" y="0"/>
                    </a:lnTo>
                    <a:lnTo>
                      <a:pt x="454244" y="176016"/>
                    </a:lnTo>
                    <a:lnTo>
                      <a:pt x="278229" y="352031"/>
                    </a:lnTo>
                    <a:lnTo>
                      <a:pt x="278229" y="281625"/>
                    </a:lnTo>
                    <a:lnTo>
                      <a:pt x="0" y="281625"/>
                    </a:lnTo>
                    <a:lnTo>
                      <a:pt x="0" y="704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406" rIns="105609" bIns="70406" numCol="1" spcCol="1270" anchor="ctr" anchorCtr="0">
                <a:noAutofit/>
              </a:bodyPr>
              <a:lstStyle/>
              <a:p>
                <a:pPr algn="ctr" defTabSz="466725">
                  <a:lnSpc>
                    <a:spcPct val="90000"/>
                  </a:lnSpc>
                  <a:spcBef>
                    <a:spcPct val="0"/>
                  </a:spcBef>
                  <a:spcAft>
                    <a:spcPct val="35000"/>
                  </a:spcAft>
                </a:pPr>
                <a:endParaRPr lang="en-US" sz="1100" b="1">
                  <a:solidFill>
                    <a:prstClr val="white"/>
                  </a:solidFill>
                  <a:latin typeface="Calibri"/>
                </a:endParaRPr>
              </a:p>
            </p:txBody>
          </p:sp>
          <p:sp>
            <p:nvSpPr>
              <p:cNvPr id="16" name="Freeform 15"/>
              <p:cNvSpPr/>
              <p:nvPr/>
            </p:nvSpPr>
            <p:spPr>
              <a:xfrm>
                <a:off x="5091422" y="1537725"/>
                <a:ext cx="1413710" cy="786871"/>
              </a:xfrm>
              <a:custGeom>
                <a:avLst/>
                <a:gdLst>
                  <a:gd name="connsiteX0" fmla="*/ 0 w 1413710"/>
                  <a:gd name="connsiteY0" fmla="*/ 78687 h 786871"/>
                  <a:gd name="connsiteX1" fmla="*/ 78687 w 1413710"/>
                  <a:gd name="connsiteY1" fmla="*/ 0 h 786871"/>
                  <a:gd name="connsiteX2" fmla="*/ 1335023 w 1413710"/>
                  <a:gd name="connsiteY2" fmla="*/ 0 h 786871"/>
                  <a:gd name="connsiteX3" fmla="*/ 1413710 w 1413710"/>
                  <a:gd name="connsiteY3" fmla="*/ 78687 h 786871"/>
                  <a:gd name="connsiteX4" fmla="*/ 1413710 w 1413710"/>
                  <a:gd name="connsiteY4" fmla="*/ 708184 h 786871"/>
                  <a:gd name="connsiteX5" fmla="*/ 1335023 w 1413710"/>
                  <a:gd name="connsiteY5" fmla="*/ 786871 h 786871"/>
                  <a:gd name="connsiteX6" fmla="*/ 78687 w 1413710"/>
                  <a:gd name="connsiteY6" fmla="*/ 786871 h 786871"/>
                  <a:gd name="connsiteX7" fmla="*/ 0 w 1413710"/>
                  <a:gd name="connsiteY7" fmla="*/ 708184 h 786871"/>
                  <a:gd name="connsiteX8" fmla="*/ 0 w 1413710"/>
                  <a:gd name="connsiteY8" fmla="*/ 78687 h 78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786871">
                    <a:moveTo>
                      <a:pt x="0" y="78687"/>
                    </a:moveTo>
                    <a:cubicBezTo>
                      <a:pt x="0" y="35229"/>
                      <a:pt x="35229" y="0"/>
                      <a:pt x="78687" y="0"/>
                    </a:cubicBezTo>
                    <a:lnTo>
                      <a:pt x="1335023" y="0"/>
                    </a:lnTo>
                    <a:cubicBezTo>
                      <a:pt x="1378481" y="0"/>
                      <a:pt x="1413710" y="35229"/>
                      <a:pt x="1413710" y="78687"/>
                    </a:cubicBezTo>
                    <a:lnTo>
                      <a:pt x="1413710" y="708184"/>
                    </a:lnTo>
                    <a:cubicBezTo>
                      <a:pt x="1413710" y="751642"/>
                      <a:pt x="1378481" y="786871"/>
                      <a:pt x="1335023" y="786871"/>
                    </a:cubicBezTo>
                    <a:lnTo>
                      <a:pt x="78687" y="786871"/>
                    </a:lnTo>
                    <a:cubicBezTo>
                      <a:pt x="35229" y="786871"/>
                      <a:pt x="0" y="751642"/>
                      <a:pt x="0" y="708184"/>
                    </a:cubicBezTo>
                    <a:lnTo>
                      <a:pt x="0" y="78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5631" numCol="1" spcCol="1270" anchor="t" anchorCtr="0">
                <a:noAutofit/>
              </a:bodyPr>
              <a:lstStyle/>
              <a:p>
                <a:pPr defTabSz="622300">
                  <a:lnSpc>
                    <a:spcPct val="90000"/>
                  </a:lnSpc>
                  <a:spcBef>
                    <a:spcPct val="0"/>
                  </a:spcBef>
                  <a:spcAft>
                    <a:spcPct val="35000"/>
                  </a:spcAft>
                </a:pPr>
                <a:r>
                  <a:rPr lang="en-US" sz="1600" b="1" dirty="0" smtClean="0">
                    <a:solidFill>
                      <a:prstClr val="white"/>
                    </a:solidFill>
                    <a:latin typeface="Calibri"/>
                  </a:rPr>
                  <a:t>Types of Coverage</a:t>
                </a:r>
                <a:endParaRPr lang="en-US" sz="1600" b="1" dirty="0">
                  <a:solidFill>
                    <a:prstClr val="white"/>
                  </a:solidFill>
                  <a:latin typeface="Calibri"/>
                </a:endParaRPr>
              </a:p>
            </p:txBody>
          </p:sp>
          <p:sp>
            <p:nvSpPr>
              <p:cNvPr id="18" name="Freeform 17"/>
              <p:cNvSpPr/>
              <p:nvPr/>
            </p:nvSpPr>
            <p:spPr>
              <a:xfrm>
                <a:off x="6719399" y="1624000"/>
                <a:ext cx="454244" cy="352031"/>
              </a:xfrm>
              <a:custGeom>
                <a:avLst/>
                <a:gdLst>
                  <a:gd name="connsiteX0" fmla="*/ 0 w 454244"/>
                  <a:gd name="connsiteY0" fmla="*/ 70406 h 352031"/>
                  <a:gd name="connsiteX1" fmla="*/ 278229 w 454244"/>
                  <a:gd name="connsiteY1" fmla="*/ 70406 h 352031"/>
                  <a:gd name="connsiteX2" fmla="*/ 278229 w 454244"/>
                  <a:gd name="connsiteY2" fmla="*/ 0 h 352031"/>
                  <a:gd name="connsiteX3" fmla="*/ 454244 w 454244"/>
                  <a:gd name="connsiteY3" fmla="*/ 176016 h 352031"/>
                  <a:gd name="connsiteX4" fmla="*/ 278229 w 454244"/>
                  <a:gd name="connsiteY4" fmla="*/ 352031 h 352031"/>
                  <a:gd name="connsiteX5" fmla="*/ 278229 w 454244"/>
                  <a:gd name="connsiteY5" fmla="*/ 281625 h 352031"/>
                  <a:gd name="connsiteX6" fmla="*/ 0 w 454244"/>
                  <a:gd name="connsiteY6" fmla="*/ 281625 h 352031"/>
                  <a:gd name="connsiteX7" fmla="*/ 0 w 454244"/>
                  <a:gd name="connsiteY7" fmla="*/ 70406 h 35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4" h="352031">
                    <a:moveTo>
                      <a:pt x="0" y="70406"/>
                    </a:moveTo>
                    <a:lnTo>
                      <a:pt x="278229" y="70406"/>
                    </a:lnTo>
                    <a:lnTo>
                      <a:pt x="278229" y="0"/>
                    </a:lnTo>
                    <a:lnTo>
                      <a:pt x="454244" y="176016"/>
                    </a:lnTo>
                    <a:lnTo>
                      <a:pt x="278229" y="352031"/>
                    </a:lnTo>
                    <a:lnTo>
                      <a:pt x="278229" y="281625"/>
                    </a:lnTo>
                    <a:lnTo>
                      <a:pt x="0" y="281625"/>
                    </a:lnTo>
                    <a:lnTo>
                      <a:pt x="0" y="7040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0406" rIns="105609" bIns="70406" numCol="1" spcCol="1270" anchor="ctr" anchorCtr="0">
                <a:noAutofit/>
              </a:bodyPr>
              <a:lstStyle/>
              <a:p>
                <a:pPr algn="ctr" defTabSz="466725">
                  <a:lnSpc>
                    <a:spcPct val="90000"/>
                  </a:lnSpc>
                  <a:spcBef>
                    <a:spcPct val="0"/>
                  </a:spcBef>
                  <a:spcAft>
                    <a:spcPct val="35000"/>
                  </a:spcAft>
                </a:pPr>
                <a:endParaRPr lang="en-US" sz="1100" b="1">
                  <a:solidFill>
                    <a:prstClr val="white"/>
                  </a:solidFill>
                  <a:latin typeface="Calibri"/>
                </a:endParaRPr>
              </a:p>
            </p:txBody>
          </p:sp>
          <p:sp>
            <p:nvSpPr>
              <p:cNvPr id="19" name="Freeform 18"/>
              <p:cNvSpPr/>
              <p:nvPr/>
            </p:nvSpPr>
            <p:spPr>
              <a:xfrm>
                <a:off x="7362198" y="1537725"/>
                <a:ext cx="1413710" cy="786871"/>
              </a:xfrm>
              <a:custGeom>
                <a:avLst/>
                <a:gdLst>
                  <a:gd name="connsiteX0" fmla="*/ 0 w 1413710"/>
                  <a:gd name="connsiteY0" fmla="*/ 78687 h 786871"/>
                  <a:gd name="connsiteX1" fmla="*/ 78687 w 1413710"/>
                  <a:gd name="connsiteY1" fmla="*/ 0 h 786871"/>
                  <a:gd name="connsiteX2" fmla="*/ 1335023 w 1413710"/>
                  <a:gd name="connsiteY2" fmla="*/ 0 h 786871"/>
                  <a:gd name="connsiteX3" fmla="*/ 1413710 w 1413710"/>
                  <a:gd name="connsiteY3" fmla="*/ 78687 h 786871"/>
                  <a:gd name="connsiteX4" fmla="*/ 1413710 w 1413710"/>
                  <a:gd name="connsiteY4" fmla="*/ 708184 h 786871"/>
                  <a:gd name="connsiteX5" fmla="*/ 1335023 w 1413710"/>
                  <a:gd name="connsiteY5" fmla="*/ 786871 h 786871"/>
                  <a:gd name="connsiteX6" fmla="*/ 78687 w 1413710"/>
                  <a:gd name="connsiteY6" fmla="*/ 786871 h 786871"/>
                  <a:gd name="connsiteX7" fmla="*/ 0 w 1413710"/>
                  <a:gd name="connsiteY7" fmla="*/ 708184 h 786871"/>
                  <a:gd name="connsiteX8" fmla="*/ 0 w 1413710"/>
                  <a:gd name="connsiteY8" fmla="*/ 78687 h 78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786871">
                    <a:moveTo>
                      <a:pt x="0" y="78687"/>
                    </a:moveTo>
                    <a:cubicBezTo>
                      <a:pt x="0" y="35229"/>
                      <a:pt x="35229" y="0"/>
                      <a:pt x="78687" y="0"/>
                    </a:cubicBezTo>
                    <a:lnTo>
                      <a:pt x="1335023" y="0"/>
                    </a:lnTo>
                    <a:cubicBezTo>
                      <a:pt x="1378481" y="0"/>
                      <a:pt x="1413710" y="35229"/>
                      <a:pt x="1413710" y="78687"/>
                    </a:cubicBezTo>
                    <a:lnTo>
                      <a:pt x="1413710" y="708184"/>
                    </a:lnTo>
                    <a:cubicBezTo>
                      <a:pt x="1413710" y="751642"/>
                      <a:pt x="1378481" y="786871"/>
                      <a:pt x="1335023" y="786871"/>
                    </a:cubicBezTo>
                    <a:lnTo>
                      <a:pt x="78687" y="786871"/>
                    </a:lnTo>
                    <a:cubicBezTo>
                      <a:pt x="35229" y="786871"/>
                      <a:pt x="0" y="751642"/>
                      <a:pt x="0" y="708184"/>
                    </a:cubicBezTo>
                    <a:lnTo>
                      <a:pt x="0" y="78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15631" numCol="1" spcCol="1270" anchor="t" anchorCtr="0">
                <a:noAutofit/>
              </a:bodyPr>
              <a:lstStyle/>
              <a:p>
                <a:pPr defTabSz="622300">
                  <a:lnSpc>
                    <a:spcPct val="90000"/>
                  </a:lnSpc>
                  <a:spcBef>
                    <a:spcPct val="0"/>
                  </a:spcBef>
                  <a:spcAft>
                    <a:spcPct val="35000"/>
                  </a:spcAft>
                </a:pPr>
                <a:r>
                  <a:rPr lang="en-US" sz="1600" b="1" dirty="0" smtClean="0">
                    <a:solidFill>
                      <a:prstClr val="white"/>
                    </a:solidFill>
                    <a:latin typeface="Calibri"/>
                  </a:rPr>
                  <a:t>Triggers</a:t>
                </a:r>
                <a:endParaRPr lang="en-US" sz="1600" b="1" dirty="0">
                  <a:solidFill>
                    <a:prstClr val="white"/>
                  </a:solidFill>
                  <a:latin typeface="Calibri"/>
                </a:endParaRPr>
              </a:p>
            </p:txBody>
          </p:sp>
        </p:grpSp>
        <p:sp>
          <p:nvSpPr>
            <p:cNvPr id="11" name="Freeform 10"/>
            <p:cNvSpPr/>
            <p:nvPr/>
          </p:nvSpPr>
          <p:spPr>
            <a:xfrm>
              <a:off x="634422" y="2171489"/>
              <a:ext cx="1792950" cy="3718671"/>
            </a:xfrm>
            <a:custGeom>
              <a:avLst/>
              <a:gdLst>
                <a:gd name="connsiteX0" fmla="*/ 0 w 1413710"/>
                <a:gd name="connsiteY0" fmla="*/ 141371 h 3031875"/>
                <a:gd name="connsiteX1" fmla="*/ 141371 w 1413710"/>
                <a:gd name="connsiteY1" fmla="*/ 0 h 3031875"/>
                <a:gd name="connsiteX2" fmla="*/ 1272339 w 1413710"/>
                <a:gd name="connsiteY2" fmla="*/ 0 h 3031875"/>
                <a:gd name="connsiteX3" fmla="*/ 1413710 w 1413710"/>
                <a:gd name="connsiteY3" fmla="*/ 141371 h 3031875"/>
                <a:gd name="connsiteX4" fmla="*/ 1413710 w 1413710"/>
                <a:gd name="connsiteY4" fmla="*/ 2890504 h 3031875"/>
                <a:gd name="connsiteX5" fmla="*/ 1272339 w 1413710"/>
                <a:gd name="connsiteY5" fmla="*/ 3031875 h 3031875"/>
                <a:gd name="connsiteX6" fmla="*/ 141371 w 1413710"/>
                <a:gd name="connsiteY6" fmla="*/ 3031875 h 3031875"/>
                <a:gd name="connsiteX7" fmla="*/ 0 w 1413710"/>
                <a:gd name="connsiteY7" fmla="*/ 2890504 h 3031875"/>
                <a:gd name="connsiteX8" fmla="*/ 0 w 1413710"/>
                <a:gd name="connsiteY8" fmla="*/ 141371 h 3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3031875">
                  <a:moveTo>
                    <a:pt x="0" y="141371"/>
                  </a:moveTo>
                  <a:cubicBezTo>
                    <a:pt x="0" y="63294"/>
                    <a:pt x="63294" y="0"/>
                    <a:pt x="141371" y="0"/>
                  </a:cubicBezTo>
                  <a:lnTo>
                    <a:pt x="1272339" y="0"/>
                  </a:lnTo>
                  <a:cubicBezTo>
                    <a:pt x="1350416" y="0"/>
                    <a:pt x="1413710" y="63294"/>
                    <a:pt x="1413710" y="141371"/>
                  </a:cubicBezTo>
                  <a:lnTo>
                    <a:pt x="1413710" y="2890504"/>
                  </a:lnTo>
                  <a:cubicBezTo>
                    <a:pt x="1413710" y="2968581"/>
                    <a:pt x="1350416" y="3031875"/>
                    <a:pt x="1272339" y="3031875"/>
                  </a:cubicBezTo>
                  <a:lnTo>
                    <a:pt x="141371" y="3031875"/>
                  </a:lnTo>
                  <a:cubicBezTo>
                    <a:pt x="63294" y="3031875"/>
                    <a:pt x="0" y="2968581"/>
                    <a:pt x="0" y="2890504"/>
                  </a:cubicBezTo>
                  <a:lnTo>
                    <a:pt x="0" y="1413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40974" rIns="45720" bIns="140974" numCol="1" spcCol="1270" anchor="t" anchorCtr="0">
              <a:noAutofit/>
            </a:bodyPr>
            <a:lstStyle/>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Typically ‘Named Perils’ only</a:t>
              </a:r>
              <a:endParaRPr lang="en-US" sz="1400" dirty="0">
                <a:solidFill>
                  <a:prstClr val="black">
                    <a:hueOff val="0"/>
                    <a:satOff val="0"/>
                    <a:lumOff val="0"/>
                    <a:alphaOff val="0"/>
                  </a:prstClr>
                </a:solidFill>
                <a:latin typeface="Calibri"/>
              </a:endParaRP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Modeled by third-party venders (</a:t>
              </a:r>
              <a:r>
                <a:rPr lang="en-US" sz="1400" dirty="0" err="1" smtClean="0">
                  <a:solidFill>
                    <a:srgbClr val="000000"/>
                  </a:solidFill>
                  <a:latin typeface="Calibri"/>
                </a:rPr>
                <a:t>eg</a:t>
              </a:r>
              <a:r>
                <a:rPr lang="en-US" sz="1400" dirty="0" smtClean="0">
                  <a:solidFill>
                    <a:srgbClr val="000000"/>
                  </a:solidFill>
                  <a:latin typeface="Calibri"/>
                </a:rPr>
                <a:t> AIR, RMS, EQECAT)</a:t>
              </a:r>
              <a:endParaRPr lang="en-US" sz="1400" dirty="0">
                <a:solidFill>
                  <a:prstClr val="black">
                    <a:hueOff val="0"/>
                    <a:satOff val="0"/>
                    <a:lumOff val="0"/>
                    <a:alphaOff val="0"/>
                  </a:prstClr>
                </a:solidFill>
                <a:latin typeface="Calibri"/>
              </a:endParaRPr>
            </a:p>
          </p:txBody>
        </p:sp>
        <p:sp>
          <p:nvSpPr>
            <p:cNvPr id="14" name="Freeform 13"/>
            <p:cNvSpPr/>
            <p:nvPr/>
          </p:nvSpPr>
          <p:spPr>
            <a:xfrm>
              <a:off x="2905198" y="2171489"/>
              <a:ext cx="1792950" cy="3718671"/>
            </a:xfrm>
            <a:custGeom>
              <a:avLst/>
              <a:gdLst>
                <a:gd name="connsiteX0" fmla="*/ 0 w 1413710"/>
                <a:gd name="connsiteY0" fmla="*/ 141371 h 3031875"/>
                <a:gd name="connsiteX1" fmla="*/ 141371 w 1413710"/>
                <a:gd name="connsiteY1" fmla="*/ 0 h 3031875"/>
                <a:gd name="connsiteX2" fmla="*/ 1272339 w 1413710"/>
                <a:gd name="connsiteY2" fmla="*/ 0 h 3031875"/>
                <a:gd name="connsiteX3" fmla="*/ 1413710 w 1413710"/>
                <a:gd name="connsiteY3" fmla="*/ 141371 h 3031875"/>
                <a:gd name="connsiteX4" fmla="*/ 1413710 w 1413710"/>
                <a:gd name="connsiteY4" fmla="*/ 2890504 h 3031875"/>
                <a:gd name="connsiteX5" fmla="*/ 1272339 w 1413710"/>
                <a:gd name="connsiteY5" fmla="*/ 3031875 h 3031875"/>
                <a:gd name="connsiteX6" fmla="*/ 141371 w 1413710"/>
                <a:gd name="connsiteY6" fmla="*/ 3031875 h 3031875"/>
                <a:gd name="connsiteX7" fmla="*/ 0 w 1413710"/>
                <a:gd name="connsiteY7" fmla="*/ 2890504 h 3031875"/>
                <a:gd name="connsiteX8" fmla="*/ 0 w 1413710"/>
                <a:gd name="connsiteY8" fmla="*/ 141371 h 3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3031875">
                  <a:moveTo>
                    <a:pt x="0" y="141371"/>
                  </a:moveTo>
                  <a:cubicBezTo>
                    <a:pt x="0" y="63294"/>
                    <a:pt x="63294" y="0"/>
                    <a:pt x="141371" y="0"/>
                  </a:cubicBezTo>
                  <a:lnTo>
                    <a:pt x="1272339" y="0"/>
                  </a:lnTo>
                  <a:cubicBezTo>
                    <a:pt x="1350416" y="0"/>
                    <a:pt x="1413710" y="63294"/>
                    <a:pt x="1413710" y="141371"/>
                  </a:cubicBezTo>
                  <a:lnTo>
                    <a:pt x="1413710" y="2890504"/>
                  </a:lnTo>
                  <a:cubicBezTo>
                    <a:pt x="1413710" y="2968581"/>
                    <a:pt x="1350416" y="3031875"/>
                    <a:pt x="1272339" y="3031875"/>
                  </a:cubicBezTo>
                  <a:lnTo>
                    <a:pt x="141371" y="3031875"/>
                  </a:lnTo>
                  <a:cubicBezTo>
                    <a:pt x="63294" y="3031875"/>
                    <a:pt x="0" y="2968581"/>
                    <a:pt x="0" y="2890504"/>
                  </a:cubicBezTo>
                  <a:lnTo>
                    <a:pt x="0" y="1413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40974" rIns="45720" bIns="140974" numCol="1" spcCol="1270" anchor="t" anchorCtr="0">
              <a:noAutofit/>
            </a:bodyPr>
            <a:lstStyle/>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Personal lines property cat</a:t>
              </a:r>
              <a:endParaRPr lang="en-US" sz="1400" dirty="0">
                <a:solidFill>
                  <a:prstClr val="black">
                    <a:hueOff val="0"/>
                    <a:satOff val="0"/>
                    <a:lumOff val="0"/>
                    <a:alphaOff val="0"/>
                  </a:prstClr>
                </a:solidFill>
                <a:latin typeface="Calibri"/>
              </a:endParaRP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Commercial lines property cat</a:t>
              </a:r>
            </a:p>
            <a:p>
              <a:pPr marL="114300" lvl="1" indent="-114300" defTabSz="622300">
                <a:lnSpc>
                  <a:spcPct val="90000"/>
                </a:lnSpc>
                <a:spcBef>
                  <a:spcPct val="0"/>
                </a:spcBef>
                <a:spcAft>
                  <a:spcPct val="15000"/>
                </a:spcAft>
                <a:buFontTx/>
                <a:buChar char="••"/>
              </a:pPr>
              <a:endParaRPr lang="en-US" sz="1400" dirty="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Energy &amp; Marine</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Workers comp cat</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Life risks (mortality and longevity)</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General liability risks</a:t>
              </a:r>
              <a:endParaRPr lang="en-US" sz="1400" dirty="0">
                <a:solidFill>
                  <a:prstClr val="black">
                    <a:hueOff val="0"/>
                    <a:satOff val="0"/>
                    <a:lumOff val="0"/>
                    <a:alphaOff val="0"/>
                  </a:prstClr>
                </a:solidFill>
                <a:latin typeface="Calibri"/>
              </a:endParaRPr>
            </a:p>
          </p:txBody>
        </p:sp>
        <p:sp>
          <p:nvSpPr>
            <p:cNvPr id="17" name="Freeform 16"/>
            <p:cNvSpPr/>
            <p:nvPr/>
          </p:nvSpPr>
          <p:spPr>
            <a:xfrm>
              <a:off x="5175974" y="2171489"/>
              <a:ext cx="1792950" cy="3718671"/>
            </a:xfrm>
            <a:custGeom>
              <a:avLst/>
              <a:gdLst>
                <a:gd name="connsiteX0" fmla="*/ 0 w 1413710"/>
                <a:gd name="connsiteY0" fmla="*/ 141371 h 3031875"/>
                <a:gd name="connsiteX1" fmla="*/ 141371 w 1413710"/>
                <a:gd name="connsiteY1" fmla="*/ 0 h 3031875"/>
                <a:gd name="connsiteX2" fmla="*/ 1272339 w 1413710"/>
                <a:gd name="connsiteY2" fmla="*/ 0 h 3031875"/>
                <a:gd name="connsiteX3" fmla="*/ 1413710 w 1413710"/>
                <a:gd name="connsiteY3" fmla="*/ 141371 h 3031875"/>
                <a:gd name="connsiteX4" fmla="*/ 1413710 w 1413710"/>
                <a:gd name="connsiteY4" fmla="*/ 2890504 h 3031875"/>
                <a:gd name="connsiteX5" fmla="*/ 1272339 w 1413710"/>
                <a:gd name="connsiteY5" fmla="*/ 3031875 h 3031875"/>
                <a:gd name="connsiteX6" fmla="*/ 141371 w 1413710"/>
                <a:gd name="connsiteY6" fmla="*/ 3031875 h 3031875"/>
                <a:gd name="connsiteX7" fmla="*/ 0 w 1413710"/>
                <a:gd name="connsiteY7" fmla="*/ 2890504 h 3031875"/>
                <a:gd name="connsiteX8" fmla="*/ 0 w 1413710"/>
                <a:gd name="connsiteY8" fmla="*/ 141371 h 3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3031875">
                  <a:moveTo>
                    <a:pt x="0" y="141371"/>
                  </a:moveTo>
                  <a:cubicBezTo>
                    <a:pt x="0" y="63294"/>
                    <a:pt x="63294" y="0"/>
                    <a:pt x="141371" y="0"/>
                  </a:cubicBezTo>
                  <a:lnTo>
                    <a:pt x="1272339" y="0"/>
                  </a:lnTo>
                  <a:cubicBezTo>
                    <a:pt x="1350416" y="0"/>
                    <a:pt x="1413710" y="63294"/>
                    <a:pt x="1413710" y="141371"/>
                  </a:cubicBezTo>
                  <a:lnTo>
                    <a:pt x="1413710" y="2890504"/>
                  </a:lnTo>
                  <a:cubicBezTo>
                    <a:pt x="1413710" y="2968581"/>
                    <a:pt x="1350416" y="3031875"/>
                    <a:pt x="1272339" y="3031875"/>
                  </a:cubicBezTo>
                  <a:lnTo>
                    <a:pt x="141371" y="3031875"/>
                  </a:lnTo>
                  <a:cubicBezTo>
                    <a:pt x="63294" y="3031875"/>
                    <a:pt x="0" y="2968581"/>
                    <a:pt x="0" y="2890504"/>
                  </a:cubicBezTo>
                  <a:lnTo>
                    <a:pt x="0" y="1413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40974" rIns="45720" bIns="140974" numCol="1" spcCol="1270" anchor="t" anchorCtr="0">
              <a:noAutofit/>
            </a:bodyPr>
            <a:lstStyle/>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Per occurrence cat excess of loss</a:t>
              </a:r>
              <a:endParaRPr lang="en-US" sz="1400" dirty="0">
                <a:solidFill>
                  <a:prstClr val="black">
                    <a:hueOff val="0"/>
                    <a:satOff val="0"/>
                    <a:lumOff val="0"/>
                    <a:alphaOff val="0"/>
                  </a:prstClr>
                </a:solidFill>
                <a:latin typeface="Calibri"/>
              </a:endParaRP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Aggregate cat excess of loss</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Quota share</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Sideways / frequency cover</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Per risk</a:t>
              </a:r>
            </a:p>
            <a:p>
              <a:pPr marL="114300" lvl="1" indent="-114300" defTabSz="622300">
                <a:lnSpc>
                  <a:spcPct val="90000"/>
                </a:lnSpc>
                <a:spcBef>
                  <a:spcPct val="0"/>
                </a:spcBef>
                <a:spcAft>
                  <a:spcPct val="15000"/>
                </a:spcAft>
                <a:buFontTx/>
                <a:buChar char="••"/>
              </a:pPr>
              <a:endParaRPr lang="en-US" sz="1400" dirty="0" smtClean="0">
                <a:solidFill>
                  <a:srgbClr val="000000"/>
                </a:solidFill>
                <a:latin typeface="Calibri"/>
              </a:endParaRPr>
            </a:p>
            <a:p>
              <a:pPr marL="114300" lvl="1" indent="-114300" defTabSz="622300">
                <a:lnSpc>
                  <a:spcPct val="90000"/>
                </a:lnSpc>
                <a:spcBef>
                  <a:spcPct val="0"/>
                </a:spcBef>
                <a:spcAft>
                  <a:spcPct val="15000"/>
                </a:spcAft>
                <a:buFontTx/>
                <a:buChar char="••"/>
              </a:pPr>
              <a:r>
                <a:rPr lang="en-US" sz="1400" dirty="0" smtClean="0">
                  <a:solidFill>
                    <a:srgbClr val="000000"/>
                  </a:solidFill>
                  <a:latin typeface="Calibri"/>
                </a:rPr>
                <a:t>Facultative</a:t>
              </a:r>
            </a:p>
          </p:txBody>
        </p:sp>
        <p:sp>
          <p:nvSpPr>
            <p:cNvPr id="20" name="Freeform 19"/>
            <p:cNvSpPr/>
            <p:nvPr/>
          </p:nvSpPr>
          <p:spPr>
            <a:xfrm>
              <a:off x="7446749" y="2171489"/>
              <a:ext cx="1792950" cy="3718671"/>
            </a:xfrm>
            <a:custGeom>
              <a:avLst/>
              <a:gdLst>
                <a:gd name="connsiteX0" fmla="*/ 0 w 1413710"/>
                <a:gd name="connsiteY0" fmla="*/ 141371 h 3031875"/>
                <a:gd name="connsiteX1" fmla="*/ 141371 w 1413710"/>
                <a:gd name="connsiteY1" fmla="*/ 0 h 3031875"/>
                <a:gd name="connsiteX2" fmla="*/ 1272339 w 1413710"/>
                <a:gd name="connsiteY2" fmla="*/ 0 h 3031875"/>
                <a:gd name="connsiteX3" fmla="*/ 1413710 w 1413710"/>
                <a:gd name="connsiteY3" fmla="*/ 141371 h 3031875"/>
                <a:gd name="connsiteX4" fmla="*/ 1413710 w 1413710"/>
                <a:gd name="connsiteY4" fmla="*/ 2890504 h 3031875"/>
                <a:gd name="connsiteX5" fmla="*/ 1272339 w 1413710"/>
                <a:gd name="connsiteY5" fmla="*/ 3031875 h 3031875"/>
                <a:gd name="connsiteX6" fmla="*/ 141371 w 1413710"/>
                <a:gd name="connsiteY6" fmla="*/ 3031875 h 3031875"/>
                <a:gd name="connsiteX7" fmla="*/ 0 w 1413710"/>
                <a:gd name="connsiteY7" fmla="*/ 2890504 h 3031875"/>
                <a:gd name="connsiteX8" fmla="*/ 0 w 1413710"/>
                <a:gd name="connsiteY8" fmla="*/ 141371 h 3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3710" h="3031875">
                  <a:moveTo>
                    <a:pt x="0" y="141371"/>
                  </a:moveTo>
                  <a:cubicBezTo>
                    <a:pt x="0" y="63294"/>
                    <a:pt x="63294" y="0"/>
                    <a:pt x="141371" y="0"/>
                  </a:cubicBezTo>
                  <a:lnTo>
                    <a:pt x="1272339" y="0"/>
                  </a:lnTo>
                  <a:cubicBezTo>
                    <a:pt x="1350416" y="0"/>
                    <a:pt x="1413710" y="63294"/>
                    <a:pt x="1413710" y="141371"/>
                  </a:cubicBezTo>
                  <a:lnTo>
                    <a:pt x="1413710" y="2890504"/>
                  </a:lnTo>
                  <a:cubicBezTo>
                    <a:pt x="1413710" y="2968581"/>
                    <a:pt x="1350416" y="3031875"/>
                    <a:pt x="1272339" y="3031875"/>
                  </a:cubicBezTo>
                  <a:lnTo>
                    <a:pt x="141371" y="3031875"/>
                  </a:lnTo>
                  <a:cubicBezTo>
                    <a:pt x="63294" y="3031875"/>
                    <a:pt x="0" y="2968581"/>
                    <a:pt x="0" y="2890504"/>
                  </a:cubicBezTo>
                  <a:lnTo>
                    <a:pt x="0" y="14137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720" tIns="140974" rIns="45720" bIns="140974" numCol="1" spcCol="1270" anchor="t" anchorCtr="0">
              <a:noAutofit/>
            </a:bodyPr>
            <a:lstStyle/>
            <a:p>
              <a:pPr marL="114300" lvl="1" indent="-114300" defTabSz="622300">
                <a:lnSpc>
                  <a:spcPct val="90000"/>
                </a:lnSpc>
                <a:spcBef>
                  <a:spcPct val="0"/>
                </a:spcBef>
                <a:spcAft>
                  <a:spcPct val="15000"/>
                </a:spcAft>
                <a:buFontTx/>
                <a:buChar char="••"/>
              </a:pPr>
              <a:r>
                <a:rPr lang="en-US" sz="1400" dirty="0" smtClean="0">
                  <a:solidFill>
                    <a:prstClr val="black">
                      <a:hueOff val="0"/>
                      <a:satOff val="0"/>
                      <a:lumOff val="0"/>
                      <a:alphaOff val="0"/>
                    </a:prstClr>
                  </a:solidFill>
                  <a:latin typeface="Calibri"/>
                  <a:ea typeface="ＭＳ Ｐゴシック"/>
                </a:rPr>
                <a:t>Parametric</a:t>
              </a:r>
              <a:endParaRPr lang="en-US" sz="1400" dirty="0">
                <a:solidFill>
                  <a:prstClr val="black">
                    <a:hueOff val="0"/>
                    <a:satOff val="0"/>
                    <a:lumOff val="0"/>
                    <a:alphaOff val="0"/>
                  </a:prstClr>
                </a:solidFill>
                <a:latin typeface="Calibri"/>
              </a:endParaRPr>
            </a:p>
            <a:p>
              <a:pPr marL="114300" lvl="1" indent="-114300" defTabSz="622300">
                <a:lnSpc>
                  <a:spcPct val="90000"/>
                </a:lnSpc>
                <a:spcBef>
                  <a:spcPct val="0"/>
                </a:spcBef>
                <a:spcAft>
                  <a:spcPct val="15000"/>
                </a:spcAft>
                <a:buFontTx/>
                <a:buChar char="••"/>
              </a:pPr>
              <a:endParaRPr lang="en-US" sz="1400" dirty="0" smtClean="0">
                <a:solidFill>
                  <a:prstClr val="black">
                    <a:hueOff val="0"/>
                    <a:satOff val="0"/>
                    <a:lumOff val="0"/>
                    <a:alphaOff val="0"/>
                  </a:prstClr>
                </a:solidFill>
                <a:latin typeface="Calibri"/>
                <a:ea typeface="ＭＳ Ｐゴシック"/>
              </a:endParaRPr>
            </a:p>
            <a:p>
              <a:pPr marL="114300" lvl="1" indent="-114300" defTabSz="622300">
                <a:lnSpc>
                  <a:spcPct val="90000"/>
                </a:lnSpc>
                <a:spcBef>
                  <a:spcPct val="0"/>
                </a:spcBef>
                <a:spcAft>
                  <a:spcPct val="15000"/>
                </a:spcAft>
                <a:buFontTx/>
                <a:buChar char="••"/>
              </a:pPr>
              <a:r>
                <a:rPr lang="en-US" sz="1400" dirty="0" smtClean="0">
                  <a:solidFill>
                    <a:prstClr val="black">
                      <a:hueOff val="0"/>
                      <a:satOff val="0"/>
                      <a:lumOff val="0"/>
                      <a:alphaOff val="0"/>
                    </a:prstClr>
                  </a:solidFill>
                  <a:latin typeface="Calibri"/>
                  <a:ea typeface="ＭＳ Ｐゴシック"/>
                </a:rPr>
                <a:t>Modeled loss,</a:t>
              </a:r>
              <a:endParaRPr lang="en-US" sz="1400" dirty="0">
                <a:solidFill>
                  <a:prstClr val="black">
                    <a:hueOff val="0"/>
                    <a:satOff val="0"/>
                    <a:lumOff val="0"/>
                    <a:alphaOff val="0"/>
                  </a:prstClr>
                </a:solidFill>
                <a:latin typeface="Calibri"/>
              </a:endParaRPr>
            </a:p>
            <a:p>
              <a:pPr marL="114300" lvl="1" indent="-114300" defTabSz="622300">
                <a:lnSpc>
                  <a:spcPct val="90000"/>
                </a:lnSpc>
                <a:spcBef>
                  <a:spcPct val="0"/>
                </a:spcBef>
                <a:spcAft>
                  <a:spcPct val="15000"/>
                </a:spcAft>
                <a:buFontTx/>
                <a:buChar char="••"/>
              </a:pPr>
              <a:endParaRPr lang="en-US" sz="1400" dirty="0" smtClean="0">
                <a:solidFill>
                  <a:prstClr val="black">
                    <a:hueOff val="0"/>
                    <a:satOff val="0"/>
                    <a:lumOff val="0"/>
                    <a:alphaOff val="0"/>
                  </a:prstClr>
                </a:solidFill>
                <a:latin typeface="Calibri"/>
                <a:ea typeface="ＭＳ Ｐゴシック"/>
              </a:endParaRPr>
            </a:p>
            <a:p>
              <a:pPr marL="114300" lvl="1" indent="-114300" defTabSz="622300">
                <a:lnSpc>
                  <a:spcPct val="90000"/>
                </a:lnSpc>
                <a:spcBef>
                  <a:spcPct val="0"/>
                </a:spcBef>
                <a:spcAft>
                  <a:spcPct val="15000"/>
                </a:spcAft>
                <a:buFontTx/>
                <a:buChar char="••"/>
              </a:pPr>
              <a:r>
                <a:rPr lang="en-US" sz="1400" dirty="0" smtClean="0">
                  <a:solidFill>
                    <a:prstClr val="black">
                      <a:hueOff val="0"/>
                      <a:satOff val="0"/>
                      <a:lumOff val="0"/>
                      <a:alphaOff val="0"/>
                    </a:prstClr>
                  </a:solidFill>
                  <a:latin typeface="Calibri"/>
                  <a:ea typeface="ＭＳ Ｐゴシック"/>
                </a:rPr>
                <a:t>Industry loss index (PCS/PERILS)</a:t>
              </a:r>
              <a:endParaRPr lang="en-US" sz="1400" dirty="0">
                <a:solidFill>
                  <a:prstClr val="black">
                    <a:hueOff val="0"/>
                    <a:satOff val="0"/>
                    <a:lumOff val="0"/>
                    <a:alphaOff val="0"/>
                  </a:prstClr>
                </a:solidFill>
                <a:latin typeface="Calibri"/>
              </a:endParaRPr>
            </a:p>
            <a:p>
              <a:pPr marL="114300" lvl="1" indent="-114300" defTabSz="622300">
                <a:lnSpc>
                  <a:spcPct val="90000"/>
                </a:lnSpc>
                <a:spcBef>
                  <a:spcPct val="0"/>
                </a:spcBef>
                <a:spcAft>
                  <a:spcPct val="15000"/>
                </a:spcAft>
                <a:buFontTx/>
                <a:buChar char="••"/>
              </a:pPr>
              <a:endParaRPr lang="en-US" sz="1400" dirty="0" smtClean="0">
                <a:solidFill>
                  <a:prstClr val="black">
                    <a:hueOff val="0"/>
                    <a:satOff val="0"/>
                    <a:lumOff val="0"/>
                    <a:alphaOff val="0"/>
                  </a:prstClr>
                </a:solidFill>
                <a:latin typeface="Calibri"/>
                <a:ea typeface="ＭＳ Ｐゴシック"/>
              </a:endParaRPr>
            </a:p>
            <a:p>
              <a:pPr marL="114300" lvl="1" indent="-114300" defTabSz="622300">
                <a:lnSpc>
                  <a:spcPct val="90000"/>
                </a:lnSpc>
                <a:spcBef>
                  <a:spcPct val="0"/>
                </a:spcBef>
                <a:spcAft>
                  <a:spcPct val="15000"/>
                </a:spcAft>
                <a:buFontTx/>
                <a:buChar char="••"/>
              </a:pPr>
              <a:r>
                <a:rPr lang="en-US" sz="1400" dirty="0" smtClean="0">
                  <a:solidFill>
                    <a:prstClr val="black">
                      <a:hueOff val="0"/>
                      <a:satOff val="0"/>
                      <a:lumOff val="0"/>
                      <a:alphaOff val="0"/>
                    </a:prstClr>
                  </a:solidFill>
                  <a:latin typeface="Calibri"/>
                  <a:ea typeface="ＭＳ Ｐゴシック"/>
                </a:rPr>
                <a:t>Indemnity</a:t>
              </a:r>
              <a:endParaRPr lang="en-US" sz="1400" dirty="0">
                <a:solidFill>
                  <a:prstClr val="black">
                    <a:hueOff val="0"/>
                    <a:satOff val="0"/>
                    <a:lumOff val="0"/>
                    <a:alphaOff val="0"/>
                  </a:prstClr>
                </a:solidFill>
                <a:latin typeface="Calibri"/>
              </a:endParaRPr>
            </a:p>
          </p:txBody>
        </p:sp>
      </p:grpSp>
    </p:spTree>
    <p:extLst>
      <p:ext uri="{BB962C8B-B14F-4D97-AF65-F5344CB8AC3E}">
        <p14:creationId xmlns:p14="http://schemas.microsoft.com/office/powerpoint/2010/main" val="24821092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79663" y="2946400"/>
            <a:ext cx="184150" cy="922338"/>
          </a:xfrm>
          <a:prstGeom prst="rect">
            <a:avLst/>
          </a:prstGeom>
          <a:noFill/>
        </p:spPr>
        <p:txBody>
          <a:bodyPr wrap="none">
            <a:spAutoFit/>
          </a:bodyPr>
          <a:lstStyle/>
          <a:p>
            <a:pPr algn="ctr" defTabSz="457200">
              <a:defRPr/>
            </a:pPr>
            <a:endPar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14338" name="TextBox 11"/>
          <p:cNvSpPr txBox="1">
            <a:spLocks noChangeArrowheads="1"/>
          </p:cNvSpPr>
          <p:nvPr/>
        </p:nvSpPr>
        <p:spPr bwMode="auto">
          <a:xfrm flipH="1">
            <a:off x="203200" y="1101725"/>
            <a:ext cx="8683625" cy="272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lnSpc>
                <a:spcPts val="4538"/>
              </a:lnSpc>
            </a:pPr>
            <a:r>
              <a:rPr lang="en-US" sz="4000" b="1" dirty="0" smtClean="0">
                <a:solidFill>
                  <a:prstClr val="black"/>
                </a:solidFill>
                <a:latin typeface="Arial-BoldMT" charset="0"/>
                <a:cs typeface="Arial-BoldMT" charset="0"/>
              </a:rPr>
              <a:t>Sutherland </a:t>
            </a:r>
            <a:r>
              <a:rPr lang="en-US" sz="4000" b="1" dirty="0" err="1" smtClean="0">
                <a:solidFill>
                  <a:prstClr val="black"/>
                </a:solidFill>
                <a:latin typeface="Arial-BoldMT" charset="0"/>
                <a:cs typeface="Arial-BoldMT" charset="0"/>
              </a:rPr>
              <a:t>Asbil</a:t>
            </a:r>
            <a:r>
              <a:rPr lang="en-US" sz="4000" b="1" dirty="0" smtClean="0">
                <a:solidFill>
                  <a:prstClr val="black"/>
                </a:solidFill>
                <a:latin typeface="Arial-BoldMT" charset="0"/>
                <a:cs typeface="Arial-BoldMT" charset="0"/>
              </a:rPr>
              <a:t> &amp; Brennan LLP</a:t>
            </a:r>
            <a:endParaRPr lang="en-US" sz="4000" b="1" dirty="0">
              <a:solidFill>
                <a:prstClr val="black"/>
              </a:solidFill>
              <a:latin typeface="Arial-BoldMT" charset="0"/>
              <a:cs typeface="Arial-BoldMT" charset="0"/>
            </a:endParaRPr>
          </a:p>
          <a:p>
            <a:pPr defTabSz="457200">
              <a:lnSpc>
                <a:spcPts val="4538"/>
              </a:lnSpc>
            </a:pPr>
            <a:endParaRPr lang="en-US" b="1" dirty="0">
              <a:solidFill>
                <a:prstClr val="black"/>
              </a:solidFill>
              <a:cs typeface="Arial" charset="0"/>
            </a:endParaRPr>
          </a:p>
          <a:p>
            <a:pPr marL="0" lvl="1" indent="0" defTabSz="457200">
              <a:lnSpc>
                <a:spcPts val="4538"/>
              </a:lnSpc>
            </a:pPr>
            <a:r>
              <a:rPr lang="en-US" sz="2200" dirty="0" smtClean="0">
                <a:solidFill>
                  <a:prstClr val="black"/>
                </a:solidFill>
                <a:cs typeface="Arial" charset="0"/>
              </a:rPr>
              <a:t>“</a:t>
            </a:r>
            <a:r>
              <a:rPr lang="en-US" sz="2200" dirty="0" smtClean="0">
                <a:solidFill>
                  <a:prstClr val="black"/>
                </a:solidFill>
              </a:rPr>
              <a:t>Alternative Uses of Capital</a:t>
            </a:r>
            <a:r>
              <a:rPr lang="en-US" sz="2200" dirty="0" smtClean="0">
                <a:solidFill>
                  <a:prstClr val="black"/>
                </a:solidFill>
                <a:cs typeface="Arial" charset="0"/>
              </a:rPr>
              <a:t>”</a:t>
            </a:r>
          </a:p>
          <a:p>
            <a:pPr marL="0" lvl="1" indent="0" defTabSz="457200">
              <a:lnSpc>
                <a:spcPts val="4538"/>
              </a:lnSpc>
            </a:pPr>
            <a:endParaRPr lang="en-US" sz="2200" dirty="0">
              <a:solidFill>
                <a:prstClr val="black"/>
              </a:solidFill>
              <a:cs typeface="Arial" charset="0"/>
            </a:endParaRPr>
          </a:p>
          <a:p>
            <a:pPr defTabSz="457200"/>
            <a:r>
              <a:rPr lang="en-US" sz="2000" dirty="0">
                <a:solidFill>
                  <a:prstClr val="black"/>
                </a:solidFill>
              </a:rPr>
              <a:t>P. Bruce Wright, </a:t>
            </a:r>
            <a:r>
              <a:rPr lang="en-US" sz="2000" dirty="0" smtClean="0">
                <a:solidFill>
                  <a:prstClr val="black"/>
                </a:solidFill>
              </a:rPr>
              <a:t>Partner</a:t>
            </a:r>
            <a:endParaRPr lang="en-US" sz="2000" dirty="0">
              <a:solidFill>
                <a:prstClr val="black"/>
              </a:solidFill>
            </a:endParaRPr>
          </a:p>
        </p:txBody>
      </p:sp>
      <p:sp>
        <p:nvSpPr>
          <p:cNvPr id="14341"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
        <p:nvSpPr>
          <p:cNvPr id="14342" name="TextBox 8"/>
          <p:cNvSpPr txBox="1">
            <a:spLocks noChangeArrowheads="1"/>
          </p:cNvSpPr>
          <p:nvPr/>
        </p:nvSpPr>
        <p:spPr bwMode="auto">
          <a:xfrm>
            <a:off x="609600" y="34385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endParaRPr lang="en-US" sz="1600">
              <a:solidFill>
                <a:srgbClr val="FF0000"/>
              </a:solidFill>
              <a:cs typeface="Arial" charset="0"/>
            </a:endParaRPr>
          </a:p>
        </p:txBody>
      </p:sp>
    </p:spTree>
    <p:extLst>
      <p:ext uri="{BB962C8B-B14F-4D97-AF65-F5344CB8AC3E}">
        <p14:creationId xmlns:p14="http://schemas.microsoft.com/office/powerpoint/2010/main" val="12470851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8796" cy="914400"/>
          </a:xfrm>
        </p:spPr>
        <p:txBody>
          <a:bodyPr>
            <a:normAutofit/>
          </a:bodyPr>
          <a:lstStyle/>
          <a:p>
            <a:r>
              <a:rPr lang="en-US" sz="2400" dirty="0" smtClean="0">
                <a:solidFill>
                  <a:srgbClr val="C70000"/>
                </a:solidFill>
                <a:latin typeface="+mn-lt"/>
              </a:rPr>
              <a:t>UTILIZATION OF EXCESS INVESTMENT ASSETS TO MONETIZE CREDIT CARD/TRADE RECEIVABLES</a:t>
            </a:r>
            <a:endParaRPr lang="en-US" sz="2400" dirty="0">
              <a:solidFill>
                <a:srgbClr val="C70000"/>
              </a:solidFill>
              <a:latin typeface="+mn-lt"/>
            </a:endParaRP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r>
              <a:rPr lang="en-US" dirty="0" smtClean="0"/>
              <a:t>OBSERVATION</a:t>
            </a:r>
          </a:p>
          <a:p>
            <a:pPr lvl="1"/>
            <a:r>
              <a:rPr lang="en-US" dirty="0" smtClean="0"/>
              <a:t>ASSETS ARE OBLIGATIONS OF THIRD PARTIES</a:t>
            </a:r>
            <a:endParaRPr lang="en-US" dirty="0"/>
          </a:p>
        </p:txBody>
      </p:sp>
      <p:sp>
        <p:nvSpPr>
          <p:cNvPr id="5" name="Slide Number Placeholder 4"/>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4" name="Hexagon 3"/>
          <p:cNvSpPr/>
          <p:nvPr/>
        </p:nvSpPr>
        <p:spPr>
          <a:xfrm>
            <a:off x="3773055" y="1371600"/>
            <a:ext cx="1551708" cy="1149927"/>
          </a:xfrm>
          <a:prstGeom prst="hex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1700" dirty="0" smtClean="0">
                <a:solidFill>
                  <a:prstClr val="white"/>
                </a:solidFill>
                <a:latin typeface="Calibri"/>
              </a:rPr>
              <a:t>TRUSTEE</a:t>
            </a:r>
            <a:endParaRPr lang="en-US" sz="1700" dirty="0">
              <a:solidFill>
                <a:prstClr val="white"/>
              </a:solidFill>
              <a:latin typeface="Calibri"/>
            </a:endParaRPr>
          </a:p>
        </p:txBody>
      </p:sp>
      <p:sp>
        <p:nvSpPr>
          <p:cNvPr id="7" name="Rectangle 6"/>
          <p:cNvSpPr/>
          <p:nvPr/>
        </p:nvSpPr>
        <p:spPr>
          <a:xfrm>
            <a:off x="1752600" y="3124200"/>
            <a:ext cx="1371600" cy="1143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latin typeface="Calibri"/>
              </a:rPr>
              <a:t>INSURED</a:t>
            </a:r>
            <a:endParaRPr lang="en-US" dirty="0">
              <a:solidFill>
                <a:prstClr val="white"/>
              </a:solidFill>
              <a:latin typeface="Calibri"/>
            </a:endParaRPr>
          </a:p>
        </p:txBody>
      </p:sp>
      <p:sp>
        <p:nvSpPr>
          <p:cNvPr id="9" name="Parallelogram 8"/>
          <p:cNvSpPr/>
          <p:nvPr/>
        </p:nvSpPr>
        <p:spPr>
          <a:xfrm>
            <a:off x="6019800" y="3098800"/>
            <a:ext cx="1752600" cy="114300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black"/>
                </a:solidFill>
                <a:latin typeface="Calibri"/>
              </a:rPr>
              <a:t>CAPTIVE</a:t>
            </a:r>
            <a:endParaRPr lang="en-US" dirty="0">
              <a:solidFill>
                <a:prstClr val="white"/>
              </a:solidFill>
              <a:latin typeface="Calibri"/>
            </a:endParaRPr>
          </a:p>
        </p:txBody>
      </p:sp>
      <p:cxnSp>
        <p:nvCxnSpPr>
          <p:cNvPr id="18" name="Straight Connector 17"/>
          <p:cNvCxnSpPr/>
          <p:nvPr/>
        </p:nvCxnSpPr>
        <p:spPr>
          <a:xfrm>
            <a:off x="2438400" y="4276726"/>
            <a:ext cx="0" cy="3841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86574" y="4259263"/>
            <a:ext cx="0" cy="401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28874" y="4660900"/>
            <a:ext cx="44672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870230" y="2114550"/>
            <a:ext cx="838200" cy="838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200400" y="2590800"/>
            <a:ext cx="838200" cy="83820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457825" y="1524000"/>
            <a:ext cx="12161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410200" y="1943100"/>
            <a:ext cx="1216152" cy="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257799" y="2328124"/>
            <a:ext cx="1216152" cy="57150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956048" y="2743200"/>
            <a:ext cx="1216152" cy="571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895810" y="2622402"/>
            <a:ext cx="1730218" cy="292515"/>
          </a:xfrm>
          <a:prstGeom prst="rect">
            <a:avLst/>
          </a:prstGeom>
          <a:noFill/>
        </p:spPr>
        <p:txBody>
          <a:bodyPr wrap="square" lIns="0" rIns="0" rtlCol="0">
            <a:spAutoFit/>
          </a:bodyPr>
          <a:lstStyle/>
          <a:p>
            <a:pPr algn="ctr" defTabSz="457200"/>
            <a:r>
              <a:rPr lang="en-US" sz="1700" dirty="0" smtClean="0">
                <a:solidFill>
                  <a:prstClr val="black"/>
                </a:solidFill>
                <a:latin typeface="Calibri"/>
              </a:rPr>
              <a:t>INVESTORS</a:t>
            </a:r>
            <a:endParaRPr lang="en-US" sz="1700" dirty="0">
              <a:solidFill>
                <a:prstClr val="black"/>
              </a:solidFill>
              <a:latin typeface="Calibri"/>
            </a:endParaRPr>
          </a:p>
        </p:txBody>
      </p:sp>
      <p:sp>
        <p:nvSpPr>
          <p:cNvPr id="60" name="TextBox 59"/>
          <p:cNvSpPr txBox="1"/>
          <p:nvPr/>
        </p:nvSpPr>
        <p:spPr>
          <a:xfrm rot="18911152">
            <a:off x="2631336" y="2201364"/>
            <a:ext cx="1447800" cy="553998"/>
          </a:xfrm>
          <a:prstGeom prst="rect">
            <a:avLst/>
          </a:prstGeom>
          <a:noFill/>
        </p:spPr>
        <p:txBody>
          <a:bodyPr wrap="square" lIns="0" rIns="0" rtlCol="0">
            <a:spAutoFit/>
          </a:bodyPr>
          <a:lstStyle/>
          <a:p>
            <a:pPr defTabSz="457200"/>
            <a:r>
              <a:rPr lang="en-US" sz="1450" dirty="0" smtClean="0">
                <a:solidFill>
                  <a:prstClr val="black"/>
                </a:solidFill>
                <a:latin typeface="Calibri"/>
              </a:rPr>
              <a:t>CREDIT CARD RECEIVABLES</a:t>
            </a:r>
            <a:endParaRPr lang="en-US" sz="1450" dirty="0">
              <a:solidFill>
                <a:prstClr val="black"/>
              </a:solidFill>
              <a:latin typeface="Calibri"/>
            </a:endParaRPr>
          </a:p>
        </p:txBody>
      </p:sp>
      <p:sp>
        <p:nvSpPr>
          <p:cNvPr id="61" name="TextBox 60"/>
          <p:cNvSpPr txBox="1"/>
          <p:nvPr/>
        </p:nvSpPr>
        <p:spPr>
          <a:xfrm rot="18846489">
            <a:off x="3060730" y="2898737"/>
            <a:ext cx="1295400"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CASH</a:t>
            </a:r>
            <a:endParaRPr lang="en-US" sz="1700" dirty="0">
              <a:solidFill>
                <a:prstClr val="black"/>
              </a:solidFill>
              <a:latin typeface="Calibri"/>
            </a:endParaRPr>
          </a:p>
        </p:txBody>
      </p:sp>
      <p:sp>
        <p:nvSpPr>
          <p:cNvPr id="62" name="TextBox 61"/>
          <p:cNvSpPr txBox="1"/>
          <p:nvPr/>
        </p:nvSpPr>
        <p:spPr>
          <a:xfrm rot="1527998">
            <a:off x="4896293" y="2717250"/>
            <a:ext cx="1295400" cy="615553"/>
          </a:xfrm>
          <a:prstGeom prst="rect">
            <a:avLst/>
          </a:prstGeom>
          <a:noFill/>
        </p:spPr>
        <p:txBody>
          <a:bodyPr wrap="square" lIns="0" rIns="0" rtlCol="0">
            <a:spAutoFit/>
          </a:bodyPr>
          <a:lstStyle/>
          <a:p>
            <a:pPr algn="ctr" defTabSz="457200"/>
            <a:r>
              <a:rPr lang="en-US" sz="1700" dirty="0" smtClean="0">
                <a:solidFill>
                  <a:prstClr val="black"/>
                </a:solidFill>
                <a:latin typeface="Calibri"/>
              </a:rPr>
              <a:t>INTERESTS </a:t>
            </a:r>
            <a:br>
              <a:rPr lang="en-US" sz="1700" dirty="0" smtClean="0">
                <a:solidFill>
                  <a:prstClr val="black"/>
                </a:solidFill>
                <a:latin typeface="Calibri"/>
              </a:rPr>
            </a:br>
            <a:r>
              <a:rPr lang="en-US" sz="1700" dirty="0" smtClean="0">
                <a:solidFill>
                  <a:prstClr val="black"/>
                </a:solidFill>
                <a:latin typeface="Calibri"/>
              </a:rPr>
              <a:t>IN TRUST</a:t>
            </a:r>
            <a:endParaRPr lang="en-US" sz="1700" dirty="0">
              <a:solidFill>
                <a:prstClr val="black"/>
              </a:solidFill>
              <a:latin typeface="Calibri"/>
            </a:endParaRPr>
          </a:p>
        </p:txBody>
      </p:sp>
      <p:sp>
        <p:nvSpPr>
          <p:cNvPr id="63" name="TextBox 62"/>
          <p:cNvSpPr txBox="1"/>
          <p:nvPr/>
        </p:nvSpPr>
        <p:spPr>
          <a:xfrm rot="1558420">
            <a:off x="5261101" y="2331855"/>
            <a:ext cx="1295400"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CASH</a:t>
            </a:r>
            <a:endParaRPr lang="en-US" sz="1700" dirty="0">
              <a:solidFill>
                <a:prstClr val="black"/>
              </a:solidFill>
              <a:latin typeface="Calibri"/>
            </a:endParaRPr>
          </a:p>
        </p:txBody>
      </p:sp>
      <p:sp>
        <p:nvSpPr>
          <p:cNvPr id="64" name="TextBox 63"/>
          <p:cNvSpPr txBox="1"/>
          <p:nvPr/>
        </p:nvSpPr>
        <p:spPr>
          <a:xfrm>
            <a:off x="5412369" y="1885950"/>
            <a:ext cx="1295400"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CASH</a:t>
            </a:r>
            <a:endParaRPr lang="en-US" sz="1700" dirty="0">
              <a:solidFill>
                <a:prstClr val="black"/>
              </a:solidFill>
              <a:latin typeface="Calibri"/>
            </a:endParaRPr>
          </a:p>
        </p:txBody>
      </p:sp>
      <p:sp>
        <p:nvSpPr>
          <p:cNvPr id="65" name="TextBox 64"/>
          <p:cNvSpPr txBox="1"/>
          <p:nvPr/>
        </p:nvSpPr>
        <p:spPr>
          <a:xfrm>
            <a:off x="5403850" y="1228923"/>
            <a:ext cx="1295400" cy="615553"/>
          </a:xfrm>
          <a:prstGeom prst="rect">
            <a:avLst/>
          </a:prstGeom>
          <a:noFill/>
        </p:spPr>
        <p:txBody>
          <a:bodyPr wrap="square" lIns="0" rIns="0" rtlCol="0">
            <a:spAutoFit/>
          </a:bodyPr>
          <a:lstStyle/>
          <a:p>
            <a:pPr algn="ctr" defTabSz="457200"/>
            <a:r>
              <a:rPr lang="en-US" sz="1700" dirty="0" smtClean="0">
                <a:solidFill>
                  <a:prstClr val="black"/>
                </a:solidFill>
                <a:latin typeface="Calibri"/>
              </a:rPr>
              <a:t>INTERESTS </a:t>
            </a:r>
            <a:br>
              <a:rPr lang="en-US" sz="1700" dirty="0" smtClean="0">
                <a:solidFill>
                  <a:prstClr val="black"/>
                </a:solidFill>
                <a:latin typeface="Calibri"/>
              </a:rPr>
            </a:br>
            <a:r>
              <a:rPr lang="en-US" sz="1700" dirty="0" smtClean="0">
                <a:solidFill>
                  <a:prstClr val="black"/>
                </a:solidFill>
                <a:latin typeface="Calibri"/>
              </a:rPr>
              <a:t>IN TRUST</a:t>
            </a:r>
            <a:endParaRPr lang="en-US" sz="1700" dirty="0">
              <a:solidFill>
                <a:prstClr val="black"/>
              </a:solidFill>
              <a:latin typeface="Calibri"/>
            </a:endParaRPr>
          </a:p>
        </p:txBody>
      </p:sp>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183" y="1173964"/>
            <a:ext cx="1812609" cy="143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7633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14284" cy="914400"/>
          </a:xfrm>
        </p:spPr>
        <p:txBody>
          <a:bodyPr/>
          <a:lstStyle/>
          <a:p>
            <a:r>
              <a:rPr lang="en-US" sz="2000" dirty="0" smtClean="0">
                <a:solidFill>
                  <a:srgbClr val="C70000"/>
                </a:solidFill>
              </a:rPr>
              <a:t>UTILIZATION OF EXCESS CAPTIVE ASSETS TO MONETIZE OTHER THIRD PARTY ASSETS</a:t>
            </a:r>
            <a:endParaRPr lang="en-US" sz="2000" dirty="0">
              <a:solidFill>
                <a:srgbClr val="C70000"/>
              </a:solidFill>
            </a:endParaRP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r>
              <a:rPr lang="en-US" dirty="0" smtClean="0"/>
              <a:t>OBSERVATION</a:t>
            </a:r>
          </a:p>
          <a:p>
            <a:pPr lvl="1"/>
            <a:r>
              <a:rPr lang="en-US" dirty="0" smtClean="0"/>
              <a:t>ASSETS ARE OBLIGATIONS OF THIRD PARTIES</a:t>
            </a:r>
            <a:endParaRPr lang="en-US" dirty="0"/>
          </a:p>
        </p:txBody>
      </p:sp>
      <p:sp>
        <p:nvSpPr>
          <p:cNvPr id="4" name="Slide Number Placeholder 3"/>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7" name="Rectangle 6"/>
          <p:cNvSpPr/>
          <p:nvPr/>
        </p:nvSpPr>
        <p:spPr>
          <a:xfrm>
            <a:off x="3886200" y="2022191"/>
            <a:ext cx="1371600" cy="1143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latin typeface="Calibri"/>
              </a:rPr>
              <a:t>INSURED</a:t>
            </a:r>
            <a:endParaRPr lang="en-US" dirty="0">
              <a:solidFill>
                <a:prstClr val="white"/>
              </a:solidFill>
              <a:latin typeface="Calibri"/>
            </a:endParaRPr>
          </a:p>
        </p:txBody>
      </p:sp>
      <p:sp>
        <p:nvSpPr>
          <p:cNvPr id="9" name="Parallelogram 8"/>
          <p:cNvSpPr/>
          <p:nvPr/>
        </p:nvSpPr>
        <p:spPr>
          <a:xfrm>
            <a:off x="3695700" y="3541562"/>
            <a:ext cx="1752600" cy="114300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black"/>
                </a:solidFill>
                <a:latin typeface="Calibri"/>
              </a:rPr>
              <a:t>CAPTIVE</a:t>
            </a:r>
            <a:endParaRPr lang="en-US" dirty="0">
              <a:solidFill>
                <a:prstClr val="white"/>
              </a:solidFill>
              <a:latin typeface="Calibri"/>
            </a:endParaRPr>
          </a:p>
        </p:txBody>
      </p:sp>
      <p:cxnSp>
        <p:nvCxnSpPr>
          <p:cNvPr id="20" name="Straight Connector 19"/>
          <p:cNvCxnSpPr/>
          <p:nvPr/>
        </p:nvCxnSpPr>
        <p:spPr>
          <a:xfrm>
            <a:off x="6550152" y="2559877"/>
            <a:ext cx="0" cy="1553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16312" y="4118835"/>
            <a:ext cx="12338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181600" y="3178175"/>
            <a:ext cx="0" cy="3482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5316312" y="2559877"/>
            <a:ext cx="1233840" cy="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323126" y="2274127"/>
            <a:ext cx="1216152" cy="57150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446146" y="1758287"/>
            <a:ext cx="1216152" cy="571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43528" y="1436656"/>
            <a:ext cx="1341746"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LESSEES</a:t>
            </a:r>
            <a:endParaRPr lang="en-US" sz="1700" dirty="0">
              <a:solidFill>
                <a:prstClr val="black"/>
              </a:solidFill>
              <a:latin typeface="Calibri"/>
            </a:endParaRPr>
          </a:p>
        </p:txBody>
      </p:sp>
      <p:sp>
        <p:nvSpPr>
          <p:cNvPr id="62" name="TextBox 61"/>
          <p:cNvSpPr txBox="1"/>
          <p:nvPr/>
        </p:nvSpPr>
        <p:spPr>
          <a:xfrm rot="1519985">
            <a:off x="2546581" y="1596975"/>
            <a:ext cx="1295400" cy="523220"/>
          </a:xfrm>
          <a:prstGeom prst="rect">
            <a:avLst/>
          </a:prstGeom>
          <a:noFill/>
        </p:spPr>
        <p:txBody>
          <a:bodyPr wrap="square" lIns="0" rIns="0" rtlCol="0">
            <a:spAutoFit/>
          </a:bodyPr>
          <a:lstStyle/>
          <a:p>
            <a:pPr algn="ctr" defTabSz="457200"/>
            <a:r>
              <a:rPr lang="en-US" sz="1400" dirty="0" smtClean="0">
                <a:solidFill>
                  <a:prstClr val="black"/>
                </a:solidFill>
                <a:latin typeface="Calibri"/>
              </a:rPr>
              <a:t>LEASE PAYMENTS</a:t>
            </a:r>
            <a:endParaRPr lang="en-US" sz="1400" dirty="0">
              <a:solidFill>
                <a:prstClr val="black"/>
              </a:solidFill>
              <a:latin typeface="Calibri"/>
            </a:endParaRPr>
          </a:p>
        </p:txBody>
      </p:sp>
      <p:sp>
        <p:nvSpPr>
          <p:cNvPr id="64" name="TextBox 63"/>
          <p:cNvSpPr txBox="1"/>
          <p:nvPr/>
        </p:nvSpPr>
        <p:spPr>
          <a:xfrm>
            <a:off x="6248400" y="3159497"/>
            <a:ext cx="1295400"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CASH</a:t>
            </a:r>
            <a:endParaRPr lang="en-US" sz="1700" dirty="0">
              <a:solidFill>
                <a:prstClr val="black"/>
              </a:solidFill>
              <a:latin typeface="Calibri"/>
            </a:endParaRPr>
          </a:p>
        </p:txBody>
      </p:sp>
      <p:sp>
        <p:nvSpPr>
          <p:cNvPr id="65" name="TextBox 64"/>
          <p:cNvSpPr txBox="1"/>
          <p:nvPr/>
        </p:nvSpPr>
        <p:spPr>
          <a:xfrm>
            <a:off x="5263307" y="2905978"/>
            <a:ext cx="1295400" cy="830997"/>
          </a:xfrm>
          <a:prstGeom prst="rect">
            <a:avLst/>
          </a:prstGeom>
          <a:noFill/>
        </p:spPr>
        <p:txBody>
          <a:bodyPr wrap="square" lIns="0" rIns="0" rtlCol="0">
            <a:spAutoFit/>
          </a:bodyPr>
          <a:lstStyle/>
          <a:p>
            <a:pPr algn="ctr" defTabSz="457200"/>
            <a:r>
              <a:rPr lang="en-US" sz="1200" dirty="0" smtClean="0">
                <a:solidFill>
                  <a:prstClr val="black"/>
                </a:solidFill>
                <a:latin typeface="Calibri"/>
              </a:rPr>
              <a:t>ASSIGN LEASES SUBJECT TO MANAGEMENT OBLIGATION</a:t>
            </a:r>
            <a:endParaRPr lang="en-US" sz="1200" dirty="0">
              <a:solidFill>
                <a:prstClr val="black"/>
              </a:solidFill>
              <a:latin typeface="Calibri"/>
            </a:endParaRPr>
          </a:p>
        </p:txBody>
      </p:sp>
      <p:sp>
        <p:nvSpPr>
          <p:cNvPr id="29" name="TextBox 28"/>
          <p:cNvSpPr txBox="1"/>
          <p:nvPr/>
        </p:nvSpPr>
        <p:spPr>
          <a:xfrm rot="1519985">
            <a:off x="2181019" y="2488366"/>
            <a:ext cx="1295400" cy="738664"/>
          </a:xfrm>
          <a:prstGeom prst="rect">
            <a:avLst/>
          </a:prstGeom>
          <a:noFill/>
        </p:spPr>
        <p:txBody>
          <a:bodyPr wrap="square" lIns="0" rIns="0" rtlCol="0">
            <a:spAutoFit/>
          </a:bodyPr>
          <a:lstStyle/>
          <a:p>
            <a:pPr algn="ctr" defTabSz="457200"/>
            <a:r>
              <a:rPr lang="en-US" sz="1400" dirty="0" smtClean="0">
                <a:solidFill>
                  <a:prstClr val="black"/>
                </a:solidFill>
                <a:latin typeface="Calibri"/>
              </a:rPr>
              <a:t>LEASE EQUIPMENT AUTOS ETC.</a:t>
            </a:r>
            <a:endParaRPr lang="en-US" sz="1400" dirty="0">
              <a:solidFill>
                <a:prstClr val="black"/>
              </a:solidFill>
              <a:latin typeface="Calibri"/>
            </a:endParaRPr>
          </a:p>
        </p:txBody>
      </p:sp>
      <p:cxnSp>
        <p:nvCxnSpPr>
          <p:cNvPr id="35" name="Straight Arrow Connector 34"/>
          <p:cNvCxnSpPr/>
          <p:nvPr/>
        </p:nvCxnSpPr>
        <p:spPr>
          <a:xfrm flipV="1">
            <a:off x="4267200" y="3178175"/>
            <a:ext cx="0" cy="3482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37560" y="3190794"/>
            <a:ext cx="1295400"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100%</a:t>
            </a:r>
            <a:endParaRPr lang="en-US" sz="1700" dirty="0">
              <a:solidFill>
                <a:prstClr val="black"/>
              </a:solidFill>
              <a:latin typeface="Calibri"/>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28" y="1935989"/>
            <a:ext cx="1323273"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8628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467600" y="2657640"/>
            <a:ext cx="0" cy="18266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07028" y="2657475"/>
            <a:ext cx="0" cy="218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284730" y="2667000"/>
            <a:ext cx="0" cy="218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54473" y="2660816"/>
            <a:ext cx="0" cy="218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25825" y="2670341"/>
            <a:ext cx="0" cy="218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8577" y="12994"/>
            <a:ext cx="9144000" cy="914400"/>
          </a:xfrm>
        </p:spPr>
        <p:txBody>
          <a:bodyPr>
            <a:normAutofit/>
          </a:bodyPr>
          <a:lstStyle/>
          <a:p>
            <a:r>
              <a:rPr lang="en-US" sz="2400" dirty="0" smtClean="0">
                <a:solidFill>
                  <a:srgbClr val="C70000"/>
                </a:solidFill>
              </a:rPr>
              <a:t>UTILIZATION OF CAPTIVE AS CASH MANAGEMENT FACILITY</a:t>
            </a:r>
            <a:endParaRPr lang="en-US" sz="2400" dirty="0">
              <a:solidFill>
                <a:srgbClr val="C70000"/>
              </a:solidFill>
            </a:endParaRPr>
          </a:p>
        </p:txBody>
      </p:sp>
      <p:sp>
        <p:nvSpPr>
          <p:cNvPr id="3" name="Content Placeholder 2"/>
          <p:cNvSpPr>
            <a:spLocks noGrp="1"/>
          </p:cNvSpPr>
          <p:nvPr>
            <p:ph idx="1"/>
          </p:nvPr>
        </p:nvSpPr>
        <p:spPr/>
        <p:txBody>
          <a:bodyPr>
            <a:normAutofit fontScale="77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1200" dirty="0" smtClean="0"/>
          </a:p>
          <a:p>
            <a:r>
              <a:rPr lang="en-US" dirty="0" smtClean="0"/>
              <a:t>OBSERVATION</a:t>
            </a:r>
          </a:p>
          <a:p>
            <a:pPr lvl="1"/>
            <a:r>
              <a:rPr lang="en-US" dirty="0" smtClean="0"/>
              <a:t>LIQUIDITY</a:t>
            </a:r>
          </a:p>
          <a:p>
            <a:pPr lvl="1"/>
            <a:r>
              <a:rPr lang="en-US" dirty="0" smtClean="0"/>
              <a:t>PASS THROUGH FOR TAX PURPOSES</a:t>
            </a:r>
          </a:p>
          <a:p>
            <a:pPr lvl="1"/>
            <a:r>
              <a:rPr lang="en-US" dirty="0" smtClean="0"/>
              <a:t>LLC ASSET OF CAPTIVE</a:t>
            </a:r>
          </a:p>
          <a:p>
            <a:pPr marL="571500" lvl="1" indent="0">
              <a:buNone/>
            </a:pPr>
            <a:endParaRPr lang="en-US" dirty="0"/>
          </a:p>
        </p:txBody>
      </p:sp>
      <p:sp>
        <p:nvSpPr>
          <p:cNvPr id="4" name="Slide Number Placeholder 3"/>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
        <p:nvSpPr>
          <p:cNvPr id="7" name="Rectangle 6"/>
          <p:cNvSpPr/>
          <p:nvPr/>
        </p:nvSpPr>
        <p:spPr>
          <a:xfrm>
            <a:off x="3891633" y="1295565"/>
            <a:ext cx="1371600" cy="1143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latin typeface="Calibri"/>
              </a:rPr>
              <a:t>PARENT</a:t>
            </a:r>
          </a:p>
          <a:p>
            <a:pPr algn="ctr" defTabSz="457200"/>
            <a:r>
              <a:rPr lang="en-US" dirty="0" smtClean="0">
                <a:solidFill>
                  <a:prstClr val="white"/>
                </a:solidFill>
                <a:latin typeface="Calibri"/>
              </a:rPr>
              <a:t>INSURED</a:t>
            </a:r>
            <a:endParaRPr lang="en-US" dirty="0">
              <a:solidFill>
                <a:prstClr val="white"/>
              </a:solidFill>
              <a:latin typeface="Calibri"/>
            </a:endParaRPr>
          </a:p>
        </p:txBody>
      </p:sp>
      <p:sp>
        <p:nvSpPr>
          <p:cNvPr id="9" name="Parallelogram 8"/>
          <p:cNvSpPr/>
          <p:nvPr/>
        </p:nvSpPr>
        <p:spPr>
          <a:xfrm>
            <a:off x="6553200" y="2895600"/>
            <a:ext cx="1752600" cy="114300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black"/>
                </a:solidFill>
                <a:latin typeface="Calibri"/>
              </a:rPr>
              <a:t>CAPTIVE</a:t>
            </a:r>
            <a:endParaRPr lang="en-US" dirty="0">
              <a:solidFill>
                <a:prstClr val="white"/>
              </a:solidFill>
              <a:latin typeface="Calibri"/>
            </a:endParaRPr>
          </a:p>
        </p:txBody>
      </p:sp>
      <p:cxnSp>
        <p:nvCxnSpPr>
          <p:cNvPr id="20" name="Straight Connector 19"/>
          <p:cNvCxnSpPr/>
          <p:nvPr/>
        </p:nvCxnSpPr>
        <p:spPr>
          <a:xfrm>
            <a:off x="4572000" y="2448091"/>
            <a:ext cx="0" cy="218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438400" y="3691815"/>
            <a:ext cx="3947624" cy="1585035"/>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65040" y="3575342"/>
            <a:ext cx="3320984" cy="13811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76655" y="3236788"/>
            <a:ext cx="2785745" cy="338554"/>
          </a:xfrm>
          <a:prstGeom prst="rect">
            <a:avLst/>
          </a:prstGeom>
          <a:noFill/>
        </p:spPr>
        <p:txBody>
          <a:bodyPr wrap="square" lIns="0" rIns="0" rtlCol="0">
            <a:spAutoFit/>
          </a:bodyPr>
          <a:lstStyle/>
          <a:p>
            <a:pPr algn="ctr" defTabSz="457200"/>
            <a:r>
              <a:rPr lang="en-US" sz="1600" dirty="0" smtClean="0">
                <a:solidFill>
                  <a:prstClr val="black"/>
                </a:solidFill>
                <a:latin typeface="Calibri"/>
              </a:rPr>
              <a:t>OPERATING SUBSIDIARIES</a:t>
            </a:r>
            <a:endParaRPr lang="en-US" sz="1600" dirty="0">
              <a:solidFill>
                <a:prstClr val="black"/>
              </a:solidFill>
              <a:latin typeface="Calibri"/>
            </a:endParaRPr>
          </a:p>
        </p:txBody>
      </p:sp>
      <p:sp>
        <p:nvSpPr>
          <p:cNvPr id="62" name="TextBox 61"/>
          <p:cNvSpPr txBox="1"/>
          <p:nvPr/>
        </p:nvSpPr>
        <p:spPr>
          <a:xfrm rot="1349901">
            <a:off x="3124823" y="4050096"/>
            <a:ext cx="3301324" cy="276999"/>
          </a:xfrm>
          <a:prstGeom prst="rect">
            <a:avLst/>
          </a:prstGeom>
          <a:noFill/>
        </p:spPr>
        <p:txBody>
          <a:bodyPr wrap="square" lIns="0" rIns="0" rtlCol="0">
            <a:spAutoFit/>
          </a:bodyPr>
          <a:lstStyle/>
          <a:p>
            <a:pPr algn="ctr" defTabSz="457200"/>
            <a:r>
              <a:rPr lang="en-US" sz="1200" dirty="0" smtClean="0">
                <a:solidFill>
                  <a:prstClr val="black"/>
                </a:solidFill>
                <a:latin typeface="Calibri"/>
              </a:rPr>
              <a:t>EXCESS CASH &amp; INTEREST ON ADVANCES</a:t>
            </a:r>
            <a:endParaRPr lang="en-US" sz="1200" dirty="0">
              <a:solidFill>
                <a:prstClr val="black"/>
              </a:solidFill>
              <a:latin typeface="Calibri"/>
            </a:endParaRPr>
          </a:p>
        </p:txBody>
      </p:sp>
      <p:sp>
        <p:nvSpPr>
          <p:cNvPr id="29" name="TextBox 28"/>
          <p:cNvSpPr txBox="1"/>
          <p:nvPr/>
        </p:nvSpPr>
        <p:spPr>
          <a:xfrm rot="1332885">
            <a:off x="3647494" y="4411763"/>
            <a:ext cx="1295400" cy="307777"/>
          </a:xfrm>
          <a:prstGeom prst="rect">
            <a:avLst/>
          </a:prstGeom>
          <a:noFill/>
        </p:spPr>
        <p:txBody>
          <a:bodyPr wrap="square" lIns="0" rIns="0" rtlCol="0">
            <a:spAutoFit/>
          </a:bodyPr>
          <a:lstStyle/>
          <a:p>
            <a:pPr algn="ctr" defTabSz="457200"/>
            <a:r>
              <a:rPr lang="en-US" sz="1400" dirty="0" smtClean="0">
                <a:solidFill>
                  <a:prstClr val="black"/>
                </a:solidFill>
                <a:latin typeface="Calibri"/>
              </a:rPr>
              <a:t>ADVANCES</a:t>
            </a:r>
            <a:endParaRPr lang="en-US" sz="1400" dirty="0">
              <a:solidFill>
                <a:prstClr val="black"/>
              </a:solidFill>
              <a:latin typeface="Calibri"/>
            </a:endParaRPr>
          </a:p>
        </p:txBody>
      </p:sp>
      <p:sp>
        <p:nvSpPr>
          <p:cNvPr id="23" name="Rectangle 22"/>
          <p:cNvSpPr/>
          <p:nvPr/>
        </p:nvSpPr>
        <p:spPr>
          <a:xfrm>
            <a:off x="6553200" y="4419600"/>
            <a:ext cx="1371600" cy="1143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1600" dirty="0" smtClean="0">
                <a:solidFill>
                  <a:prstClr val="white"/>
                </a:solidFill>
                <a:latin typeface="Calibri"/>
              </a:rPr>
              <a:t>LLC ASSETS REPOSITORY</a:t>
            </a:r>
            <a:endParaRPr lang="en-US" sz="1600" dirty="0">
              <a:solidFill>
                <a:prstClr val="white"/>
              </a:solidFill>
              <a:latin typeface="Calibri"/>
            </a:endParaRPr>
          </a:p>
        </p:txBody>
      </p:sp>
      <p:cxnSp>
        <p:nvCxnSpPr>
          <p:cNvPr id="24" name="Straight Connector 23"/>
          <p:cNvCxnSpPr/>
          <p:nvPr/>
        </p:nvCxnSpPr>
        <p:spPr>
          <a:xfrm>
            <a:off x="1707028" y="2667000"/>
            <a:ext cx="57605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03341" y="2880526"/>
            <a:ext cx="420074" cy="34415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dirty="0" err="1" smtClean="0">
                <a:solidFill>
                  <a:prstClr val="white"/>
                </a:solidFill>
                <a:latin typeface="Calibri"/>
              </a:rPr>
              <a:t>S1</a:t>
            </a:r>
            <a:endParaRPr lang="en-US" dirty="0" smtClean="0">
              <a:solidFill>
                <a:prstClr val="white"/>
              </a:solidFill>
              <a:latin typeface="Calibri"/>
            </a:endParaRPr>
          </a:p>
        </p:txBody>
      </p:sp>
      <p:sp>
        <p:nvSpPr>
          <p:cNvPr id="30" name="Rectangle 29"/>
          <p:cNvSpPr/>
          <p:nvPr/>
        </p:nvSpPr>
        <p:spPr>
          <a:xfrm>
            <a:off x="2075815" y="2880526"/>
            <a:ext cx="420074" cy="34415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dirty="0" err="1" smtClean="0">
                <a:solidFill>
                  <a:prstClr val="white"/>
                </a:solidFill>
                <a:latin typeface="Calibri"/>
              </a:rPr>
              <a:t>S2</a:t>
            </a:r>
            <a:endParaRPr lang="en-US" dirty="0" smtClean="0">
              <a:solidFill>
                <a:prstClr val="white"/>
              </a:solidFill>
              <a:latin typeface="Calibri"/>
            </a:endParaRPr>
          </a:p>
        </p:txBody>
      </p:sp>
      <p:sp>
        <p:nvSpPr>
          <p:cNvPr id="31" name="Rectangle 30"/>
          <p:cNvSpPr/>
          <p:nvPr/>
        </p:nvSpPr>
        <p:spPr>
          <a:xfrm>
            <a:off x="2644966" y="2880526"/>
            <a:ext cx="420074" cy="34415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dirty="0" err="1" smtClean="0">
                <a:solidFill>
                  <a:prstClr val="white"/>
                </a:solidFill>
                <a:latin typeface="Calibri"/>
              </a:rPr>
              <a:t>S3</a:t>
            </a:r>
            <a:endParaRPr lang="en-US" dirty="0" smtClean="0">
              <a:solidFill>
                <a:prstClr val="white"/>
              </a:solidFill>
              <a:latin typeface="Calibri"/>
            </a:endParaRPr>
          </a:p>
        </p:txBody>
      </p:sp>
      <p:sp>
        <p:nvSpPr>
          <p:cNvPr id="32" name="Rectangle 31"/>
          <p:cNvSpPr/>
          <p:nvPr/>
        </p:nvSpPr>
        <p:spPr>
          <a:xfrm>
            <a:off x="3217440" y="2880526"/>
            <a:ext cx="420074" cy="34415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dirty="0" err="1" smtClean="0">
                <a:solidFill>
                  <a:prstClr val="white"/>
                </a:solidFill>
                <a:latin typeface="Calibri"/>
              </a:rPr>
              <a:t>S4</a:t>
            </a:r>
            <a:endParaRPr lang="en-US" dirty="0" smtClean="0">
              <a:solidFill>
                <a:prstClr val="white"/>
              </a:solidFill>
              <a:latin typeface="Calibri"/>
            </a:endParaRPr>
          </a:p>
        </p:txBody>
      </p:sp>
      <p:sp>
        <p:nvSpPr>
          <p:cNvPr id="54" name="TextBox 53"/>
          <p:cNvSpPr txBox="1"/>
          <p:nvPr/>
        </p:nvSpPr>
        <p:spPr>
          <a:xfrm>
            <a:off x="5215255" y="3996431"/>
            <a:ext cx="2785745" cy="461665"/>
          </a:xfrm>
          <a:prstGeom prst="rect">
            <a:avLst/>
          </a:prstGeom>
          <a:noFill/>
        </p:spPr>
        <p:txBody>
          <a:bodyPr wrap="square" lIns="0" rIns="0" rtlCol="0">
            <a:spAutoFit/>
          </a:bodyPr>
          <a:lstStyle/>
          <a:p>
            <a:pPr algn="ctr" defTabSz="457200"/>
            <a:r>
              <a:rPr lang="en-US" sz="1200" dirty="0" smtClean="0">
                <a:solidFill>
                  <a:prstClr val="black"/>
                </a:solidFill>
                <a:latin typeface="Calibri"/>
              </a:rPr>
              <a:t>DISREGARDED ENTITY </a:t>
            </a:r>
            <a:br>
              <a:rPr lang="en-US" sz="1200" dirty="0" smtClean="0">
                <a:solidFill>
                  <a:prstClr val="black"/>
                </a:solidFill>
                <a:latin typeface="Calibri"/>
              </a:rPr>
            </a:br>
            <a:r>
              <a:rPr lang="en-US" sz="1200" dirty="0" smtClean="0">
                <a:solidFill>
                  <a:prstClr val="black"/>
                </a:solidFill>
                <a:latin typeface="Calibri"/>
              </a:rPr>
              <a:t>FOR TAX PURPOSES</a:t>
            </a:r>
            <a:endParaRPr lang="en-US" sz="1200" dirty="0">
              <a:solidFill>
                <a:prstClr val="black"/>
              </a:solidFill>
              <a:latin typeface="Calibri"/>
            </a:endParaRPr>
          </a:p>
        </p:txBody>
      </p:sp>
    </p:spTree>
    <p:extLst>
      <p:ext uri="{BB962C8B-B14F-4D97-AF65-F5344CB8AC3E}">
        <p14:creationId xmlns:p14="http://schemas.microsoft.com/office/powerpoint/2010/main" val="32807119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19" y="0"/>
            <a:ext cx="9035581" cy="914400"/>
          </a:xfrm>
        </p:spPr>
        <p:txBody>
          <a:bodyPr>
            <a:normAutofit/>
          </a:bodyPr>
          <a:lstStyle/>
          <a:p>
            <a:r>
              <a:rPr lang="en-US" sz="2400" dirty="0" smtClean="0">
                <a:solidFill>
                  <a:srgbClr val="C70000"/>
                </a:solidFill>
              </a:rPr>
              <a:t>ASSETS INVESTED IN COMMERCIAL PAPER</a:t>
            </a:r>
            <a:br>
              <a:rPr lang="en-US" sz="2400" dirty="0" smtClean="0">
                <a:solidFill>
                  <a:srgbClr val="C70000"/>
                </a:solidFill>
              </a:rPr>
            </a:br>
            <a:r>
              <a:rPr lang="en-US" sz="2400" dirty="0" smtClean="0">
                <a:solidFill>
                  <a:srgbClr val="C70000"/>
                </a:solidFill>
              </a:rPr>
              <a:t>OF PARENT</a:t>
            </a:r>
            <a:endParaRPr lang="en-US" sz="2400" dirty="0">
              <a:solidFill>
                <a:srgbClr val="C70000"/>
              </a:solidFill>
            </a:endParaRP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r>
              <a:rPr lang="en-US" dirty="0" smtClean="0"/>
              <a:t>OBSERVATION</a:t>
            </a:r>
          </a:p>
          <a:p>
            <a:pPr lvl="1"/>
            <a:r>
              <a:rPr lang="en-US" dirty="0" smtClean="0"/>
              <a:t>LIQUIDITY</a:t>
            </a:r>
            <a:endParaRPr lang="en-US" dirty="0"/>
          </a:p>
        </p:txBody>
      </p:sp>
      <p:sp>
        <p:nvSpPr>
          <p:cNvPr id="4" name="Slide Number Placeholder 3"/>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7" name="Rectangle 6"/>
          <p:cNvSpPr/>
          <p:nvPr/>
        </p:nvSpPr>
        <p:spPr>
          <a:xfrm>
            <a:off x="2667000" y="2133600"/>
            <a:ext cx="1371600" cy="1143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white"/>
                </a:solidFill>
                <a:latin typeface="Calibri"/>
              </a:rPr>
              <a:t>PARENT INSURED</a:t>
            </a:r>
            <a:endParaRPr lang="en-US" dirty="0">
              <a:solidFill>
                <a:prstClr val="white"/>
              </a:solidFill>
              <a:latin typeface="Calibri"/>
            </a:endParaRPr>
          </a:p>
        </p:txBody>
      </p:sp>
      <p:sp>
        <p:nvSpPr>
          <p:cNvPr id="9" name="Parallelogram 8"/>
          <p:cNvSpPr/>
          <p:nvPr/>
        </p:nvSpPr>
        <p:spPr>
          <a:xfrm>
            <a:off x="4953000" y="3610510"/>
            <a:ext cx="1752600" cy="1143000"/>
          </a:xfrm>
          <a:prstGeom prst="parallelogram">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prstClr val="black"/>
                </a:solidFill>
                <a:latin typeface="Calibri"/>
              </a:rPr>
              <a:t>CAPTIVE</a:t>
            </a:r>
            <a:endParaRPr lang="en-US" dirty="0">
              <a:solidFill>
                <a:prstClr val="white"/>
              </a:solidFill>
              <a:latin typeface="Calibri"/>
            </a:endParaRPr>
          </a:p>
        </p:txBody>
      </p:sp>
      <p:cxnSp>
        <p:nvCxnSpPr>
          <p:cNvPr id="46" name="Straight Arrow Connector 45"/>
          <p:cNvCxnSpPr/>
          <p:nvPr/>
        </p:nvCxnSpPr>
        <p:spPr>
          <a:xfrm>
            <a:off x="4297980" y="2209800"/>
            <a:ext cx="1569420" cy="28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505200" y="3352800"/>
            <a:ext cx="1447800" cy="1068758"/>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14800" y="2584450"/>
            <a:ext cx="1447800" cy="990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060340" y="2247900"/>
            <a:ext cx="2057400" cy="523220"/>
          </a:xfrm>
          <a:prstGeom prst="rect">
            <a:avLst/>
          </a:prstGeom>
          <a:noFill/>
        </p:spPr>
        <p:txBody>
          <a:bodyPr wrap="square" lIns="0" rIns="0" rtlCol="0">
            <a:spAutoFit/>
          </a:bodyPr>
          <a:lstStyle/>
          <a:p>
            <a:pPr algn="ctr" defTabSz="457200"/>
            <a:r>
              <a:rPr lang="en-US" sz="1400" dirty="0" smtClean="0">
                <a:solidFill>
                  <a:prstClr val="black"/>
                </a:solidFill>
                <a:latin typeface="Calibri"/>
              </a:rPr>
              <a:t>COMMERCIAL </a:t>
            </a:r>
          </a:p>
          <a:p>
            <a:pPr algn="ctr" defTabSz="457200"/>
            <a:r>
              <a:rPr lang="en-US" sz="1400" dirty="0" smtClean="0">
                <a:solidFill>
                  <a:prstClr val="black"/>
                </a:solidFill>
                <a:latin typeface="Calibri"/>
              </a:rPr>
              <a:t>PAPER</a:t>
            </a:r>
            <a:endParaRPr lang="en-US" sz="1400" dirty="0">
              <a:solidFill>
                <a:prstClr val="black"/>
              </a:solidFill>
              <a:latin typeface="Calibri"/>
            </a:endParaRPr>
          </a:p>
        </p:txBody>
      </p:sp>
      <p:sp>
        <p:nvSpPr>
          <p:cNvPr id="62" name="TextBox 61"/>
          <p:cNvSpPr txBox="1"/>
          <p:nvPr/>
        </p:nvSpPr>
        <p:spPr>
          <a:xfrm rot="2175738">
            <a:off x="3463425" y="3782298"/>
            <a:ext cx="1295400" cy="307777"/>
          </a:xfrm>
          <a:prstGeom prst="rect">
            <a:avLst/>
          </a:prstGeom>
          <a:noFill/>
        </p:spPr>
        <p:txBody>
          <a:bodyPr wrap="square" lIns="0" rIns="0" rtlCol="0">
            <a:spAutoFit/>
          </a:bodyPr>
          <a:lstStyle/>
          <a:p>
            <a:pPr algn="ctr" defTabSz="457200"/>
            <a:r>
              <a:rPr lang="en-US" sz="1400" dirty="0" smtClean="0">
                <a:solidFill>
                  <a:prstClr val="black"/>
                </a:solidFill>
                <a:latin typeface="Calibri"/>
              </a:rPr>
              <a:t>CASH</a:t>
            </a:r>
            <a:endParaRPr lang="en-US" sz="1400" dirty="0">
              <a:solidFill>
                <a:prstClr val="black"/>
              </a:solidFill>
              <a:latin typeface="Calibri"/>
            </a:endParaRPr>
          </a:p>
        </p:txBody>
      </p:sp>
      <p:sp>
        <p:nvSpPr>
          <p:cNvPr id="64" name="TextBox 63"/>
          <p:cNvSpPr txBox="1"/>
          <p:nvPr/>
        </p:nvSpPr>
        <p:spPr>
          <a:xfrm>
            <a:off x="4434990" y="1932057"/>
            <a:ext cx="1295400" cy="353943"/>
          </a:xfrm>
          <a:prstGeom prst="rect">
            <a:avLst/>
          </a:prstGeom>
          <a:noFill/>
        </p:spPr>
        <p:txBody>
          <a:bodyPr wrap="square" lIns="0" rIns="0" rtlCol="0">
            <a:spAutoFit/>
          </a:bodyPr>
          <a:lstStyle/>
          <a:p>
            <a:pPr algn="ctr" defTabSz="457200"/>
            <a:r>
              <a:rPr lang="en-US" sz="1700" dirty="0" smtClean="0">
                <a:solidFill>
                  <a:prstClr val="black"/>
                </a:solidFill>
                <a:latin typeface="Calibri"/>
              </a:rPr>
              <a:t>CASH</a:t>
            </a:r>
            <a:endParaRPr lang="en-US" sz="1700" dirty="0">
              <a:solidFill>
                <a:prstClr val="black"/>
              </a:solidFill>
              <a:latin typeface="Calibri"/>
            </a:endParaRPr>
          </a:p>
        </p:txBody>
      </p:sp>
      <p:cxnSp>
        <p:nvCxnSpPr>
          <p:cNvPr id="25" name="Straight Arrow Connector 24"/>
          <p:cNvCxnSpPr/>
          <p:nvPr/>
        </p:nvCxnSpPr>
        <p:spPr>
          <a:xfrm>
            <a:off x="4310680" y="2514600"/>
            <a:ext cx="1556720" cy="0"/>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058368">
            <a:off x="3835643" y="2852031"/>
            <a:ext cx="2057400" cy="523220"/>
          </a:xfrm>
          <a:prstGeom prst="rect">
            <a:avLst/>
          </a:prstGeom>
          <a:noFill/>
        </p:spPr>
        <p:txBody>
          <a:bodyPr wrap="square" lIns="0" rIns="0" rtlCol="0">
            <a:spAutoFit/>
          </a:bodyPr>
          <a:lstStyle/>
          <a:p>
            <a:pPr algn="ctr" defTabSz="457200"/>
            <a:r>
              <a:rPr lang="en-US" sz="1400" dirty="0" smtClean="0">
                <a:solidFill>
                  <a:prstClr val="black"/>
                </a:solidFill>
                <a:latin typeface="Calibri"/>
              </a:rPr>
              <a:t>COMMERCIAL </a:t>
            </a:r>
          </a:p>
          <a:p>
            <a:pPr algn="ctr" defTabSz="457200"/>
            <a:r>
              <a:rPr lang="en-US" sz="1400" dirty="0" smtClean="0">
                <a:solidFill>
                  <a:prstClr val="black"/>
                </a:solidFill>
                <a:latin typeface="Calibri"/>
              </a:rPr>
              <a:t>PAPER</a:t>
            </a:r>
            <a:endParaRPr lang="en-US" sz="1400" dirty="0">
              <a:solidFill>
                <a:prstClr val="black"/>
              </a:solidFill>
              <a:latin typeface="Calibri"/>
            </a:endParaRPr>
          </a:p>
        </p:txBody>
      </p:sp>
      <p:pic>
        <p:nvPicPr>
          <p:cNvPr id="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7740" y="1752601"/>
            <a:ext cx="2111860" cy="132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0346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600" dirty="0" smtClean="0">
                <a:solidFill>
                  <a:srgbClr val="C70000"/>
                </a:solidFill>
              </a:rPr>
              <a:t>REGULATORY/STATE &amp; FEDERAL TAX ISSUES</a:t>
            </a:r>
            <a:endParaRPr lang="en-US" sz="2600" dirty="0">
              <a:solidFill>
                <a:srgbClr val="C70000"/>
              </a:solidFill>
            </a:endParaRPr>
          </a:p>
        </p:txBody>
      </p:sp>
      <p:sp>
        <p:nvSpPr>
          <p:cNvPr id="3" name="Content Placeholder 2"/>
          <p:cNvSpPr>
            <a:spLocks noGrp="1"/>
          </p:cNvSpPr>
          <p:nvPr>
            <p:ph idx="1"/>
          </p:nvPr>
        </p:nvSpPr>
        <p:spPr/>
        <p:txBody>
          <a:bodyPr/>
          <a:lstStyle/>
          <a:p>
            <a:r>
              <a:rPr lang="en-US" dirty="0" smtClean="0"/>
              <a:t>FEDERAL TAX CONSEQUENCES</a:t>
            </a:r>
          </a:p>
          <a:p>
            <a:pPr lvl="1"/>
            <a:r>
              <a:rPr lang="en-US" dirty="0" smtClean="0"/>
              <a:t>DEDUCTION OF PREMIUM</a:t>
            </a:r>
          </a:p>
          <a:p>
            <a:pPr lvl="1"/>
            <a:r>
              <a:rPr lang="en-US" dirty="0" smtClean="0"/>
              <a:t>LOANBACKS / LIQUIDITY</a:t>
            </a:r>
          </a:p>
          <a:p>
            <a:pPr lvl="2"/>
            <a:r>
              <a:rPr lang="en-US" dirty="0" smtClean="0"/>
              <a:t>IRS POSITION</a:t>
            </a:r>
          </a:p>
          <a:p>
            <a:pPr lvl="2"/>
            <a:r>
              <a:rPr lang="en-US" dirty="0" smtClean="0"/>
              <a:t>RENT-A-CENTER CASE</a:t>
            </a:r>
          </a:p>
          <a:p>
            <a:pPr lvl="1"/>
            <a:r>
              <a:rPr lang="en-US" dirty="0" smtClean="0"/>
              <a:t>CONCENTRATION OF INVESTMENT RISK</a:t>
            </a:r>
          </a:p>
          <a:p>
            <a:pPr lvl="1"/>
            <a:r>
              <a:rPr lang="en-US" dirty="0" smtClean="0"/>
              <a:t>TREATMENT OF OUTWARD “PARAMETRIC” REINSURANCE/RETROCESSION</a:t>
            </a:r>
          </a:p>
        </p:txBody>
      </p:sp>
      <p:sp>
        <p:nvSpPr>
          <p:cNvPr id="4" name="Slide Number Placeholder 3"/>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9556308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16"/>
            <a:ext cx="8229600" cy="1143000"/>
          </a:xfrm>
        </p:spPr>
        <p:txBody>
          <a:bodyPr/>
          <a:lstStyle/>
          <a:p>
            <a:r>
              <a:rPr lang="en-US" dirty="0" smtClean="0">
                <a:solidFill>
                  <a:srgbClr val="D80000"/>
                </a:solidFill>
              </a:rPr>
              <a:t>Here With You Today</a:t>
            </a:r>
            <a:endParaRPr lang="en-US" dirty="0">
              <a:solidFill>
                <a:srgbClr val="D80000"/>
              </a:solidFill>
            </a:endParaRPr>
          </a:p>
        </p:txBody>
      </p:sp>
      <p:sp>
        <p:nvSpPr>
          <p:cNvPr id="3" name="Content Placeholder 2"/>
          <p:cNvSpPr>
            <a:spLocks noGrp="1"/>
          </p:cNvSpPr>
          <p:nvPr>
            <p:ph idx="1"/>
          </p:nvPr>
        </p:nvSpPr>
        <p:spPr>
          <a:xfrm>
            <a:off x="212612" y="1278000"/>
            <a:ext cx="8814874" cy="4989600"/>
          </a:xfrm>
        </p:spPr>
        <p:txBody>
          <a:bodyPr>
            <a:noAutofit/>
          </a:bodyPr>
          <a:lstStyle/>
          <a:p>
            <a:endParaRPr lang="en-US" sz="2000" dirty="0" smtClean="0"/>
          </a:p>
          <a:p>
            <a:r>
              <a:rPr lang="en-US" sz="2000" dirty="0" smtClean="0"/>
              <a:t>John </a:t>
            </a:r>
            <a:r>
              <a:rPr lang="en-US" sz="2000" dirty="0" err="1"/>
              <a:t>Jureller</a:t>
            </a:r>
            <a:r>
              <a:rPr lang="en-US" sz="2000" dirty="0"/>
              <a:t>, 	EVP &amp; CFO, Frontier Communications </a:t>
            </a:r>
            <a:endParaRPr lang="en-US" sz="2000" dirty="0" smtClean="0"/>
          </a:p>
          <a:p>
            <a:pPr lvl="1"/>
            <a:r>
              <a:rPr lang="en-US" sz="2000" i="1" dirty="0" smtClean="0"/>
              <a:t>CT Captive #4!!!</a:t>
            </a:r>
            <a:endParaRPr lang="en-US" sz="2000" dirty="0" smtClean="0"/>
          </a:p>
          <a:p>
            <a:r>
              <a:rPr lang="en-US" sz="2000" dirty="0" smtClean="0"/>
              <a:t>Keith </a:t>
            </a:r>
            <a:r>
              <a:rPr lang="en-US" sz="2000" dirty="0"/>
              <a:t>W. </a:t>
            </a:r>
            <a:r>
              <a:rPr lang="en-US" sz="2000" dirty="0" err="1"/>
              <a:t>Kennerly</a:t>
            </a:r>
            <a:r>
              <a:rPr lang="en-US" sz="2000" dirty="0"/>
              <a:t>, </a:t>
            </a:r>
            <a:r>
              <a:rPr lang="en-US" sz="2000" dirty="0" smtClean="0"/>
              <a:t>VP</a:t>
            </a:r>
            <a:r>
              <a:rPr lang="en-US" sz="2000" dirty="0"/>
              <a:t>, Structured Health and Financial Solutions, Hannover </a:t>
            </a:r>
            <a:r>
              <a:rPr lang="en-US" sz="2000" dirty="0" smtClean="0"/>
              <a:t>Re</a:t>
            </a:r>
          </a:p>
          <a:p>
            <a:pPr lvl="1"/>
            <a:r>
              <a:rPr lang="en-US" sz="2000" i="1" dirty="0" smtClean="0"/>
              <a:t>Insurer’s Perspective on Non-Traditional Captive Vehicles</a:t>
            </a:r>
            <a:endParaRPr lang="en-US" sz="2000" dirty="0" smtClean="0"/>
          </a:p>
          <a:p>
            <a:r>
              <a:rPr lang="en-US" sz="2000" dirty="0" smtClean="0"/>
              <a:t>Jay </a:t>
            </a:r>
            <a:r>
              <a:rPr lang="en-US" sz="2000" dirty="0"/>
              <a:t>Green, </a:t>
            </a:r>
            <a:r>
              <a:rPr lang="en-US" sz="2000" dirty="0" smtClean="0"/>
              <a:t>SVP</a:t>
            </a:r>
            <a:r>
              <a:rPr lang="en-US" sz="2000" dirty="0"/>
              <a:t>, GC </a:t>
            </a:r>
            <a:r>
              <a:rPr lang="en-US" sz="2000" dirty="0" smtClean="0"/>
              <a:t>Securities / Guy </a:t>
            </a:r>
            <a:r>
              <a:rPr lang="en-US" sz="2000" dirty="0"/>
              <a:t>Carpenter </a:t>
            </a:r>
            <a:endParaRPr lang="en-US" sz="2000" dirty="0" smtClean="0"/>
          </a:p>
          <a:p>
            <a:pPr lvl="1"/>
            <a:r>
              <a:rPr lang="en-US" sz="2000" i="1" dirty="0" smtClean="0"/>
              <a:t>CAT Bonds</a:t>
            </a:r>
            <a:endParaRPr lang="en-US" sz="2000" dirty="0" smtClean="0"/>
          </a:p>
          <a:p>
            <a:r>
              <a:rPr lang="en-US" sz="2000" dirty="0" smtClean="0"/>
              <a:t>P</a:t>
            </a:r>
            <a:r>
              <a:rPr lang="en-US" sz="2000" dirty="0"/>
              <a:t>. Bruce Wright, </a:t>
            </a:r>
            <a:r>
              <a:rPr lang="en-US" sz="2000" dirty="0" smtClean="0"/>
              <a:t>Partner</a:t>
            </a:r>
            <a:r>
              <a:rPr lang="en-US" sz="2000" dirty="0"/>
              <a:t>, Sutherland </a:t>
            </a:r>
            <a:r>
              <a:rPr lang="en-US" sz="2000" dirty="0" err="1"/>
              <a:t>Asbill</a:t>
            </a:r>
            <a:r>
              <a:rPr lang="en-US" sz="2000" dirty="0"/>
              <a:t> &amp; Brennan </a:t>
            </a:r>
            <a:r>
              <a:rPr lang="en-US" sz="2000" dirty="0" smtClean="0"/>
              <a:t>LLP</a:t>
            </a:r>
          </a:p>
          <a:p>
            <a:pPr lvl="1"/>
            <a:r>
              <a:rPr lang="en-US" sz="2000" i="1" dirty="0" smtClean="0"/>
              <a:t>Alternative Uses of Capital</a:t>
            </a:r>
            <a:endParaRPr lang="en-US" sz="2000" dirty="0" smtClean="0"/>
          </a:p>
          <a:p>
            <a:r>
              <a:rPr lang="en-US" sz="2000" dirty="0" smtClean="0"/>
              <a:t>Michael Serricchio, Senior Vice President, Marsh Captive Solutions</a:t>
            </a:r>
            <a:endParaRPr lang="en-US" sz="2000" dirty="0"/>
          </a:p>
          <a:p>
            <a:pPr lvl="1"/>
            <a:r>
              <a:rPr lang="en-US" sz="2000" dirty="0" smtClean="0"/>
              <a:t>Moderator</a:t>
            </a:r>
            <a:endParaRPr lang="en-US" sz="2000" dirty="0"/>
          </a:p>
        </p:txBody>
      </p:sp>
    </p:spTree>
    <p:extLst>
      <p:ext uri="{BB962C8B-B14F-4D97-AF65-F5344CB8AC3E}">
        <p14:creationId xmlns:p14="http://schemas.microsoft.com/office/powerpoint/2010/main" val="402639056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05"/>
            <a:ext cx="9144000" cy="949037"/>
          </a:xfrm>
        </p:spPr>
        <p:txBody>
          <a:bodyPr/>
          <a:lstStyle/>
          <a:p>
            <a:r>
              <a:rPr lang="en-US" sz="2600" dirty="0">
                <a:solidFill>
                  <a:srgbClr val="C70000"/>
                </a:solidFill>
              </a:rPr>
              <a:t>REGULATORY/STATE &amp; FEDERAL TAX ISSUES</a:t>
            </a:r>
          </a:p>
        </p:txBody>
      </p:sp>
      <p:sp>
        <p:nvSpPr>
          <p:cNvPr id="3" name="Content Placeholder 2"/>
          <p:cNvSpPr>
            <a:spLocks noGrp="1"/>
          </p:cNvSpPr>
          <p:nvPr>
            <p:ph idx="1"/>
          </p:nvPr>
        </p:nvSpPr>
        <p:spPr/>
        <p:txBody>
          <a:bodyPr/>
          <a:lstStyle/>
          <a:p>
            <a:r>
              <a:rPr lang="en-US" dirty="0" smtClean="0"/>
              <a:t>STATE TAX CONSEQUENCES</a:t>
            </a:r>
          </a:p>
          <a:p>
            <a:pPr lvl="1"/>
            <a:r>
              <a:rPr lang="en-US" dirty="0" smtClean="0"/>
              <a:t>COMBINING INCOME ISSUE AFFECTS PARENT NOV CAPTIVE IS IN ANOTHER STATE</a:t>
            </a:r>
          </a:p>
          <a:p>
            <a:pPr lvl="2"/>
            <a:endParaRPr lang="en-US" dirty="0" smtClean="0"/>
          </a:p>
          <a:p>
            <a:pPr marL="1028700" lvl="2" indent="0">
              <a:buNone/>
            </a:pPr>
            <a:endParaRPr lang="en-US" dirty="0"/>
          </a:p>
          <a:p>
            <a:pPr marL="1028700" lvl="2" indent="0">
              <a:buNone/>
            </a:pPr>
            <a:endParaRPr lang="en-US" dirty="0" smtClean="0"/>
          </a:p>
        </p:txBody>
      </p:sp>
      <p:sp>
        <p:nvSpPr>
          <p:cNvPr id="10" name="Slide Number Placeholder 9"/>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4" name="Rectangle 3"/>
          <p:cNvSpPr/>
          <p:nvPr/>
        </p:nvSpPr>
        <p:spPr>
          <a:xfrm>
            <a:off x="990600" y="3352800"/>
            <a:ext cx="1981200" cy="6096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dirty="0" smtClean="0">
                <a:solidFill>
                  <a:prstClr val="white"/>
                </a:solidFill>
                <a:latin typeface="Calibri"/>
              </a:rPr>
              <a:t>APPORTIONMENT FACTOR</a:t>
            </a:r>
            <a:endParaRPr lang="en-US" sz="1600" dirty="0">
              <a:solidFill>
                <a:prstClr val="white"/>
              </a:solidFill>
              <a:latin typeface="Calibri"/>
            </a:endParaRPr>
          </a:p>
        </p:txBody>
      </p:sp>
      <p:sp>
        <p:nvSpPr>
          <p:cNvPr id="5" name="TextBox 4"/>
          <p:cNvSpPr txBox="1"/>
          <p:nvPr/>
        </p:nvSpPr>
        <p:spPr>
          <a:xfrm>
            <a:off x="3276600" y="3505200"/>
            <a:ext cx="457200" cy="369332"/>
          </a:xfrm>
          <a:prstGeom prst="rect">
            <a:avLst/>
          </a:prstGeom>
          <a:noFill/>
        </p:spPr>
        <p:txBody>
          <a:bodyPr wrap="square" rtlCol="0">
            <a:spAutoFit/>
          </a:bodyPr>
          <a:lstStyle/>
          <a:p>
            <a:pPr algn="ctr" defTabSz="457200"/>
            <a:r>
              <a:rPr lang="en-US" dirty="0" smtClean="0">
                <a:solidFill>
                  <a:prstClr val="black"/>
                </a:solidFill>
                <a:latin typeface="Calibri"/>
              </a:rPr>
              <a:t>X</a:t>
            </a:r>
            <a:endParaRPr lang="en-US" dirty="0">
              <a:solidFill>
                <a:prstClr val="black"/>
              </a:solidFill>
              <a:latin typeface="Calibri"/>
            </a:endParaRPr>
          </a:p>
        </p:txBody>
      </p:sp>
      <p:sp>
        <p:nvSpPr>
          <p:cNvPr id="6" name="Rectangle 5"/>
          <p:cNvSpPr/>
          <p:nvPr/>
        </p:nvSpPr>
        <p:spPr>
          <a:xfrm>
            <a:off x="3886200" y="3352800"/>
            <a:ext cx="1447800"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dirty="0" smtClean="0">
                <a:solidFill>
                  <a:prstClr val="white"/>
                </a:solidFill>
                <a:latin typeface="Calibri"/>
              </a:rPr>
              <a:t>COMBINED</a:t>
            </a:r>
          </a:p>
          <a:p>
            <a:pPr algn="ctr" defTabSz="457200"/>
            <a:r>
              <a:rPr lang="en-US" sz="1600" dirty="0" smtClean="0">
                <a:solidFill>
                  <a:prstClr val="white"/>
                </a:solidFill>
                <a:latin typeface="Calibri"/>
              </a:rPr>
              <a:t>INCOME</a:t>
            </a:r>
            <a:endParaRPr lang="en-US" sz="1600" dirty="0">
              <a:solidFill>
                <a:prstClr val="white"/>
              </a:solidFill>
              <a:latin typeface="Calibri"/>
            </a:endParaRPr>
          </a:p>
        </p:txBody>
      </p:sp>
      <p:sp>
        <p:nvSpPr>
          <p:cNvPr id="7" name="TextBox 6"/>
          <p:cNvSpPr txBox="1"/>
          <p:nvPr/>
        </p:nvSpPr>
        <p:spPr>
          <a:xfrm>
            <a:off x="5715000" y="3505200"/>
            <a:ext cx="533400" cy="369332"/>
          </a:xfrm>
          <a:prstGeom prst="rect">
            <a:avLst/>
          </a:prstGeom>
          <a:noFill/>
        </p:spPr>
        <p:txBody>
          <a:bodyPr wrap="square" rtlCol="0">
            <a:spAutoFit/>
          </a:bodyPr>
          <a:lstStyle/>
          <a:p>
            <a:pPr algn="ctr" defTabSz="457200"/>
            <a:r>
              <a:rPr lang="en-US" dirty="0" smtClean="0">
                <a:solidFill>
                  <a:prstClr val="black"/>
                </a:solidFill>
                <a:latin typeface="Calibri"/>
              </a:rPr>
              <a:t>X</a:t>
            </a:r>
            <a:endParaRPr lang="en-US" dirty="0">
              <a:solidFill>
                <a:prstClr val="black"/>
              </a:solidFill>
              <a:latin typeface="Calibri"/>
            </a:endParaRPr>
          </a:p>
        </p:txBody>
      </p:sp>
      <p:sp>
        <p:nvSpPr>
          <p:cNvPr id="8" name="Rectangle 7"/>
          <p:cNvSpPr/>
          <p:nvPr/>
        </p:nvSpPr>
        <p:spPr>
          <a:xfrm>
            <a:off x="6400800" y="3352800"/>
            <a:ext cx="1066800" cy="609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dirty="0" smtClean="0">
                <a:solidFill>
                  <a:prstClr val="white"/>
                </a:solidFill>
                <a:latin typeface="Calibri"/>
              </a:rPr>
              <a:t>RATE</a:t>
            </a:r>
            <a:endParaRPr lang="en-US" sz="1600" dirty="0">
              <a:solidFill>
                <a:prstClr val="white"/>
              </a:solidFill>
              <a:latin typeface="Calibri"/>
            </a:endParaRPr>
          </a:p>
        </p:txBody>
      </p:sp>
      <p:sp>
        <p:nvSpPr>
          <p:cNvPr id="9" name="Rectangle 8"/>
          <p:cNvSpPr/>
          <p:nvPr/>
        </p:nvSpPr>
        <p:spPr>
          <a:xfrm>
            <a:off x="685800" y="4343401"/>
            <a:ext cx="7848600" cy="707886"/>
          </a:xfrm>
          <a:prstGeom prst="rect">
            <a:avLst/>
          </a:prstGeom>
        </p:spPr>
        <p:txBody>
          <a:bodyPr wrap="square">
            <a:spAutoFit/>
          </a:bodyPr>
          <a:lstStyle/>
          <a:p>
            <a:pPr lvl="2" indent="-230188" defTabSz="457200"/>
            <a:r>
              <a:rPr lang="en-US" sz="1400" dirty="0" smtClean="0">
                <a:solidFill>
                  <a:prstClr val="white">
                    <a:lumMod val="65000"/>
                  </a:prstClr>
                </a:solidFill>
                <a:latin typeface="Arial"/>
                <a:cs typeface="Arial"/>
              </a:rPr>
              <a:t>■</a:t>
            </a:r>
            <a:r>
              <a:rPr lang="en-US" dirty="0" smtClean="0">
                <a:solidFill>
                  <a:prstClr val="black"/>
                </a:solidFill>
                <a:latin typeface="Calibri"/>
              </a:rPr>
              <a:t>	</a:t>
            </a:r>
            <a:r>
              <a:rPr lang="en-US" sz="2000" dirty="0" smtClean="0">
                <a:solidFill>
                  <a:prstClr val="black"/>
                </a:solidFill>
                <a:latin typeface="Calibri"/>
              </a:rPr>
              <a:t>ISSUE ARISES BECAUSE OF PARENT DOING BUSINESS IN STATE </a:t>
            </a:r>
            <a:r>
              <a:rPr lang="en-US" sz="2000" b="1" u="sng" dirty="0" smtClean="0">
                <a:solidFill>
                  <a:prstClr val="black"/>
                </a:solidFill>
                <a:latin typeface="Calibri"/>
              </a:rPr>
              <a:t>NOT</a:t>
            </a:r>
            <a:r>
              <a:rPr lang="en-US" sz="2000" dirty="0" smtClean="0">
                <a:solidFill>
                  <a:prstClr val="black"/>
                </a:solidFill>
                <a:latin typeface="Calibri"/>
              </a:rPr>
              <a:t> LOCATION OF CAPTIVE</a:t>
            </a:r>
            <a:endParaRPr lang="en-US" sz="2000" dirty="0">
              <a:solidFill>
                <a:prstClr val="black"/>
              </a:solidFill>
              <a:latin typeface="Calibri"/>
            </a:endParaRPr>
          </a:p>
        </p:txBody>
      </p:sp>
    </p:spTree>
    <p:extLst>
      <p:ext uri="{BB962C8B-B14F-4D97-AF65-F5344CB8AC3E}">
        <p14:creationId xmlns:p14="http://schemas.microsoft.com/office/powerpoint/2010/main" val="18583113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600" dirty="0">
                <a:solidFill>
                  <a:srgbClr val="C70000"/>
                </a:solidFill>
              </a:rPr>
              <a:t>REGULATORY/STATE &amp; FEDERAL TAX ISSUES</a:t>
            </a:r>
          </a:p>
        </p:txBody>
      </p:sp>
      <p:sp>
        <p:nvSpPr>
          <p:cNvPr id="3" name="Content Placeholder 2"/>
          <p:cNvSpPr>
            <a:spLocks noGrp="1"/>
          </p:cNvSpPr>
          <p:nvPr>
            <p:ph idx="1"/>
          </p:nvPr>
        </p:nvSpPr>
        <p:spPr>
          <a:xfrm>
            <a:off x="838200" y="1265237"/>
            <a:ext cx="7848600" cy="4754563"/>
          </a:xfrm>
        </p:spPr>
        <p:txBody>
          <a:bodyPr>
            <a:normAutofit lnSpcReduction="10000"/>
          </a:bodyPr>
          <a:lstStyle/>
          <a:p>
            <a:r>
              <a:rPr lang="en-US" dirty="0" smtClean="0"/>
              <a:t>STATE TAX CONSEQUENCES</a:t>
            </a:r>
          </a:p>
          <a:p>
            <a:pPr lvl="1"/>
            <a:r>
              <a:rPr lang="en-US" dirty="0" smtClean="0"/>
              <a:t>NEW YORK RULE RE: OVER-STUFFED CAPTIVES/FEDERAL RULES APPLY</a:t>
            </a:r>
          </a:p>
          <a:p>
            <a:pPr lvl="1"/>
            <a:r>
              <a:rPr lang="en-US" dirty="0" smtClean="0"/>
              <a:t>BUT SEE </a:t>
            </a:r>
            <a:r>
              <a:rPr lang="en-US" u="sng" dirty="0" smtClean="0"/>
              <a:t>WENDY’S</a:t>
            </a:r>
            <a:r>
              <a:rPr lang="en-US" dirty="0" smtClean="0"/>
              <a:t> CASES IN ILLINOIS AND OKLAHOMA</a:t>
            </a:r>
          </a:p>
          <a:p>
            <a:pPr lvl="3"/>
            <a:r>
              <a:rPr lang="en-US" dirty="0"/>
              <a:t>DEALING WITH EXCESS INVESTMENT INCOME</a:t>
            </a:r>
          </a:p>
          <a:p>
            <a:pPr lvl="4"/>
            <a:r>
              <a:rPr lang="en-US" dirty="0"/>
              <a:t>CATASTROPHE EXPOSURES, </a:t>
            </a:r>
            <a:r>
              <a:rPr lang="en-US" i="1" dirty="0"/>
              <a:t>e.g.</a:t>
            </a:r>
            <a:r>
              <a:rPr lang="en-US" dirty="0"/>
              <a:t>, EXCESS </a:t>
            </a:r>
            <a:r>
              <a:rPr lang="en-US" dirty="0" err="1"/>
              <a:t>D&amp;O</a:t>
            </a:r>
            <a:r>
              <a:rPr lang="en-US" dirty="0"/>
              <a:t>, EXCESS E&amp;O</a:t>
            </a:r>
          </a:p>
          <a:p>
            <a:pPr lvl="4"/>
            <a:r>
              <a:rPr lang="en-US" dirty="0"/>
              <a:t>PRIMARY </a:t>
            </a:r>
            <a:r>
              <a:rPr lang="en-US" dirty="0" smtClean="0"/>
              <a:t>EXPOSURES</a:t>
            </a:r>
          </a:p>
          <a:p>
            <a:r>
              <a:rPr lang="en-US" dirty="0"/>
              <a:t>REGULATORY ISSUES</a:t>
            </a:r>
          </a:p>
          <a:p>
            <a:pPr lvl="1"/>
            <a:r>
              <a:rPr lang="en-US" dirty="0"/>
              <a:t>LIQUIDITY</a:t>
            </a:r>
          </a:p>
          <a:p>
            <a:pPr marL="1943100" lvl="4" indent="0">
              <a:buNone/>
            </a:pPr>
            <a:endParaRPr lang="en-US" dirty="0" smtClean="0"/>
          </a:p>
        </p:txBody>
      </p:sp>
      <p:sp>
        <p:nvSpPr>
          <p:cNvPr id="4" name="Slide Number Placeholder 3"/>
          <p:cNvSpPr>
            <a:spLocks noGrp="1"/>
          </p:cNvSpPr>
          <p:nvPr>
            <p:ph type="sldNum" sz="quarter" idx="12"/>
          </p:nvPr>
        </p:nvSpPr>
        <p:spPr/>
        <p:txBody>
          <a:bodyPr/>
          <a:lstStyle/>
          <a:p>
            <a:fld id="{25ABDFD7-075B-417F-8CA4-0C676A3B95B8}"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Tree>
    <p:extLst>
      <p:ext uri="{BB962C8B-B14F-4D97-AF65-F5344CB8AC3E}">
        <p14:creationId xmlns:p14="http://schemas.microsoft.com/office/powerpoint/2010/main" val="281267425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0" y="11316"/>
            <a:ext cx="9144000" cy="1143000"/>
          </a:xfrm>
        </p:spPr>
        <p:txBody>
          <a:bodyPr>
            <a:normAutofit/>
          </a:bodyPr>
          <a:lstStyle/>
          <a:p>
            <a:pPr eaLnBrk="1" hangingPunct="1"/>
            <a:r>
              <a:rPr lang="en-US" altLang="en-US" sz="2800" dirty="0" smtClean="0">
                <a:solidFill>
                  <a:srgbClr val="C70000"/>
                </a:solidFill>
              </a:rPr>
              <a:t>Disclosure</a:t>
            </a:r>
          </a:p>
        </p:txBody>
      </p:sp>
      <p:sp>
        <p:nvSpPr>
          <p:cNvPr id="106499" name="Rectangle 3"/>
          <p:cNvSpPr>
            <a:spLocks noGrp="1" noChangeArrowheads="1"/>
          </p:cNvSpPr>
          <p:nvPr>
            <p:ph type="body" idx="4294967295"/>
          </p:nvPr>
        </p:nvSpPr>
        <p:spPr>
          <a:xfrm>
            <a:off x="0" y="1175516"/>
            <a:ext cx="9029773" cy="5984875"/>
          </a:xfrm>
          <a:noFill/>
        </p:spPr>
        <p:txBody>
          <a:bodyPr/>
          <a:lstStyle/>
          <a:p>
            <a:pPr algn="just" eaLnBrk="1" hangingPunct="1">
              <a:lnSpc>
                <a:spcPct val="80000"/>
              </a:lnSpc>
              <a:buFont typeface="Wingdings" pitchFamily="2" charset="2"/>
              <a:buNone/>
            </a:pPr>
            <a:r>
              <a:rPr lang="en-US" sz="800" dirty="0" smtClean="0"/>
              <a:t>	</a:t>
            </a:r>
            <a:r>
              <a:rPr lang="en-US" sz="1000" dirty="0" smtClean="0"/>
              <a:t>Securities or investments, as applicable are offered in the US through GC Securities, a division of MMC Securities Corp. (“MMCSC”), a US registered broker-dealer and member FINRA/SIPC.  Main office:  1166 Avenue of the Americas, New York, NY 10036.  Phone: 212.345.5000.  Securities or investments, as applicable are offered in the European Union by GC Securities, a division of MMC Securities (Europe) Ltd., which is authorized and regulated by the Financial Services Authority. Reinsurance products are placed through qualified affiliates of Guy Carpenter &amp; Company, LLC.  MMC Securities Corp., MMC Securities (Europe) Ltd., and Guy Carpenter, LLC are affiliates owned by Marsh &amp; McLennan Companies (“MMC”).  Reinsurance intermediary services are offered through Guy Carpenter &amp; Company, LLC. </a:t>
            </a:r>
          </a:p>
          <a:p>
            <a:pPr algn="just" eaLnBrk="1" hangingPunct="1">
              <a:lnSpc>
                <a:spcPct val="80000"/>
              </a:lnSpc>
              <a:buFont typeface="Wingdings" pitchFamily="2" charset="2"/>
              <a:buNone/>
            </a:pPr>
            <a:r>
              <a:rPr lang="en-US" sz="1000" dirty="0" smtClean="0"/>
              <a:t>	This information was prepared by MMCSC and/or Guy Carpenter &amp; Company, LLC. (“Guy Carpenter” or ”GC”), the reinsurance brokerage arm of MMC.  All statistical tables, charts, graphs or other illustrations contained herein were prepared by MMCSC or GC unless otherwise noted.  Results from simulations and projections are for illustrative purposes only and are based on certain assumptions.  Therefore the recipient should not place undue reliance on these results.  Past performance does not guarantee future results.  </a:t>
            </a:r>
          </a:p>
          <a:p>
            <a:pPr algn="just" eaLnBrk="1" hangingPunct="1">
              <a:lnSpc>
                <a:spcPct val="80000"/>
              </a:lnSpc>
              <a:buFont typeface="Wingdings" pitchFamily="2" charset="2"/>
              <a:buNone/>
            </a:pPr>
            <a:r>
              <a:rPr lang="en-US" sz="1000" dirty="0" smtClean="0"/>
              <a:t>	Neither MMCSC nor GC is a legal, tax or accounting adviser and makes no representation as to the accuracy or completeness of any data or information gathered or prepared by MMCSC or GC hereunder. Your company should therefore consult with its own tax, accounting, legal or other advisers and make its own independent analysis and investigation of the proposed transaction, as well as the financial and tax consequences thereof, the creditworthiness of the parties involved and all other matters relating to the transaction, prior to its own independent decision whether or not to enter into any agreements in connection with any transaction.</a:t>
            </a:r>
          </a:p>
          <a:p>
            <a:pPr algn="just" eaLnBrk="1" hangingPunct="1">
              <a:lnSpc>
                <a:spcPct val="80000"/>
              </a:lnSpc>
              <a:buFont typeface="Wingdings" pitchFamily="2" charset="2"/>
              <a:buNone/>
            </a:pPr>
            <a:r>
              <a:rPr lang="en-US" sz="1000" dirty="0" smtClean="0"/>
              <a:t>	This document contains indicative terms for discussion purposes only. MMCSC and GC give no assurance that any transaction will be consummated on the basis of these indicative terms and no specific issuer is obligated to issue any security or instrument on such indicative terms. This presentation does not constitute an offer to sell or any solicitation of any offer to buy or sell any security or instrument or to enter into any transaction on such indicative terms. An investment in insurance linked securities is speculative, involves a high degree of risk and should be considered only by institutional investors who can bear the economic risks of their investments and who can afford to sustain the loss of their investments.  </a:t>
            </a:r>
            <a:r>
              <a:rPr lang="en-US" sz="1000" dirty="0" err="1" smtClean="0"/>
              <a:t>Noteholders</a:t>
            </a:r>
            <a:r>
              <a:rPr lang="en-US" sz="1000" dirty="0" smtClean="0"/>
              <a:t> may lose all or a portion of their investment.  Institutional investors should thoroughly consider the information contained herein.</a:t>
            </a:r>
          </a:p>
          <a:p>
            <a:pPr algn="just" eaLnBrk="1" hangingPunct="1">
              <a:lnSpc>
                <a:spcPct val="80000"/>
              </a:lnSpc>
              <a:buFont typeface="Wingdings" pitchFamily="2" charset="2"/>
              <a:buNone/>
            </a:pPr>
            <a:r>
              <a:rPr lang="en-US" sz="1000" dirty="0" smtClean="0"/>
              <a:t>	This document is not intended to provide the sole basis for any evaluation by you of any transaction, security or instrument described herein and you agree that the merits or suitability of any such transaction, security or instrument to your particular situation will be independently determined by you including consideration of the legal, tax, accounting, regulatory financial and other related aspects thereof. Opinions and estimates constitute </a:t>
            </a:r>
            <a:r>
              <a:rPr lang="en-US" sz="1000" dirty="0" err="1" smtClean="0"/>
              <a:t>MMCSC’s</a:t>
            </a:r>
            <a:r>
              <a:rPr lang="en-US" sz="1000" dirty="0" smtClean="0"/>
              <a:t> and/or GC’s judgment and are subject to change without notice. In particular, neither MMCSC nor GC owes duty to you (except as required by the rules of the Securities and Exchange Commission, Financial Industry Regulatory Authority, Financial Services Authority, and/or any other regulatory body having proper jurisdiction) to exercise any judgment on your behalf as to the merits or suitability of any transaction, security or instrument. The information contained herein is provided to you on a strictly confidential basis and you agree that it may not be copied, reproduced or otherwise distributed by you (other than to your professional advisers) without our prior written consent. </a:t>
            </a:r>
          </a:p>
          <a:p>
            <a:pPr algn="just" eaLnBrk="1" hangingPunct="1">
              <a:lnSpc>
                <a:spcPct val="80000"/>
              </a:lnSpc>
              <a:buFont typeface="Wingdings" pitchFamily="2" charset="2"/>
              <a:buNone/>
            </a:pPr>
            <a:r>
              <a:rPr lang="en-US" sz="1000" dirty="0" smtClean="0"/>
              <a:t>	This material provides general and conceptual information about certain financial strategies, and does not discuss or refer to any specific securities or other financial product. This presentation is not intended as marketing, solicitation or offering any security or other financial product in Japan.  This material is intended only for sponsors, financial intuitions and qualified investors.</a:t>
            </a:r>
          </a:p>
          <a:p>
            <a:pPr algn="just" eaLnBrk="1" hangingPunct="1">
              <a:lnSpc>
                <a:spcPct val="80000"/>
              </a:lnSpc>
              <a:buFont typeface="Wingdings" pitchFamily="2" charset="2"/>
              <a:buNone/>
            </a:pPr>
            <a:r>
              <a:rPr lang="en-US" sz="1000" dirty="0" smtClean="0"/>
              <a:t>	MMCSC and/or GC may have an independent business relationship with any companies described herein.</a:t>
            </a:r>
          </a:p>
          <a:p>
            <a:pPr algn="just" eaLnBrk="1" hangingPunct="1">
              <a:lnSpc>
                <a:spcPct val="80000"/>
              </a:lnSpc>
              <a:buFont typeface="Wingdings" pitchFamily="2" charset="2"/>
              <a:buNone/>
            </a:pPr>
            <a:r>
              <a:rPr lang="en-US" sz="1000" dirty="0" smtClean="0"/>
              <a:t>	Trademarks and service marks are the property of their respective owners. </a:t>
            </a:r>
          </a:p>
          <a:p>
            <a:pPr algn="just" eaLnBrk="1" hangingPunct="1">
              <a:lnSpc>
                <a:spcPct val="80000"/>
              </a:lnSpc>
              <a:buFont typeface="Wingdings" pitchFamily="2" charset="2"/>
              <a:buNone/>
            </a:pPr>
            <a:r>
              <a:rPr lang="en-US" sz="1000" dirty="0" smtClean="0"/>
              <a:t>	The source of information for any charts, graphs, or illustrations in this document is GC Securities Proprietary Database 2013, unless otherwise indicated.</a:t>
            </a:r>
          </a:p>
          <a:p>
            <a:pPr algn="just" eaLnBrk="1" hangingPunct="1">
              <a:lnSpc>
                <a:spcPct val="80000"/>
              </a:lnSpc>
              <a:buFont typeface="Wingdings" pitchFamily="2" charset="2"/>
              <a:buNone/>
            </a:pPr>
            <a:r>
              <a:rPr lang="en-US" sz="1000" dirty="0" smtClean="0"/>
              <a:t>	Cory Anger, Chi Hum, Geoff Sweitzer, Ryan Clarke, Jay Green, and Sung Yim are registered representatives of MMCSC.</a:t>
            </a:r>
          </a:p>
        </p:txBody>
      </p:sp>
    </p:spTree>
    <p:extLst>
      <p:ext uri="{BB962C8B-B14F-4D97-AF65-F5344CB8AC3E}">
        <p14:creationId xmlns:p14="http://schemas.microsoft.com/office/powerpoint/2010/main" val="1419211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9144000" cy="6858000"/>
          </a:xfrm>
          <a:prstGeom prst="rect">
            <a:avLst/>
          </a:prstGeom>
        </p:spPr>
      </p:pic>
      <p:sp>
        <p:nvSpPr>
          <p:cNvPr id="5" name="Title 4"/>
          <p:cNvSpPr>
            <a:spLocks noGrp="1"/>
          </p:cNvSpPr>
          <p:nvPr>
            <p:ph type="ctrTitle"/>
          </p:nvPr>
        </p:nvSpPr>
        <p:spPr>
          <a:xfrm>
            <a:off x="685800" y="457200"/>
            <a:ext cx="7772400" cy="2800767"/>
          </a:xfrm>
        </p:spPr>
        <p:txBody>
          <a:bodyPr>
            <a:normAutofit/>
          </a:bodyPr>
          <a:lstStyle/>
          <a:p>
            <a: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Risk Mitigation Strategies: Improve the Captive’s Financial Performance and Support Operational Objectives</a:t>
            </a:r>
            <a:endPar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Subtitle 5"/>
          <p:cNvSpPr>
            <a:spLocks noGrp="1"/>
          </p:cNvSpPr>
          <p:nvPr>
            <p:ph type="subTitle" idx="1"/>
          </p:nvPr>
        </p:nvSpPr>
        <p:spPr>
          <a:xfrm>
            <a:off x="304800" y="2971800"/>
            <a:ext cx="8534400" cy="914400"/>
          </a:xfrm>
        </p:spPr>
        <p:txBody>
          <a:bodyPr>
            <a:normAutofit fontScale="92500" lnSpcReduction="20000"/>
          </a:bodyPr>
          <a:lstStyle/>
          <a:p>
            <a:r>
              <a:rPr lang="en-US" sz="2000" dirty="0" smtClean="0">
                <a:solidFill>
                  <a:schemeClr val="tx1"/>
                </a:solidFill>
              </a:rPr>
              <a:t>Moderator:</a:t>
            </a:r>
          </a:p>
          <a:p>
            <a:r>
              <a:rPr lang="en-US" sz="2000" dirty="0" smtClean="0">
                <a:solidFill>
                  <a:schemeClr val="tx1"/>
                </a:solidFill>
              </a:rPr>
              <a:t>Noreen E. </a:t>
            </a:r>
            <a:r>
              <a:rPr lang="en-US" sz="2000" dirty="0" err="1" smtClean="0">
                <a:solidFill>
                  <a:schemeClr val="tx1"/>
                </a:solidFill>
              </a:rPr>
              <a:t>Kuziak</a:t>
            </a:r>
            <a:r>
              <a:rPr lang="en-US" sz="2000" dirty="0" smtClean="0">
                <a:solidFill>
                  <a:schemeClr val="tx1">
                    <a:lumMod val="75000"/>
                    <a:lumOff val="25000"/>
                  </a:schemeClr>
                </a:solidFill>
              </a:rPr>
              <a:t>, Director of Underwriting, The Hartford Steam Boiler</a:t>
            </a:r>
          </a:p>
          <a:p>
            <a:r>
              <a:rPr lang="en-US" sz="2000" dirty="0" err="1">
                <a:solidFill>
                  <a:schemeClr val="tx1">
                    <a:lumMod val="75000"/>
                    <a:lumOff val="25000"/>
                  </a:schemeClr>
                </a:solidFill>
              </a:rPr>
              <a:t>n</a:t>
            </a:r>
            <a:r>
              <a:rPr lang="en-US" sz="2000" dirty="0" err="1" smtClean="0">
                <a:solidFill>
                  <a:schemeClr val="tx1">
                    <a:lumMod val="75000"/>
                    <a:lumOff val="25000"/>
                  </a:schemeClr>
                </a:solidFill>
              </a:rPr>
              <a:t>oreen.kuziak@hsb.com</a:t>
            </a:r>
            <a:endParaRPr lang="en-US" sz="2000" dirty="0" smtClean="0">
              <a:solidFill>
                <a:schemeClr val="tx1"/>
              </a:solidFill>
            </a:endParaRPr>
          </a:p>
        </p:txBody>
      </p:sp>
      <p:sp>
        <p:nvSpPr>
          <p:cNvPr id="2" name="TextBox 1"/>
          <p:cNvSpPr txBox="1"/>
          <p:nvPr/>
        </p:nvSpPr>
        <p:spPr>
          <a:xfrm>
            <a:off x="381000" y="4191000"/>
            <a:ext cx="3657600" cy="1538883"/>
          </a:xfrm>
          <a:prstGeom prst="rect">
            <a:avLst/>
          </a:prstGeom>
          <a:noFill/>
        </p:spPr>
        <p:txBody>
          <a:bodyPr wrap="square" numCol="1" rtlCol="0">
            <a:spAutoFit/>
          </a:bodyPr>
          <a:lstStyle/>
          <a:p>
            <a:pPr algn="ctr"/>
            <a:endParaRPr lang="en-US" sz="1400" dirty="0" smtClean="0">
              <a:solidFill>
                <a:prstClr val="black"/>
              </a:solidFill>
              <a:latin typeface="Calibri"/>
            </a:endParaRPr>
          </a:p>
          <a:p>
            <a:pPr algn="ctr"/>
            <a:r>
              <a:rPr lang="en-US" sz="2000" dirty="0" smtClean="0">
                <a:solidFill>
                  <a:prstClr val="black"/>
                </a:solidFill>
                <a:latin typeface="Calibri"/>
              </a:rPr>
              <a:t>Nick Pearson</a:t>
            </a:r>
          </a:p>
          <a:p>
            <a:pPr algn="ctr"/>
            <a:r>
              <a:rPr lang="en-US" sz="2000" dirty="0" smtClean="0">
                <a:solidFill>
                  <a:prstClr val="black"/>
                </a:solidFill>
                <a:latin typeface="Calibri"/>
              </a:rPr>
              <a:t>Partner,</a:t>
            </a:r>
          </a:p>
          <a:p>
            <a:pPr algn="ctr"/>
            <a:r>
              <a:rPr lang="en-US" sz="2000" dirty="0" smtClean="0">
                <a:solidFill>
                  <a:prstClr val="black"/>
                </a:solidFill>
                <a:latin typeface="Calibri"/>
              </a:rPr>
              <a:t>Edwards Wildman Palmer, LLP</a:t>
            </a:r>
          </a:p>
          <a:p>
            <a:pPr algn="ctr"/>
            <a:r>
              <a:rPr lang="en-US" sz="2000" dirty="0" err="1" smtClean="0">
                <a:solidFill>
                  <a:prstClr val="black"/>
                </a:solidFill>
                <a:latin typeface="Calibri"/>
              </a:rPr>
              <a:t>npearson@edwardswildman.com</a:t>
            </a:r>
            <a:endParaRPr lang="en-US" sz="2000" dirty="0" smtClean="0">
              <a:solidFill>
                <a:prstClr val="black"/>
              </a:solidFill>
              <a:latin typeface="Calibri"/>
            </a:endParaRPr>
          </a:p>
        </p:txBody>
      </p:sp>
      <p:sp>
        <p:nvSpPr>
          <p:cNvPr id="3" name="TextBox 2"/>
          <p:cNvSpPr txBox="1"/>
          <p:nvPr/>
        </p:nvSpPr>
        <p:spPr>
          <a:xfrm>
            <a:off x="3048000" y="3962400"/>
            <a:ext cx="3048000" cy="400110"/>
          </a:xfrm>
          <a:prstGeom prst="rect">
            <a:avLst/>
          </a:prstGeom>
          <a:noFill/>
        </p:spPr>
        <p:txBody>
          <a:bodyPr wrap="square" rtlCol="0">
            <a:spAutoFit/>
          </a:bodyPr>
          <a:lstStyle/>
          <a:p>
            <a:pPr algn="ctr"/>
            <a:r>
              <a:rPr lang="en-US" sz="2000" dirty="0" smtClean="0">
                <a:solidFill>
                  <a:prstClr val="black"/>
                </a:solidFill>
                <a:latin typeface="Calibri"/>
              </a:rPr>
              <a:t>Speakers:</a:t>
            </a:r>
            <a:endParaRPr lang="en-US" sz="2000" dirty="0">
              <a:solidFill>
                <a:prstClr val="black"/>
              </a:solidFill>
              <a:latin typeface="Calibri"/>
            </a:endParaRPr>
          </a:p>
        </p:txBody>
      </p:sp>
      <p:sp>
        <p:nvSpPr>
          <p:cNvPr id="7" name="TextBox 6"/>
          <p:cNvSpPr txBox="1"/>
          <p:nvPr/>
        </p:nvSpPr>
        <p:spPr>
          <a:xfrm>
            <a:off x="5257800" y="4114800"/>
            <a:ext cx="3733800" cy="2154436"/>
          </a:xfrm>
          <a:prstGeom prst="rect">
            <a:avLst/>
          </a:prstGeom>
          <a:noFill/>
        </p:spPr>
        <p:txBody>
          <a:bodyPr wrap="square" rtlCol="0">
            <a:spAutoFit/>
          </a:bodyPr>
          <a:lstStyle/>
          <a:p>
            <a:pPr algn="ctr"/>
            <a:endParaRPr lang="en-US" sz="1400" dirty="0" smtClean="0">
              <a:solidFill>
                <a:prstClr val="black"/>
              </a:solidFill>
              <a:latin typeface="Calibri"/>
            </a:endParaRPr>
          </a:p>
          <a:p>
            <a:pPr algn="ctr"/>
            <a:r>
              <a:rPr lang="en-US" sz="2000" dirty="0" smtClean="0">
                <a:solidFill>
                  <a:prstClr val="black"/>
                </a:solidFill>
                <a:latin typeface="Calibri"/>
              </a:rPr>
              <a:t>Robert J. Blackburn</a:t>
            </a:r>
          </a:p>
          <a:p>
            <a:pPr algn="ctr"/>
            <a:r>
              <a:rPr lang="en-US" sz="2000" dirty="0" smtClean="0">
                <a:solidFill>
                  <a:prstClr val="black"/>
                </a:solidFill>
                <a:latin typeface="Calibri"/>
              </a:rPr>
              <a:t>Managing Director &amp;</a:t>
            </a:r>
          </a:p>
          <a:p>
            <a:pPr algn="ctr"/>
            <a:r>
              <a:rPr lang="en-US" sz="2000" dirty="0" smtClean="0">
                <a:solidFill>
                  <a:prstClr val="black"/>
                </a:solidFill>
                <a:latin typeface="Calibri"/>
              </a:rPr>
              <a:t>Principal,</a:t>
            </a:r>
          </a:p>
          <a:p>
            <a:pPr algn="ctr"/>
            <a:r>
              <a:rPr lang="en-US" sz="2000" dirty="0" smtClean="0">
                <a:solidFill>
                  <a:prstClr val="black"/>
                </a:solidFill>
                <a:latin typeface="Calibri"/>
              </a:rPr>
              <a:t>Blackburn Group, Inc.</a:t>
            </a:r>
          </a:p>
          <a:p>
            <a:pPr algn="ctr"/>
            <a:r>
              <a:rPr lang="en-US" sz="2000" dirty="0" err="1" smtClean="0">
                <a:solidFill>
                  <a:prstClr val="black"/>
                </a:solidFill>
                <a:latin typeface="Calibri"/>
              </a:rPr>
              <a:t>rblackburn@blackburngroup.com</a:t>
            </a:r>
            <a:endParaRPr lang="en-US" sz="2000" dirty="0" smtClean="0">
              <a:solidFill>
                <a:prstClr val="black"/>
              </a:solidFill>
              <a:latin typeface="Calibri"/>
            </a:endParaRPr>
          </a:p>
          <a:p>
            <a:pPr algn="ctr"/>
            <a:endParaRPr lang="en-US" sz="2000" dirty="0">
              <a:solidFill>
                <a:prstClr val="black"/>
              </a:solidFill>
              <a:latin typeface="Calibri"/>
            </a:endParaRPr>
          </a:p>
        </p:txBody>
      </p:sp>
      <p:sp>
        <p:nvSpPr>
          <p:cNvPr id="8" name="TextBox 7"/>
          <p:cNvSpPr txBox="1"/>
          <p:nvPr/>
        </p:nvSpPr>
        <p:spPr>
          <a:xfrm flipH="1">
            <a:off x="6095999" y="6516410"/>
            <a:ext cx="45719" cy="369332"/>
          </a:xfrm>
          <a:prstGeom prst="rect">
            <a:avLst/>
          </a:prstGeom>
          <a:noFill/>
        </p:spPr>
        <p:txBody>
          <a:bodyPr wrap="square" rtlCol="0">
            <a:spAutoFit/>
          </a:bodyPr>
          <a:lstStyle/>
          <a:p>
            <a:pPr algn="ctr"/>
            <a:endParaRPr lang="en-US" dirty="0">
              <a:solidFill>
                <a:prstClr val="black"/>
              </a:solidFill>
              <a:latin typeface="Calibri"/>
            </a:endParaRPr>
          </a:p>
        </p:txBody>
      </p:sp>
    </p:spTree>
    <p:extLst>
      <p:ext uri="{BB962C8B-B14F-4D97-AF65-F5344CB8AC3E}">
        <p14:creationId xmlns:p14="http://schemas.microsoft.com/office/powerpoint/2010/main" val="4601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p:spPr>
        <p:txBody>
          <a:bodyPr/>
          <a:lstStyle/>
          <a:p>
            <a:r>
              <a:rPr lang="en-US" dirty="0" smtClean="0">
                <a:solidFill>
                  <a:srgbClr val="C70000"/>
                </a:solidFill>
              </a:rPr>
              <a:t>It’s What You Don’t Know…</a:t>
            </a:r>
            <a:endParaRPr lang="en-US" dirty="0">
              <a:solidFill>
                <a:srgbClr val="C70000"/>
              </a:solidFill>
            </a:endParaRPr>
          </a:p>
        </p:txBody>
      </p:sp>
      <p:sp>
        <p:nvSpPr>
          <p:cNvPr id="5" name="Content Placeholder 4"/>
          <p:cNvSpPr>
            <a:spLocks noGrp="1"/>
          </p:cNvSpPr>
          <p:nvPr>
            <p:ph idx="1"/>
          </p:nvPr>
        </p:nvSpPr>
        <p:spPr>
          <a:xfrm>
            <a:off x="457200" y="1371600"/>
            <a:ext cx="8229600" cy="4525963"/>
          </a:xfrm>
        </p:spPr>
        <p:txBody>
          <a:bodyPr>
            <a:normAutofit fontScale="77500" lnSpcReduction="20000"/>
          </a:bodyPr>
          <a:lstStyle/>
          <a:p>
            <a:pPr>
              <a:buNone/>
            </a:pPr>
            <a:r>
              <a:rPr lang="en-US" dirty="0" smtClean="0"/>
              <a:t>that can really hurt your captive’s performance.</a:t>
            </a:r>
          </a:p>
          <a:p>
            <a:pPr>
              <a:buNone/>
            </a:pPr>
            <a:r>
              <a:rPr lang="en-US" dirty="0" smtClean="0"/>
              <a:t> Or make you miss opportunities!</a:t>
            </a:r>
          </a:p>
          <a:p>
            <a:pPr>
              <a:buNone/>
            </a:pPr>
            <a:endParaRPr lang="en-US" dirty="0" smtClean="0"/>
          </a:p>
          <a:p>
            <a:pPr algn="ctr">
              <a:buNone/>
            </a:pPr>
            <a:r>
              <a:rPr lang="en-US" b="1" dirty="0" smtClean="0"/>
              <a:t>Today’s Focus:</a:t>
            </a:r>
          </a:p>
          <a:p>
            <a:pPr algn="ctr">
              <a:buNone/>
            </a:pPr>
            <a:r>
              <a:rPr lang="en-US" b="1" dirty="0" smtClean="0"/>
              <a:t> 	Ways to help you ‘get in the know’ and understand how your captive operates</a:t>
            </a:r>
          </a:p>
          <a:p>
            <a:pPr>
              <a:buNone/>
            </a:pPr>
            <a:endParaRPr lang="en-US" dirty="0" smtClean="0"/>
          </a:p>
          <a:p>
            <a:r>
              <a:rPr lang="en-US" dirty="0" smtClean="0"/>
              <a:t>Nick – Strategies that captive owners can use, such as risk “incubation” and use of reinsurance.</a:t>
            </a:r>
          </a:p>
          <a:p>
            <a:endParaRPr lang="en-US" dirty="0" smtClean="0"/>
          </a:p>
          <a:p>
            <a:r>
              <a:rPr lang="en-US" dirty="0" smtClean="0"/>
              <a:t>Bob - How to correlate your captive’s data against events that occur. The results are powerful!</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990600" y="1371600"/>
          <a:ext cx="6629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6477000" y="2286000"/>
            <a:ext cx="1600200" cy="369332"/>
          </a:xfrm>
          <a:prstGeom prst="rect">
            <a:avLst/>
          </a:prstGeom>
          <a:noFill/>
        </p:spPr>
        <p:txBody>
          <a:bodyPr wrap="square" rtlCol="0">
            <a:spAutoFit/>
          </a:bodyPr>
          <a:lstStyle/>
          <a:p>
            <a:r>
              <a:rPr lang="en-US" dirty="0">
                <a:solidFill>
                  <a:prstClr val="black"/>
                </a:solidFill>
                <a:latin typeface="Calibri"/>
              </a:rPr>
              <a:t>In The Know</a:t>
            </a:r>
          </a:p>
        </p:txBody>
      </p:sp>
      <p:cxnSp>
        <p:nvCxnSpPr>
          <p:cNvPr id="13" name="Straight Arrow Connector 12"/>
          <p:cNvCxnSpPr/>
          <p:nvPr/>
        </p:nvCxnSpPr>
        <p:spPr>
          <a:xfrm flipH="1">
            <a:off x="4495800" y="2590800"/>
            <a:ext cx="2438400" cy="13716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8600" y="35700"/>
            <a:ext cx="8458200" cy="830997"/>
          </a:xfrm>
          <a:prstGeom prst="rect">
            <a:avLst/>
          </a:prstGeom>
          <a:noFill/>
        </p:spPr>
        <p:txBody>
          <a:bodyPr wrap="square" rtlCol="0">
            <a:spAutoFit/>
          </a:bodyPr>
          <a:lstStyle/>
          <a:p>
            <a:pPr algn="ctr"/>
            <a:r>
              <a:rPr lang="en-US" sz="2400" dirty="0">
                <a:solidFill>
                  <a:srgbClr val="C70000"/>
                </a:solidFill>
                <a:latin typeface="Calibri"/>
              </a:rPr>
              <a:t>Our Focus Today: Helping You Understand Your Captive’s Performance </a:t>
            </a:r>
          </a:p>
        </p:txBody>
      </p:sp>
      <p:sp>
        <p:nvSpPr>
          <p:cNvPr id="7" name="5-Point Star 6"/>
          <p:cNvSpPr/>
          <p:nvPr/>
        </p:nvSpPr>
        <p:spPr>
          <a:xfrm>
            <a:off x="4114800" y="3733800"/>
            <a:ext cx="457200" cy="3048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latin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solidFill>
                  <a:srgbClr val="C70000"/>
                </a:solidFill>
              </a:rPr>
              <a:t>Reasons to </a:t>
            </a:r>
            <a:r>
              <a:rPr lang="en-US" dirty="0" smtClean="0">
                <a:solidFill>
                  <a:srgbClr val="C70000"/>
                </a:solidFill>
              </a:rPr>
              <a:t>Form </a:t>
            </a:r>
            <a:r>
              <a:rPr lang="en-US" dirty="0">
                <a:solidFill>
                  <a:srgbClr val="C70000"/>
                </a:solidFill>
              </a:rPr>
              <a:t>a </a:t>
            </a:r>
            <a:r>
              <a:rPr lang="en-US" dirty="0" smtClean="0">
                <a:solidFill>
                  <a:srgbClr val="C70000"/>
                </a:solidFill>
              </a:rPr>
              <a:t>Captive</a:t>
            </a:r>
            <a:endParaRPr lang="en-US" dirty="0">
              <a:solidFill>
                <a:srgbClr val="C70000"/>
              </a:solidFill>
            </a:endParaRPr>
          </a:p>
        </p:txBody>
      </p:sp>
      <p:sp>
        <p:nvSpPr>
          <p:cNvPr id="3" name="Content Placeholder 2"/>
          <p:cNvSpPr>
            <a:spLocks noGrp="1"/>
          </p:cNvSpPr>
          <p:nvPr>
            <p:ph idx="1"/>
          </p:nvPr>
        </p:nvSpPr>
        <p:spPr>
          <a:xfrm>
            <a:off x="266700" y="1371600"/>
            <a:ext cx="8648700" cy="4425827"/>
          </a:xfrm>
        </p:spPr>
        <p:txBody>
          <a:bodyPr>
            <a:normAutofit fontScale="85000" lnSpcReduction="20000"/>
          </a:bodyPr>
          <a:lstStyle/>
          <a:p>
            <a:pPr marL="461963" indent="-461963"/>
            <a:r>
              <a:rPr lang="en-US" dirty="0"/>
              <a:t>Combination of financial and operational </a:t>
            </a:r>
            <a:r>
              <a:rPr lang="en-US" dirty="0" smtClean="0"/>
              <a:t>objectives</a:t>
            </a:r>
            <a:endParaRPr lang="en-US" dirty="0"/>
          </a:p>
          <a:p>
            <a:endParaRPr lang="en-US" dirty="0" smtClean="0"/>
          </a:p>
          <a:p>
            <a:pPr marL="914400" indent="-452438">
              <a:buFont typeface="Courier New" panose="02070309020205020404" pitchFamily="49" charset="0"/>
              <a:buChar char="o"/>
            </a:pPr>
            <a:r>
              <a:rPr lang="en-US" dirty="0" smtClean="0"/>
              <a:t>4 ”c’s”</a:t>
            </a:r>
          </a:p>
          <a:p>
            <a:endParaRPr lang="en-US" dirty="0" smtClean="0"/>
          </a:p>
          <a:p>
            <a:pPr marL="1366838" lvl="1" indent="-452438" defTabSz="682625">
              <a:buFont typeface="Wingdings" panose="05000000000000000000" pitchFamily="2" charset="2"/>
              <a:buChar char="§"/>
            </a:pPr>
            <a:r>
              <a:rPr lang="en-US" dirty="0" smtClean="0"/>
              <a:t>Cost</a:t>
            </a:r>
          </a:p>
          <a:p>
            <a:pPr marL="1366838" lvl="1" indent="-452438" defTabSz="682625">
              <a:buNone/>
            </a:pPr>
            <a:endParaRPr lang="en-US" dirty="0" smtClean="0"/>
          </a:p>
          <a:p>
            <a:pPr marL="1366838" lvl="1" indent="-452438" defTabSz="682625">
              <a:buFont typeface="Wingdings" panose="05000000000000000000" pitchFamily="2" charset="2"/>
              <a:buChar char="§"/>
            </a:pPr>
            <a:r>
              <a:rPr lang="en-US" dirty="0" smtClean="0"/>
              <a:t>Coverage</a:t>
            </a:r>
          </a:p>
          <a:p>
            <a:pPr marL="1366838" lvl="1" indent="-452438" defTabSz="682625">
              <a:buFont typeface="Wingdings" panose="05000000000000000000" pitchFamily="2" charset="2"/>
              <a:buChar char="§"/>
            </a:pPr>
            <a:endParaRPr lang="en-US" dirty="0" smtClean="0"/>
          </a:p>
          <a:p>
            <a:pPr marL="1366838" lvl="1" indent="-452438" defTabSz="682625">
              <a:buFont typeface="Wingdings" panose="05000000000000000000" pitchFamily="2" charset="2"/>
              <a:buChar char="§"/>
            </a:pPr>
            <a:r>
              <a:rPr lang="en-US" dirty="0" smtClean="0"/>
              <a:t>Control</a:t>
            </a:r>
          </a:p>
          <a:p>
            <a:pPr marL="1366838" lvl="1" indent="-452438" defTabSz="682625">
              <a:buNone/>
            </a:pPr>
            <a:endParaRPr lang="en-US" dirty="0" smtClean="0"/>
          </a:p>
          <a:p>
            <a:pPr marL="1366838" lvl="1" indent="-452438" defTabSz="682625">
              <a:buFont typeface="Wingdings" panose="05000000000000000000" pitchFamily="2" charset="2"/>
              <a:buChar char="§"/>
            </a:pPr>
            <a:r>
              <a:rPr lang="en-US" dirty="0" smtClean="0"/>
              <a:t>Capacity</a:t>
            </a:r>
          </a:p>
          <a:p>
            <a:pPr marL="801688" lvl="1" indent="-287338"/>
            <a:endParaRPr lang="en-US" dirty="0" smtClean="0"/>
          </a:p>
        </p:txBody>
      </p:sp>
    </p:spTree>
    <p:extLst>
      <p:ext uri="{BB962C8B-B14F-4D97-AF65-F5344CB8AC3E}">
        <p14:creationId xmlns:p14="http://schemas.microsoft.com/office/powerpoint/2010/main" val="1824767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0"/>
            <a:ext cx="8229600" cy="1006090"/>
          </a:xfrm>
        </p:spPr>
        <p:txBody>
          <a:bodyPr/>
          <a:lstStyle/>
          <a:p>
            <a:r>
              <a:rPr lang="en-US" sz="3000" dirty="0" smtClean="0">
                <a:solidFill>
                  <a:srgbClr val="C70000"/>
                </a:solidFill>
              </a:rPr>
              <a:t>Strategies to Enhance Financial Performance </a:t>
            </a:r>
            <a:r>
              <a:rPr lang="en-US" sz="3000" dirty="0">
                <a:solidFill>
                  <a:srgbClr val="C70000"/>
                </a:solidFill>
              </a:rPr>
              <a:t>and </a:t>
            </a:r>
            <a:r>
              <a:rPr lang="en-US" sz="3000" dirty="0" smtClean="0">
                <a:solidFill>
                  <a:srgbClr val="C70000"/>
                </a:solidFill>
              </a:rPr>
              <a:t>Support Operational Objectives</a:t>
            </a:r>
            <a:endParaRPr lang="en-US" sz="3000" dirty="0">
              <a:solidFill>
                <a:srgbClr val="C70000"/>
              </a:solidFill>
            </a:endParaRPr>
          </a:p>
        </p:txBody>
      </p:sp>
      <p:sp>
        <p:nvSpPr>
          <p:cNvPr id="3" name="Content Placeholder 2"/>
          <p:cNvSpPr>
            <a:spLocks noGrp="1"/>
          </p:cNvSpPr>
          <p:nvPr>
            <p:ph idx="1"/>
          </p:nvPr>
        </p:nvSpPr>
        <p:spPr>
          <a:xfrm>
            <a:off x="266700" y="1371600"/>
            <a:ext cx="8648700" cy="3139321"/>
          </a:xfrm>
        </p:spPr>
        <p:txBody>
          <a:bodyPr>
            <a:normAutofit fontScale="70000" lnSpcReduction="20000"/>
          </a:bodyPr>
          <a:lstStyle/>
          <a:p>
            <a:pPr marL="493713" indent="-493713"/>
            <a:r>
              <a:rPr lang="en-US" dirty="0" smtClean="0"/>
              <a:t>Captive Consolidation</a:t>
            </a:r>
          </a:p>
          <a:p>
            <a:pPr marL="493713" indent="-493713">
              <a:buNone/>
            </a:pPr>
            <a:endParaRPr lang="en-US" dirty="0" smtClean="0"/>
          </a:p>
          <a:p>
            <a:pPr marL="493713" indent="-493713"/>
            <a:r>
              <a:rPr lang="en-US" dirty="0" smtClean="0"/>
              <a:t>Risk “</a:t>
            </a:r>
            <a:r>
              <a:rPr lang="en-US" dirty="0"/>
              <a:t>I</a:t>
            </a:r>
            <a:r>
              <a:rPr lang="en-US" dirty="0" smtClean="0"/>
              <a:t>ncubation”</a:t>
            </a:r>
          </a:p>
          <a:p>
            <a:pPr marL="493713" indent="-493713">
              <a:buNone/>
            </a:pPr>
            <a:endParaRPr lang="en-US" dirty="0" smtClean="0"/>
          </a:p>
          <a:p>
            <a:pPr marL="493713" indent="-493713"/>
            <a:r>
              <a:rPr lang="en-US" dirty="0" smtClean="0"/>
              <a:t>Use of Sponsored Captives</a:t>
            </a:r>
          </a:p>
          <a:p>
            <a:pPr marL="493713" indent="-493713">
              <a:buNone/>
            </a:pPr>
            <a:endParaRPr lang="en-US" dirty="0" smtClean="0"/>
          </a:p>
          <a:p>
            <a:pPr marL="493713" indent="-493713"/>
            <a:r>
              <a:rPr lang="en-US" dirty="0" smtClean="0"/>
              <a:t>Opportunistic Use of Reinsurance</a:t>
            </a:r>
          </a:p>
          <a:p>
            <a:pPr marL="493713" indent="-493713">
              <a:buNone/>
            </a:pPr>
            <a:endParaRPr lang="en-US" dirty="0" smtClean="0"/>
          </a:p>
          <a:p>
            <a:pPr marL="493713" indent="-493713"/>
            <a:r>
              <a:rPr lang="en-US" dirty="0" smtClean="0"/>
              <a:t>Tighten and Integrate Loss Control </a:t>
            </a:r>
            <a:r>
              <a:rPr lang="en-US" dirty="0"/>
              <a:t>P</a:t>
            </a:r>
            <a:r>
              <a:rPr lang="en-US" dirty="0" smtClean="0"/>
              <a:t>ractices</a:t>
            </a:r>
            <a:endParaRPr lang="en-US" dirty="0"/>
          </a:p>
        </p:txBody>
      </p:sp>
    </p:spTree>
    <p:extLst>
      <p:ext uri="{BB962C8B-B14F-4D97-AF65-F5344CB8AC3E}">
        <p14:creationId xmlns:p14="http://schemas.microsoft.com/office/powerpoint/2010/main" val="2197288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smtClean="0">
                <a:solidFill>
                  <a:srgbClr val="C70000"/>
                </a:solidFill>
              </a:rPr>
              <a:t>Captive Consolidation</a:t>
            </a:r>
            <a:endParaRPr lang="en-US" dirty="0">
              <a:solidFill>
                <a:srgbClr val="C70000"/>
              </a:solidFill>
            </a:endParaRPr>
          </a:p>
        </p:txBody>
      </p:sp>
      <p:sp>
        <p:nvSpPr>
          <p:cNvPr id="3" name="Content Placeholder 2"/>
          <p:cNvSpPr>
            <a:spLocks noGrp="1"/>
          </p:cNvSpPr>
          <p:nvPr>
            <p:ph idx="1"/>
          </p:nvPr>
        </p:nvSpPr>
        <p:spPr>
          <a:xfrm>
            <a:off x="266700" y="1371600"/>
            <a:ext cx="8648700" cy="5142946"/>
          </a:xfrm>
        </p:spPr>
        <p:txBody>
          <a:bodyPr/>
          <a:lstStyle/>
          <a:p>
            <a:pPr marL="461963" indent="-452438"/>
            <a:r>
              <a:rPr lang="en-US" sz="1900" dirty="0" smtClean="0"/>
              <a:t>Multiple captives often result from </a:t>
            </a:r>
            <a:r>
              <a:rPr lang="en-US" sz="1900" dirty="0" err="1" smtClean="0"/>
              <a:t>M&amp;A</a:t>
            </a:r>
            <a:r>
              <a:rPr lang="en-US" sz="1900" dirty="0" smtClean="0"/>
              <a:t> activity</a:t>
            </a:r>
          </a:p>
          <a:p>
            <a:pPr marL="9525" indent="0">
              <a:buNone/>
            </a:pPr>
            <a:endParaRPr lang="en-US" sz="1900" dirty="0" smtClean="0"/>
          </a:p>
          <a:p>
            <a:pPr marL="911225" lvl="1" indent="-449263">
              <a:buFont typeface="Courier New" panose="02070309020205020404" pitchFamily="49" charset="0"/>
              <a:buChar char="o"/>
            </a:pPr>
            <a:r>
              <a:rPr lang="en-US" sz="1900" dirty="0" smtClean="0"/>
              <a:t>Duplication of administrative costs</a:t>
            </a:r>
          </a:p>
          <a:p>
            <a:pPr marL="911225" lvl="1" indent="-449263">
              <a:buFont typeface="Courier New" panose="02070309020205020404" pitchFamily="49" charset="0"/>
              <a:buChar char="o"/>
            </a:pPr>
            <a:r>
              <a:rPr lang="en-US" sz="1900" dirty="0" smtClean="0"/>
              <a:t>Unnecessary deployment of capital to support individual captive financial requirements</a:t>
            </a:r>
          </a:p>
          <a:p>
            <a:pPr marL="911225" lvl="1" indent="-449263">
              <a:buFont typeface="Courier New" panose="02070309020205020404" pitchFamily="49" charset="0"/>
              <a:buChar char="o"/>
            </a:pPr>
            <a:r>
              <a:rPr lang="en-US" sz="1900" dirty="0" smtClean="0"/>
              <a:t>Adds to internal administrative burden on company personnel</a:t>
            </a:r>
          </a:p>
          <a:p>
            <a:pPr marL="911225" lvl="1" indent="-449263">
              <a:buFont typeface="Courier New" panose="02070309020205020404" pitchFamily="49" charset="0"/>
              <a:buChar char="o"/>
            </a:pPr>
            <a:r>
              <a:rPr lang="en-US" sz="1900" dirty="0" smtClean="0"/>
              <a:t>Impedes loss control strategy</a:t>
            </a:r>
          </a:p>
          <a:p>
            <a:pPr lvl="1"/>
            <a:endParaRPr lang="en-US" sz="1900" dirty="0"/>
          </a:p>
          <a:p>
            <a:pPr marL="465138" lvl="1" indent="-465138"/>
            <a:r>
              <a:rPr lang="en-US" sz="1900" dirty="0" smtClean="0"/>
              <a:t>Merger into a single Connecticut captive</a:t>
            </a:r>
          </a:p>
          <a:p>
            <a:pPr marL="0" lvl="1" indent="0">
              <a:buNone/>
            </a:pPr>
            <a:endParaRPr lang="en-US" sz="1900" dirty="0" smtClean="0"/>
          </a:p>
          <a:p>
            <a:pPr marL="911225" lvl="1" indent="-458788">
              <a:buFont typeface="Courier New" panose="02070309020205020404" pitchFamily="49" charset="0"/>
              <a:buChar char="o"/>
            </a:pPr>
            <a:r>
              <a:rPr lang="en-US" sz="1900" dirty="0" smtClean="0"/>
              <a:t>Merger process straightforward</a:t>
            </a:r>
          </a:p>
          <a:p>
            <a:pPr marL="911225" lvl="1" indent="-458788">
              <a:buFont typeface="Courier New" panose="02070309020205020404" pitchFamily="49" charset="0"/>
              <a:buChar char="o"/>
            </a:pPr>
            <a:r>
              <a:rPr lang="en-US" sz="1900" dirty="0" smtClean="0"/>
              <a:t>Connecticut Department has already dealt with the merger of foreign captives into a Connecticut captive</a:t>
            </a:r>
          </a:p>
          <a:p>
            <a:pPr marL="911225" lvl="1" indent="-458788">
              <a:buFont typeface="Courier New" panose="02070309020205020404" pitchFamily="49" charset="0"/>
              <a:buChar char="o"/>
            </a:pPr>
            <a:r>
              <a:rPr lang="en-US" sz="1900" dirty="0" smtClean="0"/>
              <a:t>All policyholders’ assets and liabilities of the merged captive will move to the surviving Connecticut captive</a:t>
            </a:r>
          </a:p>
          <a:p>
            <a:pPr lvl="1"/>
            <a:endParaRPr lang="en-US" dirty="0" smtClean="0"/>
          </a:p>
        </p:txBody>
      </p:sp>
    </p:spTree>
    <p:extLst>
      <p:ext uri="{BB962C8B-B14F-4D97-AF65-F5344CB8AC3E}">
        <p14:creationId xmlns:p14="http://schemas.microsoft.com/office/powerpoint/2010/main" val="788460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solidFill>
                  <a:srgbClr val="C70000"/>
                </a:solidFill>
              </a:rPr>
              <a:t>Risk Incubation</a:t>
            </a:r>
            <a:endParaRPr lang="en-US" dirty="0">
              <a:solidFill>
                <a:srgbClr val="C70000"/>
              </a:solidFill>
            </a:endParaRPr>
          </a:p>
        </p:txBody>
      </p:sp>
      <p:sp>
        <p:nvSpPr>
          <p:cNvPr id="3" name="Content Placeholder 2"/>
          <p:cNvSpPr>
            <a:spLocks noGrp="1"/>
          </p:cNvSpPr>
          <p:nvPr>
            <p:ph idx="1"/>
          </p:nvPr>
        </p:nvSpPr>
        <p:spPr>
          <a:xfrm>
            <a:off x="266700" y="1143000"/>
            <a:ext cx="8648700" cy="5410200"/>
          </a:xfrm>
        </p:spPr>
        <p:txBody>
          <a:bodyPr>
            <a:normAutofit/>
          </a:bodyPr>
          <a:lstStyle/>
          <a:p>
            <a:pPr marL="461963" indent="-461963"/>
            <a:r>
              <a:rPr lang="en-US" sz="1800" dirty="0" smtClean="0"/>
              <a:t>Non-traditional risks often difficult to place in the insurance market due to lack of data and familiarity</a:t>
            </a:r>
            <a:br>
              <a:rPr lang="en-US" sz="1800" dirty="0" smtClean="0"/>
            </a:br>
            <a:endParaRPr lang="en-US" sz="1800" dirty="0" smtClean="0"/>
          </a:p>
          <a:p>
            <a:pPr marL="461963" indent="-461963"/>
            <a:r>
              <a:rPr lang="en-US" sz="1800" dirty="0" smtClean="0"/>
              <a:t>Captives can develop specific policies to address owners new or unique risks and “incubate them”</a:t>
            </a:r>
            <a:br>
              <a:rPr lang="en-US" sz="1800" dirty="0" smtClean="0"/>
            </a:br>
            <a:endParaRPr lang="en-US" sz="1800" dirty="0" smtClean="0"/>
          </a:p>
          <a:p>
            <a:pPr marL="461963" indent="-461963"/>
            <a:r>
              <a:rPr lang="en-US" sz="1800" dirty="0" smtClean="0"/>
              <a:t>Reinsurance markets accessible by the captive are often more willing to offer capacity for these risks based on recognition of owner’s:</a:t>
            </a:r>
            <a:br>
              <a:rPr lang="en-US" sz="1800" dirty="0" smtClean="0"/>
            </a:br>
            <a:endParaRPr lang="en-US" sz="1800" dirty="0" smtClean="0"/>
          </a:p>
          <a:p>
            <a:pPr marL="911225" lvl="1" indent="-479425">
              <a:buFont typeface="Courier New" panose="02070309020205020404" pitchFamily="49" charset="0"/>
              <a:buChar char="o"/>
            </a:pPr>
            <a:r>
              <a:rPr lang="en-US" sz="1800" dirty="0" smtClean="0"/>
              <a:t>Retained exposure through its captive (“skin in the game”)</a:t>
            </a:r>
          </a:p>
          <a:p>
            <a:pPr marL="911225" lvl="1" indent="-479425">
              <a:buFont typeface="Courier New" panose="02070309020205020404" pitchFamily="49" charset="0"/>
              <a:buChar char="o"/>
            </a:pPr>
            <a:r>
              <a:rPr lang="en-US" sz="1800" dirty="0" smtClean="0"/>
              <a:t>Knowledge and control over its own operations</a:t>
            </a:r>
            <a:br>
              <a:rPr lang="en-US" sz="1800" dirty="0" smtClean="0"/>
            </a:br>
            <a:endParaRPr lang="en-US" sz="1800" dirty="0" smtClean="0"/>
          </a:p>
          <a:p>
            <a:pPr marL="455613" lvl="1" indent="-455613"/>
            <a:r>
              <a:rPr lang="en-US" sz="1800" dirty="0" smtClean="0"/>
              <a:t>Use of captive can encourage a company to be innovative in products or services development</a:t>
            </a:r>
          </a:p>
          <a:p>
            <a:pPr lvl="1"/>
            <a:endParaRPr lang="en-US" sz="1800" dirty="0"/>
          </a:p>
          <a:p>
            <a:pPr marL="444500" indent="-423863"/>
            <a:r>
              <a:rPr lang="en-US" sz="1800" dirty="0" smtClean="0"/>
              <a:t>Over time, captive will accumulate experience and data which can be used to support underwriting submissions to the primary and reinsurance markets</a:t>
            </a:r>
            <a:endParaRPr lang="en-US" sz="1800" dirty="0"/>
          </a:p>
        </p:txBody>
      </p:sp>
    </p:spTree>
    <p:extLst>
      <p:ext uri="{BB962C8B-B14F-4D97-AF65-F5344CB8AC3E}">
        <p14:creationId xmlns:p14="http://schemas.microsoft.com/office/powerpoint/2010/main" val="209501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title"/>
          </p:nvPr>
        </p:nvSpPr>
        <p:spPr>
          <a:xfrm>
            <a:off x="433845" y="57307"/>
            <a:ext cx="8271775" cy="690562"/>
          </a:xfrm>
        </p:spPr>
        <p:txBody>
          <a:bodyPr>
            <a:noAutofit/>
          </a:bodyPr>
          <a:lstStyle/>
          <a:p>
            <a:pPr eaLnBrk="1" hangingPunct="1"/>
            <a:r>
              <a:rPr lang="en-US" dirty="0" smtClean="0">
                <a:solidFill>
                  <a:srgbClr val="D80000"/>
                </a:solidFill>
              </a:rPr>
              <a:t>Number of Captives Worldwide</a:t>
            </a:r>
          </a:p>
        </p:txBody>
      </p:sp>
      <p:graphicFrame>
        <p:nvGraphicFramePr>
          <p:cNvPr id="2" name="Object 2"/>
          <p:cNvGraphicFramePr>
            <a:graphicFrameLocks noGrp="1" noChangeAspect="1"/>
          </p:cNvGraphicFramePr>
          <p:nvPr>
            <p:ph type="chart" idx="1"/>
            <p:extLst>
              <p:ext uri="{D42A27DB-BD31-4B8C-83A1-F6EECF244321}">
                <p14:modId xmlns:p14="http://schemas.microsoft.com/office/powerpoint/2010/main" val="2689706243"/>
              </p:ext>
            </p:extLst>
          </p:nvPr>
        </p:nvGraphicFramePr>
        <p:xfrm>
          <a:off x="545708" y="1042989"/>
          <a:ext cx="7980025" cy="5373687"/>
        </p:xfrm>
        <a:graphic>
          <a:graphicData uri="http://schemas.openxmlformats.org/drawingml/2006/chart">
            <c:chart xmlns:c="http://schemas.openxmlformats.org/drawingml/2006/chart" xmlns:r="http://schemas.openxmlformats.org/officeDocument/2006/relationships" r:id="rId4"/>
          </a:graphicData>
        </a:graphic>
      </p:graphicFrame>
      <p:sp>
        <p:nvSpPr>
          <p:cNvPr id="121860" name="Text Box 4"/>
          <p:cNvSpPr txBox="1">
            <a:spLocks noChangeArrowheads="1"/>
          </p:cNvSpPr>
          <p:nvPr/>
        </p:nvSpPr>
        <p:spPr bwMode="gray">
          <a:xfrm>
            <a:off x="1571627" y="6380163"/>
            <a:ext cx="61753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defTabSz="457200" eaLnBrk="1" hangingPunct="1">
              <a:spcBef>
                <a:spcPct val="50000"/>
              </a:spcBef>
            </a:pPr>
            <a:r>
              <a:rPr lang="en-US" sz="1000" dirty="0">
                <a:solidFill>
                  <a:srgbClr val="000000"/>
                </a:solidFill>
              </a:rPr>
              <a:t>Source: BI Survey, </a:t>
            </a:r>
            <a:r>
              <a:rPr lang="en-US" sz="1000" dirty="0" smtClean="0">
                <a:solidFill>
                  <a:srgbClr val="000000"/>
                </a:solidFill>
              </a:rPr>
              <a:t>“Total Captives Worldwide,” </a:t>
            </a:r>
            <a:r>
              <a:rPr lang="en-US" sz="1000" dirty="0">
                <a:solidFill>
                  <a:srgbClr val="000000"/>
                </a:solidFill>
              </a:rPr>
              <a:t>Business Insurance, March </a:t>
            </a:r>
            <a:r>
              <a:rPr lang="en-US" sz="1000" dirty="0" smtClean="0">
                <a:solidFill>
                  <a:srgbClr val="000000"/>
                </a:solidFill>
              </a:rPr>
              <a:t>17, 2014: 24</a:t>
            </a:r>
          </a:p>
          <a:p>
            <a:pPr defTabSz="457200" eaLnBrk="1" hangingPunct="1">
              <a:spcBef>
                <a:spcPct val="50000"/>
              </a:spcBef>
            </a:pPr>
            <a:r>
              <a:rPr lang="en-US" sz="1000" dirty="0" smtClean="0">
                <a:solidFill>
                  <a:srgbClr val="000000"/>
                </a:solidFill>
              </a:rPr>
              <a:t>*Numbers restated by BI.</a:t>
            </a:r>
            <a:endParaRPr lang="en-US" sz="1000" dirty="0">
              <a:solidFill>
                <a:srgbClr val="000000"/>
              </a:solidFill>
            </a:endParaRPr>
          </a:p>
        </p:txBody>
      </p:sp>
    </p:spTree>
    <p:custDataLst>
      <p:tags r:id="rId1"/>
    </p:custDataLst>
    <p:extLst>
      <p:ext uri="{BB962C8B-B14F-4D97-AF65-F5344CB8AC3E}">
        <p14:creationId xmlns:p14="http://schemas.microsoft.com/office/powerpoint/2010/main" val="41979129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solidFill>
                  <a:srgbClr val="C70000"/>
                </a:solidFill>
              </a:rPr>
              <a:t>Sponsored Captives</a:t>
            </a:r>
            <a:endParaRPr lang="en-US" dirty="0">
              <a:solidFill>
                <a:srgbClr val="C70000"/>
              </a:solidFill>
            </a:endParaRPr>
          </a:p>
        </p:txBody>
      </p:sp>
      <p:sp>
        <p:nvSpPr>
          <p:cNvPr id="3" name="Content Placeholder 2"/>
          <p:cNvSpPr>
            <a:spLocks noGrp="1"/>
          </p:cNvSpPr>
          <p:nvPr>
            <p:ph idx="1"/>
          </p:nvPr>
        </p:nvSpPr>
        <p:spPr>
          <a:xfrm>
            <a:off x="266700" y="1066800"/>
            <a:ext cx="8648700" cy="5486400"/>
          </a:xfrm>
        </p:spPr>
        <p:txBody>
          <a:bodyPr>
            <a:noAutofit/>
          </a:bodyPr>
          <a:lstStyle/>
          <a:p>
            <a:pPr lvl="1" indent="-520700"/>
            <a:r>
              <a:rPr lang="en-US" sz="2400" dirty="0" smtClean="0"/>
              <a:t>Connecticut’s captive law provides for “Sponsored Captives”</a:t>
            </a:r>
            <a:br>
              <a:rPr lang="en-US" sz="2400" dirty="0" smtClean="0"/>
            </a:br>
            <a:endParaRPr lang="en-US" sz="2400" dirty="0" smtClean="0"/>
          </a:p>
          <a:p>
            <a:pPr lvl="1" indent="-520700"/>
            <a:r>
              <a:rPr lang="en-US" sz="2400" dirty="0" smtClean="0"/>
              <a:t>Formed and operated by one or more sponsors approved by Connecticut Department that fund their liabilities to each participant through protected cells with segregated assets</a:t>
            </a:r>
          </a:p>
          <a:p>
            <a:endParaRPr lang="en-US" sz="2400" dirty="0" smtClean="0"/>
          </a:p>
          <a:p>
            <a:pPr marL="441325" indent="-441325"/>
            <a:r>
              <a:rPr lang="en-US" sz="2400" dirty="0" smtClean="0"/>
              <a:t>Owners of a cell in a sponsored captive can use that to segregate related liabilities from those in wholly owned captive</a:t>
            </a:r>
          </a:p>
          <a:p>
            <a:pPr marL="0" indent="0">
              <a:buNone/>
            </a:pPr>
            <a:endParaRPr lang="en-US" sz="2400" dirty="0"/>
          </a:p>
          <a:p>
            <a:pPr marL="452438" indent="-442913"/>
            <a:r>
              <a:rPr lang="en-US" sz="2400" dirty="0" smtClean="0"/>
              <a:t>Can be used for start-up captive operations without costs associated with establishing wholly owned captive</a:t>
            </a:r>
            <a:br>
              <a:rPr lang="en-US" sz="2400" dirty="0" smtClean="0"/>
            </a:br>
            <a:endParaRPr lang="en-US" sz="2400" dirty="0" smtClean="0"/>
          </a:p>
          <a:p>
            <a:pPr marL="911225" lvl="1" indent="-449263">
              <a:buFont typeface="Courier New" panose="02070309020205020404" pitchFamily="49" charset="0"/>
              <a:buChar char="o"/>
            </a:pPr>
            <a:r>
              <a:rPr lang="en-US" sz="2400" dirty="0" smtClean="0"/>
              <a:t>Can transfer risks over to wholly owned captive at a later date by assumption and novation</a:t>
            </a:r>
            <a:endParaRPr lang="en-US" sz="2400" dirty="0"/>
          </a:p>
        </p:txBody>
      </p:sp>
    </p:spTree>
    <p:extLst>
      <p:ext uri="{BB962C8B-B14F-4D97-AF65-F5344CB8AC3E}">
        <p14:creationId xmlns:p14="http://schemas.microsoft.com/office/powerpoint/2010/main" val="2815469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rgbClr val="C70000"/>
                </a:solidFill>
              </a:rPr>
              <a:t>Opportunistic Use of Reinsurance	</a:t>
            </a:r>
            <a:r>
              <a:rPr lang="en-US" dirty="0" smtClean="0"/>
              <a:t>		</a:t>
            </a:r>
            <a:endParaRPr lang="en-US" dirty="0"/>
          </a:p>
        </p:txBody>
      </p:sp>
      <p:sp>
        <p:nvSpPr>
          <p:cNvPr id="3" name="Content Placeholder 2"/>
          <p:cNvSpPr>
            <a:spLocks noGrp="1"/>
          </p:cNvSpPr>
          <p:nvPr>
            <p:ph idx="1"/>
          </p:nvPr>
        </p:nvSpPr>
        <p:spPr>
          <a:xfrm>
            <a:off x="266700" y="1371600"/>
            <a:ext cx="8648700" cy="4572000"/>
          </a:xfrm>
        </p:spPr>
        <p:txBody>
          <a:bodyPr>
            <a:normAutofit/>
          </a:bodyPr>
          <a:lstStyle/>
          <a:p>
            <a:pPr marL="455613" indent="-455613"/>
            <a:r>
              <a:rPr lang="en-US" dirty="0" smtClean="0"/>
              <a:t>Captives ability to access global reinsurance market reduces total cost of risk financing</a:t>
            </a:r>
          </a:p>
          <a:p>
            <a:pPr marL="455613" indent="-455613">
              <a:buNone/>
            </a:pPr>
            <a:endParaRPr lang="en-US" dirty="0" smtClean="0"/>
          </a:p>
          <a:p>
            <a:pPr marL="455613" indent="-455613"/>
            <a:r>
              <a:rPr lang="en-US" dirty="0" smtClean="0"/>
              <a:t>Take advantage of pricing opportunities in the reinsurance market</a:t>
            </a:r>
          </a:p>
          <a:p>
            <a:pPr marL="455613" indent="-455613">
              <a:buNone/>
            </a:pPr>
            <a:endParaRPr lang="en-US" dirty="0" smtClean="0"/>
          </a:p>
          <a:p>
            <a:pPr marL="455613" indent="-455613"/>
            <a:r>
              <a:rPr lang="en-US" dirty="0" smtClean="0"/>
              <a:t>“Reinsurers are being paid less and less to bear risk”  A.M. Best</a:t>
            </a:r>
          </a:p>
        </p:txBody>
      </p:sp>
    </p:spTree>
    <p:extLst>
      <p:ext uri="{BB962C8B-B14F-4D97-AF65-F5344CB8AC3E}">
        <p14:creationId xmlns:p14="http://schemas.microsoft.com/office/powerpoint/2010/main" val="3935795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solidFill>
                  <a:srgbClr val="C70000"/>
                </a:solidFill>
              </a:rPr>
              <a:t>Loss Control Practices	</a:t>
            </a:r>
            <a:endParaRPr lang="en-US" dirty="0">
              <a:solidFill>
                <a:srgbClr val="C70000"/>
              </a:solidFill>
            </a:endParaRPr>
          </a:p>
        </p:txBody>
      </p:sp>
      <p:sp>
        <p:nvSpPr>
          <p:cNvPr id="3" name="Content Placeholder 2"/>
          <p:cNvSpPr>
            <a:spLocks noGrp="1"/>
          </p:cNvSpPr>
          <p:nvPr>
            <p:ph idx="1"/>
          </p:nvPr>
        </p:nvSpPr>
        <p:spPr>
          <a:xfrm>
            <a:off x="266700" y="1371600"/>
            <a:ext cx="8648700" cy="5105400"/>
          </a:xfrm>
        </p:spPr>
        <p:txBody>
          <a:bodyPr>
            <a:normAutofit fontScale="85000" lnSpcReduction="10000"/>
          </a:bodyPr>
          <a:lstStyle/>
          <a:p>
            <a:pPr marL="493713" indent="-493713"/>
            <a:r>
              <a:rPr lang="en-US" dirty="0" smtClean="0"/>
              <a:t>Better management of risk is a primary purpose for forming a captive</a:t>
            </a:r>
          </a:p>
          <a:p>
            <a:pPr marL="493713" indent="-493713">
              <a:buNone/>
            </a:pPr>
            <a:endParaRPr lang="en-US" dirty="0" smtClean="0"/>
          </a:p>
          <a:p>
            <a:pPr marL="493713" indent="-493713"/>
            <a:r>
              <a:rPr lang="en-US" dirty="0" smtClean="0"/>
              <a:t>Captive owner knows its own business risks best and how to mitigate them</a:t>
            </a:r>
          </a:p>
          <a:p>
            <a:pPr marL="493713" indent="-493713">
              <a:buNone/>
            </a:pPr>
            <a:endParaRPr lang="en-US" dirty="0" smtClean="0"/>
          </a:p>
          <a:p>
            <a:pPr marL="493713" indent="-493713"/>
            <a:r>
              <a:rPr lang="en-US" dirty="0" smtClean="0"/>
              <a:t>Self-funding risk through captive encourages proactive risk management through focus and data capture – “You can’t manage what you don’t measure”</a:t>
            </a:r>
          </a:p>
          <a:p>
            <a:pPr marL="493713" indent="-493713">
              <a:buNone/>
            </a:pPr>
            <a:endParaRPr lang="en-US" dirty="0" smtClean="0"/>
          </a:p>
          <a:p>
            <a:pPr marL="493713" indent="-493713"/>
            <a:r>
              <a:rPr lang="en-US" dirty="0" smtClean="0"/>
              <a:t>Successful captive programs result in loss reduction with associated savings in loss costs and risk financing</a:t>
            </a:r>
            <a:endParaRPr lang="en-US" dirty="0"/>
          </a:p>
        </p:txBody>
      </p:sp>
    </p:spTree>
    <p:extLst>
      <p:ext uri="{BB962C8B-B14F-4D97-AF65-F5344CB8AC3E}">
        <p14:creationId xmlns:p14="http://schemas.microsoft.com/office/powerpoint/2010/main" val="3367833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ubTitle" idx="4294967295"/>
          </p:nvPr>
        </p:nvSpPr>
        <p:spPr>
          <a:xfrm>
            <a:off x="304800" y="1752600"/>
            <a:ext cx="8458200" cy="1654175"/>
          </a:xfrm>
        </p:spPr>
        <p:txBody>
          <a:bodyPr/>
          <a:lstStyle/>
          <a:p>
            <a:pPr marL="0" indent="0" algn="ctr">
              <a:buNone/>
            </a:pPr>
            <a:r>
              <a:rPr lang="en-US" sz="2800" b="1" dirty="0" smtClean="0">
                <a:solidFill>
                  <a:srgbClr val="C70000"/>
                </a:solidFill>
              </a:rPr>
              <a:t>Claim Analytics and Professional Service Teams For Value Creation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60412" y="982663"/>
            <a:ext cx="7953375" cy="2751137"/>
          </a:xfrm>
        </p:spPr>
        <p:txBody>
          <a:bodyPr/>
          <a:lstStyle/>
          <a:p>
            <a:pPr marL="342900" indent="-342900">
              <a:buFont typeface="Arial" charset="0"/>
              <a:buChar char="•"/>
            </a:pPr>
            <a:r>
              <a:rPr lang="en-US" sz="2800" b="0" dirty="0"/>
              <a:t>AIG wants to “manage down the cost of </a:t>
            </a:r>
            <a:r>
              <a:rPr lang="en-US" sz="2800" b="0" dirty="0" smtClean="0"/>
              <a:t>risk“ by analyzing claims data</a:t>
            </a:r>
          </a:p>
          <a:p>
            <a:pPr marL="342900" indent="-342900">
              <a:buFont typeface="Arial" charset="0"/>
              <a:buChar char="•"/>
            </a:pPr>
            <a:r>
              <a:rPr lang="en-US" sz="2800" b="0" dirty="0"/>
              <a:t>O</a:t>
            </a:r>
            <a:r>
              <a:rPr lang="en-US" sz="2800" b="0" dirty="0" smtClean="0"/>
              <a:t>ver 23,000,000 Workers Compensation claims</a:t>
            </a:r>
          </a:p>
          <a:p>
            <a:pPr marL="342900" indent="-342900">
              <a:buFont typeface="Arial" charset="0"/>
              <a:buChar char="•"/>
            </a:pPr>
            <a:r>
              <a:rPr lang="en-US" sz="2800" b="0" dirty="0" smtClean="0"/>
              <a:t>Recently appointed a Chief Science Officer to lead a staff of 130 </a:t>
            </a:r>
            <a:r>
              <a:rPr lang="en-US" sz="2800" b="0" dirty="0"/>
              <a:t>team members, many of them </a:t>
            </a:r>
            <a:r>
              <a:rPr lang="en-US" sz="2800" b="0" dirty="0" err="1" smtClean="0"/>
              <a:t>Ph.Ds</a:t>
            </a:r>
            <a:endParaRPr lang="en-US" sz="2800" b="0" dirty="0" smtClean="0"/>
          </a:p>
        </p:txBody>
      </p:sp>
      <p:pic>
        <p:nvPicPr>
          <p:cNvPr id="71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463" y="6291263"/>
            <a:ext cx="2968625" cy="5667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pic>
      <p:sp>
        <p:nvSpPr>
          <p:cNvPr id="8" name="Rectangle 2"/>
          <p:cNvSpPr txBox="1">
            <a:spLocks noChangeArrowheads="1"/>
          </p:cNvSpPr>
          <p:nvPr/>
        </p:nvSpPr>
        <p:spPr bwMode="auto">
          <a:xfrm>
            <a:off x="457200" y="0"/>
            <a:ext cx="845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rgbClr val="EFEFEF"/>
                </a:solidFill>
                <a:latin typeface="+mj-lt"/>
                <a:ea typeface="+mj-ea"/>
                <a:cs typeface="+mj-cs"/>
              </a:defRPr>
            </a:lvl1pPr>
            <a:lvl2pPr algn="l" rtl="0" eaLnBrk="0" fontAlgn="base" hangingPunct="0">
              <a:spcBef>
                <a:spcPct val="0"/>
              </a:spcBef>
              <a:spcAft>
                <a:spcPct val="0"/>
              </a:spcAft>
              <a:defRPr sz="2800" b="1">
                <a:solidFill>
                  <a:srgbClr val="EFEFEF"/>
                </a:solidFill>
                <a:latin typeface="Verdana" pitchFamily="34" charset="0"/>
              </a:defRPr>
            </a:lvl2pPr>
            <a:lvl3pPr algn="l" rtl="0" eaLnBrk="0" fontAlgn="base" hangingPunct="0">
              <a:spcBef>
                <a:spcPct val="0"/>
              </a:spcBef>
              <a:spcAft>
                <a:spcPct val="0"/>
              </a:spcAft>
              <a:defRPr sz="2800" b="1">
                <a:solidFill>
                  <a:srgbClr val="EFEFEF"/>
                </a:solidFill>
                <a:latin typeface="Verdana" pitchFamily="34" charset="0"/>
              </a:defRPr>
            </a:lvl3pPr>
            <a:lvl4pPr algn="l" rtl="0" eaLnBrk="0" fontAlgn="base" hangingPunct="0">
              <a:spcBef>
                <a:spcPct val="0"/>
              </a:spcBef>
              <a:spcAft>
                <a:spcPct val="0"/>
              </a:spcAft>
              <a:defRPr sz="2800" b="1">
                <a:solidFill>
                  <a:srgbClr val="EFEFEF"/>
                </a:solidFill>
                <a:latin typeface="Verdana" pitchFamily="34" charset="0"/>
              </a:defRPr>
            </a:lvl4pPr>
            <a:lvl5pPr algn="l" rtl="0" eaLnBrk="0" fontAlgn="base" hangingPunct="0">
              <a:spcBef>
                <a:spcPct val="0"/>
              </a:spcBef>
              <a:spcAft>
                <a:spcPct val="0"/>
              </a:spcAft>
              <a:defRPr sz="2800" b="1">
                <a:solidFill>
                  <a:srgbClr val="EFEFEF"/>
                </a:solidFill>
                <a:latin typeface="Verdana" pitchFamily="34" charset="0"/>
              </a:defRPr>
            </a:lvl5pPr>
            <a:lvl6pPr marL="457200" algn="l" rtl="0" eaLnBrk="0" fontAlgn="base" hangingPunct="0">
              <a:spcBef>
                <a:spcPct val="0"/>
              </a:spcBef>
              <a:spcAft>
                <a:spcPct val="0"/>
              </a:spcAft>
              <a:defRPr sz="2800" b="1">
                <a:solidFill>
                  <a:srgbClr val="EFEFEF"/>
                </a:solidFill>
                <a:latin typeface="Verdana" pitchFamily="34" charset="0"/>
              </a:defRPr>
            </a:lvl6pPr>
            <a:lvl7pPr marL="914400" algn="l" rtl="0" eaLnBrk="0" fontAlgn="base" hangingPunct="0">
              <a:spcBef>
                <a:spcPct val="0"/>
              </a:spcBef>
              <a:spcAft>
                <a:spcPct val="0"/>
              </a:spcAft>
              <a:defRPr sz="2800" b="1">
                <a:solidFill>
                  <a:srgbClr val="EFEFEF"/>
                </a:solidFill>
                <a:latin typeface="Verdana" pitchFamily="34" charset="0"/>
              </a:defRPr>
            </a:lvl7pPr>
            <a:lvl8pPr marL="1371600" algn="l" rtl="0" eaLnBrk="0" fontAlgn="base" hangingPunct="0">
              <a:spcBef>
                <a:spcPct val="0"/>
              </a:spcBef>
              <a:spcAft>
                <a:spcPct val="0"/>
              </a:spcAft>
              <a:defRPr sz="2800" b="1">
                <a:solidFill>
                  <a:srgbClr val="EFEFEF"/>
                </a:solidFill>
                <a:latin typeface="Verdana" pitchFamily="34" charset="0"/>
              </a:defRPr>
            </a:lvl8pPr>
            <a:lvl9pPr marL="1828800" algn="l" rtl="0" eaLnBrk="0" fontAlgn="base" hangingPunct="0">
              <a:spcBef>
                <a:spcPct val="0"/>
              </a:spcBef>
              <a:spcAft>
                <a:spcPct val="0"/>
              </a:spcAft>
              <a:defRPr sz="2800" b="1">
                <a:solidFill>
                  <a:srgbClr val="EFEFEF"/>
                </a:solidFill>
                <a:latin typeface="Verdana" pitchFamily="34" charset="0"/>
              </a:defRPr>
            </a:lvl9pPr>
          </a:lstStyle>
          <a:p>
            <a:pPr algn="ctr">
              <a:defRPr/>
            </a:pPr>
            <a:r>
              <a:rPr lang="en-US" dirty="0" smtClean="0">
                <a:solidFill>
                  <a:srgbClr val="C70000"/>
                </a:solidFill>
                <a:latin typeface="Calibri"/>
              </a:rPr>
              <a:t>Quote from Peter Hancock, CEO of AIG</a:t>
            </a:r>
          </a:p>
        </p:txBody>
      </p:sp>
      <p:pic>
        <p:nvPicPr>
          <p:cNvPr id="71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8952" y="6531292"/>
            <a:ext cx="21693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86248" y="5871388"/>
            <a:ext cx="7203990" cy="276999"/>
          </a:xfrm>
          <a:prstGeom prst="rect">
            <a:avLst/>
          </a:prstGeom>
          <a:noFill/>
        </p:spPr>
        <p:txBody>
          <a:bodyPr wrap="square" rtlCol="0">
            <a:spAutoFit/>
          </a:bodyPr>
          <a:lstStyle/>
          <a:p>
            <a:pPr>
              <a:defRPr/>
            </a:pPr>
            <a:r>
              <a:rPr lang="en-US" sz="1200" b="1" kern="0" dirty="0" smtClean="0">
                <a:solidFill>
                  <a:srgbClr val="000000"/>
                </a:solidFill>
                <a:latin typeface="Calibri"/>
              </a:rPr>
              <a:t>Source: WSJ, 8/29/14,</a:t>
            </a:r>
            <a:r>
              <a:rPr lang="en-US" sz="1200" b="1" kern="0" dirty="0">
                <a:solidFill>
                  <a:srgbClr val="000000"/>
                </a:solidFill>
                <a:latin typeface="Calibri"/>
              </a:rPr>
              <a:t> “AIG's New CEO Looks to Data to Chart Insurer's </a:t>
            </a:r>
            <a:r>
              <a:rPr lang="en-US" sz="1200" b="1" kern="0" dirty="0" smtClean="0">
                <a:solidFill>
                  <a:srgbClr val="000000"/>
                </a:solidFill>
                <a:latin typeface="Calibri"/>
              </a:rPr>
              <a:t>Course”</a:t>
            </a:r>
          </a:p>
        </p:txBody>
      </p:sp>
    </p:spTree>
    <p:extLst>
      <p:ext uri="{BB962C8B-B14F-4D97-AF65-F5344CB8AC3E}">
        <p14:creationId xmlns:p14="http://schemas.microsoft.com/office/powerpoint/2010/main" val="1548182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6386"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dirty="0">
              <a:solidFill>
                <a:prstClr val="black"/>
              </a:solidFill>
              <a:latin typeface="Calibri"/>
            </a:endParaRPr>
          </a:p>
        </p:txBody>
      </p:sp>
      <p:sp>
        <p:nvSpPr>
          <p:cNvPr id="3216390" name="Rectangle 6"/>
          <p:cNvSpPr>
            <a:spLocks noChangeArrowheads="1"/>
          </p:cNvSpPr>
          <p:nvPr/>
        </p:nvSpPr>
        <p:spPr bwMode="auto">
          <a:xfrm>
            <a:off x="0" y="314325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dirty="0">
              <a:solidFill>
                <a:prstClr val="black"/>
              </a:solidFill>
              <a:latin typeface="Calibri"/>
            </a:endParaRPr>
          </a:p>
        </p:txBody>
      </p:sp>
      <p:pic>
        <p:nvPicPr>
          <p:cNvPr id="1024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128125" y="6857999"/>
            <a:ext cx="21693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38200" y="4191000"/>
            <a:ext cx="8082189" cy="1569660"/>
          </a:xfrm>
          <a:prstGeom prst="rect">
            <a:avLst/>
          </a:prstGeom>
          <a:noFill/>
        </p:spPr>
        <p:txBody>
          <a:bodyPr wrap="square" rtlCol="0">
            <a:spAutoFit/>
          </a:bodyPr>
          <a:lstStyle/>
          <a:p>
            <a:r>
              <a:rPr lang="en-US" sz="2400" dirty="0" smtClean="0">
                <a:solidFill>
                  <a:prstClr val="black"/>
                </a:solidFill>
                <a:latin typeface="Calibri"/>
              </a:rPr>
              <a:t>So how do Claim Analytics and Professional Service Teams create risk mitigation results and add value to Captives?</a:t>
            </a:r>
          </a:p>
          <a:p>
            <a:endParaRPr lang="en-US" sz="2400" dirty="0">
              <a:solidFill>
                <a:prstClr val="black"/>
              </a:solidFill>
              <a:latin typeface="Calibri"/>
            </a:endParaRPr>
          </a:p>
          <a:p>
            <a:r>
              <a:rPr lang="en-US" sz="2400" dirty="0" smtClean="0">
                <a:solidFill>
                  <a:prstClr val="black"/>
                </a:solidFill>
                <a:latin typeface="Calibri"/>
              </a:rPr>
              <a:t>…here’s what we have learned…</a:t>
            </a:r>
            <a:endParaRPr lang="en-US" sz="2400" dirty="0">
              <a:solidFill>
                <a:prstClr val="black"/>
              </a:solidFill>
              <a:latin typeface="Calibri"/>
            </a:endParaRPr>
          </a:p>
        </p:txBody>
      </p:sp>
      <p:pic>
        <p:nvPicPr>
          <p:cNvPr id="583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447800"/>
            <a:ext cx="4643675" cy="265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401638" y="174625"/>
            <a:ext cx="852963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110000"/>
              </a:lnSpc>
            </a:pPr>
            <a:r>
              <a:rPr lang="en-US" sz="2400" b="1" dirty="0" smtClean="0">
                <a:solidFill>
                  <a:srgbClr val="C70000"/>
                </a:solidFill>
                <a:latin typeface="Calibri"/>
              </a:rPr>
              <a:t>Claim Analytics and Professional Service Teams</a:t>
            </a:r>
            <a:endParaRPr lang="en-US" sz="2400" b="1" dirty="0">
              <a:solidFill>
                <a:srgbClr val="C7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6386"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dirty="0">
              <a:solidFill>
                <a:srgbClr val="000000"/>
              </a:solidFill>
              <a:latin typeface="Calibri"/>
            </a:endParaRPr>
          </a:p>
        </p:txBody>
      </p:sp>
      <p:sp>
        <p:nvSpPr>
          <p:cNvPr id="3216387" name="Rectangle 3"/>
          <p:cNvSpPr>
            <a:spLocks noGrp="1" noChangeArrowheads="1"/>
          </p:cNvSpPr>
          <p:nvPr>
            <p:ph type="subTitle" idx="1"/>
          </p:nvPr>
        </p:nvSpPr>
        <p:spPr>
          <a:xfrm>
            <a:off x="762000" y="1287162"/>
            <a:ext cx="7800975" cy="3818238"/>
          </a:xfrm>
        </p:spPr>
        <p:txBody>
          <a:bodyPr>
            <a:normAutofit/>
          </a:bodyPr>
          <a:lstStyle/>
          <a:p>
            <a:pPr marL="381000" indent="-381000" algn="l">
              <a:lnSpc>
                <a:spcPct val="200000"/>
              </a:lnSpc>
              <a:buFont typeface="Arial" pitchFamily="34" charset="0"/>
              <a:buChar char="•"/>
            </a:pPr>
            <a:r>
              <a:rPr lang="en-US" sz="2800" b="0" dirty="0" smtClean="0">
                <a:solidFill>
                  <a:srgbClr val="000000"/>
                </a:solidFill>
                <a:cs typeface="Times New Roman" pitchFamily="18" charset="0"/>
              </a:rPr>
              <a:t>One </a:t>
            </a:r>
            <a:r>
              <a:rPr lang="en-US" sz="2800" b="0" dirty="0">
                <a:solidFill>
                  <a:srgbClr val="000000"/>
                </a:solidFill>
                <a:cs typeface="Times New Roman" pitchFamily="18" charset="0"/>
              </a:rPr>
              <a:t>percent of </a:t>
            </a:r>
            <a:r>
              <a:rPr lang="en-US" sz="2800" b="0" dirty="0" smtClean="0">
                <a:solidFill>
                  <a:srgbClr val="000000"/>
                </a:solidFill>
                <a:cs typeface="Times New Roman" pitchFamily="18" charset="0"/>
              </a:rPr>
              <a:t>chronic/legacy patients </a:t>
            </a:r>
            <a:r>
              <a:rPr lang="en-US" sz="2800" b="0" dirty="0">
                <a:solidFill>
                  <a:srgbClr val="000000"/>
                </a:solidFill>
                <a:cs typeface="Times New Roman" pitchFamily="18" charset="0"/>
              </a:rPr>
              <a:t>accounted for </a:t>
            </a:r>
            <a:r>
              <a:rPr lang="en-US" sz="2800" b="0" dirty="0" smtClean="0">
                <a:solidFill>
                  <a:srgbClr val="000000"/>
                </a:solidFill>
                <a:cs typeface="Times New Roman" pitchFamily="18" charset="0"/>
              </a:rPr>
              <a:t>over 20% </a:t>
            </a:r>
            <a:r>
              <a:rPr lang="en-US" sz="2800" b="0" dirty="0">
                <a:solidFill>
                  <a:srgbClr val="000000"/>
                </a:solidFill>
                <a:cs typeface="Times New Roman" pitchFamily="18" charset="0"/>
              </a:rPr>
              <a:t>of all health care spending in </a:t>
            </a:r>
            <a:r>
              <a:rPr lang="en-US" sz="2800" b="0" dirty="0" smtClean="0">
                <a:solidFill>
                  <a:srgbClr val="000000"/>
                </a:solidFill>
                <a:cs typeface="Times New Roman" pitchFamily="18" charset="0"/>
              </a:rPr>
              <a:t>2011.</a:t>
            </a:r>
          </a:p>
          <a:p>
            <a:pPr marL="381000" indent="-381000" algn="l">
              <a:lnSpc>
                <a:spcPct val="200000"/>
              </a:lnSpc>
              <a:buFont typeface="Arial" pitchFamily="34" charset="0"/>
              <a:buChar char="•"/>
            </a:pPr>
            <a:r>
              <a:rPr lang="en-US" sz="2800" b="0" dirty="0">
                <a:solidFill>
                  <a:srgbClr val="000000"/>
                </a:solidFill>
                <a:cs typeface="Times New Roman" pitchFamily="18" charset="0"/>
              </a:rPr>
              <a:t>Five percent of patients accounted for </a:t>
            </a:r>
            <a:r>
              <a:rPr lang="en-US" sz="2800" b="0" dirty="0" smtClean="0">
                <a:solidFill>
                  <a:srgbClr val="000000"/>
                </a:solidFill>
                <a:cs typeface="Times New Roman" pitchFamily="18" charset="0"/>
              </a:rPr>
              <a:t>50% </a:t>
            </a:r>
            <a:r>
              <a:rPr lang="en-US" sz="2800" b="0" dirty="0">
                <a:solidFill>
                  <a:srgbClr val="000000"/>
                </a:solidFill>
                <a:cs typeface="Times New Roman" pitchFamily="18" charset="0"/>
              </a:rPr>
              <a:t>of overall health care </a:t>
            </a:r>
            <a:r>
              <a:rPr lang="en-US" sz="2800" b="0" dirty="0" smtClean="0">
                <a:solidFill>
                  <a:srgbClr val="000000"/>
                </a:solidFill>
                <a:cs typeface="Times New Roman" pitchFamily="18" charset="0"/>
              </a:rPr>
              <a:t>costs.</a:t>
            </a:r>
          </a:p>
        </p:txBody>
      </p:sp>
      <p:sp>
        <p:nvSpPr>
          <p:cNvPr id="10244" name="Rectangle 4"/>
          <p:cNvSpPr>
            <a:spLocks noChangeArrowheads="1"/>
          </p:cNvSpPr>
          <p:nvPr/>
        </p:nvSpPr>
        <p:spPr bwMode="auto">
          <a:xfrm>
            <a:off x="401638" y="174625"/>
            <a:ext cx="85296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110000"/>
              </a:lnSpc>
            </a:pPr>
            <a:r>
              <a:rPr lang="en-US" sz="2800" b="1" dirty="0" smtClean="0">
                <a:solidFill>
                  <a:srgbClr val="C70000"/>
                </a:solidFill>
                <a:latin typeface="Calibri"/>
              </a:rPr>
              <a:t>The Drivers of Risk Cost are the “1%-5%ers”</a:t>
            </a:r>
            <a:endParaRPr lang="en-US" sz="2800" b="1" dirty="0">
              <a:solidFill>
                <a:srgbClr val="C70000"/>
              </a:solidFill>
              <a:latin typeface="Calibri"/>
            </a:endParaRPr>
          </a:p>
        </p:txBody>
      </p:sp>
      <p:sp>
        <p:nvSpPr>
          <p:cNvPr id="3216390" name="Rectangle 6"/>
          <p:cNvSpPr>
            <a:spLocks noChangeArrowheads="1"/>
          </p:cNvSpPr>
          <p:nvPr/>
        </p:nvSpPr>
        <p:spPr bwMode="auto">
          <a:xfrm>
            <a:off x="0" y="314325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dirty="0">
              <a:solidFill>
                <a:srgbClr val="000000"/>
              </a:solidFill>
              <a:latin typeface="Calibri"/>
            </a:endParaRPr>
          </a:p>
        </p:txBody>
      </p:sp>
      <p:pic>
        <p:nvPicPr>
          <p:cNvPr id="1024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128125" y="6857999"/>
            <a:ext cx="21693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86248" y="5732889"/>
            <a:ext cx="7203990" cy="276999"/>
          </a:xfrm>
          <a:prstGeom prst="rect">
            <a:avLst/>
          </a:prstGeom>
          <a:noFill/>
        </p:spPr>
        <p:txBody>
          <a:bodyPr wrap="square" rtlCol="0">
            <a:spAutoFit/>
          </a:bodyPr>
          <a:lstStyle/>
          <a:p>
            <a:r>
              <a:rPr lang="en-US" sz="1200" b="1" dirty="0" smtClean="0">
                <a:solidFill>
                  <a:srgbClr val="000000"/>
                </a:solidFill>
                <a:latin typeface="Calibri"/>
              </a:rPr>
              <a:t>Source: Agency for Healthcare Research and Quality, US Department of HHS</a:t>
            </a:r>
            <a:endParaRPr lang="en-US" sz="1200" b="1" dirty="0">
              <a:solidFill>
                <a:srgbClr val="000000"/>
              </a:solidFill>
              <a:latin typeface="Calibri"/>
            </a:endParaRPr>
          </a:p>
        </p:txBody>
      </p:sp>
    </p:spTree>
    <p:extLst>
      <p:ext uri="{BB962C8B-B14F-4D97-AF65-F5344CB8AC3E}">
        <p14:creationId xmlns:p14="http://schemas.microsoft.com/office/powerpoint/2010/main" val="1373620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6387">
                                            <p:txEl>
                                              <p:pRg st="0" end="0"/>
                                            </p:txEl>
                                          </p:spTgt>
                                        </p:tgtEl>
                                        <p:attrNameLst>
                                          <p:attrName>style.visibility</p:attrName>
                                        </p:attrNameLst>
                                      </p:cBhvr>
                                      <p:to>
                                        <p:strVal val="visible"/>
                                      </p:to>
                                    </p:set>
                                    <p:animEffect transition="in" filter="dissolve">
                                      <p:cBhvr>
                                        <p:cTn id="7" dur="500"/>
                                        <p:tgtEl>
                                          <p:spTgt spid="32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16387">
                                            <p:txEl>
                                              <p:pRg st="1" end="1"/>
                                            </p:txEl>
                                          </p:spTgt>
                                        </p:tgtEl>
                                        <p:attrNameLst>
                                          <p:attrName>style.visibility</p:attrName>
                                        </p:attrNameLst>
                                      </p:cBhvr>
                                      <p:to>
                                        <p:strVal val="visible"/>
                                      </p:to>
                                    </p:set>
                                    <p:animEffect transition="in" filter="dissolve">
                                      <p:cBhvr>
                                        <p:cTn id="12" dur="500"/>
                                        <p:tgtEl>
                                          <p:spTgt spid="3216387">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6387" grpId="0" build="p" autoUpdateAnimBg="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4818"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a:solidFill>
                <a:prstClr val="black"/>
              </a:solidFill>
              <a:latin typeface="Calibri"/>
            </a:endParaRPr>
          </a:p>
        </p:txBody>
      </p:sp>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prstClr val="black"/>
              </a:solidFill>
              <a:latin typeface="Calibri"/>
            </a:endParaRPr>
          </a:p>
        </p:txBody>
      </p:sp>
      <p:sp>
        <p:nvSpPr>
          <p:cNvPr id="12293" name="Text Box 6"/>
          <p:cNvSpPr txBox="1">
            <a:spLocks noChangeArrowheads="1"/>
          </p:cNvSpPr>
          <p:nvPr/>
        </p:nvSpPr>
        <p:spPr bwMode="auto">
          <a:xfrm>
            <a:off x="76201" y="209550"/>
            <a:ext cx="8907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b="1" dirty="0" smtClean="0">
                <a:solidFill>
                  <a:srgbClr val="C70000"/>
                </a:solidFill>
              </a:rPr>
              <a:t>Captive Claim Cost Composition</a:t>
            </a:r>
            <a:endParaRPr lang="en-US" b="1" dirty="0">
              <a:solidFill>
                <a:srgbClr val="C70000"/>
              </a:solidFill>
            </a:endParaRPr>
          </a:p>
        </p:txBody>
      </p:sp>
      <p:pic>
        <p:nvPicPr>
          <p:cNvPr id="1229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8763000" y="6553200"/>
            <a:ext cx="21693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
          <p:cNvSpPr>
            <a:spLocks noChangeArrowheads="1"/>
          </p:cNvSpPr>
          <p:nvPr/>
        </p:nvSpPr>
        <p:spPr bwMode="auto">
          <a:xfrm>
            <a:off x="0" y="0"/>
            <a:ext cx="9144000" cy="0"/>
          </a:xfrm>
          <a:prstGeom prst="rect">
            <a:avLst/>
          </a:prstGeom>
          <a:noFill/>
          <a:ln>
            <a:noFill/>
          </a:ln>
          <a:effectLst>
            <a:prstShdw prst="shdw17" dist="17961" dir="2700000">
              <a:srgbClr val="FFFF00">
                <a:gamma/>
                <a:shade val="60000"/>
                <a:invGamma/>
              </a:srgbClr>
            </a:prst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solidFill>
                  <a:schemeClr val="bg2"/>
                </a:solidFill>
                <a:prstDash val="solid"/>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sp>
        <p:nvSpPr>
          <p:cNvPr id="12" name="Text Box 2"/>
          <p:cNvSpPr txBox="1">
            <a:spLocks noChangeArrowheads="1"/>
          </p:cNvSpPr>
          <p:nvPr/>
        </p:nvSpPr>
        <p:spPr bwMode="auto">
          <a:xfrm>
            <a:off x="1143000" y="5257800"/>
            <a:ext cx="7401697" cy="9854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ts val="1000"/>
              </a:spcAft>
            </a:pPr>
            <a:r>
              <a:rPr lang="en-US" sz="1600" dirty="0" smtClean="0">
                <a:solidFill>
                  <a:prstClr val="black"/>
                </a:solidFill>
                <a:latin typeface="Calibri" pitchFamily="34" charset="0"/>
              </a:rPr>
              <a:t>Sources: Select “Mature Program” Casualty  (Liability and Workers Compensation) and Health Blackburn Group, Inc. Proprietary Claim Data, Select Private Loss Cost Data, A.M. Best, Risk and Insurance Management Society, Advisen, and Business Insurance. </a:t>
            </a:r>
            <a:endParaRPr lang="en-US" sz="6000" dirty="0" smtClean="0">
              <a:solidFill>
                <a:prstClr val="black"/>
              </a:solidFill>
              <a:effectLst>
                <a:outerShdw blurRad="38100" dist="38100" dir="2700000" algn="tl">
                  <a:srgbClr val="C0C0C0"/>
                </a:outerShdw>
              </a:effectLst>
              <a:latin typeface="Verdana" pitchFamily="34" charset="0"/>
            </a:endParaRPr>
          </a:p>
        </p:txBody>
      </p:sp>
      <p:pic>
        <p:nvPicPr>
          <p:cNvPr id="72707" name="Chart 1"/>
          <p:cNvPicPr>
            <a:picLocks noChangeArrowheads="1"/>
          </p:cNvPicPr>
          <p:nvPr/>
        </p:nvPicPr>
        <p:blipFill>
          <a:blip r:embed="rId4" cstate="print">
            <a:extLst>
              <a:ext uri="{28A0092B-C50C-407E-A947-70E740481C1C}">
                <a14:useLocalDpi xmlns:a14="http://schemas.microsoft.com/office/drawing/2010/main" val="0"/>
              </a:ext>
            </a:extLst>
          </a:blip>
          <a:srcRect l="-5489" t="-13644" r="-2232" b="-7137"/>
          <a:stretch>
            <a:fillRect/>
          </a:stretch>
        </p:blipFill>
        <p:spPr bwMode="auto">
          <a:xfrm>
            <a:off x="762000" y="1143000"/>
            <a:ext cx="8229599"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69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6387" name="Rectangle 3"/>
          <p:cNvSpPr>
            <a:spLocks noGrp="1" noChangeArrowheads="1"/>
          </p:cNvSpPr>
          <p:nvPr>
            <p:ph type="subTitle" idx="1"/>
          </p:nvPr>
        </p:nvSpPr>
        <p:spPr>
          <a:xfrm>
            <a:off x="737756" y="1018309"/>
            <a:ext cx="8312726" cy="4769427"/>
          </a:xfrm>
        </p:spPr>
        <p:txBody>
          <a:bodyPr/>
          <a:lstStyle/>
          <a:p>
            <a:pPr marL="381000" indent="-381000" algn="l">
              <a:lnSpc>
                <a:spcPct val="200000"/>
              </a:lnSpc>
              <a:buFont typeface="Arial" pitchFamily="34" charset="0"/>
              <a:buChar char="•"/>
            </a:pPr>
            <a:r>
              <a:rPr lang="fr-FR" sz="2400" b="0" dirty="0" smtClean="0">
                <a:solidFill>
                  <a:srgbClr val="000000"/>
                </a:solidFill>
                <a:cs typeface="Times New Roman" pitchFamily="18" charset="0"/>
              </a:rPr>
              <a:t>There are 13,000 International Classification of Diseases (ICD9) codes being used now</a:t>
            </a:r>
          </a:p>
          <a:p>
            <a:pPr marL="381000" indent="-381000" algn="l">
              <a:lnSpc>
                <a:spcPct val="200000"/>
              </a:lnSpc>
              <a:buFont typeface="Arial" pitchFamily="34" charset="0"/>
              <a:buChar char="•"/>
            </a:pPr>
            <a:r>
              <a:rPr lang="fr-FR" sz="2400" b="0" dirty="0">
                <a:solidFill>
                  <a:srgbClr val="000000"/>
                </a:solidFill>
                <a:cs typeface="Times New Roman" pitchFamily="18" charset="0"/>
              </a:rPr>
              <a:t>O</a:t>
            </a:r>
            <a:r>
              <a:rPr lang="fr-FR" sz="2400" b="0" dirty="0" smtClean="0">
                <a:solidFill>
                  <a:srgbClr val="000000"/>
                </a:solidFill>
                <a:cs typeface="Times New Roman" pitchFamily="18" charset="0"/>
              </a:rPr>
              <a:t>n October 1, 2015, CMS and the industry is adopting ICD10 codes of over 68,000 codes</a:t>
            </a:r>
          </a:p>
          <a:p>
            <a:pPr marL="381000" indent="-381000" algn="l">
              <a:lnSpc>
                <a:spcPct val="200000"/>
              </a:lnSpc>
              <a:buFont typeface="Arial" pitchFamily="34" charset="0"/>
              <a:buChar char="•"/>
            </a:pPr>
            <a:r>
              <a:rPr lang="fr-FR" sz="2400" b="0" dirty="0" smtClean="0">
                <a:solidFill>
                  <a:srgbClr val="000000"/>
                </a:solidFill>
                <a:cs typeface="Times New Roman" pitchFamily="18" charset="0"/>
              </a:rPr>
              <a:t>8,800 Current Procedural Terminology (CPT) codes </a:t>
            </a:r>
            <a:endParaRPr lang="en-US" sz="2800" b="0" i="1" dirty="0" smtClean="0">
              <a:solidFill>
                <a:schemeClr val="tx1"/>
              </a:solidFill>
              <a:cs typeface="Times New Roman" pitchFamily="18" charset="0"/>
            </a:endParaRPr>
          </a:p>
        </p:txBody>
      </p:sp>
      <p:sp>
        <p:nvSpPr>
          <p:cNvPr id="10244" name="Rectangle 4"/>
          <p:cNvSpPr>
            <a:spLocks noChangeArrowheads="1"/>
          </p:cNvSpPr>
          <p:nvPr/>
        </p:nvSpPr>
        <p:spPr bwMode="auto">
          <a:xfrm>
            <a:off x="457200" y="76200"/>
            <a:ext cx="85296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110000"/>
              </a:lnSpc>
            </a:pPr>
            <a:r>
              <a:rPr lang="en-US" sz="2800" b="1" dirty="0" smtClean="0">
                <a:solidFill>
                  <a:srgbClr val="C70000"/>
                </a:solidFill>
                <a:latin typeface="Calibri"/>
              </a:rPr>
              <a:t>Captive Risk and Claim Challenges </a:t>
            </a:r>
            <a:endParaRPr lang="en-US" sz="2800" b="1" dirty="0">
              <a:solidFill>
                <a:srgbClr val="C70000"/>
              </a:solidFill>
              <a:latin typeface="Calibri"/>
            </a:endParaRPr>
          </a:p>
        </p:txBody>
      </p:sp>
      <p:sp>
        <p:nvSpPr>
          <p:cNvPr id="3216390" name="Rectangle 6"/>
          <p:cNvSpPr>
            <a:spLocks noChangeArrowheads="1"/>
          </p:cNvSpPr>
          <p:nvPr/>
        </p:nvSpPr>
        <p:spPr bwMode="auto">
          <a:xfrm>
            <a:off x="0" y="314325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dirty="0">
              <a:solidFill>
                <a:srgbClr val="000000"/>
              </a:solidFill>
              <a:latin typeface="Calibri"/>
            </a:endParaRPr>
          </a:p>
        </p:txBody>
      </p:sp>
      <p:sp>
        <p:nvSpPr>
          <p:cNvPr id="9" name="TextBox 8"/>
          <p:cNvSpPr txBox="1"/>
          <p:nvPr/>
        </p:nvSpPr>
        <p:spPr>
          <a:xfrm>
            <a:off x="1186248" y="6009888"/>
            <a:ext cx="7203990" cy="430887"/>
          </a:xfrm>
          <a:prstGeom prst="rect">
            <a:avLst/>
          </a:prstGeom>
          <a:noFill/>
        </p:spPr>
        <p:txBody>
          <a:bodyPr wrap="square" rtlCol="0">
            <a:spAutoFit/>
          </a:bodyPr>
          <a:lstStyle/>
          <a:p>
            <a:r>
              <a:rPr lang="en-US" sz="1100" b="1" dirty="0" smtClean="0">
                <a:solidFill>
                  <a:srgbClr val="000000"/>
                </a:solidFill>
                <a:latin typeface="Calibri"/>
              </a:rPr>
              <a:t>Source: American Medical Association (AMA); AMA ICD Fact Sheet, September 2012; AMA Code Books</a:t>
            </a:r>
            <a:endParaRPr lang="en-US" sz="1100" b="1" dirty="0">
              <a:solidFill>
                <a:srgbClr val="000000"/>
              </a:solidFill>
              <a:latin typeface="Calibri"/>
            </a:endParaRPr>
          </a:p>
        </p:txBody>
      </p:sp>
    </p:spTree>
    <p:extLst>
      <p:ext uri="{BB962C8B-B14F-4D97-AF65-F5344CB8AC3E}">
        <p14:creationId xmlns:p14="http://schemas.microsoft.com/office/powerpoint/2010/main" val="274215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6387">
                                            <p:txEl>
                                              <p:pRg st="0" end="0"/>
                                            </p:txEl>
                                          </p:spTgt>
                                        </p:tgtEl>
                                        <p:attrNameLst>
                                          <p:attrName>style.visibility</p:attrName>
                                        </p:attrNameLst>
                                      </p:cBhvr>
                                      <p:to>
                                        <p:strVal val="visible"/>
                                      </p:to>
                                    </p:set>
                                    <p:animEffect transition="in" filter="dissolve">
                                      <p:cBhvr>
                                        <p:cTn id="7" dur="500"/>
                                        <p:tgtEl>
                                          <p:spTgt spid="32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16387">
                                            <p:txEl>
                                              <p:pRg st="1" end="1"/>
                                            </p:txEl>
                                          </p:spTgt>
                                        </p:tgtEl>
                                        <p:attrNameLst>
                                          <p:attrName>style.visibility</p:attrName>
                                        </p:attrNameLst>
                                      </p:cBhvr>
                                      <p:to>
                                        <p:strVal val="visible"/>
                                      </p:to>
                                    </p:set>
                                    <p:animEffect transition="in" filter="dissolve">
                                      <p:cBhvr>
                                        <p:cTn id="12" dur="500"/>
                                        <p:tgtEl>
                                          <p:spTgt spid="32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16387">
                                            <p:txEl>
                                              <p:pRg st="2" end="2"/>
                                            </p:txEl>
                                          </p:spTgt>
                                        </p:tgtEl>
                                        <p:attrNameLst>
                                          <p:attrName>style.visibility</p:attrName>
                                        </p:attrNameLst>
                                      </p:cBhvr>
                                      <p:to>
                                        <p:strVal val="visible"/>
                                      </p:to>
                                    </p:set>
                                    <p:animEffect transition="in" filter="dissolve">
                                      <p:cBhvr>
                                        <p:cTn id="17" dur="500"/>
                                        <p:tgtEl>
                                          <p:spTgt spid="3216387">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6387" grpId="0" build="p" autoUpdateAnimBg="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6386"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dirty="0">
              <a:solidFill>
                <a:srgbClr val="000000"/>
              </a:solidFill>
              <a:latin typeface="Calibri"/>
            </a:endParaRPr>
          </a:p>
        </p:txBody>
      </p:sp>
      <p:sp>
        <p:nvSpPr>
          <p:cNvPr id="3216387" name="Rectangle 3"/>
          <p:cNvSpPr>
            <a:spLocks noGrp="1" noChangeArrowheads="1"/>
          </p:cNvSpPr>
          <p:nvPr>
            <p:ph type="subTitle" idx="1"/>
          </p:nvPr>
        </p:nvSpPr>
        <p:spPr>
          <a:xfrm>
            <a:off x="1047173" y="961580"/>
            <a:ext cx="7800975" cy="3818238"/>
          </a:xfrm>
        </p:spPr>
        <p:txBody>
          <a:bodyPr>
            <a:normAutofit fontScale="92500"/>
          </a:bodyPr>
          <a:lstStyle/>
          <a:p>
            <a:pPr marL="381000" indent="-381000" algn="l">
              <a:lnSpc>
                <a:spcPct val="200000"/>
              </a:lnSpc>
              <a:buFont typeface="Arial" pitchFamily="34" charset="0"/>
              <a:buChar char="•"/>
            </a:pPr>
            <a:r>
              <a:rPr lang="en-US" sz="2400" b="0" dirty="0" smtClean="0">
                <a:solidFill>
                  <a:srgbClr val="000000"/>
                </a:solidFill>
                <a:cs typeface="Times New Roman" pitchFamily="18" charset="0"/>
              </a:rPr>
              <a:t>Obtain all of the medical treatments including medications</a:t>
            </a:r>
          </a:p>
          <a:p>
            <a:pPr marL="381000" indent="-381000" algn="l">
              <a:lnSpc>
                <a:spcPct val="200000"/>
              </a:lnSpc>
              <a:buFont typeface="Arial" pitchFamily="34" charset="0"/>
              <a:buChar char="•"/>
            </a:pPr>
            <a:r>
              <a:rPr lang="en-US" sz="2400" b="0" dirty="0" smtClean="0">
                <a:solidFill>
                  <a:srgbClr val="000000"/>
                </a:solidFill>
                <a:cs typeface="Times New Roman" pitchFamily="18" charset="0"/>
              </a:rPr>
              <a:t>Correlate the treatments to the occurrence</a:t>
            </a:r>
          </a:p>
          <a:p>
            <a:pPr marL="381000" indent="-381000" algn="l">
              <a:lnSpc>
                <a:spcPct val="200000"/>
              </a:lnSpc>
              <a:buFont typeface="Arial" pitchFamily="34" charset="0"/>
              <a:buChar char="•"/>
            </a:pPr>
            <a:r>
              <a:rPr lang="en-US" sz="2400" b="0" dirty="0" smtClean="0">
                <a:solidFill>
                  <a:srgbClr val="000000"/>
                </a:solidFill>
                <a:cs typeface="Times New Roman" pitchFamily="18" charset="0"/>
              </a:rPr>
              <a:t>Compare the charges (bill review, then “best practice” analysis)</a:t>
            </a:r>
          </a:p>
          <a:p>
            <a:pPr marL="381000" indent="-381000" algn="l">
              <a:lnSpc>
                <a:spcPct val="200000"/>
              </a:lnSpc>
              <a:buFont typeface="Arial" pitchFamily="34" charset="0"/>
              <a:buChar char="•"/>
            </a:pPr>
            <a:r>
              <a:rPr lang="en-US" sz="2400" b="0" dirty="0" smtClean="0">
                <a:solidFill>
                  <a:srgbClr val="000000"/>
                </a:solidFill>
                <a:cs typeface="Times New Roman" pitchFamily="18" charset="0"/>
              </a:rPr>
              <a:t>Negotiate the case </a:t>
            </a:r>
            <a:endParaRPr lang="en-US" sz="2800" b="0" i="1" dirty="0" smtClean="0">
              <a:solidFill>
                <a:schemeClr val="tx1"/>
              </a:solidFill>
              <a:cs typeface="Times New Roman" pitchFamily="18" charset="0"/>
            </a:endParaRPr>
          </a:p>
        </p:txBody>
      </p:sp>
      <p:sp>
        <p:nvSpPr>
          <p:cNvPr id="10244" name="Rectangle 4"/>
          <p:cNvSpPr>
            <a:spLocks noChangeArrowheads="1"/>
          </p:cNvSpPr>
          <p:nvPr/>
        </p:nvSpPr>
        <p:spPr bwMode="auto">
          <a:xfrm>
            <a:off x="381000" y="0"/>
            <a:ext cx="85296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110000"/>
              </a:lnSpc>
            </a:pPr>
            <a:r>
              <a:rPr lang="en-US" sz="2400" b="1" dirty="0" smtClean="0">
                <a:solidFill>
                  <a:srgbClr val="C70000"/>
                </a:solidFill>
                <a:latin typeface="Calibri"/>
              </a:rPr>
              <a:t>Become “Code” Focused for Risk Mitigation</a:t>
            </a:r>
            <a:endParaRPr lang="en-US" sz="2400" b="1" dirty="0">
              <a:solidFill>
                <a:srgbClr val="C70000"/>
              </a:solidFill>
              <a:latin typeface="Calibri"/>
            </a:endParaRPr>
          </a:p>
        </p:txBody>
      </p:sp>
      <p:sp>
        <p:nvSpPr>
          <p:cNvPr id="3216390" name="Rectangle 6"/>
          <p:cNvSpPr>
            <a:spLocks noChangeArrowheads="1"/>
          </p:cNvSpPr>
          <p:nvPr/>
        </p:nvSpPr>
        <p:spPr bwMode="auto">
          <a:xfrm>
            <a:off x="0" y="314325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dirty="0">
              <a:solidFill>
                <a:srgbClr val="000000"/>
              </a:solidFill>
              <a:latin typeface="Calibri"/>
            </a:endParaRPr>
          </a:p>
        </p:txBody>
      </p:sp>
    </p:spTree>
    <p:extLst>
      <p:ext uri="{BB962C8B-B14F-4D97-AF65-F5344CB8AC3E}">
        <p14:creationId xmlns:p14="http://schemas.microsoft.com/office/powerpoint/2010/main" val="2847306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16387">
                                            <p:txEl>
                                              <p:pRg st="0" end="0"/>
                                            </p:txEl>
                                          </p:spTgt>
                                        </p:tgtEl>
                                        <p:attrNameLst>
                                          <p:attrName>style.visibility</p:attrName>
                                        </p:attrNameLst>
                                      </p:cBhvr>
                                      <p:to>
                                        <p:strVal val="visible"/>
                                      </p:to>
                                    </p:set>
                                    <p:animEffect transition="in" filter="dissolve">
                                      <p:cBhvr>
                                        <p:cTn id="7" dur="500"/>
                                        <p:tgtEl>
                                          <p:spTgt spid="32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16387">
                                            <p:txEl>
                                              <p:pRg st="1" end="1"/>
                                            </p:txEl>
                                          </p:spTgt>
                                        </p:tgtEl>
                                        <p:attrNameLst>
                                          <p:attrName>style.visibility</p:attrName>
                                        </p:attrNameLst>
                                      </p:cBhvr>
                                      <p:to>
                                        <p:strVal val="visible"/>
                                      </p:to>
                                    </p:set>
                                    <p:animEffect transition="in" filter="dissolve">
                                      <p:cBhvr>
                                        <p:cTn id="12" dur="500"/>
                                        <p:tgtEl>
                                          <p:spTgt spid="32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16387">
                                            <p:txEl>
                                              <p:pRg st="2" end="2"/>
                                            </p:txEl>
                                          </p:spTgt>
                                        </p:tgtEl>
                                        <p:attrNameLst>
                                          <p:attrName>style.visibility</p:attrName>
                                        </p:attrNameLst>
                                      </p:cBhvr>
                                      <p:to>
                                        <p:strVal val="visible"/>
                                      </p:to>
                                    </p:set>
                                    <p:animEffect transition="in" filter="dissolve">
                                      <p:cBhvr>
                                        <p:cTn id="17" dur="500"/>
                                        <p:tgtEl>
                                          <p:spTgt spid="32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16387">
                                            <p:txEl>
                                              <p:pRg st="3" end="3"/>
                                            </p:txEl>
                                          </p:spTgt>
                                        </p:tgtEl>
                                        <p:attrNameLst>
                                          <p:attrName>style.visibility</p:attrName>
                                        </p:attrNameLst>
                                      </p:cBhvr>
                                      <p:to>
                                        <p:strVal val="visible"/>
                                      </p:to>
                                    </p:set>
                                    <p:animEffect transition="in" filter="dissolve">
                                      <p:cBhvr>
                                        <p:cTn id="22" dur="500"/>
                                        <p:tgtEl>
                                          <p:spTgt spid="32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638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3516" y="5872754"/>
            <a:ext cx="3630915" cy="410396"/>
          </a:xfrm>
          <a:prstGeom prst="rect">
            <a:avLst/>
          </a:prstGeom>
        </p:spPr>
        <p:txBody>
          <a:bodyPr/>
          <a:lstStyle>
            <a:lvl1pPr algn="l" defTabSz="457200" rtl="0" eaLnBrk="1" latinLnBrk="0" hangingPunct="1">
              <a:spcBef>
                <a:spcPct val="0"/>
              </a:spcBef>
              <a:buNone/>
              <a:defRPr sz="1400" kern="1200" cap="all">
                <a:solidFill>
                  <a:srgbClr val="002C77"/>
                </a:solidFill>
                <a:latin typeface="Arial"/>
                <a:ea typeface="+mj-ea"/>
                <a:cs typeface="+mj-cs"/>
              </a:defRPr>
            </a:lvl1pPr>
          </a:lstStyle>
          <a:p>
            <a:pPr>
              <a:lnSpc>
                <a:spcPct val="150000"/>
              </a:lnSpc>
            </a:pPr>
            <a:r>
              <a:rPr lang="en-US" sz="1200" cap="none" dirty="0" smtClean="0"/>
              <a:t>Source</a:t>
            </a:r>
            <a:r>
              <a:rPr lang="en-US" sz="1200" cap="none" dirty="0"/>
              <a:t>: Marsh’s Benchmarking Survey Analysis 2014</a:t>
            </a:r>
          </a:p>
          <a:p>
            <a:pPr>
              <a:lnSpc>
                <a:spcPct val="150000"/>
              </a:lnSpc>
            </a:pPr>
            <a:endParaRPr lang="en-US" sz="1200" dirty="0"/>
          </a:p>
        </p:txBody>
      </p:sp>
      <p:sp>
        <p:nvSpPr>
          <p:cNvPr id="8" name="Title 4"/>
          <p:cNvSpPr>
            <a:spLocks noGrp="1"/>
          </p:cNvSpPr>
          <p:nvPr>
            <p:ph type="title"/>
          </p:nvPr>
        </p:nvSpPr>
        <p:spPr>
          <a:xfrm>
            <a:off x="493516" y="424546"/>
            <a:ext cx="8271775" cy="690562"/>
          </a:xfrm>
        </p:spPr>
        <p:txBody>
          <a:bodyPr>
            <a:noAutofit/>
          </a:bodyPr>
          <a:lstStyle/>
          <a:p>
            <a:r>
              <a:rPr lang="en-US" dirty="0" smtClean="0">
                <a:solidFill>
                  <a:srgbClr val="D80000"/>
                </a:solidFill>
              </a:rPr>
              <a:t>Type of Risk-Financing Vehicle</a:t>
            </a:r>
            <a:r>
              <a:rPr lang="en-US" dirty="0" smtClean="0">
                <a:solidFill>
                  <a:srgbClr val="FFFFFF"/>
                </a:solidFill>
              </a:rPr>
              <a:t/>
            </a:r>
            <a:br>
              <a:rPr lang="en-US" dirty="0" smtClean="0">
                <a:solidFill>
                  <a:srgbClr val="FFFFFF"/>
                </a:solidFill>
              </a:rPr>
            </a:br>
            <a:endParaRPr lang="en-US" dirty="0">
              <a:solidFill>
                <a:srgbClr val="FFFFFF"/>
              </a:solidFill>
            </a:endParaRPr>
          </a:p>
        </p:txBody>
      </p:sp>
      <p:sp>
        <p:nvSpPr>
          <p:cNvPr id="11" name="Content Placeholder 4"/>
          <p:cNvSpPr>
            <a:spLocks noGrp="1"/>
          </p:cNvSpPr>
          <p:nvPr>
            <p:ph sz="half" idx="1"/>
          </p:nvPr>
        </p:nvSpPr>
        <p:spPr>
          <a:xfrm>
            <a:off x="4908135" y="1115108"/>
            <a:ext cx="3432380" cy="4471960"/>
          </a:xfrm>
        </p:spPr>
        <p:txBody>
          <a:bodyPr>
            <a:noAutofit/>
          </a:bodyPr>
          <a:lstStyle/>
          <a:p>
            <a:r>
              <a:rPr lang="en-US" sz="1400" dirty="0" smtClean="0"/>
              <a:t>Representing 66% of the total captive count, single parent captives continue to be the preferred structure of captive owners. </a:t>
            </a:r>
          </a:p>
          <a:p>
            <a:endParaRPr lang="en-US" sz="1400" dirty="0" smtClean="0"/>
          </a:p>
          <a:p>
            <a:endParaRPr lang="en-US" sz="1400" dirty="0"/>
          </a:p>
          <a:p>
            <a:endParaRPr lang="en-US" sz="1400" dirty="0" smtClean="0"/>
          </a:p>
          <a:p>
            <a:endParaRPr lang="en-US" sz="1400" dirty="0"/>
          </a:p>
          <a:p>
            <a:r>
              <a:rPr lang="en-US" sz="1400" dirty="0" smtClean="0"/>
              <a:t>Special purpose vehicles (SPVs) accounted for 9% of the benchmarked captives. </a:t>
            </a:r>
          </a:p>
          <a:p>
            <a:pPr lvl="1"/>
            <a:r>
              <a:rPr lang="en-US" sz="1400" dirty="0" smtClean="0"/>
              <a:t>SPVs include life, XXX, ILS/SPI, etc.</a:t>
            </a:r>
          </a:p>
          <a:p>
            <a:pPr lvl="1"/>
            <a:r>
              <a:rPr lang="en-US" sz="1400" dirty="0" smtClean="0"/>
              <a:t>Marsh saw its overall portfolio of SPV companies grow during 2013, and now manages more than 108 of such entities.</a:t>
            </a:r>
          </a:p>
          <a:p>
            <a:pPr lvl="1"/>
            <a:endParaRPr lang="en-US" sz="1400" dirty="0" smtClean="0"/>
          </a:p>
          <a:p>
            <a:pPr lvl="1"/>
            <a:r>
              <a:rPr lang="en-US" sz="1400" b="1" dirty="0" smtClean="0"/>
              <a:t>This is a Growth area.</a:t>
            </a:r>
          </a:p>
          <a:p>
            <a:pPr lvl="1"/>
            <a:endParaRPr lang="en-US" sz="1400" dirty="0"/>
          </a:p>
        </p:txBody>
      </p:sp>
      <p:pic>
        <p:nvPicPr>
          <p:cNvPr id="4" name="Picture 3" descr="fig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115" y="1407942"/>
            <a:ext cx="2612139" cy="2743200"/>
          </a:xfrm>
          <a:prstGeom prst="rect">
            <a:avLst/>
          </a:prstGeom>
        </p:spPr>
      </p:pic>
      <p:pic>
        <p:nvPicPr>
          <p:cNvPr id="5" name="Picture 4" descr="fig1b.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933" y="4138187"/>
            <a:ext cx="3871498" cy="1721612"/>
          </a:xfrm>
          <a:prstGeom prst="rect">
            <a:avLst/>
          </a:prstGeom>
          <a:solidFill>
            <a:schemeClr val="bg1"/>
          </a:solidFill>
        </p:spPr>
      </p:pic>
      <p:cxnSp>
        <p:nvCxnSpPr>
          <p:cNvPr id="6" name="Straight Arrow Connector 5"/>
          <p:cNvCxnSpPr/>
          <p:nvPr/>
        </p:nvCxnSpPr>
        <p:spPr>
          <a:xfrm flipH="1">
            <a:off x="3405255" y="1950488"/>
            <a:ext cx="1597239" cy="542546"/>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a:off x="403317" y="4881744"/>
            <a:ext cx="238874" cy="382701"/>
          </a:xfrm>
          <a:prstGeom prst="star5">
            <a:avLst/>
          </a:prstGeom>
          <a:solidFill>
            <a:srgbClr val="FF0000"/>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457200"/>
            <a:endParaRPr lang="en-US" sz="1600" dirty="0" err="1" smtClean="0">
              <a:solidFill>
                <a:prstClr val="black"/>
              </a:solidFill>
              <a:latin typeface="Calibri"/>
            </a:endParaRPr>
          </a:p>
        </p:txBody>
      </p:sp>
      <p:cxnSp>
        <p:nvCxnSpPr>
          <p:cNvPr id="14" name="Straight Arrow Connector 13"/>
          <p:cNvCxnSpPr/>
          <p:nvPr/>
        </p:nvCxnSpPr>
        <p:spPr>
          <a:xfrm flipH="1" flipV="1">
            <a:off x="1716786" y="5048164"/>
            <a:ext cx="3635390" cy="15301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2965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srgbClr val="000000"/>
              </a:solidFill>
              <a:latin typeface="Calibri"/>
            </a:endParaRPr>
          </a:p>
        </p:txBody>
      </p:sp>
      <p:sp>
        <p:nvSpPr>
          <p:cNvPr id="12293" name="Text Box 6"/>
          <p:cNvSpPr txBox="1">
            <a:spLocks noChangeArrowheads="1"/>
          </p:cNvSpPr>
          <p:nvPr/>
        </p:nvSpPr>
        <p:spPr bwMode="auto">
          <a:xfrm>
            <a:off x="517525" y="209550"/>
            <a:ext cx="846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400" b="1" dirty="0" smtClean="0">
                <a:solidFill>
                  <a:srgbClr val="C70000"/>
                </a:solidFill>
              </a:rPr>
              <a:t>Key </a:t>
            </a:r>
            <a:r>
              <a:rPr lang="en-US" sz="2400" b="1" dirty="0">
                <a:solidFill>
                  <a:srgbClr val="C70000"/>
                </a:solidFill>
              </a:rPr>
              <a:t>Integrated Solutions </a:t>
            </a:r>
          </a:p>
        </p:txBody>
      </p:sp>
      <p:sp>
        <p:nvSpPr>
          <p:cNvPr id="3" name="Rectangle 10"/>
          <p:cNvSpPr>
            <a:spLocks noChangeArrowheads="1"/>
          </p:cNvSpPr>
          <p:nvPr/>
        </p:nvSpPr>
        <p:spPr bwMode="auto">
          <a:xfrm>
            <a:off x="0" y="0"/>
            <a:ext cx="9144000" cy="0"/>
          </a:xfrm>
          <a:prstGeom prst="rect">
            <a:avLst/>
          </a:prstGeom>
          <a:noFill/>
          <a:ln>
            <a:noFill/>
          </a:ln>
          <a:effectLst>
            <a:prstShdw prst="shdw17" dist="17961" dir="2700000">
              <a:srgbClr val="FFFF00">
                <a:gamma/>
                <a:shade val="60000"/>
                <a:invGamma/>
              </a:srgbClr>
            </a:prst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solidFill>
                  <a:schemeClr val="bg2"/>
                </a:solidFill>
                <a:prstDash val="solid"/>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US">
              <a:solidFill>
                <a:srgbClr val="000000"/>
              </a:solidFill>
              <a:latin typeface="Calibri"/>
            </a:endParaRPr>
          </a:p>
        </p:txBody>
      </p:sp>
      <p:sp>
        <p:nvSpPr>
          <p:cNvPr id="12" name="Text Box 2"/>
          <p:cNvSpPr txBox="1">
            <a:spLocks noChangeArrowheads="1"/>
          </p:cNvSpPr>
          <p:nvPr/>
        </p:nvSpPr>
        <p:spPr bwMode="auto">
          <a:xfrm>
            <a:off x="842615" y="4414345"/>
            <a:ext cx="8140747" cy="14975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ts val="1000"/>
              </a:spcAft>
            </a:pPr>
            <a:r>
              <a:rPr lang="en-US" sz="2400" dirty="0" smtClean="0">
                <a:solidFill>
                  <a:srgbClr val="000000"/>
                </a:solidFill>
                <a:latin typeface="Calibri"/>
              </a:rPr>
              <a:t>Strategic integration cuts </a:t>
            </a:r>
            <a:r>
              <a:rPr lang="en-US" sz="2400" dirty="0">
                <a:solidFill>
                  <a:srgbClr val="000000"/>
                </a:solidFill>
                <a:latin typeface="Calibri"/>
              </a:rPr>
              <a:t>the </a:t>
            </a:r>
            <a:r>
              <a:rPr lang="en-US" sz="2400" dirty="0" smtClean="0">
                <a:solidFill>
                  <a:srgbClr val="000000"/>
                </a:solidFill>
                <a:latin typeface="Calibri"/>
              </a:rPr>
              <a:t>administrative costs in half, and </a:t>
            </a:r>
            <a:r>
              <a:rPr lang="en-US" sz="2400" dirty="0">
                <a:solidFill>
                  <a:srgbClr val="000000"/>
                </a:solidFill>
                <a:latin typeface="Calibri"/>
              </a:rPr>
              <a:t>the damages </a:t>
            </a:r>
            <a:r>
              <a:rPr lang="en-US" sz="2400" dirty="0" smtClean="0">
                <a:solidFill>
                  <a:srgbClr val="000000"/>
                </a:solidFill>
                <a:latin typeface="Calibri"/>
              </a:rPr>
              <a:t>by an average of 25% of </a:t>
            </a:r>
            <a:r>
              <a:rPr lang="en-US" sz="2400" dirty="0">
                <a:solidFill>
                  <a:srgbClr val="000000"/>
                </a:solidFill>
                <a:latin typeface="Calibri"/>
              </a:rPr>
              <a:t>the </a:t>
            </a:r>
            <a:r>
              <a:rPr lang="en-US" sz="2400" dirty="0" smtClean="0">
                <a:solidFill>
                  <a:srgbClr val="000000"/>
                </a:solidFill>
                <a:latin typeface="Calibri"/>
              </a:rPr>
              <a:t>current ultimate reserves</a:t>
            </a:r>
            <a:r>
              <a:rPr lang="en-US" sz="2400" dirty="0">
                <a:solidFill>
                  <a:srgbClr val="000000"/>
                </a:solidFill>
                <a:latin typeface="Calibri"/>
              </a:rPr>
              <a:t>.</a:t>
            </a:r>
            <a:endParaRPr lang="en-US" sz="2400" dirty="0" smtClean="0">
              <a:solidFill>
                <a:srgbClr val="000000"/>
              </a:solidFill>
              <a:effectLst>
                <a:outerShdw blurRad="38100" dist="38100" dir="2700000" algn="tl">
                  <a:srgbClr val="C0C0C0"/>
                </a:outerShdw>
              </a:effectLst>
              <a:latin typeface="Calibri"/>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pic>
        <p:nvPicPr>
          <p:cNvPr id="573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307" y="1880753"/>
            <a:ext cx="5403274" cy="380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248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prstClr val="black"/>
              </a:solidFill>
              <a:latin typeface="Calibri"/>
            </a:endParaRPr>
          </a:p>
        </p:txBody>
      </p:sp>
      <p:sp>
        <p:nvSpPr>
          <p:cNvPr id="12293" name="Text Box 6"/>
          <p:cNvSpPr txBox="1">
            <a:spLocks noChangeArrowheads="1"/>
          </p:cNvSpPr>
          <p:nvPr/>
        </p:nvSpPr>
        <p:spPr bwMode="auto">
          <a:xfrm>
            <a:off x="517525" y="209550"/>
            <a:ext cx="846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400" b="1" dirty="0" smtClean="0">
                <a:solidFill>
                  <a:srgbClr val="C70000"/>
                </a:solidFill>
              </a:rPr>
              <a:t>Risk Mitigation Case Study Project Results</a:t>
            </a:r>
            <a:endParaRPr lang="en-US" sz="2400" b="1" dirty="0">
              <a:solidFill>
                <a:srgbClr val="C70000"/>
              </a:solidFill>
            </a:endParaRPr>
          </a:p>
        </p:txBody>
      </p:sp>
      <p:sp>
        <p:nvSpPr>
          <p:cNvPr id="3" name="Rectangle 10"/>
          <p:cNvSpPr>
            <a:spLocks noChangeArrowheads="1"/>
          </p:cNvSpPr>
          <p:nvPr/>
        </p:nvSpPr>
        <p:spPr bwMode="auto">
          <a:xfrm>
            <a:off x="0" y="0"/>
            <a:ext cx="9144000" cy="0"/>
          </a:xfrm>
          <a:prstGeom prst="rect">
            <a:avLst/>
          </a:prstGeom>
          <a:noFill/>
          <a:ln>
            <a:noFill/>
          </a:ln>
          <a:effectLst>
            <a:prstShdw prst="shdw17" dist="17961" dir="2700000">
              <a:srgbClr val="FFFF00">
                <a:gamma/>
                <a:shade val="60000"/>
                <a:invGamma/>
              </a:srgbClr>
            </a:prst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solidFill>
                  <a:schemeClr val="bg2"/>
                </a:solidFill>
                <a:prstDash val="solid"/>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graphicFrame>
        <p:nvGraphicFramePr>
          <p:cNvPr id="4" name="Object 3"/>
          <p:cNvGraphicFramePr>
            <a:graphicFrameLocks/>
          </p:cNvGraphicFramePr>
          <p:nvPr>
            <p:extLst>
              <p:ext uri="{D42A27DB-BD31-4B8C-83A1-F6EECF244321}">
                <p14:modId xmlns:p14="http://schemas.microsoft.com/office/powerpoint/2010/main" val="3352748363"/>
              </p:ext>
            </p:extLst>
          </p:nvPr>
        </p:nvGraphicFramePr>
        <p:xfrm>
          <a:off x="838200" y="1143000"/>
          <a:ext cx="8077200" cy="4648200"/>
        </p:xfrm>
        <a:graphic>
          <a:graphicData uri="http://schemas.openxmlformats.org/presentationml/2006/ole">
            <mc:AlternateContent xmlns:mc="http://schemas.openxmlformats.org/markup-compatibility/2006">
              <mc:Choice xmlns:v="urn:schemas-microsoft-com:vml" Requires="v">
                <p:oleObj spid="_x0000_s35846" name="Chart" r:id="rId5" imgW="2456901" imgH="1810669" progId="Excel.Sheet.8">
                  <p:embed/>
                </p:oleObj>
              </mc:Choice>
              <mc:Fallback>
                <p:oleObj name="Chart" r:id="rId5" imgW="2456901" imgH="1810669"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l="-16878" t="-6734" r="-22305" b="-22694"/>
                      <a:stretch>
                        <a:fillRect/>
                      </a:stretch>
                    </p:blipFill>
                    <p:spPr bwMode="auto">
                      <a:xfrm>
                        <a:off x="838200" y="1143000"/>
                        <a:ext cx="8077200" cy="464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2"/>
          <p:cNvSpPr txBox="1">
            <a:spLocks noChangeArrowheads="1"/>
          </p:cNvSpPr>
          <p:nvPr/>
        </p:nvSpPr>
        <p:spPr bwMode="auto">
          <a:xfrm>
            <a:off x="1143000" y="5410200"/>
            <a:ext cx="7401697" cy="9854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ts val="1000"/>
              </a:spcAft>
            </a:pPr>
            <a:r>
              <a:rPr lang="en-US" sz="1600" dirty="0" smtClean="0">
                <a:solidFill>
                  <a:prstClr val="black"/>
                </a:solidFill>
                <a:latin typeface="Calibri" pitchFamily="34" charset="0"/>
              </a:rPr>
              <a:t>Sources: Select “Mature Program” Casualty (Liability and Workers Compensation) and Health Blackburn Group, Inc. Proprietary Claim Data, Select Private Loss Cost Data, A.M. Best, Risk and Insurance Management Society, Advisen, and Business Insurance. </a:t>
            </a:r>
            <a:endParaRPr lang="en-US" sz="6000" dirty="0" smtClean="0">
              <a:solidFill>
                <a:prstClr val="black"/>
              </a:solidFill>
              <a:effectLst>
                <a:outerShdw blurRad="38100" dist="38100" dir="2700000" algn="tl">
                  <a:srgbClr val="C0C0C0"/>
                </a:outerShdw>
              </a:effectLst>
              <a:latin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prstClr val="black"/>
              </a:solidFill>
              <a:latin typeface="Calibri"/>
            </a:endParaRPr>
          </a:p>
        </p:txBody>
      </p:sp>
      <p:sp>
        <p:nvSpPr>
          <p:cNvPr id="12293" name="Text Box 6"/>
          <p:cNvSpPr txBox="1">
            <a:spLocks noChangeArrowheads="1"/>
          </p:cNvSpPr>
          <p:nvPr/>
        </p:nvSpPr>
        <p:spPr bwMode="auto">
          <a:xfrm>
            <a:off x="517525" y="209550"/>
            <a:ext cx="846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400" b="1" dirty="0" smtClean="0">
                <a:solidFill>
                  <a:srgbClr val="C70000"/>
                </a:solidFill>
              </a:rPr>
              <a:t>Risk Mitigation Case Study Project Results</a:t>
            </a:r>
            <a:endParaRPr lang="en-US" sz="2400" b="1" dirty="0">
              <a:solidFill>
                <a:srgbClr val="C70000"/>
              </a:solidFill>
            </a:endParaRPr>
          </a:p>
        </p:txBody>
      </p:sp>
      <p:sp>
        <p:nvSpPr>
          <p:cNvPr id="2" name="Text Box 2"/>
          <p:cNvSpPr txBox="1">
            <a:spLocks noChangeArrowheads="1"/>
          </p:cNvSpPr>
          <p:nvPr/>
        </p:nvSpPr>
        <p:spPr bwMode="auto">
          <a:xfrm>
            <a:off x="1371600" y="5162915"/>
            <a:ext cx="7401697" cy="9854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ts val="1000"/>
              </a:spcAft>
            </a:pPr>
            <a:r>
              <a:rPr lang="en-US" sz="1600" dirty="0" smtClean="0">
                <a:solidFill>
                  <a:prstClr val="black"/>
                </a:solidFill>
                <a:latin typeface="Calibri" pitchFamily="34" charset="0"/>
              </a:rPr>
              <a:t>Sources: Select “Mature Program” Casualty (Liability and Workers Compensation) and Health Blackburn Group, Inc. Proprietary Claim Data, Select Private Loss Cost Data, A.M. Best, Risk and Insurance Management Society, Advisen, and Business Insurance. </a:t>
            </a:r>
            <a:endParaRPr lang="en-US" sz="6000" dirty="0" smtClean="0">
              <a:solidFill>
                <a:prstClr val="black"/>
              </a:solidFill>
              <a:effectLst>
                <a:outerShdw blurRad="38100" dist="38100" dir="2700000" algn="tl">
                  <a:srgbClr val="C0C0C0"/>
                </a:outerShdw>
              </a:effectLst>
              <a:latin typeface="Verdana"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rgbClr val="FFFF00">
                <a:gamma/>
                <a:shade val="60000"/>
                <a:invGamma/>
              </a:srgbClr>
            </a:prst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solidFill>
                  <a:schemeClr val="bg2"/>
                </a:solidFill>
                <a:prstDash val="solid"/>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graphicFrame>
        <p:nvGraphicFramePr>
          <p:cNvPr id="4" name="Object 3"/>
          <p:cNvGraphicFramePr>
            <a:graphicFrameLocks/>
          </p:cNvGraphicFramePr>
          <p:nvPr>
            <p:extLst>
              <p:ext uri="{D42A27DB-BD31-4B8C-83A1-F6EECF244321}">
                <p14:modId xmlns:p14="http://schemas.microsoft.com/office/powerpoint/2010/main" val="810822200"/>
              </p:ext>
            </p:extLst>
          </p:nvPr>
        </p:nvGraphicFramePr>
        <p:xfrm>
          <a:off x="1491516" y="1622386"/>
          <a:ext cx="6351374" cy="3002692"/>
        </p:xfrm>
        <a:graphic>
          <a:graphicData uri="http://schemas.openxmlformats.org/presentationml/2006/ole">
            <mc:AlternateContent xmlns:mc="http://schemas.openxmlformats.org/markup-compatibility/2006">
              <mc:Choice xmlns:v="urn:schemas-microsoft-com:vml" Requires="v">
                <p:oleObj spid="_x0000_s36870" name="Chart" r:id="rId5" imgW="3145809" imgH="1694835" progId="Excel.Sheet.8">
                  <p:embed/>
                </p:oleObj>
              </mc:Choice>
              <mc:Fallback>
                <p:oleObj name="Chart" r:id="rId5" imgW="3145809" imgH="1694835"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b="-37"/>
                      <a:stretch>
                        <a:fillRect/>
                      </a:stretch>
                    </p:blipFill>
                    <p:spPr bwMode="auto">
                      <a:xfrm>
                        <a:off x="1491516" y="1622386"/>
                        <a:ext cx="6351374" cy="3002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5525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4818"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a:solidFill>
                <a:srgbClr val="000000"/>
              </a:solidFill>
              <a:latin typeface="Calibri"/>
            </a:endParaRPr>
          </a:p>
        </p:txBody>
      </p:sp>
      <p:sp>
        <p:nvSpPr>
          <p:cNvPr id="3234819" name="Rectangle 3"/>
          <p:cNvSpPr>
            <a:spLocks noGrp="1" noChangeArrowheads="1"/>
          </p:cNvSpPr>
          <p:nvPr>
            <p:ph type="subTitle" idx="4294967295"/>
          </p:nvPr>
        </p:nvSpPr>
        <p:spPr>
          <a:xfrm>
            <a:off x="1343025" y="1108075"/>
            <a:ext cx="7800975" cy="5040313"/>
          </a:xfrm>
        </p:spPr>
        <p:txBody>
          <a:bodyPr/>
          <a:lstStyle/>
          <a:p>
            <a:pPr marL="381000" indent="-381000">
              <a:buFontTx/>
              <a:buChar char="•"/>
            </a:pPr>
            <a:endParaRPr lang="en-US" dirty="0" smtClean="0"/>
          </a:p>
          <a:p>
            <a:pPr marL="381000" indent="-381000">
              <a:buFontTx/>
              <a:buChar char="•"/>
            </a:pPr>
            <a:r>
              <a:rPr lang="en-US" sz="2600" dirty="0" smtClean="0"/>
              <a:t>Analyze </a:t>
            </a:r>
            <a:r>
              <a:rPr lang="en-US" sz="2600" dirty="0"/>
              <a:t>the underlying </a:t>
            </a:r>
            <a:r>
              <a:rPr lang="en-US" sz="2600" dirty="0" smtClean="0"/>
              <a:t>causes </a:t>
            </a:r>
            <a:r>
              <a:rPr lang="en-US" sz="2600" dirty="0"/>
              <a:t>of frequency and </a:t>
            </a:r>
            <a:r>
              <a:rPr lang="en-US" sz="2600" dirty="0" smtClean="0"/>
              <a:t>severity of loss (or expected loss)</a:t>
            </a:r>
          </a:p>
          <a:p>
            <a:pPr marL="381000" indent="-381000">
              <a:buFontTx/>
              <a:buChar char="•"/>
            </a:pPr>
            <a:r>
              <a:rPr lang="en-US" sz="2600" dirty="0"/>
              <a:t>Analyze cost drivers of the frequency and </a:t>
            </a:r>
            <a:r>
              <a:rPr lang="en-US" sz="2600" dirty="0" smtClean="0"/>
              <a:t>severity</a:t>
            </a:r>
          </a:p>
          <a:p>
            <a:pPr marL="381000" indent="-381000">
              <a:buFontTx/>
              <a:buChar char="•"/>
            </a:pPr>
            <a:r>
              <a:rPr lang="en-US" sz="2600" dirty="0" smtClean="0"/>
              <a:t>Create Predictive Model </a:t>
            </a:r>
            <a:r>
              <a:rPr lang="en-US" sz="2600" dirty="0"/>
              <a:t>with Continuous </a:t>
            </a:r>
            <a:r>
              <a:rPr lang="en-US" sz="2600" dirty="0" smtClean="0"/>
              <a:t>Monitoring components</a:t>
            </a:r>
            <a:endParaRPr lang="en-US" sz="2600" dirty="0"/>
          </a:p>
          <a:p>
            <a:pPr marL="381000" indent="-381000">
              <a:buFontTx/>
              <a:buChar char="•"/>
            </a:pPr>
            <a:endParaRPr lang="en-US" dirty="0"/>
          </a:p>
          <a:p>
            <a:pPr marL="381000" indent="-381000">
              <a:buFontTx/>
              <a:buChar char="•"/>
            </a:pPr>
            <a:endParaRPr lang="en-US" dirty="0" smtClean="0"/>
          </a:p>
        </p:txBody>
      </p:sp>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srgbClr val="000000"/>
              </a:solidFill>
              <a:latin typeface="Calibri"/>
            </a:endParaRPr>
          </a:p>
        </p:txBody>
      </p:sp>
      <p:sp>
        <p:nvSpPr>
          <p:cNvPr id="13317" name="Text Box 6"/>
          <p:cNvSpPr txBox="1">
            <a:spLocks noChangeArrowheads="1"/>
          </p:cNvSpPr>
          <p:nvPr/>
        </p:nvSpPr>
        <p:spPr bwMode="auto">
          <a:xfrm>
            <a:off x="266700" y="209550"/>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400" b="1" dirty="0" smtClean="0">
                <a:solidFill>
                  <a:srgbClr val="C70000"/>
                </a:solidFill>
              </a:rPr>
              <a:t>How to Produce Risk Mitigation Results </a:t>
            </a:r>
            <a:endParaRPr lang="en-US" sz="2400" b="1" dirty="0">
              <a:solidFill>
                <a:srgbClr val="C70000"/>
              </a:solidFill>
            </a:endParaRPr>
          </a:p>
        </p:txBody>
      </p:sp>
    </p:spTree>
    <p:extLst>
      <p:ext uri="{BB962C8B-B14F-4D97-AF65-F5344CB8AC3E}">
        <p14:creationId xmlns:p14="http://schemas.microsoft.com/office/powerpoint/2010/main" val="630586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34819">
                                            <p:txEl>
                                              <p:pRg st="1" end="1"/>
                                            </p:txEl>
                                          </p:spTgt>
                                        </p:tgtEl>
                                        <p:attrNameLst>
                                          <p:attrName>style.visibility</p:attrName>
                                        </p:attrNameLst>
                                      </p:cBhvr>
                                      <p:to>
                                        <p:strVal val="visible"/>
                                      </p:to>
                                    </p:set>
                                    <p:animEffect transition="in" filter="dissolve">
                                      <p:cBhvr>
                                        <p:cTn id="7" dur="500"/>
                                        <p:tgtEl>
                                          <p:spTgt spid="32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34819">
                                            <p:txEl>
                                              <p:pRg st="2" end="2"/>
                                            </p:txEl>
                                          </p:spTgt>
                                        </p:tgtEl>
                                        <p:attrNameLst>
                                          <p:attrName>style.visibility</p:attrName>
                                        </p:attrNameLst>
                                      </p:cBhvr>
                                      <p:to>
                                        <p:strVal val="visible"/>
                                      </p:to>
                                    </p:set>
                                    <p:animEffect transition="in" filter="dissolve">
                                      <p:cBhvr>
                                        <p:cTn id="12" dur="500"/>
                                        <p:tgtEl>
                                          <p:spTgt spid="32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34819">
                                            <p:txEl>
                                              <p:pRg st="3" end="3"/>
                                            </p:txEl>
                                          </p:spTgt>
                                        </p:tgtEl>
                                        <p:attrNameLst>
                                          <p:attrName>style.visibility</p:attrName>
                                        </p:attrNameLst>
                                      </p:cBhvr>
                                      <p:to>
                                        <p:strVal val="visible"/>
                                      </p:to>
                                    </p:set>
                                    <p:animEffect transition="in" filter="dissolve">
                                      <p:cBhvr>
                                        <p:cTn id="17" dur="500"/>
                                        <p:tgtEl>
                                          <p:spTgt spid="32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4818"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a:solidFill>
                <a:prstClr val="black"/>
              </a:solidFill>
              <a:latin typeface="Calibri"/>
            </a:endParaRPr>
          </a:p>
        </p:txBody>
      </p:sp>
      <p:sp>
        <p:nvSpPr>
          <p:cNvPr id="3234819" name="Rectangle 3"/>
          <p:cNvSpPr>
            <a:spLocks noGrp="1" noChangeArrowheads="1"/>
          </p:cNvSpPr>
          <p:nvPr>
            <p:ph type="subTitle" idx="4294967295"/>
          </p:nvPr>
        </p:nvSpPr>
        <p:spPr>
          <a:xfrm>
            <a:off x="1343025" y="1108075"/>
            <a:ext cx="7800975" cy="5040313"/>
          </a:xfrm>
        </p:spPr>
        <p:txBody>
          <a:bodyPr/>
          <a:lstStyle/>
          <a:p>
            <a:pPr marL="381000" indent="-381000">
              <a:buFontTx/>
              <a:buChar char="•"/>
            </a:pPr>
            <a:endParaRPr lang="en-US" dirty="0" smtClean="0"/>
          </a:p>
          <a:p>
            <a:pPr marL="381000" indent="-381000">
              <a:buFontTx/>
              <a:buChar char="•"/>
            </a:pPr>
            <a:r>
              <a:rPr lang="en-US" sz="2600" dirty="0" smtClean="0"/>
              <a:t>Delivers an average 10-15 times return on investment in the products and services</a:t>
            </a:r>
          </a:p>
          <a:p>
            <a:pPr marL="381000" indent="-381000">
              <a:buFontTx/>
              <a:buChar char="•"/>
            </a:pPr>
            <a:r>
              <a:rPr lang="en-US" sz="2600" dirty="0" smtClean="0"/>
              <a:t>Focus on Legacy/Chronic claims that drive the damage costs of Captive programs</a:t>
            </a:r>
          </a:p>
          <a:p>
            <a:pPr marL="381000" indent="-381000">
              <a:buFontTx/>
              <a:buChar char="•"/>
            </a:pPr>
            <a:r>
              <a:rPr lang="en-US" sz="2600" dirty="0" smtClean="0"/>
              <a:t>Continuous monitoring, benchmarking and refinement throughout the process with dedicated</a:t>
            </a:r>
            <a:r>
              <a:rPr lang="en-US" sz="2600" b="1" i="1" dirty="0" smtClean="0">
                <a:latin typeface="Times New Roman" pitchFamily="18" charset="0"/>
              </a:rPr>
              <a:t> </a:t>
            </a:r>
            <a:r>
              <a:rPr lang="en-US" sz="2600" dirty="0" smtClean="0"/>
              <a:t>technology and professional service teams</a:t>
            </a:r>
          </a:p>
        </p:txBody>
      </p:sp>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prstClr val="black"/>
              </a:solidFill>
              <a:latin typeface="Calibri"/>
            </a:endParaRPr>
          </a:p>
        </p:txBody>
      </p:sp>
      <p:sp>
        <p:nvSpPr>
          <p:cNvPr id="13317" name="Text Box 6"/>
          <p:cNvSpPr txBox="1">
            <a:spLocks noChangeArrowheads="1"/>
          </p:cNvSpPr>
          <p:nvPr/>
        </p:nvSpPr>
        <p:spPr bwMode="auto">
          <a:xfrm>
            <a:off x="266700" y="209550"/>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400" b="1" dirty="0">
                <a:solidFill>
                  <a:srgbClr val="C70000"/>
                </a:solidFill>
              </a:rPr>
              <a:t>Predictive Modeling with Continuous </a:t>
            </a:r>
            <a:r>
              <a:rPr lang="en-US" sz="2400" b="1" dirty="0" smtClean="0">
                <a:solidFill>
                  <a:srgbClr val="C70000"/>
                </a:solidFill>
              </a:rPr>
              <a:t>Monitoring  </a:t>
            </a:r>
            <a:endParaRPr lang="en-US" sz="2400" b="1" dirty="0">
              <a:solidFill>
                <a:srgbClr val="C7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34819">
                                            <p:txEl>
                                              <p:pRg st="1" end="1"/>
                                            </p:txEl>
                                          </p:spTgt>
                                        </p:tgtEl>
                                        <p:attrNameLst>
                                          <p:attrName>style.visibility</p:attrName>
                                        </p:attrNameLst>
                                      </p:cBhvr>
                                      <p:to>
                                        <p:strVal val="visible"/>
                                      </p:to>
                                    </p:set>
                                    <p:animEffect transition="in" filter="dissolve">
                                      <p:cBhvr>
                                        <p:cTn id="7" dur="500"/>
                                        <p:tgtEl>
                                          <p:spTgt spid="32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34819">
                                            <p:txEl>
                                              <p:pRg st="2" end="2"/>
                                            </p:txEl>
                                          </p:spTgt>
                                        </p:tgtEl>
                                        <p:attrNameLst>
                                          <p:attrName>style.visibility</p:attrName>
                                        </p:attrNameLst>
                                      </p:cBhvr>
                                      <p:to>
                                        <p:strVal val="visible"/>
                                      </p:to>
                                    </p:set>
                                    <p:animEffect transition="in" filter="dissolve">
                                      <p:cBhvr>
                                        <p:cTn id="12" dur="500"/>
                                        <p:tgtEl>
                                          <p:spTgt spid="32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34819">
                                            <p:txEl>
                                              <p:pRg st="3" end="3"/>
                                            </p:txEl>
                                          </p:spTgt>
                                        </p:tgtEl>
                                        <p:attrNameLst>
                                          <p:attrName>style.visibility</p:attrName>
                                        </p:attrNameLst>
                                      </p:cBhvr>
                                      <p:to>
                                        <p:strVal val="visible"/>
                                      </p:to>
                                    </p:set>
                                    <p:animEffect transition="in" filter="dissolve">
                                      <p:cBhvr>
                                        <p:cTn id="17" dur="500"/>
                                        <p:tgtEl>
                                          <p:spTgt spid="32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4818"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a:solidFill>
                <a:srgbClr val="000000"/>
              </a:solidFill>
              <a:latin typeface="Calibri"/>
            </a:endParaRPr>
          </a:p>
        </p:txBody>
      </p:sp>
      <p:sp>
        <p:nvSpPr>
          <p:cNvPr id="3234819" name="Rectangle 3"/>
          <p:cNvSpPr>
            <a:spLocks noGrp="1" noChangeArrowheads="1"/>
          </p:cNvSpPr>
          <p:nvPr>
            <p:ph type="subTitle" idx="4294967295"/>
          </p:nvPr>
        </p:nvSpPr>
        <p:spPr>
          <a:xfrm>
            <a:off x="914400" y="4191000"/>
            <a:ext cx="7800975" cy="2282825"/>
          </a:xfrm>
        </p:spPr>
        <p:txBody>
          <a:bodyPr/>
          <a:lstStyle/>
          <a:p>
            <a:pPr marL="381000" indent="-381000">
              <a:buFontTx/>
              <a:buChar char="•"/>
            </a:pPr>
            <a:r>
              <a:rPr lang="en-US" sz="2600" dirty="0" smtClean="0"/>
              <a:t>Immediately model the data for each occurrence</a:t>
            </a:r>
          </a:p>
          <a:p>
            <a:pPr marL="381000" indent="-381000">
              <a:buFontTx/>
              <a:buChar char="•"/>
            </a:pPr>
            <a:r>
              <a:rPr lang="en-US" sz="2600" dirty="0" smtClean="0"/>
              <a:t>Separate the cases into “Clinical” v. “Chronic”</a:t>
            </a:r>
          </a:p>
          <a:p>
            <a:pPr marL="381000" indent="-381000">
              <a:buFontTx/>
              <a:buChar char="•"/>
            </a:pPr>
            <a:r>
              <a:rPr lang="en-US" sz="2600" dirty="0" smtClean="0"/>
              <a:t>Assign teams</a:t>
            </a:r>
          </a:p>
        </p:txBody>
      </p:sp>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srgbClr val="000000"/>
              </a:solidFill>
              <a:latin typeface="Calibri"/>
            </a:endParaRPr>
          </a:p>
        </p:txBody>
      </p:sp>
      <p:sp>
        <p:nvSpPr>
          <p:cNvPr id="13317" name="Text Box 6"/>
          <p:cNvSpPr txBox="1">
            <a:spLocks noChangeArrowheads="1"/>
          </p:cNvSpPr>
          <p:nvPr/>
        </p:nvSpPr>
        <p:spPr bwMode="auto">
          <a:xfrm>
            <a:off x="152400" y="209550"/>
            <a:ext cx="8739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400" b="1" dirty="0" smtClean="0">
                <a:solidFill>
                  <a:srgbClr val="C70000"/>
                </a:solidFill>
              </a:rPr>
              <a:t>The </a:t>
            </a:r>
            <a:r>
              <a:rPr lang="en-US" sz="2400" b="1" dirty="0">
                <a:solidFill>
                  <a:srgbClr val="C70000"/>
                </a:solidFill>
              </a:rPr>
              <a:t>New </a:t>
            </a:r>
            <a:r>
              <a:rPr lang="en-US" sz="2400" b="1" dirty="0" smtClean="0">
                <a:solidFill>
                  <a:srgbClr val="C70000"/>
                </a:solidFill>
              </a:rPr>
              <a:t>Captive – A “Data Driven” Team </a:t>
            </a:r>
            <a:endParaRPr lang="en-US" sz="2400" b="1" dirty="0">
              <a:solidFill>
                <a:srgbClr val="C70000"/>
              </a:solidFill>
            </a:endParaRPr>
          </a:p>
        </p:txBody>
      </p:sp>
      <p:pic>
        <p:nvPicPr>
          <p:cNvPr id="56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295400"/>
            <a:ext cx="58102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86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34819">
                                            <p:txEl>
                                              <p:pRg st="0" end="0"/>
                                            </p:txEl>
                                          </p:spTgt>
                                        </p:tgtEl>
                                        <p:attrNameLst>
                                          <p:attrName>style.visibility</p:attrName>
                                        </p:attrNameLst>
                                      </p:cBhvr>
                                      <p:to>
                                        <p:strVal val="visible"/>
                                      </p:to>
                                    </p:set>
                                    <p:animEffect transition="in" filter="dissolve">
                                      <p:cBhvr>
                                        <p:cTn id="7" dur="500"/>
                                        <p:tgtEl>
                                          <p:spTgt spid="32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34819">
                                            <p:txEl>
                                              <p:pRg st="1" end="1"/>
                                            </p:txEl>
                                          </p:spTgt>
                                        </p:tgtEl>
                                        <p:attrNameLst>
                                          <p:attrName>style.visibility</p:attrName>
                                        </p:attrNameLst>
                                      </p:cBhvr>
                                      <p:to>
                                        <p:strVal val="visible"/>
                                      </p:to>
                                    </p:set>
                                    <p:animEffect transition="in" filter="dissolve">
                                      <p:cBhvr>
                                        <p:cTn id="12" dur="500"/>
                                        <p:tgtEl>
                                          <p:spTgt spid="32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34819">
                                            <p:txEl>
                                              <p:pRg st="2" end="2"/>
                                            </p:txEl>
                                          </p:spTgt>
                                        </p:tgtEl>
                                        <p:attrNameLst>
                                          <p:attrName>style.visibility</p:attrName>
                                        </p:attrNameLst>
                                      </p:cBhvr>
                                      <p:to>
                                        <p:strVal val="visible"/>
                                      </p:to>
                                    </p:set>
                                    <p:animEffect transition="in" filter="dissolve">
                                      <p:cBhvr>
                                        <p:cTn id="17" dur="500"/>
                                        <p:tgtEl>
                                          <p:spTgt spid="32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4818"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a:solidFill>
                <a:srgbClr val="000000"/>
              </a:solidFill>
              <a:latin typeface="Calibri"/>
            </a:endParaRPr>
          </a:p>
        </p:txBody>
      </p:sp>
      <p:sp>
        <p:nvSpPr>
          <p:cNvPr id="3234819" name="Rectangle 3"/>
          <p:cNvSpPr>
            <a:spLocks noGrp="1" noChangeArrowheads="1"/>
          </p:cNvSpPr>
          <p:nvPr>
            <p:ph type="subTitle" idx="4294967295"/>
          </p:nvPr>
        </p:nvSpPr>
        <p:spPr>
          <a:xfrm>
            <a:off x="533400" y="1066800"/>
            <a:ext cx="7800975" cy="5040313"/>
          </a:xfrm>
        </p:spPr>
        <p:txBody>
          <a:bodyPr/>
          <a:lstStyle/>
          <a:p>
            <a:pPr marL="381000" indent="-381000">
              <a:buFontTx/>
              <a:buChar char="•"/>
            </a:pPr>
            <a:endParaRPr lang="en-US" dirty="0"/>
          </a:p>
          <a:p>
            <a:pPr marL="381000" indent="-381000">
              <a:buFontTx/>
              <a:buChar char="•"/>
            </a:pPr>
            <a:r>
              <a:rPr lang="en-US" sz="2600" dirty="0" smtClean="0"/>
              <a:t>Review past loss </a:t>
            </a:r>
            <a:r>
              <a:rPr lang="en-US" sz="2600" dirty="0"/>
              <a:t>runs to determine the 5% of losses that create 50% of the claim costs</a:t>
            </a:r>
          </a:p>
          <a:p>
            <a:pPr marL="381000" indent="-381000">
              <a:buFontTx/>
              <a:buChar char="•"/>
            </a:pPr>
            <a:r>
              <a:rPr lang="en-US" sz="2600" dirty="0" smtClean="0"/>
              <a:t>Order </a:t>
            </a:r>
            <a:r>
              <a:rPr lang="en-US" sz="2600" dirty="0"/>
              <a:t>the losses from the most significant reserve to the least significant reserve</a:t>
            </a:r>
          </a:p>
          <a:p>
            <a:pPr marL="381000" indent="-381000">
              <a:buFontTx/>
              <a:buChar char="•"/>
            </a:pPr>
            <a:r>
              <a:rPr lang="en-US" sz="2600" dirty="0" smtClean="0"/>
              <a:t>For </a:t>
            </a:r>
            <a:r>
              <a:rPr lang="en-US" sz="2600" dirty="0"/>
              <a:t>each claim, obtain the last two years of medical information including treatments and </a:t>
            </a:r>
            <a:r>
              <a:rPr lang="en-US" sz="2600" dirty="0" smtClean="0"/>
              <a:t>medications</a:t>
            </a:r>
            <a:endParaRPr lang="en-US" sz="2600" dirty="0"/>
          </a:p>
        </p:txBody>
      </p:sp>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srgbClr val="000000"/>
              </a:solidFill>
              <a:latin typeface="Calibri"/>
            </a:endParaRPr>
          </a:p>
        </p:txBody>
      </p:sp>
      <p:sp>
        <p:nvSpPr>
          <p:cNvPr id="13317" name="Text Box 6"/>
          <p:cNvSpPr txBox="1">
            <a:spLocks noChangeArrowheads="1"/>
          </p:cNvSpPr>
          <p:nvPr/>
        </p:nvSpPr>
        <p:spPr bwMode="auto">
          <a:xfrm>
            <a:off x="1" y="207372"/>
            <a:ext cx="91440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300" b="1" dirty="0" smtClean="0">
                <a:solidFill>
                  <a:srgbClr val="C70000"/>
                </a:solidFill>
              </a:rPr>
              <a:t>Development &amp; Execution </a:t>
            </a:r>
            <a:r>
              <a:rPr lang="en-US" sz="2300" b="1" dirty="0">
                <a:solidFill>
                  <a:srgbClr val="C70000"/>
                </a:solidFill>
              </a:rPr>
              <a:t>of ”Enlightened” Strategies</a:t>
            </a:r>
          </a:p>
        </p:txBody>
      </p:sp>
    </p:spTree>
    <p:extLst>
      <p:ext uri="{BB962C8B-B14F-4D97-AF65-F5344CB8AC3E}">
        <p14:creationId xmlns:p14="http://schemas.microsoft.com/office/powerpoint/2010/main" val="1117898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34819">
                                            <p:txEl>
                                              <p:pRg st="1" end="1"/>
                                            </p:txEl>
                                          </p:spTgt>
                                        </p:tgtEl>
                                        <p:attrNameLst>
                                          <p:attrName>style.visibility</p:attrName>
                                        </p:attrNameLst>
                                      </p:cBhvr>
                                      <p:to>
                                        <p:strVal val="visible"/>
                                      </p:to>
                                    </p:set>
                                    <p:animEffect transition="in" filter="dissolve">
                                      <p:cBhvr>
                                        <p:cTn id="7" dur="500"/>
                                        <p:tgtEl>
                                          <p:spTgt spid="32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34819">
                                            <p:txEl>
                                              <p:pRg st="2" end="2"/>
                                            </p:txEl>
                                          </p:spTgt>
                                        </p:tgtEl>
                                        <p:attrNameLst>
                                          <p:attrName>style.visibility</p:attrName>
                                        </p:attrNameLst>
                                      </p:cBhvr>
                                      <p:to>
                                        <p:strVal val="visible"/>
                                      </p:to>
                                    </p:set>
                                    <p:animEffect transition="in" filter="dissolve">
                                      <p:cBhvr>
                                        <p:cTn id="12" dur="500"/>
                                        <p:tgtEl>
                                          <p:spTgt spid="32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34819">
                                            <p:txEl>
                                              <p:pRg st="3" end="3"/>
                                            </p:txEl>
                                          </p:spTgt>
                                        </p:tgtEl>
                                        <p:attrNameLst>
                                          <p:attrName>style.visibility</p:attrName>
                                        </p:attrNameLst>
                                      </p:cBhvr>
                                      <p:to>
                                        <p:strVal val="visible"/>
                                      </p:to>
                                    </p:set>
                                    <p:animEffect transition="in" filter="dissolve">
                                      <p:cBhvr>
                                        <p:cTn id="17" dur="500"/>
                                        <p:tgtEl>
                                          <p:spTgt spid="32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4818" name="Rectangle 2"/>
          <p:cNvSpPr>
            <a:spLocks noChangeArrowheads="1"/>
          </p:cNvSpPr>
          <p:nvPr/>
        </p:nvSpPr>
        <p:spPr bwMode="white">
          <a:xfrm>
            <a:off x="6172200" y="6291263"/>
            <a:ext cx="2971800" cy="566737"/>
          </a:xfrm>
          <a:prstGeom prst="rect">
            <a:avLst/>
          </a:prstGeom>
          <a:solidFill>
            <a:srgbClr val="FFFFFF"/>
          </a:solidFill>
          <a:ln w="38100">
            <a:noFill/>
            <a:prstDash val="sysDot"/>
            <a:miter lim="800000"/>
            <a:headEnd/>
            <a:tailEnd/>
          </a:ln>
          <a:effectLst/>
        </p:spPr>
        <p:txBody>
          <a:bodyPr wrap="none" anchor="ctr"/>
          <a:lstStyle/>
          <a:p>
            <a:pPr>
              <a:defRPr/>
            </a:pPr>
            <a:endParaRPr lang="en-US">
              <a:solidFill>
                <a:srgbClr val="000000"/>
              </a:solidFill>
              <a:latin typeface="Calibri"/>
            </a:endParaRPr>
          </a:p>
        </p:txBody>
      </p:sp>
      <p:sp>
        <p:nvSpPr>
          <p:cNvPr id="3234819" name="Rectangle 3"/>
          <p:cNvSpPr>
            <a:spLocks noGrp="1" noChangeArrowheads="1"/>
          </p:cNvSpPr>
          <p:nvPr>
            <p:ph type="subTitle" idx="4294967295"/>
          </p:nvPr>
        </p:nvSpPr>
        <p:spPr>
          <a:xfrm>
            <a:off x="533400" y="990600"/>
            <a:ext cx="7800975" cy="5040313"/>
          </a:xfrm>
        </p:spPr>
        <p:txBody>
          <a:bodyPr/>
          <a:lstStyle/>
          <a:p>
            <a:pPr marL="381000" indent="-381000">
              <a:buFontTx/>
              <a:buChar char="•"/>
            </a:pPr>
            <a:endParaRPr lang="en-US" dirty="0" smtClean="0"/>
          </a:p>
          <a:p>
            <a:pPr marL="381000" indent="-381000">
              <a:buFontTx/>
              <a:buChar char="•"/>
            </a:pPr>
            <a:r>
              <a:rPr lang="en-US" sz="2600" dirty="0" smtClean="0"/>
              <a:t>Separate </a:t>
            </a:r>
            <a:r>
              <a:rPr lang="en-US" sz="2600" dirty="0"/>
              <a:t>the information into occurrence and </a:t>
            </a:r>
            <a:r>
              <a:rPr lang="en-US" sz="2600" dirty="0" smtClean="0"/>
              <a:t>non-occurrence data</a:t>
            </a:r>
            <a:endParaRPr lang="en-US" sz="2600" dirty="0"/>
          </a:p>
          <a:p>
            <a:pPr marL="381000" indent="-381000">
              <a:buFontTx/>
              <a:buChar char="•"/>
            </a:pPr>
            <a:r>
              <a:rPr lang="en-US" sz="2600" dirty="0" smtClean="0"/>
              <a:t>Benchmark </a:t>
            </a:r>
            <a:r>
              <a:rPr lang="en-US" sz="2600" dirty="0"/>
              <a:t>the underlying codes to a “Best Practice” database</a:t>
            </a:r>
          </a:p>
          <a:p>
            <a:pPr marL="381000" indent="-381000">
              <a:buFontTx/>
              <a:buChar char="•"/>
            </a:pPr>
            <a:r>
              <a:rPr lang="en-US" sz="2600" dirty="0" smtClean="0"/>
              <a:t>Execute </a:t>
            </a:r>
            <a:r>
              <a:rPr lang="en-US" sz="2600" dirty="0"/>
              <a:t>the “occurrence” strategies by negotiating the liens then completing a cost projection</a:t>
            </a:r>
          </a:p>
          <a:p>
            <a:pPr marL="381000" indent="-381000">
              <a:buFontTx/>
              <a:buChar char="•"/>
            </a:pPr>
            <a:r>
              <a:rPr lang="en-US" sz="2600" dirty="0" smtClean="0"/>
              <a:t>Structure </a:t>
            </a:r>
            <a:r>
              <a:rPr lang="en-US" sz="2600" dirty="0"/>
              <a:t>the expected settlement costs based upon known benefits/best practice guidelines</a:t>
            </a:r>
          </a:p>
        </p:txBody>
      </p:sp>
      <p:sp>
        <p:nvSpPr>
          <p:cNvPr id="323482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FFFF00">
                <a:gamma/>
                <a:shade val="60000"/>
                <a:invGamma/>
              </a:srgbClr>
            </a:prstShdw>
          </a:effectLst>
        </p:spPr>
        <p:txBody>
          <a:bodyPr wrap="none" anchor="ctr">
            <a:spAutoFit/>
          </a:bodyPr>
          <a:lstStyle/>
          <a:p>
            <a:pPr>
              <a:defRPr/>
            </a:pPr>
            <a:endParaRPr lang="en-US">
              <a:solidFill>
                <a:srgbClr val="000000"/>
              </a:solidFill>
              <a:latin typeface="Calibri"/>
            </a:endParaRPr>
          </a:p>
        </p:txBody>
      </p:sp>
      <p:sp>
        <p:nvSpPr>
          <p:cNvPr id="7" name="Text Box 6"/>
          <p:cNvSpPr txBox="1">
            <a:spLocks noChangeArrowheads="1"/>
          </p:cNvSpPr>
          <p:nvPr/>
        </p:nvSpPr>
        <p:spPr bwMode="auto">
          <a:xfrm>
            <a:off x="1" y="207372"/>
            <a:ext cx="91440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erdana" pitchFamily="34" charset="0"/>
              </a:defRPr>
            </a:lvl1pPr>
            <a:lvl2pPr marL="742950" indent="-285750">
              <a:defRPr sz="2800">
                <a:solidFill>
                  <a:schemeClr val="tx1"/>
                </a:solidFill>
                <a:latin typeface="Verdana" pitchFamily="34" charset="0"/>
              </a:defRPr>
            </a:lvl2pPr>
            <a:lvl3pPr marL="1143000" indent="-228600">
              <a:defRPr sz="2800">
                <a:solidFill>
                  <a:schemeClr val="tx1"/>
                </a:solidFill>
                <a:latin typeface="Verdana" pitchFamily="34" charset="0"/>
              </a:defRPr>
            </a:lvl3pPr>
            <a:lvl4pPr marL="1600200" indent="-228600">
              <a:defRPr sz="2800">
                <a:solidFill>
                  <a:schemeClr val="tx1"/>
                </a:solidFill>
                <a:latin typeface="Verdana" pitchFamily="34" charset="0"/>
              </a:defRPr>
            </a:lvl4pPr>
            <a:lvl5pPr marL="2057400" indent="-228600">
              <a:defRPr sz="2800">
                <a:solidFill>
                  <a:schemeClr val="tx1"/>
                </a:solidFill>
                <a:latin typeface="Verdana" pitchFamily="34" charset="0"/>
              </a:defRPr>
            </a:lvl5pPr>
            <a:lvl6pPr marL="2514600" indent="-228600" eaLnBrk="0" fontAlgn="base" hangingPunct="0">
              <a:spcBef>
                <a:spcPct val="0"/>
              </a:spcBef>
              <a:spcAft>
                <a:spcPct val="0"/>
              </a:spcAft>
              <a:defRPr sz="2800">
                <a:solidFill>
                  <a:schemeClr val="tx1"/>
                </a:solidFill>
                <a:latin typeface="Verdana" pitchFamily="34" charset="0"/>
              </a:defRPr>
            </a:lvl6pPr>
            <a:lvl7pPr marL="2971800" indent="-228600" eaLnBrk="0" fontAlgn="base" hangingPunct="0">
              <a:spcBef>
                <a:spcPct val="0"/>
              </a:spcBef>
              <a:spcAft>
                <a:spcPct val="0"/>
              </a:spcAft>
              <a:defRPr sz="2800">
                <a:solidFill>
                  <a:schemeClr val="tx1"/>
                </a:solidFill>
                <a:latin typeface="Verdana" pitchFamily="34" charset="0"/>
              </a:defRPr>
            </a:lvl7pPr>
            <a:lvl8pPr marL="3429000" indent="-228600" eaLnBrk="0" fontAlgn="base" hangingPunct="0">
              <a:spcBef>
                <a:spcPct val="0"/>
              </a:spcBef>
              <a:spcAft>
                <a:spcPct val="0"/>
              </a:spcAft>
              <a:defRPr sz="2800">
                <a:solidFill>
                  <a:schemeClr val="tx1"/>
                </a:solidFill>
                <a:latin typeface="Verdana" pitchFamily="34" charset="0"/>
              </a:defRPr>
            </a:lvl8pPr>
            <a:lvl9pPr marL="3886200" indent="-228600" eaLnBrk="0" fontAlgn="base" hangingPunct="0">
              <a:spcBef>
                <a:spcPct val="0"/>
              </a:spcBef>
              <a:spcAft>
                <a:spcPct val="0"/>
              </a:spcAft>
              <a:defRPr sz="2800">
                <a:solidFill>
                  <a:schemeClr val="tx1"/>
                </a:solidFill>
                <a:latin typeface="Verdana" pitchFamily="34" charset="0"/>
              </a:defRPr>
            </a:lvl9pPr>
          </a:lstStyle>
          <a:p>
            <a:pPr algn="ctr"/>
            <a:r>
              <a:rPr lang="en-US" sz="2300" b="1" dirty="0" smtClean="0">
                <a:solidFill>
                  <a:srgbClr val="C70000"/>
                </a:solidFill>
              </a:rPr>
              <a:t>Development &amp; Execution </a:t>
            </a:r>
            <a:r>
              <a:rPr lang="en-US" sz="2300" b="1" dirty="0">
                <a:solidFill>
                  <a:srgbClr val="C70000"/>
                </a:solidFill>
              </a:rPr>
              <a:t>of ”Enlightened” Strategies</a:t>
            </a:r>
          </a:p>
        </p:txBody>
      </p:sp>
    </p:spTree>
    <p:extLst>
      <p:ext uri="{BB962C8B-B14F-4D97-AF65-F5344CB8AC3E}">
        <p14:creationId xmlns:p14="http://schemas.microsoft.com/office/powerpoint/2010/main" val="382320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34819">
                                            <p:txEl>
                                              <p:pRg st="1" end="1"/>
                                            </p:txEl>
                                          </p:spTgt>
                                        </p:tgtEl>
                                        <p:attrNameLst>
                                          <p:attrName>style.visibility</p:attrName>
                                        </p:attrNameLst>
                                      </p:cBhvr>
                                      <p:to>
                                        <p:strVal val="visible"/>
                                      </p:to>
                                    </p:set>
                                    <p:animEffect transition="in" filter="dissolve">
                                      <p:cBhvr>
                                        <p:cTn id="7" dur="500"/>
                                        <p:tgtEl>
                                          <p:spTgt spid="32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34819">
                                            <p:txEl>
                                              <p:pRg st="2" end="2"/>
                                            </p:txEl>
                                          </p:spTgt>
                                        </p:tgtEl>
                                        <p:attrNameLst>
                                          <p:attrName>style.visibility</p:attrName>
                                        </p:attrNameLst>
                                      </p:cBhvr>
                                      <p:to>
                                        <p:strVal val="visible"/>
                                      </p:to>
                                    </p:set>
                                    <p:animEffect transition="in" filter="dissolve">
                                      <p:cBhvr>
                                        <p:cTn id="12" dur="500"/>
                                        <p:tgtEl>
                                          <p:spTgt spid="32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34819">
                                            <p:txEl>
                                              <p:pRg st="3" end="3"/>
                                            </p:txEl>
                                          </p:spTgt>
                                        </p:tgtEl>
                                        <p:attrNameLst>
                                          <p:attrName>style.visibility</p:attrName>
                                        </p:attrNameLst>
                                      </p:cBhvr>
                                      <p:to>
                                        <p:strVal val="visible"/>
                                      </p:to>
                                    </p:set>
                                    <p:animEffect transition="in" filter="dissolve">
                                      <p:cBhvr>
                                        <p:cTn id="17" dur="500"/>
                                        <p:tgtEl>
                                          <p:spTgt spid="323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234819">
                                            <p:txEl>
                                              <p:pRg st="4" end="4"/>
                                            </p:txEl>
                                          </p:spTgt>
                                        </p:tgtEl>
                                        <p:attrNameLst>
                                          <p:attrName>style.visibility</p:attrName>
                                        </p:attrNameLst>
                                      </p:cBhvr>
                                      <p:to>
                                        <p:strVal val="visible"/>
                                      </p:to>
                                    </p:set>
                                    <p:animEffect transition="in" filter="dissolve">
                                      <p:cBhvr>
                                        <p:cTn id="22" dur="500"/>
                                        <p:tgtEl>
                                          <p:spTgt spid="32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41096" y="5076497"/>
            <a:ext cx="7953375" cy="906516"/>
          </a:xfrm>
        </p:spPr>
        <p:txBody>
          <a:bodyPr>
            <a:normAutofit fontScale="85000" lnSpcReduction="10000"/>
          </a:bodyPr>
          <a:lstStyle/>
          <a:p>
            <a:r>
              <a:rPr lang="en-US" sz="2800" b="0" dirty="0" smtClean="0"/>
              <a:t>Data driven teams executing predictive models with strategic claim objectives drive risk mitigation results and value…</a:t>
            </a:r>
          </a:p>
        </p:txBody>
      </p:sp>
      <p:pic>
        <p:nvPicPr>
          <p:cNvPr id="71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463" y="6291263"/>
            <a:ext cx="2968625" cy="5667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17961" dir="2700000" algn="ctr" rotWithShape="0">
                    <a:srgbClr val="999900"/>
                  </a:outerShdw>
                </a:effectLst>
              </a14:hiddenEffects>
            </a:ext>
          </a:extLst>
        </p:spPr>
      </p:pic>
      <p:sp>
        <p:nvSpPr>
          <p:cNvPr id="8" name="Rectangle 2"/>
          <p:cNvSpPr txBox="1">
            <a:spLocks noChangeArrowheads="1"/>
          </p:cNvSpPr>
          <p:nvPr/>
        </p:nvSpPr>
        <p:spPr bwMode="auto">
          <a:xfrm>
            <a:off x="508000" y="177800"/>
            <a:ext cx="845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rgbClr val="EFEFEF"/>
                </a:solidFill>
                <a:latin typeface="+mj-lt"/>
                <a:ea typeface="+mj-ea"/>
                <a:cs typeface="+mj-cs"/>
              </a:defRPr>
            </a:lvl1pPr>
            <a:lvl2pPr algn="l" rtl="0" eaLnBrk="0" fontAlgn="base" hangingPunct="0">
              <a:spcBef>
                <a:spcPct val="0"/>
              </a:spcBef>
              <a:spcAft>
                <a:spcPct val="0"/>
              </a:spcAft>
              <a:defRPr sz="2800" b="1">
                <a:solidFill>
                  <a:srgbClr val="EFEFEF"/>
                </a:solidFill>
                <a:latin typeface="Verdana" pitchFamily="34" charset="0"/>
              </a:defRPr>
            </a:lvl2pPr>
            <a:lvl3pPr algn="l" rtl="0" eaLnBrk="0" fontAlgn="base" hangingPunct="0">
              <a:spcBef>
                <a:spcPct val="0"/>
              </a:spcBef>
              <a:spcAft>
                <a:spcPct val="0"/>
              </a:spcAft>
              <a:defRPr sz="2800" b="1">
                <a:solidFill>
                  <a:srgbClr val="EFEFEF"/>
                </a:solidFill>
                <a:latin typeface="Verdana" pitchFamily="34" charset="0"/>
              </a:defRPr>
            </a:lvl3pPr>
            <a:lvl4pPr algn="l" rtl="0" eaLnBrk="0" fontAlgn="base" hangingPunct="0">
              <a:spcBef>
                <a:spcPct val="0"/>
              </a:spcBef>
              <a:spcAft>
                <a:spcPct val="0"/>
              </a:spcAft>
              <a:defRPr sz="2800" b="1">
                <a:solidFill>
                  <a:srgbClr val="EFEFEF"/>
                </a:solidFill>
                <a:latin typeface="Verdana" pitchFamily="34" charset="0"/>
              </a:defRPr>
            </a:lvl4pPr>
            <a:lvl5pPr algn="l" rtl="0" eaLnBrk="0" fontAlgn="base" hangingPunct="0">
              <a:spcBef>
                <a:spcPct val="0"/>
              </a:spcBef>
              <a:spcAft>
                <a:spcPct val="0"/>
              </a:spcAft>
              <a:defRPr sz="2800" b="1">
                <a:solidFill>
                  <a:srgbClr val="EFEFEF"/>
                </a:solidFill>
                <a:latin typeface="Verdana" pitchFamily="34" charset="0"/>
              </a:defRPr>
            </a:lvl5pPr>
            <a:lvl6pPr marL="457200" algn="l" rtl="0" eaLnBrk="0" fontAlgn="base" hangingPunct="0">
              <a:spcBef>
                <a:spcPct val="0"/>
              </a:spcBef>
              <a:spcAft>
                <a:spcPct val="0"/>
              </a:spcAft>
              <a:defRPr sz="2800" b="1">
                <a:solidFill>
                  <a:srgbClr val="EFEFEF"/>
                </a:solidFill>
                <a:latin typeface="Verdana" pitchFamily="34" charset="0"/>
              </a:defRPr>
            </a:lvl6pPr>
            <a:lvl7pPr marL="914400" algn="l" rtl="0" eaLnBrk="0" fontAlgn="base" hangingPunct="0">
              <a:spcBef>
                <a:spcPct val="0"/>
              </a:spcBef>
              <a:spcAft>
                <a:spcPct val="0"/>
              </a:spcAft>
              <a:defRPr sz="2800" b="1">
                <a:solidFill>
                  <a:srgbClr val="EFEFEF"/>
                </a:solidFill>
                <a:latin typeface="Verdana" pitchFamily="34" charset="0"/>
              </a:defRPr>
            </a:lvl7pPr>
            <a:lvl8pPr marL="1371600" algn="l" rtl="0" eaLnBrk="0" fontAlgn="base" hangingPunct="0">
              <a:spcBef>
                <a:spcPct val="0"/>
              </a:spcBef>
              <a:spcAft>
                <a:spcPct val="0"/>
              </a:spcAft>
              <a:defRPr sz="2800" b="1">
                <a:solidFill>
                  <a:srgbClr val="EFEFEF"/>
                </a:solidFill>
                <a:latin typeface="Verdana" pitchFamily="34" charset="0"/>
              </a:defRPr>
            </a:lvl8pPr>
            <a:lvl9pPr marL="1828800" algn="l" rtl="0" eaLnBrk="0" fontAlgn="base" hangingPunct="0">
              <a:spcBef>
                <a:spcPct val="0"/>
              </a:spcBef>
              <a:spcAft>
                <a:spcPct val="0"/>
              </a:spcAft>
              <a:defRPr sz="2800" b="1">
                <a:solidFill>
                  <a:srgbClr val="EFEFEF"/>
                </a:solidFill>
                <a:latin typeface="Verdana" pitchFamily="34" charset="0"/>
              </a:defRPr>
            </a:lvl9pPr>
          </a:lstStyle>
          <a:p>
            <a:pPr algn="ctr">
              <a:defRPr/>
            </a:pPr>
            <a:r>
              <a:rPr lang="en-US" dirty="0" smtClean="0">
                <a:solidFill>
                  <a:srgbClr val="C70000"/>
                </a:solidFill>
                <a:latin typeface="Calibri"/>
              </a:rPr>
              <a:t>Conclusion</a:t>
            </a:r>
          </a:p>
        </p:txBody>
      </p:sp>
      <p:pic>
        <p:nvPicPr>
          <p:cNvPr id="58370" name="Picture 2" descr="http://www.google.com/url?sa=i&amp;source=images&amp;cd=&amp;docid=EUiC1EppJlv-rM&amp;tbnid=5mcRvJ91KD1BkM&amp;ved=0CAUQjBw&amp;url=http%3A%2F%2Fexapient.com%2Fwp-content%2Fuploads%2F2011%2F08%2Fprojectmanagement.png&amp;ei=x0gWU9m4I8fayAH4jYCwCw&amp;psig=AFQjCNGv4zOoiEQF9mziGxX6GSYOfIqlNg&amp;ust=13940557516547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371600"/>
            <a:ext cx="4797868" cy="322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64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6" y="0"/>
            <a:ext cx="9144000" cy="6858000"/>
          </a:xfrm>
          <a:prstGeom prst="rect">
            <a:avLst/>
          </a:prstGeom>
        </p:spPr>
      </p:pic>
      <p:sp>
        <p:nvSpPr>
          <p:cNvPr id="5" name="Title 4"/>
          <p:cNvSpPr>
            <a:spLocks noGrp="1"/>
          </p:cNvSpPr>
          <p:nvPr>
            <p:ph type="ctrTitle"/>
          </p:nvPr>
        </p:nvSpPr>
        <p:spPr>
          <a:xfrm>
            <a:off x="685800" y="528429"/>
            <a:ext cx="7772400" cy="2800767"/>
          </a:xfrm>
        </p:spPr>
        <p:txBody>
          <a:bodyPr>
            <a:normAutofit/>
          </a:bodyPr>
          <a:lstStyle/>
          <a:p>
            <a:r>
              <a:rPr lang="en-US" sz="3200" b="1" dirty="0" smtClean="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Strategies for Group Structures: Effectively meeting needs of affiliated or industry group businesses</a:t>
            </a:r>
            <a:endParaRPr lang="en-US" sz="3200" b="1" dirty="0">
              <a:ln w="17780" cmpd="sng">
                <a:solidFill>
                  <a:srgbClr val="FFFFFF"/>
                </a:solidFill>
                <a:prstDash val="solid"/>
                <a:miter lim="800000"/>
              </a:ln>
              <a:gradFill rotWithShape="1">
                <a:gsLst>
                  <a:gs pos="0">
                    <a:srgbClr val="000000">
                      <a:tint val="92000"/>
                      <a:shade val="100000"/>
                      <a:satMod val="150000"/>
                    </a:srgbClr>
                  </a:gs>
                  <a:gs pos="13000">
                    <a:srgbClr val="000000">
                      <a:tint val="89000"/>
                      <a:shade val="90000"/>
                      <a:satMod val="150000"/>
                    </a:srgbClr>
                  </a:gs>
                  <a:gs pos="35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Subtitle 5"/>
          <p:cNvSpPr>
            <a:spLocks noGrp="1"/>
          </p:cNvSpPr>
          <p:nvPr>
            <p:ph type="subTitle" idx="1"/>
          </p:nvPr>
        </p:nvSpPr>
        <p:spPr>
          <a:xfrm>
            <a:off x="304800" y="2832100"/>
            <a:ext cx="8534400" cy="1524000"/>
          </a:xfrm>
        </p:spPr>
        <p:txBody>
          <a:bodyPr>
            <a:normAutofit fontScale="92500" lnSpcReduction="10000"/>
          </a:bodyPr>
          <a:lstStyle/>
          <a:p>
            <a:r>
              <a:rPr lang="en-US" sz="1900" dirty="0" smtClean="0">
                <a:solidFill>
                  <a:schemeClr val="tx1"/>
                </a:solidFill>
              </a:rPr>
              <a:t>Moderator:</a:t>
            </a:r>
          </a:p>
          <a:p>
            <a:r>
              <a:rPr lang="en-US" sz="1800" dirty="0" err="1" smtClean="0">
                <a:solidFill>
                  <a:schemeClr val="tx1"/>
                </a:solidFill>
              </a:rPr>
              <a:t>Trung</a:t>
            </a:r>
            <a:r>
              <a:rPr lang="en-US" sz="1800" dirty="0" smtClean="0">
                <a:solidFill>
                  <a:schemeClr val="tx1"/>
                </a:solidFill>
              </a:rPr>
              <a:t> </a:t>
            </a:r>
            <a:r>
              <a:rPr lang="en-US" sz="1800" dirty="0" err="1" smtClean="0">
                <a:solidFill>
                  <a:schemeClr val="tx1"/>
                </a:solidFill>
              </a:rPr>
              <a:t>Khuu</a:t>
            </a:r>
            <a:endParaRPr lang="en-US" sz="1800" dirty="0" smtClean="0">
              <a:solidFill>
                <a:schemeClr val="tx1"/>
              </a:solidFill>
            </a:endParaRPr>
          </a:p>
          <a:p>
            <a:r>
              <a:rPr lang="en-US" sz="1800" dirty="0" smtClean="0">
                <a:solidFill>
                  <a:schemeClr val="tx1"/>
                </a:solidFill>
              </a:rPr>
              <a:t>Associate Director,</a:t>
            </a:r>
          </a:p>
          <a:p>
            <a:r>
              <a:rPr lang="en-US" sz="1800" dirty="0" smtClean="0">
                <a:solidFill>
                  <a:schemeClr val="tx1"/>
                </a:solidFill>
              </a:rPr>
              <a:t>Strategic Risk Solutions, Inc.</a:t>
            </a:r>
          </a:p>
          <a:p>
            <a:r>
              <a:rPr lang="en-US" sz="1800" dirty="0" err="1">
                <a:solidFill>
                  <a:schemeClr val="tx1"/>
                </a:solidFill>
              </a:rPr>
              <a:t>t</a:t>
            </a:r>
            <a:r>
              <a:rPr lang="en-US" sz="1800" dirty="0" err="1" smtClean="0">
                <a:solidFill>
                  <a:schemeClr val="tx1"/>
                </a:solidFill>
              </a:rPr>
              <a:t>rung.khuu@srsmail.com</a:t>
            </a:r>
            <a:endParaRPr lang="en-US" sz="1800" dirty="0" smtClean="0">
              <a:solidFill>
                <a:schemeClr val="tx1"/>
              </a:solidFill>
            </a:endParaRPr>
          </a:p>
        </p:txBody>
      </p:sp>
      <p:sp>
        <p:nvSpPr>
          <p:cNvPr id="2" name="TextBox 1"/>
          <p:cNvSpPr txBox="1"/>
          <p:nvPr/>
        </p:nvSpPr>
        <p:spPr>
          <a:xfrm>
            <a:off x="393700" y="5067300"/>
            <a:ext cx="3327400" cy="1200329"/>
          </a:xfrm>
          <a:prstGeom prst="rect">
            <a:avLst/>
          </a:prstGeom>
          <a:noFill/>
        </p:spPr>
        <p:txBody>
          <a:bodyPr wrap="square" numCol="1" rtlCol="0">
            <a:spAutoFit/>
          </a:bodyPr>
          <a:lstStyle/>
          <a:p>
            <a:pPr algn="ctr" fontAlgn="base">
              <a:spcBef>
                <a:spcPct val="0"/>
              </a:spcBef>
              <a:spcAft>
                <a:spcPct val="0"/>
              </a:spcAft>
            </a:pPr>
            <a:r>
              <a:rPr lang="en-US" dirty="0" smtClean="0">
                <a:solidFill>
                  <a:prstClr val="black"/>
                </a:solidFill>
                <a:latin typeface="Calibri"/>
                <a:cs typeface="Arial" pitchFamily="34" charset="0"/>
              </a:rPr>
              <a:t>Ed </a:t>
            </a:r>
            <a:r>
              <a:rPr lang="en-US" dirty="0" err="1" smtClean="0">
                <a:solidFill>
                  <a:prstClr val="black"/>
                </a:solidFill>
                <a:latin typeface="Calibri"/>
                <a:cs typeface="Arial" pitchFamily="34" charset="0"/>
              </a:rPr>
              <a:t>Malaspina</a:t>
            </a:r>
            <a:endParaRPr lang="en-US" dirty="0" smtClean="0">
              <a:solidFill>
                <a:prstClr val="black"/>
              </a:solidFill>
              <a:latin typeface="Calibri"/>
              <a:cs typeface="Arial" pitchFamily="34" charset="0"/>
            </a:endParaRPr>
          </a:p>
          <a:p>
            <a:pPr algn="ctr" fontAlgn="base">
              <a:spcBef>
                <a:spcPct val="0"/>
              </a:spcBef>
              <a:spcAft>
                <a:spcPct val="0"/>
              </a:spcAft>
            </a:pPr>
            <a:r>
              <a:rPr lang="en-US" dirty="0" smtClean="0">
                <a:solidFill>
                  <a:prstClr val="black"/>
                </a:solidFill>
                <a:latin typeface="Calibri"/>
                <a:cs typeface="Arial" pitchFamily="34" charset="0"/>
              </a:rPr>
              <a:t>CMO, HAI Group &amp; CEO of four HAI Companies</a:t>
            </a:r>
          </a:p>
          <a:p>
            <a:pPr algn="ctr" fontAlgn="base">
              <a:spcBef>
                <a:spcPct val="0"/>
              </a:spcBef>
              <a:spcAft>
                <a:spcPct val="0"/>
              </a:spcAft>
            </a:pPr>
            <a:r>
              <a:rPr lang="en-US" dirty="0" err="1" smtClean="0">
                <a:solidFill>
                  <a:prstClr val="black"/>
                </a:solidFill>
                <a:latin typeface="Calibri"/>
                <a:cs typeface="Arial" pitchFamily="34" charset="0"/>
              </a:rPr>
              <a:t>emalaspina@housingcenter.com</a:t>
            </a:r>
            <a:endParaRPr lang="en-US" dirty="0" smtClean="0">
              <a:solidFill>
                <a:prstClr val="black"/>
              </a:solidFill>
              <a:latin typeface="Calibri"/>
              <a:cs typeface="Arial" pitchFamily="34" charset="0"/>
            </a:endParaRPr>
          </a:p>
        </p:txBody>
      </p:sp>
      <p:sp>
        <p:nvSpPr>
          <p:cNvPr id="3" name="TextBox 2"/>
          <p:cNvSpPr txBox="1"/>
          <p:nvPr/>
        </p:nvSpPr>
        <p:spPr>
          <a:xfrm>
            <a:off x="3035300" y="4559300"/>
            <a:ext cx="3048000" cy="584776"/>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Calibri"/>
                <a:cs typeface="Arial" pitchFamily="34" charset="0"/>
              </a:rPr>
              <a:t>Speakers:</a:t>
            </a:r>
          </a:p>
          <a:p>
            <a:pPr algn="ctr" fontAlgn="base">
              <a:spcBef>
                <a:spcPct val="0"/>
              </a:spcBef>
              <a:spcAft>
                <a:spcPct val="0"/>
              </a:spcAft>
            </a:pPr>
            <a:endParaRPr lang="en-US" sz="1400" dirty="0" smtClean="0">
              <a:solidFill>
                <a:prstClr val="black"/>
              </a:solidFill>
              <a:latin typeface="Arial" pitchFamily="34" charset="0"/>
              <a:cs typeface="Arial" pitchFamily="34" charset="0"/>
            </a:endParaRPr>
          </a:p>
        </p:txBody>
      </p:sp>
      <p:sp>
        <p:nvSpPr>
          <p:cNvPr id="7" name="TextBox 6"/>
          <p:cNvSpPr txBox="1"/>
          <p:nvPr/>
        </p:nvSpPr>
        <p:spPr>
          <a:xfrm>
            <a:off x="5803900" y="4951273"/>
            <a:ext cx="2895600" cy="1477328"/>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Calibri"/>
                <a:cs typeface="Arial" pitchFamily="34" charset="0"/>
              </a:rPr>
              <a:t>Jay Curtis</a:t>
            </a:r>
          </a:p>
          <a:p>
            <a:pPr algn="ctr" fontAlgn="base">
              <a:spcBef>
                <a:spcPct val="0"/>
              </a:spcBef>
              <a:spcAft>
                <a:spcPct val="0"/>
              </a:spcAft>
            </a:pPr>
            <a:r>
              <a:rPr lang="en-US" dirty="0" smtClean="0">
                <a:solidFill>
                  <a:prstClr val="black"/>
                </a:solidFill>
                <a:latin typeface="Calibri"/>
                <a:cs typeface="Arial" pitchFamily="34" charset="0"/>
              </a:rPr>
              <a:t>Vice President,</a:t>
            </a:r>
          </a:p>
          <a:p>
            <a:pPr algn="ctr" fontAlgn="base">
              <a:spcBef>
                <a:spcPct val="0"/>
              </a:spcBef>
              <a:spcAft>
                <a:spcPct val="0"/>
              </a:spcAft>
            </a:pPr>
            <a:r>
              <a:rPr lang="en-US" dirty="0" smtClean="0">
                <a:solidFill>
                  <a:prstClr val="black"/>
                </a:solidFill>
                <a:latin typeface="Calibri"/>
                <a:cs typeface="Arial" pitchFamily="34" charset="0"/>
              </a:rPr>
              <a:t>Willis Management (Vermont) Ltd.</a:t>
            </a:r>
          </a:p>
          <a:p>
            <a:pPr algn="ctr" fontAlgn="base">
              <a:spcBef>
                <a:spcPct val="0"/>
              </a:spcBef>
              <a:spcAft>
                <a:spcPct val="0"/>
              </a:spcAft>
            </a:pPr>
            <a:r>
              <a:rPr lang="en-US" dirty="0" err="1">
                <a:solidFill>
                  <a:prstClr val="black"/>
                </a:solidFill>
                <a:latin typeface="Calibri"/>
                <a:cs typeface="Arial" pitchFamily="34" charset="0"/>
              </a:rPr>
              <a:t>j</a:t>
            </a:r>
            <a:r>
              <a:rPr lang="en-US" dirty="0" err="1" smtClean="0">
                <a:solidFill>
                  <a:prstClr val="black"/>
                </a:solidFill>
                <a:latin typeface="Calibri"/>
                <a:cs typeface="Arial" pitchFamily="34" charset="0"/>
              </a:rPr>
              <a:t>ay.curtis@willis.com</a:t>
            </a:r>
            <a:endParaRPr lang="en-US" dirty="0">
              <a:solidFill>
                <a:prstClr val="black"/>
              </a:solidFill>
              <a:latin typeface="Calibri"/>
              <a:cs typeface="Arial" pitchFamily="34" charset="0"/>
            </a:endParaRPr>
          </a:p>
        </p:txBody>
      </p:sp>
    </p:spTree>
    <p:extLst>
      <p:ext uri="{BB962C8B-B14F-4D97-AF65-F5344CB8AC3E}">
        <p14:creationId xmlns:p14="http://schemas.microsoft.com/office/powerpoint/2010/main" val="4601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21008" y="5940132"/>
            <a:ext cx="3658416" cy="410396"/>
          </a:xfrm>
          <a:prstGeom prst="rect">
            <a:avLst/>
          </a:prstGeom>
        </p:spPr>
        <p:txBody>
          <a:bodyPr/>
          <a:lstStyle>
            <a:lvl1pPr algn="l" defTabSz="457200" rtl="0" eaLnBrk="1" latinLnBrk="0" hangingPunct="1">
              <a:spcBef>
                <a:spcPct val="0"/>
              </a:spcBef>
              <a:buNone/>
              <a:defRPr sz="1400" kern="1200" cap="all">
                <a:solidFill>
                  <a:srgbClr val="002C77"/>
                </a:solidFill>
                <a:latin typeface="Arial"/>
                <a:ea typeface="+mj-ea"/>
                <a:cs typeface="+mj-cs"/>
              </a:defRPr>
            </a:lvl1pPr>
          </a:lstStyle>
          <a:p>
            <a:pPr>
              <a:lnSpc>
                <a:spcPct val="150000"/>
              </a:lnSpc>
            </a:pPr>
            <a:r>
              <a:rPr lang="en-US" sz="1200" cap="none" dirty="0" smtClean="0"/>
              <a:t>Source</a:t>
            </a:r>
            <a:r>
              <a:rPr lang="en-US" sz="1200" cap="none" dirty="0"/>
              <a:t>: Marsh’s Benchmarking Survey Analysis 2014</a:t>
            </a:r>
          </a:p>
          <a:p>
            <a:pPr>
              <a:lnSpc>
                <a:spcPct val="150000"/>
              </a:lnSpc>
            </a:pPr>
            <a:endParaRPr lang="en-US" sz="1200" dirty="0"/>
          </a:p>
        </p:txBody>
      </p:sp>
      <p:sp>
        <p:nvSpPr>
          <p:cNvPr id="8" name="Title 4"/>
          <p:cNvSpPr>
            <a:spLocks noGrp="1"/>
          </p:cNvSpPr>
          <p:nvPr>
            <p:ph type="title"/>
          </p:nvPr>
        </p:nvSpPr>
        <p:spPr>
          <a:xfrm>
            <a:off x="417837" y="384404"/>
            <a:ext cx="8271775" cy="690562"/>
          </a:xfrm>
        </p:spPr>
        <p:txBody>
          <a:bodyPr>
            <a:noAutofit/>
          </a:bodyPr>
          <a:lstStyle/>
          <a:p>
            <a:r>
              <a:rPr lang="en-US" sz="3600" dirty="0" smtClean="0">
                <a:solidFill>
                  <a:srgbClr val="D80000"/>
                </a:solidFill>
              </a:rPr>
              <a:t>Aggregate Investment Type for All Captives</a:t>
            </a:r>
            <a:r>
              <a:rPr lang="en-US" sz="4000" dirty="0" smtClean="0"/>
              <a:t/>
            </a:r>
            <a:br>
              <a:rPr lang="en-US" sz="4000" dirty="0" smtClean="0"/>
            </a:br>
            <a:endParaRPr lang="en-US" sz="4000" dirty="0">
              <a:solidFill>
                <a:schemeClr val="accent2"/>
              </a:solidFill>
            </a:endParaRPr>
          </a:p>
        </p:txBody>
      </p:sp>
      <p:sp>
        <p:nvSpPr>
          <p:cNvPr id="9" name="Content Placeholder 4"/>
          <p:cNvSpPr>
            <a:spLocks noGrp="1"/>
          </p:cNvSpPr>
          <p:nvPr>
            <p:ph sz="half" idx="1"/>
          </p:nvPr>
        </p:nvSpPr>
        <p:spPr>
          <a:xfrm>
            <a:off x="4788990" y="1301124"/>
            <a:ext cx="3643179" cy="4121218"/>
          </a:xfrm>
        </p:spPr>
        <p:txBody>
          <a:bodyPr>
            <a:normAutofit/>
          </a:bodyPr>
          <a:lstStyle/>
          <a:p>
            <a:r>
              <a:rPr lang="en-US" sz="1800" dirty="0" smtClean="0"/>
              <a:t>Since the credit crisis, a large proportion of captives have entered into intercompany investments with their parent company and affiliates</a:t>
            </a:r>
          </a:p>
          <a:p>
            <a:pPr lvl="1"/>
            <a:r>
              <a:rPr lang="en-US" sz="1800" b="1" i="1" dirty="0" smtClean="0"/>
              <a:t>This allows companies to use their capital efficiently with no opportunity costs </a:t>
            </a:r>
          </a:p>
          <a:p>
            <a:endParaRPr lang="en-US" sz="1800" dirty="0" smtClean="0"/>
          </a:p>
          <a:p>
            <a:r>
              <a:rPr lang="en-US" sz="1800" dirty="0" smtClean="0"/>
              <a:t>Fixed income assets come in a close second with 32%, reflecting the preference of captive owners for investments with low volatility to preserve capital. </a:t>
            </a:r>
            <a:endParaRPr lang="en-US" sz="1800" dirty="0"/>
          </a:p>
        </p:txBody>
      </p:sp>
      <p:pic>
        <p:nvPicPr>
          <p:cNvPr id="3" name="Picture 2" descr="fig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291" y="1417983"/>
            <a:ext cx="2612139" cy="2743200"/>
          </a:xfrm>
          <a:prstGeom prst="rect">
            <a:avLst/>
          </a:prstGeom>
        </p:spPr>
      </p:pic>
      <p:pic>
        <p:nvPicPr>
          <p:cNvPr id="6" name="Picture 5" descr="fig2b.png"/>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267354" y="4414523"/>
            <a:ext cx="2174585" cy="1099998"/>
          </a:xfrm>
          <a:prstGeom prst="rect">
            <a:avLst/>
          </a:prstGeom>
        </p:spPr>
      </p:pic>
      <p:pic>
        <p:nvPicPr>
          <p:cNvPr id="12" name="Picture 11" descr="fig2b.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07389" y="4414523"/>
            <a:ext cx="2235324" cy="1007818"/>
          </a:xfrm>
          <a:prstGeom prst="rect">
            <a:avLst/>
          </a:prstGeom>
        </p:spPr>
      </p:pic>
      <p:cxnSp>
        <p:nvCxnSpPr>
          <p:cNvPr id="10" name="Straight Arrow Connector 9"/>
          <p:cNvCxnSpPr/>
          <p:nvPr/>
        </p:nvCxnSpPr>
        <p:spPr>
          <a:xfrm flipH="1">
            <a:off x="1467908" y="1708031"/>
            <a:ext cx="3255301" cy="577969"/>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75425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a:xfrm>
            <a:off x="469900" y="0"/>
            <a:ext cx="8229600" cy="677862"/>
          </a:xfrm>
        </p:spPr>
        <p:txBody>
          <a:bodyPr/>
          <a:lstStyle/>
          <a:p>
            <a:pPr eaLnBrk="1" hangingPunct="1"/>
            <a:r>
              <a:rPr lang="en-US" sz="2800" dirty="0" smtClean="0">
                <a:solidFill>
                  <a:srgbClr val="C70000"/>
                </a:solidFill>
              </a:rPr>
              <a:t>Agenda</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Discussion Points</a:t>
            </a:r>
          </a:p>
          <a:p>
            <a:pPr lvl="1" eaLnBrk="1" hangingPunct="1">
              <a:spcBef>
                <a:spcPts val="600"/>
              </a:spcBef>
              <a:spcAft>
                <a:spcPts val="600"/>
              </a:spcAft>
              <a:defRPr/>
            </a:pPr>
            <a:r>
              <a:rPr lang="en-US" sz="2000" dirty="0" smtClean="0"/>
              <a:t>Background</a:t>
            </a:r>
          </a:p>
          <a:p>
            <a:pPr lvl="1" eaLnBrk="1" hangingPunct="1">
              <a:spcBef>
                <a:spcPts val="600"/>
              </a:spcBef>
              <a:spcAft>
                <a:spcPts val="600"/>
              </a:spcAft>
              <a:defRPr/>
            </a:pPr>
            <a:r>
              <a:rPr lang="en-US" sz="2000" dirty="0" smtClean="0"/>
              <a:t>Group Captive Types</a:t>
            </a:r>
          </a:p>
          <a:p>
            <a:pPr lvl="1" eaLnBrk="1" hangingPunct="1">
              <a:spcBef>
                <a:spcPts val="600"/>
              </a:spcBef>
              <a:spcAft>
                <a:spcPts val="600"/>
              </a:spcAft>
              <a:defRPr/>
            </a:pPr>
            <a:r>
              <a:rPr lang="en-US" sz="2000" dirty="0" smtClean="0"/>
              <a:t>Governance &amp; Operations</a:t>
            </a:r>
          </a:p>
          <a:p>
            <a:pPr lvl="1" eaLnBrk="1" hangingPunct="1">
              <a:spcBef>
                <a:spcPts val="600"/>
              </a:spcBef>
              <a:spcAft>
                <a:spcPts val="600"/>
              </a:spcAft>
              <a:defRPr/>
            </a:pPr>
            <a:r>
              <a:rPr lang="en-US" sz="2000" dirty="0" smtClean="0"/>
              <a:t>Group Captive Keys to Success</a:t>
            </a:r>
          </a:p>
          <a:p>
            <a:pPr lvl="1" eaLnBrk="1" hangingPunct="1">
              <a:spcBef>
                <a:spcPts val="600"/>
              </a:spcBef>
              <a:spcAft>
                <a:spcPts val="600"/>
              </a:spcAft>
              <a:defRPr/>
            </a:pPr>
            <a:endParaRPr lang="en-US" sz="1600" dirty="0" smtClean="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715962"/>
          </a:xfrm>
        </p:spPr>
        <p:txBody>
          <a:bodyPr/>
          <a:lstStyle/>
          <a:p>
            <a:pPr eaLnBrk="1" hangingPunct="1"/>
            <a:r>
              <a:rPr lang="en-US" sz="2800" dirty="0" smtClean="0">
                <a:solidFill>
                  <a:srgbClr val="C70000"/>
                </a:solidFill>
              </a:rPr>
              <a:t>Background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Definition</a:t>
            </a:r>
          </a:p>
          <a:p>
            <a:pPr lvl="1" eaLnBrk="1" hangingPunct="1">
              <a:spcBef>
                <a:spcPts val="600"/>
              </a:spcBef>
              <a:spcAft>
                <a:spcPts val="600"/>
              </a:spcAft>
              <a:defRPr/>
            </a:pPr>
            <a:r>
              <a:rPr lang="en-US" sz="2000" b="1" dirty="0" smtClean="0"/>
              <a:t>Group Captive (Risk Retention Group)</a:t>
            </a:r>
          </a:p>
          <a:p>
            <a:pPr lvl="1" eaLnBrk="1" hangingPunct="1">
              <a:spcBef>
                <a:spcPts val="600"/>
              </a:spcBef>
              <a:spcAft>
                <a:spcPts val="600"/>
              </a:spcAft>
              <a:defRPr/>
            </a:pPr>
            <a:r>
              <a:rPr lang="en-US" sz="2000" dirty="0" smtClean="0"/>
              <a:t>An insurance company owned by two or more companies created to insure or reinsure the risks of its parents.  </a:t>
            </a:r>
            <a:endParaRPr lang="en-US" sz="1800" dirty="0" smtClean="0"/>
          </a:p>
          <a:p>
            <a:pPr lvl="1" eaLnBrk="1" hangingPunct="1">
              <a:spcBef>
                <a:spcPts val="600"/>
              </a:spcBef>
              <a:spcAft>
                <a:spcPts val="600"/>
              </a:spcAft>
              <a:defRPr/>
            </a:pPr>
            <a:r>
              <a:rPr lang="en-US" sz="2000" dirty="0" smtClean="0"/>
              <a:t>Often times can be affiliated with a trade association or homogenous group of companies but heterogeneous group captives are also available and prevalent.  </a:t>
            </a:r>
          </a:p>
          <a:p>
            <a:pPr lvl="1" eaLnBrk="1" hangingPunct="1">
              <a:spcBef>
                <a:spcPts val="600"/>
              </a:spcBef>
              <a:spcAft>
                <a:spcPts val="600"/>
              </a:spcAft>
              <a:defRPr/>
            </a:pPr>
            <a:r>
              <a:rPr lang="en-US" sz="2000" dirty="0" smtClean="0"/>
              <a:t>Regulated under special legislation regulating captives (regulated less stringently than state insurance laws which govern fully admitted insurance companies).</a:t>
            </a:r>
          </a:p>
          <a:p>
            <a:pPr lvl="1" eaLnBrk="1" hangingPunct="1">
              <a:spcBef>
                <a:spcPts val="600"/>
              </a:spcBef>
              <a:spcAft>
                <a:spcPts val="600"/>
              </a:spcAft>
              <a:defRPr/>
            </a:pPr>
            <a:r>
              <a:rPr lang="en-US" sz="2000" dirty="0" smtClean="0"/>
              <a:t>Risk Retention group is a specially designated group insurance structure formed under federal legislation allowing the company to function in states on an admitted (direct) basis.  </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69900" y="0"/>
            <a:ext cx="8229600" cy="6524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Definition</a:t>
            </a:r>
          </a:p>
          <a:p>
            <a:pPr lvl="1" eaLnBrk="1" hangingPunct="1">
              <a:spcBef>
                <a:spcPts val="600"/>
              </a:spcBef>
              <a:spcAft>
                <a:spcPts val="600"/>
              </a:spcAft>
              <a:defRPr/>
            </a:pPr>
            <a:r>
              <a:rPr lang="en-US" sz="2000" b="1" dirty="0" smtClean="0"/>
              <a:t>Rent-a-Captive (RAC/Segregated Cell Captive/Sponsored)</a:t>
            </a:r>
          </a:p>
          <a:p>
            <a:pPr lvl="1" eaLnBrk="1" hangingPunct="1">
              <a:spcBef>
                <a:spcPts val="600"/>
              </a:spcBef>
              <a:spcAft>
                <a:spcPts val="600"/>
              </a:spcAft>
              <a:defRPr/>
            </a:pPr>
            <a:r>
              <a:rPr lang="en-US" sz="2000" dirty="0" smtClean="0"/>
              <a:t>Organized to insure or reinsure the risks of unrelated shareholders; the insured are “renting” capacity of the insurer capitalized by outside sponsors</a:t>
            </a:r>
          </a:p>
          <a:p>
            <a:pPr lvl="1" eaLnBrk="1" hangingPunct="1">
              <a:spcBef>
                <a:spcPts val="600"/>
              </a:spcBef>
              <a:spcAft>
                <a:spcPts val="600"/>
              </a:spcAft>
              <a:defRPr/>
            </a:pPr>
            <a:r>
              <a:rPr lang="en-US" sz="2000" dirty="0" smtClean="0"/>
              <a:t>Each insured utilizes underwriting “cell” within the overall company</a:t>
            </a:r>
          </a:p>
          <a:p>
            <a:pPr lvl="1" eaLnBrk="1" hangingPunct="1">
              <a:spcBef>
                <a:spcPts val="600"/>
              </a:spcBef>
              <a:spcAft>
                <a:spcPts val="600"/>
              </a:spcAft>
              <a:defRPr/>
            </a:pPr>
            <a:r>
              <a:rPr lang="en-US" sz="2000" dirty="0" smtClean="0"/>
              <a:t>A separate legal entity can be formed by the insured  or activity in cell may be governed by a participation agreement or preferred share arrangement</a:t>
            </a:r>
          </a:p>
          <a:p>
            <a:pPr lvl="1" eaLnBrk="1" hangingPunct="1">
              <a:spcBef>
                <a:spcPts val="600"/>
              </a:spcBef>
              <a:spcAft>
                <a:spcPts val="600"/>
              </a:spcAft>
              <a:defRPr/>
            </a:pPr>
            <a:r>
              <a:rPr lang="en-US" sz="2000" dirty="0" smtClean="0"/>
              <a:t>Often referred to conceptually as a “condo” captive</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82600" y="122238"/>
            <a:ext cx="8229600" cy="5635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Concept</a:t>
            </a:r>
          </a:p>
          <a:p>
            <a:pPr lvl="1" eaLnBrk="1" hangingPunct="1">
              <a:spcBef>
                <a:spcPts val="600"/>
              </a:spcBef>
              <a:spcAft>
                <a:spcPts val="600"/>
              </a:spcAft>
              <a:defRPr/>
            </a:pPr>
            <a:endParaRPr lang="en-US" sz="2000" dirty="0" smtClean="0"/>
          </a:p>
        </p:txBody>
      </p:sp>
      <p:graphicFrame>
        <p:nvGraphicFramePr>
          <p:cNvPr id="87042" name="Object 2"/>
          <p:cNvGraphicFramePr>
            <a:graphicFrameLocks noChangeAspect="1"/>
          </p:cNvGraphicFramePr>
          <p:nvPr/>
        </p:nvGraphicFramePr>
        <p:xfrm>
          <a:off x="1600200" y="2074863"/>
          <a:ext cx="5943600" cy="3811587"/>
        </p:xfrm>
        <a:graphic>
          <a:graphicData uri="http://schemas.openxmlformats.org/presentationml/2006/ole">
            <mc:AlternateContent xmlns:mc="http://schemas.openxmlformats.org/markup-compatibility/2006">
              <mc:Choice xmlns:v="urn:schemas-microsoft-com:vml" Requires="v">
                <p:oleObj spid="_x0000_s37894" name="Visio" r:id="rId3" imgW="5069855" imgH="3250930" progId="">
                  <p:embed/>
                </p:oleObj>
              </mc:Choice>
              <mc:Fallback>
                <p:oleObj name="Visio" r:id="rId3" imgW="5069855" imgH="32509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74863"/>
                        <a:ext cx="5943600"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44500" y="96838"/>
            <a:ext cx="8229600" cy="5762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Concept</a:t>
            </a:r>
          </a:p>
          <a:p>
            <a:pPr lvl="1" eaLnBrk="1" hangingPunct="1">
              <a:spcBef>
                <a:spcPts val="600"/>
              </a:spcBef>
              <a:spcAft>
                <a:spcPts val="600"/>
              </a:spcAft>
              <a:defRPr/>
            </a:pPr>
            <a:endParaRPr lang="en-US" sz="2000" dirty="0" smtClean="0"/>
          </a:p>
        </p:txBody>
      </p:sp>
      <p:graphicFrame>
        <p:nvGraphicFramePr>
          <p:cNvPr id="87042" name="Object 2"/>
          <p:cNvGraphicFramePr>
            <a:graphicFrameLocks noChangeAspect="1"/>
          </p:cNvGraphicFramePr>
          <p:nvPr/>
        </p:nvGraphicFramePr>
        <p:xfrm>
          <a:off x="1600200" y="2074863"/>
          <a:ext cx="5943600" cy="3811587"/>
        </p:xfrm>
        <a:graphic>
          <a:graphicData uri="http://schemas.openxmlformats.org/presentationml/2006/ole">
            <mc:AlternateContent xmlns:mc="http://schemas.openxmlformats.org/markup-compatibility/2006">
              <mc:Choice xmlns:v="urn:schemas-microsoft-com:vml" Requires="v">
                <p:oleObj spid="_x0000_s38918" name="Visio" r:id="rId3" imgW="5069855" imgH="3250930" progId="">
                  <p:embed/>
                </p:oleObj>
              </mc:Choice>
              <mc:Fallback>
                <p:oleObj name="Visio" r:id="rId3" imgW="5069855" imgH="325093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74863"/>
                        <a:ext cx="5943600"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69900" y="0"/>
            <a:ext cx="8229600" cy="774700"/>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Concept</a:t>
            </a:r>
          </a:p>
          <a:p>
            <a:pPr lvl="1" eaLnBrk="1" hangingPunct="1">
              <a:spcBef>
                <a:spcPts val="600"/>
              </a:spcBef>
              <a:spcAft>
                <a:spcPts val="600"/>
              </a:spcAft>
              <a:defRPr/>
            </a:pPr>
            <a:r>
              <a:rPr lang="en-US" sz="2000" dirty="0" smtClean="0"/>
              <a:t>Retain material amounts of premium and risk in a related insurance company and focus on loss control and operating expenses to maximize probability of profitable result.</a:t>
            </a:r>
          </a:p>
          <a:p>
            <a:pPr lvl="1" eaLnBrk="1" hangingPunct="1">
              <a:spcBef>
                <a:spcPts val="600"/>
              </a:spcBef>
              <a:spcAft>
                <a:spcPts val="600"/>
              </a:spcAft>
              <a:defRPr/>
            </a:pPr>
            <a:r>
              <a:rPr lang="en-US" sz="2000" dirty="0" smtClean="0"/>
              <a:t>Premium calculation weighted more towards individual’s prior five-year loss history instead of industry averages or the current profitability of the insurance industry (good and bad).</a:t>
            </a:r>
          </a:p>
          <a:p>
            <a:pPr lvl="1" eaLnBrk="1" hangingPunct="1">
              <a:spcBef>
                <a:spcPts val="600"/>
              </a:spcBef>
              <a:spcAft>
                <a:spcPts val="600"/>
              </a:spcAft>
              <a:defRPr/>
            </a:pPr>
            <a:r>
              <a:rPr lang="en-US" sz="2000" dirty="0" smtClean="0"/>
              <a:t>Fixed Costs associated with traditional carriers are separated, unbundled (if cost effective) and negotiated on an individual basis:</a:t>
            </a:r>
          </a:p>
          <a:p>
            <a:pPr lvl="2" eaLnBrk="1" hangingPunct="1">
              <a:spcBef>
                <a:spcPts val="600"/>
              </a:spcBef>
              <a:spcAft>
                <a:spcPts val="600"/>
              </a:spcAft>
              <a:defRPr/>
            </a:pPr>
            <a:r>
              <a:rPr lang="en-US" sz="1800" dirty="0" smtClean="0"/>
              <a:t>Policy Issuance;</a:t>
            </a:r>
          </a:p>
          <a:p>
            <a:pPr lvl="2" eaLnBrk="1" hangingPunct="1">
              <a:spcBef>
                <a:spcPts val="600"/>
              </a:spcBef>
              <a:spcAft>
                <a:spcPts val="600"/>
              </a:spcAft>
              <a:defRPr/>
            </a:pPr>
            <a:r>
              <a:rPr lang="en-US" sz="1800" dirty="0" smtClean="0"/>
              <a:t>Claims handling; and</a:t>
            </a:r>
          </a:p>
          <a:p>
            <a:pPr lvl="2" eaLnBrk="1" hangingPunct="1">
              <a:spcBef>
                <a:spcPts val="600"/>
              </a:spcBef>
              <a:spcAft>
                <a:spcPts val="600"/>
              </a:spcAft>
              <a:defRPr/>
            </a:pPr>
            <a:r>
              <a:rPr lang="en-US" sz="1800" dirty="0" smtClean="0"/>
              <a:t>Reinsurance. </a:t>
            </a:r>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95300" y="96838"/>
            <a:ext cx="8229600" cy="5381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4086225" cy="4697413"/>
          </a:xfrm>
        </p:spPr>
        <p:txBody>
          <a:bodyPr>
            <a:noAutofit/>
          </a:bodyPr>
          <a:lstStyle/>
          <a:p>
            <a:pPr eaLnBrk="1" hangingPunct="1">
              <a:spcBef>
                <a:spcPts val="600"/>
              </a:spcBef>
              <a:spcAft>
                <a:spcPts val="600"/>
              </a:spcAft>
              <a:defRPr/>
            </a:pPr>
            <a:r>
              <a:rPr lang="en-US" sz="2400" b="1" dirty="0" smtClean="0"/>
              <a:t>Risk Profile</a:t>
            </a:r>
          </a:p>
          <a:p>
            <a:pPr lvl="1" eaLnBrk="1" hangingPunct="1">
              <a:spcBef>
                <a:spcPts val="600"/>
              </a:spcBef>
              <a:spcAft>
                <a:spcPts val="600"/>
              </a:spcAft>
              <a:defRPr/>
            </a:pPr>
            <a:r>
              <a:rPr lang="en-US" sz="2000" dirty="0" smtClean="0"/>
              <a:t>Group captive would retain specified per occurrence and aggregate risk in the facility</a:t>
            </a:r>
          </a:p>
          <a:p>
            <a:pPr lvl="1" eaLnBrk="1" hangingPunct="1">
              <a:spcBef>
                <a:spcPts val="600"/>
              </a:spcBef>
              <a:spcAft>
                <a:spcPts val="600"/>
              </a:spcAft>
              <a:defRPr/>
            </a:pPr>
            <a:r>
              <a:rPr lang="en-US" sz="2000" dirty="0" smtClean="0"/>
              <a:t>Risk above the per occurrence and aggregate structure would be transferred to a third party through reinsurance or net placement</a:t>
            </a:r>
          </a:p>
          <a:p>
            <a:pPr lvl="1" eaLnBrk="1" hangingPunct="1">
              <a:spcBef>
                <a:spcPts val="600"/>
              </a:spcBef>
              <a:spcAft>
                <a:spcPts val="600"/>
              </a:spcAft>
              <a:defRPr/>
            </a:pPr>
            <a:r>
              <a:rPr lang="en-US" sz="2000" dirty="0" smtClean="0"/>
              <a:t>Worst case scenario is therefore defined prior to the coverage period beginning</a:t>
            </a:r>
          </a:p>
        </p:txBody>
      </p:sp>
      <p:graphicFrame>
        <p:nvGraphicFramePr>
          <p:cNvPr id="92163" name="Object 3"/>
          <p:cNvGraphicFramePr>
            <a:graphicFrameLocks noChangeAspect="1"/>
          </p:cNvGraphicFramePr>
          <p:nvPr/>
        </p:nvGraphicFramePr>
        <p:xfrm>
          <a:off x="5029200" y="2057400"/>
          <a:ext cx="3429000" cy="2754313"/>
        </p:xfrm>
        <a:graphic>
          <a:graphicData uri="http://schemas.openxmlformats.org/presentationml/2006/ole">
            <mc:AlternateContent xmlns:mc="http://schemas.openxmlformats.org/markup-compatibility/2006">
              <mc:Choice xmlns:v="urn:schemas-microsoft-com:vml" Requires="v">
                <p:oleObj spid="_x0000_s39942" name="Visio" r:id="rId3" imgW="2320576" imgH="1863662" progId="">
                  <p:embed/>
                </p:oleObj>
              </mc:Choice>
              <mc:Fallback>
                <p:oleObj name="Visio" r:id="rId3" imgW="2320576" imgH="186366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3429000" cy="2754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6143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4086225" cy="4697413"/>
          </a:xfrm>
        </p:spPr>
        <p:txBody>
          <a:bodyPr>
            <a:noAutofit/>
          </a:bodyPr>
          <a:lstStyle/>
          <a:p>
            <a:pPr eaLnBrk="1" hangingPunct="1">
              <a:spcBef>
                <a:spcPts val="600"/>
              </a:spcBef>
              <a:spcAft>
                <a:spcPts val="600"/>
              </a:spcAft>
              <a:defRPr/>
            </a:pPr>
            <a:r>
              <a:rPr lang="en-US" sz="2400" b="1" dirty="0" smtClean="0"/>
              <a:t>Premium Size Matters</a:t>
            </a:r>
          </a:p>
          <a:p>
            <a:pPr lvl="1" eaLnBrk="1" hangingPunct="1">
              <a:spcBef>
                <a:spcPts val="600"/>
              </a:spcBef>
              <a:spcAft>
                <a:spcPts val="600"/>
              </a:spcAft>
              <a:defRPr/>
            </a:pPr>
            <a:r>
              <a:rPr lang="en-US" sz="2000" dirty="0" smtClean="0"/>
              <a:t>Expenses related to the captive operations are not all linear.</a:t>
            </a:r>
          </a:p>
          <a:p>
            <a:pPr lvl="1" eaLnBrk="1" hangingPunct="1">
              <a:spcBef>
                <a:spcPts val="600"/>
              </a:spcBef>
              <a:spcAft>
                <a:spcPts val="600"/>
              </a:spcAft>
              <a:defRPr/>
            </a:pPr>
            <a:r>
              <a:rPr lang="en-US" sz="2000" dirty="0" smtClean="0"/>
              <a:t>Increased premium volume brings reduced overall expenses through non-linear expense.</a:t>
            </a:r>
          </a:p>
          <a:p>
            <a:pPr lvl="1" eaLnBrk="1" hangingPunct="1">
              <a:spcBef>
                <a:spcPts val="600"/>
              </a:spcBef>
              <a:spcAft>
                <a:spcPts val="600"/>
              </a:spcAft>
              <a:defRPr/>
            </a:pPr>
            <a:r>
              <a:rPr lang="en-US" sz="2000" dirty="0" smtClean="0"/>
              <a:t>Increased size brings more market partners/competition and ability to retain more risk.</a:t>
            </a:r>
          </a:p>
          <a:p>
            <a:pPr lvl="1" eaLnBrk="1" hangingPunct="1">
              <a:spcBef>
                <a:spcPts val="600"/>
              </a:spcBef>
              <a:spcAft>
                <a:spcPts val="600"/>
              </a:spcAft>
              <a:defRPr/>
            </a:pPr>
            <a:r>
              <a:rPr lang="en-US" sz="2000" dirty="0" smtClean="0"/>
              <a:t>Goal is to grow to </a:t>
            </a:r>
            <a:r>
              <a:rPr lang="en-US" sz="2000" b="1" i="1" dirty="0" smtClean="0"/>
              <a:t>optimal</a:t>
            </a:r>
            <a:r>
              <a:rPr lang="en-US" sz="2000" baseline="30000" dirty="0" smtClean="0"/>
              <a:t>1 </a:t>
            </a:r>
            <a:r>
              <a:rPr lang="en-US" sz="2000" dirty="0" smtClean="0"/>
              <a:t>size over time and insulate group from commercial market. </a:t>
            </a:r>
          </a:p>
        </p:txBody>
      </p:sp>
      <p:graphicFrame>
        <p:nvGraphicFramePr>
          <p:cNvPr id="90114" name="Object 7"/>
          <p:cNvGraphicFramePr>
            <a:graphicFrameLocks noChangeAspect="1"/>
          </p:cNvGraphicFramePr>
          <p:nvPr/>
        </p:nvGraphicFramePr>
        <p:xfrm>
          <a:off x="5019675" y="2276475"/>
          <a:ext cx="3657600" cy="3155950"/>
        </p:xfrm>
        <a:graphic>
          <a:graphicData uri="http://schemas.openxmlformats.org/presentationml/2006/ole">
            <mc:AlternateContent xmlns:mc="http://schemas.openxmlformats.org/markup-compatibility/2006">
              <mc:Choice xmlns:v="urn:schemas-microsoft-com:vml" Requires="v">
                <p:oleObj spid="_x0000_s40966" name="Worksheet" r:id="rId4" imgW="2391812" imgH="2063594" progId="Excel.Sheet.8">
                  <p:embed/>
                </p:oleObj>
              </mc:Choice>
              <mc:Fallback>
                <p:oleObj name="Worksheet" r:id="rId4" imgW="2391812" imgH="2063594"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675" y="2276475"/>
                        <a:ext cx="36576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Box 4"/>
          <p:cNvSpPr txBox="1"/>
          <p:nvPr/>
        </p:nvSpPr>
        <p:spPr>
          <a:xfrm>
            <a:off x="5019675" y="5667375"/>
            <a:ext cx="3236784" cy="584775"/>
          </a:xfrm>
          <a:prstGeom prst="rect">
            <a:avLst/>
          </a:prstGeom>
          <a:noFill/>
          <a:ln>
            <a:noFill/>
          </a:ln>
        </p:spPr>
        <p:txBody>
          <a:bodyPr wrap="none" rtlCol="0">
            <a:spAutoFit/>
          </a:bodyPr>
          <a:lstStyle/>
          <a:p>
            <a:pPr>
              <a:spcBef>
                <a:spcPct val="0"/>
              </a:spcBef>
            </a:pPr>
            <a:r>
              <a:rPr lang="en-US" sz="1600" b="1" i="1" baseline="30000" dirty="0" smtClean="0">
                <a:solidFill>
                  <a:prstClr val="black">
                    <a:lumMod val="65000"/>
                    <a:lumOff val="35000"/>
                  </a:prstClr>
                </a:solidFill>
                <a:latin typeface="Times New Roman" pitchFamily="18" charset="0"/>
                <a:cs typeface="Times New Roman" pitchFamily="18" charset="0"/>
              </a:rPr>
              <a:t>1</a:t>
            </a:r>
            <a:r>
              <a:rPr lang="en-US" sz="1600" b="1" i="1" dirty="0" smtClean="0">
                <a:solidFill>
                  <a:prstClr val="black">
                    <a:lumMod val="65000"/>
                    <a:lumOff val="35000"/>
                  </a:prstClr>
                </a:solidFill>
                <a:latin typeface="Times New Roman" pitchFamily="18" charset="0"/>
                <a:cs typeface="Times New Roman" pitchFamily="18" charset="0"/>
              </a:rPr>
              <a:t>Optimal size is determined by each </a:t>
            </a:r>
          </a:p>
          <a:p>
            <a:pPr>
              <a:spcBef>
                <a:spcPct val="0"/>
              </a:spcBef>
            </a:pPr>
            <a:r>
              <a:rPr lang="en-US" sz="1600" b="1" i="1" dirty="0" smtClean="0">
                <a:solidFill>
                  <a:prstClr val="black">
                    <a:lumMod val="65000"/>
                    <a:lumOff val="35000"/>
                  </a:prstClr>
                </a:solidFill>
                <a:latin typeface="Times New Roman" pitchFamily="18" charset="0"/>
                <a:cs typeface="Times New Roman" pitchFamily="18" charset="0"/>
              </a:rPr>
              <a:t>individual group.</a:t>
            </a:r>
            <a:endParaRPr lang="en-US" sz="1600" b="1" i="1" dirty="0">
              <a:solidFill>
                <a:prstClr val="black">
                  <a:lumMod val="65000"/>
                  <a:lumOff val="35000"/>
                </a:prstClr>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96838"/>
            <a:ext cx="8229600" cy="601662"/>
          </a:xfrm>
        </p:spPr>
        <p:txBody>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Group Captive Pricing</a:t>
            </a:r>
          </a:p>
          <a:p>
            <a:pPr lvl="1" eaLnBrk="1" hangingPunct="1">
              <a:spcBef>
                <a:spcPts val="600"/>
              </a:spcBef>
              <a:spcAft>
                <a:spcPts val="600"/>
              </a:spcAft>
              <a:defRPr/>
            </a:pPr>
            <a:r>
              <a:rPr lang="en-US" sz="2000" dirty="0" smtClean="0"/>
              <a:t>Group captive goal is to price appropriately based on historical loss performance and investment trends of the specific group.</a:t>
            </a:r>
          </a:p>
          <a:p>
            <a:pPr lvl="1" eaLnBrk="1" hangingPunct="1">
              <a:spcBef>
                <a:spcPts val="600"/>
              </a:spcBef>
              <a:spcAft>
                <a:spcPts val="600"/>
              </a:spcAft>
              <a:defRPr/>
            </a:pPr>
            <a:r>
              <a:rPr lang="en-US" sz="2000" dirty="0" smtClean="0"/>
              <a:t>The graph below is an illustrative example of stable group approach versus market pricing which is often driven by cost and availability of capital.   </a:t>
            </a:r>
          </a:p>
          <a:p>
            <a:pPr lvl="1" eaLnBrk="1" hangingPunct="1">
              <a:spcBef>
                <a:spcPts val="600"/>
              </a:spcBef>
              <a:spcAft>
                <a:spcPts val="600"/>
              </a:spcAft>
              <a:defRPr/>
            </a:pPr>
            <a:endParaRPr lang="en-US" sz="2000" dirty="0" smtClean="0"/>
          </a:p>
        </p:txBody>
      </p:sp>
      <p:pic>
        <p:nvPicPr>
          <p:cNvPr id="4" name="Picture 3"/>
          <p:cNvPicPr>
            <a:picLocks noChangeAspect="1" noChangeArrowheads="1"/>
          </p:cNvPicPr>
          <p:nvPr/>
        </p:nvPicPr>
        <p:blipFill>
          <a:blip r:embed="rId2" cstate="print"/>
          <a:srcRect/>
          <a:stretch>
            <a:fillRect/>
          </a:stretch>
        </p:blipFill>
        <p:spPr bwMode="auto">
          <a:xfrm>
            <a:off x="2466974" y="3745815"/>
            <a:ext cx="4238625" cy="255021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88900"/>
            <a:ext cx="8229600" cy="512762"/>
          </a:xfrm>
        </p:spPr>
        <p:txBody>
          <a:bodyPr>
            <a:normAutofit fontScale="90000"/>
          </a:bodyPr>
          <a:lstStyle/>
          <a:p>
            <a:pPr eaLnBrk="1" hangingPunct="1"/>
            <a:r>
              <a:rPr lang="en-US" sz="2800" dirty="0" smtClean="0">
                <a:solidFill>
                  <a:srgbClr val="C70000"/>
                </a:solidFill>
              </a:rPr>
              <a:t>Background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Contractual &amp; Financial Flow</a:t>
            </a:r>
          </a:p>
          <a:p>
            <a:pPr lvl="1" eaLnBrk="1" hangingPunct="1">
              <a:spcBef>
                <a:spcPts val="600"/>
              </a:spcBef>
              <a:spcAft>
                <a:spcPts val="600"/>
              </a:spcAft>
              <a:defRPr/>
            </a:pPr>
            <a:endParaRPr lang="en-US" sz="2000" dirty="0" smtClean="0"/>
          </a:p>
        </p:txBody>
      </p:sp>
      <p:graphicFrame>
        <p:nvGraphicFramePr>
          <p:cNvPr id="91138" name="Object 3"/>
          <p:cNvGraphicFramePr>
            <a:graphicFrameLocks noChangeAspect="1"/>
          </p:cNvGraphicFramePr>
          <p:nvPr/>
        </p:nvGraphicFramePr>
        <p:xfrm>
          <a:off x="747713" y="2051050"/>
          <a:ext cx="7939087" cy="4092575"/>
        </p:xfrm>
        <a:graphic>
          <a:graphicData uri="http://schemas.openxmlformats.org/presentationml/2006/ole">
            <mc:AlternateContent xmlns:mc="http://schemas.openxmlformats.org/markup-compatibility/2006">
              <mc:Choice xmlns:v="urn:schemas-microsoft-com:vml" Requires="v">
                <p:oleObj spid="_x0000_s41990" name="Visio" r:id="rId3" imgW="4735971" imgH="2441102" progId="">
                  <p:embed/>
                </p:oleObj>
              </mc:Choice>
              <mc:Fallback>
                <p:oleObj name="Visio" r:id="rId3" imgW="4735971" imgH="244110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051050"/>
                        <a:ext cx="7939087" cy="409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333" y="6287623"/>
            <a:ext cx="3777571" cy="183603"/>
          </a:xfrm>
          <a:prstGeom prst="rect">
            <a:avLst/>
          </a:prstGeom>
        </p:spPr>
        <p:txBody>
          <a:bodyPr/>
          <a:lstStyle>
            <a:lvl1pPr algn="l" defTabSz="457200" rtl="0" eaLnBrk="1" latinLnBrk="0" hangingPunct="1">
              <a:spcBef>
                <a:spcPct val="0"/>
              </a:spcBef>
              <a:buNone/>
              <a:defRPr sz="1400" kern="1200" cap="all">
                <a:solidFill>
                  <a:srgbClr val="002C77"/>
                </a:solidFill>
                <a:latin typeface="Arial"/>
                <a:ea typeface="+mj-ea"/>
                <a:cs typeface="+mj-cs"/>
              </a:defRPr>
            </a:lvl1pPr>
          </a:lstStyle>
          <a:p>
            <a:pPr>
              <a:lnSpc>
                <a:spcPct val="150000"/>
              </a:lnSpc>
            </a:pPr>
            <a:r>
              <a:rPr lang="en-US" sz="1200" cap="none" dirty="0" smtClean="0"/>
              <a:t>Source</a:t>
            </a:r>
            <a:r>
              <a:rPr lang="en-US" sz="1200" cap="none" dirty="0"/>
              <a:t>: Marsh’s Benchmarking Survey Analysis 2014</a:t>
            </a:r>
          </a:p>
          <a:p>
            <a:pPr>
              <a:lnSpc>
                <a:spcPct val="150000"/>
              </a:lnSpc>
            </a:pPr>
            <a:endParaRPr lang="en-US" sz="1200" dirty="0"/>
          </a:p>
        </p:txBody>
      </p:sp>
      <p:sp>
        <p:nvSpPr>
          <p:cNvPr id="6" name="Title 4"/>
          <p:cNvSpPr>
            <a:spLocks noGrp="1"/>
          </p:cNvSpPr>
          <p:nvPr>
            <p:ph type="title"/>
          </p:nvPr>
        </p:nvSpPr>
        <p:spPr>
          <a:xfrm>
            <a:off x="433846" y="103776"/>
            <a:ext cx="8364940" cy="690562"/>
          </a:xfrm>
        </p:spPr>
        <p:txBody>
          <a:bodyPr>
            <a:noAutofit/>
          </a:bodyPr>
          <a:lstStyle/>
          <a:p>
            <a:r>
              <a:rPr lang="en-US" sz="2800" dirty="0" smtClean="0">
                <a:solidFill>
                  <a:srgbClr val="D80000"/>
                </a:solidFill>
              </a:rPr>
              <a:t>Traditional Insurance Coverage Written by Captives</a:t>
            </a:r>
            <a:endParaRPr lang="en-US" sz="2800" dirty="0">
              <a:solidFill>
                <a:srgbClr val="D80000"/>
              </a:solidFill>
            </a:endParaRPr>
          </a:p>
        </p:txBody>
      </p:sp>
      <p:sp>
        <p:nvSpPr>
          <p:cNvPr id="26" name="Content Placeholder 4"/>
          <p:cNvSpPr>
            <a:spLocks noGrp="1"/>
          </p:cNvSpPr>
          <p:nvPr>
            <p:ph sz="half" idx="1"/>
          </p:nvPr>
        </p:nvSpPr>
        <p:spPr>
          <a:xfrm>
            <a:off x="5772096" y="1307559"/>
            <a:ext cx="3045020" cy="3876916"/>
          </a:xfrm>
        </p:spPr>
        <p:txBody>
          <a:bodyPr/>
          <a:lstStyle/>
          <a:p>
            <a:r>
              <a:rPr lang="en-US" sz="1800" dirty="0" smtClean="0"/>
              <a:t>The top five coverages </a:t>
            </a:r>
            <a:r>
              <a:rPr lang="en-US" sz="1800" b="0" i="0" u="none" strike="noStrike" baseline="0" dirty="0" smtClean="0"/>
              <a:t>included in captives are no surprise</a:t>
            </a:r>
            <a:r>
              <a:rPr lang="en-US" sz="1800" dirty="0" smtClean="0"/>
              <a:t>:</a:t>
            </a:r>
          </a:p>
          <a:p>
            <a:pPr marL="569700" lvl="1" indent="-342900">
              <a:buFont typeface="+mj-lt"/>
              <a:buAutoNum type="arabicPeriod"/>
            </a:pPr>
            <a:r>
              <a:rPr lang="en-US" sz="1800" dirty="0" smtClean="0"/>
              <a:t>Third party liability;</a:t>
            </a:r>
          </a:p>
          <a:p>
            <a:pPr marL="569700" lvl="1" indent="-342900">
              <a:buFont typeface="+mj-lt"/>
              <a:buAutoNum type="arabicPeriod"/>
            </a:pPr>
            <a:r>
              <a:rPr lang="en-US" sz="1800" dirty="0" smtClean="0"/>
              <a:t>Property;</a:t>
            </a:r>
          </a:p>
          <a:p>
            <a:pPr marL="569700" lvl="1" indent="-342900">
              <a:buFont typeface="+mj-lt"/>
              <a:buAutoNum type="arabicPeriod"/>
            </a:pPr>
            <a:r>
              <a:rPr lang="en-US" sz="1800" dirty="0" smtClean="0"/>
              <a:t>Workers’ Compensation;</a:t>
            </a:r>
          </a:p>
          <a:p>
            <a:pPr marL="569700" lvl="1" indent="-342900">
              <a:buFont typeface="+mj-lt"/>
              <a:buAutoNum type="arabicPeriod"/>
            </a:pPr>
            <a:r>
              <a:rPr lang="en-US" sz="1800" dirty="0" smtClean="0"/>
              <a:t>Auto liability;</a:t>
            </a:r>
          </a:p>
          <a:p>
            <a:pPr marL="569700" lvl="1" indent="-342900">
              <a:buFont typeface="+mj-lt"/>
              <a:buAutoNum type="arabicPeriod"/>
            </a:pPr>
            <a:r>
              <a:rPr lang="en-US" sz="1800" dirty="0" smtClean="0"/>
              <a:t>Professional liability;</a:t>
            </a:r>
          </a:p>
          <a:p>
            <a:pPr marL="569700" lvl="1" indent="-342900">
              <a:buFont typeface="+mj-lt"/>
              <a:buAutoNum type="arabicPeriod"/>
            </a:pPr>
            <a:endParaRPr lang="en-US" sz="1800" dirty="0"/>
          </a:p>
          <a:p>
            <a:pPr marL="226800" lvl="1" indent="0" algn="ctr">
              <a:buNone/>
            </a:pPr>
            <a:r>
              <a:rPr lang="en-US" sz="1800" dirty="0" smtClean="0"/>
              <a:t>WHAT LIES AHEAD?</a:t>
            </a:r>
          </a:p>
          <a:p>
            <a:pPr marL="226800" lvl="1" indent="0" algn="ctr">
              <a:buNone/>
            </a:pPr>
            <a:endParaRPr lang="en-US" sz="1800" dirty="0"/>
          </a:p>
        </p:txBody>
      </p:sp>
      <p:pic>
        <p:nvPicPr>
          <p:cNvPr id="5" name="Picture 4" descr="fig8.png"/>
          <p:cNvPicPr>
            <a:picLocks noChangeAspect="1"/>
          </p:cNvPicPr>
          <p:nvPr/>
        </p:nvPicPr>
        <p:blipFill rotWithShape="1">
          <a:blip r:embed="rId2" cstate="screen">
            <a:extLst>
              <a:ext uri="{28A0092B-C50C-407E-A947-70E740481C1C}">
                <a14:useLocalDpi xmlns:a14="http://schemas.microsoft.com/office/drawing/2010/main"/>
              </a:ext>
            </a:extLst>
          </a:blip>
          <a:srcRect l="-1493" r="-1493"/>
          <a:stretch/>
        </p:blipFill>
        <p:spPr>
          <a:xfrm>
            <a:off x="182898" y="1037800"/>
            <a:ext cx="5589198" cy="5342213"/>
          </a:xfrm>
          <a:prstGeom prst="rect">
            <a:avLst/>
          </a:prstGeom>
        </p:spPr>
      </p:pic>
      <p:pic>
        <p:nvPicPr>
          <p:cNvPr id="10" name="Picture 2" descr="C:\Users\Tina.Bukow\AppData\Local\Microsoft\Windows\Temporary Internet Files\Content.IE5\OQ2SY0QQ\MC90038355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921" y="4841518"/>
            <a:ext cx="1675711" cy="1537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0792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69900" y="109538"/>
            <a:ext cx="8229600" cy="627062"/>
          </a:xfrm>
        </p:spPr>
        <p:txBody>
          <a:bodyPr/>
          <a:lstStyle/>
          <a:p>
            <a:pPr eaLnBrk="1" hangingPunct="1"/>
            <a:r>
              <a:rPr lang="en-US" sz="2800" dirty="0" smtClean="0">
                <a:solidFill>
                  <a:srgbClr val="C70000"/>
                </a:solidFill>
              </a:rPr>
              <a:t>Group Captive Types</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Fronted Reinsurance (Homogeneous)</a:t>
            </a:r>
          </a:p>
          <a:p>
            <a:pPr lvl="1" eaLnBrk="1" hangingPunct="1">
              <a:spcBef>
                <a:spcPts val="600"/>
              </a:spcBef>
              <a:spcAft>
                <a:spcPts val="600"/>
              </a:spcAft>
              <a:defRPr/>
            </a:pPr>
            <a:endParaRPr lang="en-US" sz="2000" dirty="0" smtClean="0"/>
          </a:p>
        </p:txBody>
      </p:sp>
      <p:graphicFrame>
        <p:nvGraphicFramePr>
          <p:cNvPr id="91138" name="Object 3"/>
          <p:cNvGraphicFramePr>
            <a:graphicFrameLocks noChangeAspect="1"/>
          </p:cNvGraphicFramePr>
          <p:nvPr/>
        </p:nvGraphicFramePr>
        <p:xfrm>
          <a:off x="747713" y="2051050"/>
          <a:ext cx="7939087" cy="4092575"/>
        </p:xfrm>
        <a:graphic>
          <a:graphicData uri="http://schemas.openxmlformats.org/presentationml/2006/ole">
            <mc:AlternateContent xmlns:mc="http://schemas.openxmlformats.org/markup-compatibility/2006">
              <mc:Choice xmlns:v="urn:schemas-microsoft-com:vml" Requires="v">
                <p:oleObj spid="_x0000_s43014" name="Visio" r:id="rId3" imgW="4735971" imgH="2441102" progId="">
                  <p:embed/>
                </p:oleObj>
              </mc:Choice>
              <mc:Fallback>
                <p:oleObj name="Visio" r:id="rId3" imgW="4735971" imgH="244110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051050"/>
                        <a:ext cx="7939087" cy="409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749300"/>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Fronted Reinsurance (Heterogeneous)</a:t>
            </a:r>
          </a:p>
          <a:p>
            <a:pPr lvl="1" eaLnBrk="1" hangingPunct="1">
              <a:spcBef>
                <a:spcPts val="600"/>
              </a:spcBef>
              <a:spcAft>
                <a:spcPts val="600"/>
              </a:spcAft>
              <a:defRPr/>
            </a:pPr>
            <a:endParaRPr lang="en-US" sz="2000" dirty="0" smtClean="0"/>
          </a:p>
        </p:txBody>
      </p:sp>
      <p:graphicFrame>
        <p:nvGraphicFramePr>
          <p:cNvPr id="96259" name="Object 3"/>
          <p:cNvGraphicFramePr>
            <a:graphicFrameLocks noChangeAspect="1"/>
          </p:cNvGraphicFramePr>
          <p:nvPr/>
        </p:nvGraphicFramePr>
        <p:xfrm>
          <a:off x="1230313" y="2190750"/>
          <a:ext cx="6645275" cy="3771900"/>
        </p:xfrm>
        <a:graphic>
          <a:graphicData uri="http://schemas.openxmlformats.org/presentationml/2006/ole">
            <mc:AlternateContent xmlns:mc="http://schemas.openxmlformats.org/markup-compatibility/2006">
              <mc:Choice xmlns:v="urn:schemas-microsoft-com:vml" Requires="v">
                <p:oleObj spid="_x0000_s44038" name="Visio" r:id="rId3" imgW="4606577" imgH="2707802" progId="">
                  <p:embed/>
                </p:oleObj>
              </mc:Choice>
              <mc:Fallback>
                <p:oleObj name="Visio" r:id="rId3" imgW="4606577" imgH="270780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2190750"/>
                        <a:ext cx="66452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09538"/>
            <a:ext cx="8229600" cy="601662"/>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Risk Retention Groups</a:t>
            </a:r>
          </a:p>
          <a:p>
            <a:pPr lvl="1" eaLnBrk="1" hangingPunct="1">
              <a:spcBef>
                <a:spcPts val="600"/>
              </a:spcBef>
              <a:spcAft>
                <a:spcPts val="600"/>
              </a:spcAft>
              <a:defRPr/>
            </a:pPr>
            <a:r>
              <a:rPr lang="en-US" sz="2200" dirty="0" smtClean="0"/>
              <a:t>Operate similar to group captives but are regulated under federal legislation and function as admitted (policy issuing) carrier</a:t>
            </a:r>
          </a:p>
          <a:p>
            <a:pPr lvl="1" eaLnBrk="1" hangingPunct="1">
              <a:spcBef>
                <a:spcPts val="600"/>
              </a:spcBef>
              <a:spcAft>
                <a:spcPts val="600"/>
              </a:spcAft>
              <a:defRPr/>
            </a:pPr>
            <a:r>
              <a:rPr lang="en-US" sz="2200" dirty="0" smtClean="0"/>
              <a:t>Can operate in all fifty states yet only required to be licensed in its state of domicile</a:t>
            </a:r>
          </a:p>
          <a:p>
            <a:pPr lvl="1" eaLnBrk="1" hangingPunct="1">
              <a:spcBef>
                <a:spcPts val="600"/>
              </a:spcBef>
              <a:spcAft>
                <a:spcPts val="600"/>
              </a:spcAft>
              <a:defRPr/>
            </a:pPr>
            <a:r>
              <a:rPr lang="en-US" sz="2200" dirty="0" smtClean="0"/>
              <a:t>RRG must register in all states where it operates – registration is different for each state and can be problematic</a:t>
            </a:r>
          </a:p>
          <a:p>
            <a:pPr lvl="1" eaLnBrk="1" hangingPunct="1">
              <a:spcBef>
                <a:spcPts val="600"/>
              </a:spcBef>
              <a:spcAft>
                <a:spcPts val="600"/>
              </a:spcAft>
              <a:defRPr/>
            </a:pPr>
            <a:r>
              <a:rPr lang="en-US" sz="2200" dirty="0" smtClean="0"/>
              <a:t>RRGs are not protected by state guaranty funds in the event of insolvency</a:t>
            </a:r>
          </a:p>
          <a:p>
            <a:pPr lvl="1" eaLnBrk="1" hangingPunct="1">
              <a:spcBef>
                <a:spcPts val="600"/>
              </a:spcBef>
              <a:spcAft>
                <a:spcPts val="600"/>
              </a:spcAft>
              <a:defRPr/>
            </a:pPr>
            <a:r>
              <a:rPr lang="en-US" sz="2200" dirty="0" smtClean="0"/>
              <a:t>Insured must be owners and owners must be insureds</a:t>
            </a:r>
          </a:p>
          <a:p>
            <a:pPr lvl="1" eaLnBrk="1" hangingPunct="1">
              <a:spcBef>
                <a:spcPts val="600"/>
              </a:spcBef>
              <a:spcAft>
                <a:spcPts val="600"/>
              </a:spcAft>
              <a:defRPr/>
            </a:pPr>
            <a:r>
              <a:rPr lang="en-US" sz="2200" dirty="0" smtClean="0"/>
              <a:t>Can only write liability lines of risk- no WC, PROP</a:t>
            </a:r>
          </a:p>
          <a:p>
            <a:pPr lvl="1" eaLnBrk="1" hangingPunct="1">
              <a:spcBef>
                <a:spcPts val="600"/>
              </a:spcBef>
              <a:spcAft>
                <a:spcPts val="600"/>
              </a:spcAft>
              <a:defRPr/>
            </a:pPr>
            <a:endParaRPr lang="en-US" sz="2200" b="1"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22238"/>
            <a:ext cx="8229600" cy="652462"/>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Risk Retention Groups</a:t>
            </a:r>
          </a:p>
          <a:p>
            <a:pPr lvl="1" eaLnBrk="1" hangingPunct="1">
              <a:spcBef>
                <a:spcPts val="600"/>
              </a:spcBef>
              <a:spcAft>
                <a:spcPts val="600"/>
              </a:spcAft>
              <a:defRPr/>
            </a:pPr>
            <a:endParaRPr lang="en-US" sz="2000" dirty="0" smtClean="0"/>
          </a:p>
        </p:txBody>
      </p:sp>
      <p:graphicFrame>
        <p:nvGraphicFramePr>
          <p:cNvPr id="95235" name="Object 3"/>
          <p:cNvGraphicFramePr>
            <a:graphicFrameLocks noChangeAspect="1"/>
          </p:cNvGraphicFramePr>
          <p:nvPr/>
        </p:nvGraphicFramePr>
        <p:xfrm>
          <a:off x="844363" y="2217738"/>
          <a:ext cx="7517866" cy="2259012"/>
        </p:xfrm>
        <a:graphic>
          <a:graphicData uri="http://schemas.openxmlformats.org/presentationml/2006/ole">
            <mc:AlternateContent xmlns:mc="http://schemas.openxmlformats.org/markup-compatibility/2006">
              <mc:Choice xmlns:v="urn:schemas-microsoft-com:vml" Requires="v">
                <p:oleObj spid="_x0000_s45062" name="Visio" r:id="rId3" imgW="4584696" imgH="1424291" progId="">
                  <p:embed/>
                </p:oleObj>
              </mc:Choice>
              <mc:Fallback>
                <p:oleObj name="Visio" r:id="rId3" imgW="4584696" imgH="142429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63" y="2217738"/>
                        <a:ext cx="7517866"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0"/>
            <a:ext cx="8229600" cy="711200"/>
          </a:xfrm>
        </p:spPr>
        <p:txBody>
          <a:bodyPr/>
          <a:lstStyle/>
          <a:p>
            <a:pPr eaLnBrk="1" hangingPunct="1"/>
            <a:r>
              <a:rPr lang="en-US" sz="2800" dirty="0" smtClean="0">
                <a:solidFill>
                  <a:srgbClr val="C70000"/>
                </a:solidFill>
              </a:rPr>
              <a:t>Group Captive Types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Other Types</a:t>
            </a:r>
          </a:p>
          <a:p>
            <a:pPr lvl="1" eaLnBrk="1" hangingPunct="1">
              <a:spcBef>
                <a:spcPts val="600"/>
              </a:spcBef>
              <a:spcAft>
                <a:spcPts val="600"/>
              </a:spcAft>
              <a:defRPr/>
            </a:pPr>
            <a:r>
              <a:rPr lang="en-US" sz="2200" b="1" dirty="0" smtClean="0"/>
              <a:t>Association Group Captive </a:t>
            </a:r>
            <a:r>
              <a:rPr lang="en-US" sz="2200" dirty="0" smtClean="0"/>
              <a:t>– owned or sponsored by association to provide coverage to its members</a:t>
            </a:r>
          </a:p>
          <a:p>
            <a:pPr lvl="1" eaLnBrk="1" hangingPunct="1">
              <a:spcBef>
                <a:spcPts val="600"/>
              </a:spcBef>
              <a:spcAft>
                <a:spcPts val="600"/>
              </a:spcAft>
              <a:defRPr/>
            </a:pPr>
            <a:r>
              <a:rPr lang="en-US" sz="2200" b="1" dirty="0" smtClean="0"/>
              <a:t>Group Medical Stop-Loss </a:t>
            </a:r>
            <a:r>
              <a:rPr lang="en-US" sz="2200" dirty="0" smtClean="0"/>
              <a:t>– Pooling of medical risk amongst members above a specific retention</a:t>
            </a:r>
          </a:p>
          <a:p>
            <a:pPr lvl="1" eaLnBrk="1" hangingPunct="1">
              <a:spcBef>
                <a:spcPts val="600"/>
              </a:spcBef>
              <a:spcAft>
                <a:spcPts val="600"/>
              </a:spcAft>
              <a:defRPr/>
            </a:pPr>
            <a:r>
              <a:rPr lang="en-US" sz="2200" b="1" dirty="0" smtClean="0"/>
              <a:t>Hybrid Structures </a:t>
            </a:r>
            <a:r>
              <a:rPr lang="en-US" sz="2200" dirty="0" smtClean="0"/>
              <a:t>– Several hybrid type structures have developed and domiciles have adapted by passing special purpose legislation for programs that do not fit within a specific niche</a:t>
            </a:r>
          </a:p>
          <a:p>
            <a:pPr lvl="1" eaLnBrk="1" hangingPunct="1">
              <a:spcBef>
                <a:spcPts val="600"/>
              </a:spcBef>
              <a:spcAft>
                <a:spcPts val="600"/>
              </a:spcAft>
              <a:defRPr/>
            </a:pPr>
            <a:r>
              <a:rPr lang="en-US" sz="2200" dirty="0" smtClean="0"/>
              <a:t>Most structures can be established in a cell captive and transferred to a separate structure after an incubation period</a:t>
            </a:r>
          </a:p>
          <a:p>
            <a:pPr lvl="1" eaLnBrk="1" hangingPunct="1">
              <a:spcBef>
                <a:spcPts val="600"/>
              </a:spcBef>
              <a:spcAft>
                <a:spcPts val="600"/>
              </a:spcAft>
              <a:defRPr/>
            </a:pPr>
            <a:endParaRPr lang="en-US" sz="2200" b="1"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34938"/>
            <a:ext cx="8229600" cy="538162"/>
          </a:xfrm>
        </p:spPr>
        <p:txBody>
          <a:bodyPr/>
          <a:lstStyle/>
          <a:p>
            <a:pPr eaLnBrk="1" hangingPunct="1"/>
            <a:r>
              <a:rPr lang="en-US" sz="2800" dirty="0" smtClean="0">
                <a:solidFill>
                  <a:srgbClr val="C70000"/>
                </a:solidFill>
              </a:rPr>
              <a:t>Governance</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Purpose</a:t>
            </a:r>
          </a:p>
          <a:p>
            <a:pPr lvl="1" eaLnBrk="1" hangingPunct="1">
              <a:spcBef>
                <a:spcPts val="600"/>
              </a:spcBef>
              <a:spcAft>
                <a:spcPts val="600"/>
              </a:spcAft>
              <a:defRPr/>
            </a:pPr>
            <a:r>
              <a:rPr lang="en-US" sz="2000" dirty="0" smtClean="0"/>
              <a:t>Has Two Fundamental Purposes:</a:t>
            </a:r>
          </a:p>
          <a:p>
            <a:pPr lvl="2" eaLnBrk="1" hangingPunct="1">
              <a:spcBef>
                <a:spcPts val="600"/>
              </a:spcBef>
              <a:spcAft>
                <a:spcPts val="600"/>
              </a:spcAft>
              <a:defRPr/>
            </a:pPr>
            <a:r>
              <a:rPr lang="en-US" sz="1800" dirty="0" smtClean="0"/>
              <a:t>Ensure sustainability of the organization; and</a:t>
            </a:r>
          </a:p>
          <a:p>
            <a:pPr lvl="2" eaLnBrk="1" hangingPunct="1">
              <a:spcBef>
                <a:spcPts val="600"/>
              </a:spcBef>
              <a:spcAft>
                <a:spcPts val="600"/>
              </a:spcAft>
              <a:defRPr/>
            </a:pPr>
            <a:r>
              <a:rPr lang="en-US" sz="1800" dirty="0" smtClean="0"/>
              <a:t>Ensure the relevancy of the company’s products and services.</a:t>
            </a:r>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34938"/>
            <a:ext cx="8229600" cy="652462"/>
          </a:xfrm>
        </p:spPr>
        <p:txBody>
          <a:bodyPr/>
          <a:lstStyle/>
          <a:p>
            <a:pPr eaLnBrk="1" hangingPunct="1"/>
            <a:r>
              <a:rPr lang="en-US" sz="2800" dirty="0" smtClean="0">
                <a:solidFill>
                  <a:srgbClr val="C70000"/>
                </a:solidFill>
              </a:rPr>
              <a:t>Governance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Structure</a:t>
            </a:r>
          </a:p>
          <a:p>
            <a:pPr lvl="1" eaLnBrk="1" hangingPunct="1">
              <a:spcBef>
                <a:spcPts val="600"/>
              </a:spcBef>
              <a:spcAft>
                <a:spcPts val="600"/>
              </a:spcAft>
              <a:defRPr/>
            </a:pPr>
            <a:r>
              <a:rPr lang="en-US" sz="2000" dirty="0" smtClean="0"/>
              <a:t>Good governance needs to be embedded into the captive at formation.</a:t>
            </a:r>
          </a:p>
          <a:p>
            <a:pPr lvl="1" eaLnBrk="1" hangingPunct="1">
              <a:spcBef>
                <a:spcPts val="600"/>
              </a:spcBef>
              <a:spcAft>
                <a:spcPts val="600"/>
              </a:spcAft>
              <a:defRPr/>
            </a:pPr>
            <a:r>
              <a:rPr lang="en-US" sz="2000" dirty="0" smtClean="0"/>
              <a:t>Members need to understand that regulations and statutes establish minimal standards.</a:t>
            </a:r>
          </a:p>
          <a:p>
            <a:pPr lvl="1" eaLnBrk="1" hangingPunct="1">
              <a:spcBef>
                <a:spcPts val="600"/>
              </a:spcBef>
              <a:spcAft>
                <a:spcPts val="600"/>
              </a:spcAft>
              <a:defRPr/>
            </a:pPr>
            <a:r>
              <a:rPr lang="en-US" sz="2000" dirty="0" smtClean="0"/>
              <a:t>The Board and management need to establish a governance model and best practices early on.</a:t>
            </a:r>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57200" y="134938"/>
            <a:ext cx="8229600" cy="550862"/>
          </a:xfrm>
        </p:spPr>
        <p:txBody>
          <a:bodyPr/>
          <a:lstStyle/>
          <a:p>
            <a:pPr eaLnBrk="1" hangingPunct="1"/>
            <a:r>
              <a:rPr lang="en-US" sz="2800" dirty="0" smtClean="0">
                <a:solidFill>
                  <a:srgbClr val="C70000"/>
                </a:solidFill>
              </a:rPr>
              <a:t>Governance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Model Provisions</a:t>
            </a:r>
          </a:p>
          <a:p>
            <a:pPr lvl="1" eaLnBrk="1" hangingPunct="1">
              <a:spcBef>
                <a:spcPts val="600"/>
              </a:spcBef>
              <a:spcAft>
                <a:spcPts val="600"/>
              </a:spcAft>
              <a:defRPr/>
            </a:pPr>
            <a:r>
              <a:rPr lang="en-US" sz="2000" dirty="0" smtClean="0"/>
              <a:t>At the minimum a governance model should address the following standards:</a:t>
            </a:r>
          </a:p>
          <a:p>
            <a:pPr lvl="2" eaLnBrk="1" hangingPunct="1">
              <a:spcBef>
                <a:spcPts val="600"/>
              </a:spcBef>
              <a:spcAft>
                <a:spcPts val="600"/>
              </a:spcAft>
              <a:defRPr/>
            </a:pPr>
            <a:r>
              <a:rPr lang="en-US" sz="1800" dirty="0" smtClean="0"/>
              <a:t>Board oversight and responsibilities</a:t>
            </a:r>
          </a:p>
          <a:p>
            <a:pPr lvl="2" eaLnBrk="1" hangingPunct="1">
              <a:spcBef>
                <a:spcPts val="600"/>
              </a:spcBef>
              <a:spcAft>
                <a:spcPts val="600"/>
              </a:spcAft>
              <a:defRPr/>
            </a:pPr>
            <a:r>
              <a:rPr lang="en-US" sz="1800" dirty="0" smtClean="0"/>
              <a:t>Committee authorities and responsibilities</a:t>
            </a:r>
          </a:p>
          <a:p>
            <a:pPr lvl="2" eaLnBrk="1" hangingPunct="1">
              <a:spcBef>
                <a:spcPts val="600"/>
              </a:spcBef>
              <a:spcAft>
                <a:spcPts val="600"/>
              </a:spcAft>
              <a:defRPr/>
            </a:pPr>
            <a:r>
              <a:rPr lang="en-US" sz="1800" dirty="0" smtClean="0"/>
              <a:t>Organizational reporting structure</a:t>
            </a:r>
          </a:p>
          <a:p>
            <a:pPr lvl="2" eaLnBrk="1" hangingPunct="1">
              <a:spcBef>
                <a:spcPts val="600"/>
              </a:spcBef>
              <a:spcAft>
                <a:spcPts val="600"/>
              </a:spcAft>
              <a:defRPr/>
            </a:pPr>
            <a:r>
              <a:rPr lang="en-US" sz="1800" dirty="0" smtClean="0"/>
              <a:t>Management accountability and authority</a:t>
            </a:r>
          </a:p>
          <a:p>
            <a:pPr lvl="2" eaLnBrk="1" hangingPunct="1">
              <a:spcBef>
                <a:spcPts val="600"/>
              </a:spcBef>
              <a:spcAft>
                <a:spcPts val="600"/>
              </a:spcAft>
              <a:defRPr/>
            </a:pPr>
            <a:r>
              <a:rPr lang="en-US" sz="1800" dirty="0" smtClean="0"/>
              <a:t>Performance measurement and incentives</a:t>
            </a:r>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31800" y="96838"/>
            <a:ext cx="8229600" cy="703262"/>
          </a:xfrm>
        </p:spPr>
        <p:txBody>
          <a:bodyPr/>
          <a:lstStyle/>
          <a:p>
            <a:pPr eaLnBrk="1" hangingPunct="1"/>
            <a:r>
              <a:rPr lang="en-US" sz="2800" dirty="0" smtClean="0">
                <a:solidFill>
                  <a:srgbClr val="C70000"/>
                </a:solidFill>
              </a:rPr>
              <a:t>Governance (cont’d)</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Successful Governance</a:t>
            </a:r>
          </a:p>
          <a:p>
            <a:pPr lvl="1" eaLnBrk="1" hangingPunct="1">
              <a:spcBef>
                <a:spcPts val="600"/>
              </a:spcBef>
              <a:spcAft>
                <a:spcPts val="600"/>
              </a:spcAft>
              <a:defRPr/>
            </a:pPr>
            <a:r>
              <a:rPr lang="en-US" sz="2000" dirty="0" smtClean="0"/>
              <a:t>Is a process that requires occasional adaptation and refinement</a:t>
            </a:r>
          </a:p>
          <a:p>
            <a:pPr lvl="1" eaLnBrk="1" hangingPunct="1">
              <a:spcBef>
                <a:spcPts val="600"/>
              </a:spcBef>
              <a:spcAft>
                <a:spcPts val="600"/>
              </a:spcAft>
              <a:defRPr/>
            </a:pPr>
            <a:r>
              <a:rPr lang="en-US" sz="2000" dirty="0" smtClean="0"/>
              <a:t>Requires critical focus on communication with all constituencies</a:t>
            </a:r>
          </a:p>
          <a:p>
            <a:pPr lvl="1" eaLnBrk="1" hangingPunct="1">
              <a:spcBef>
                <a:spcPts val="600"/>
              </a:spcBef>
              <a:spcAft>
                <a:spcPts val="600"/>
              </a:spcAft>
              <a:defRPr/>
            </a:pPr>
            <a:r>
              <a:rPr lang="en-US" sz="2000" dirty="0" smtClean="0"/>
              <a:t>Requires a commitment to full disclosure and transparency</a:t>
            </a:r>
          </a:p>
          <a:p>
            <a:pPr lvl="2" eaLnBrk="1" hangingPunct="1">
              <a:spcBef>
                <a:spcPts val="600"/>
              </a:spcBef>
              <a:spcAft>
                <a:spcPts val="600"/>
              </a:spcAft>
              <a:defRPr/>
            </a:pPr>
            <a:endParaRPr lang="en-US" sz="1800" dirty="0" smtClean="0"/>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431800" y="88900"/>
            <a:ext cx="8229600" cy="627062"/>
          </a:xfrm>
        </p:spPr>
        <p:txBody>
          <a:bodyPr/>
          <a:lstStyle/>
          <a:p>
            <a:pPr eaLnBrk="1" hangingPunct="1"/>
            <a:r>
              <a:rPr lang="en-US" sz="2800" dirty="0" smtClean="0">
                <a:solidFill>
                  <a:srgbClr val="C70000"/>
                </a:solidFill>
              </a:rPr>
              <a:t>Operations</a:t>
            </a:r>
          </a:p>
        </p:txBody>
      </p:sp>
      <p:sp>
        <p:nvSpPr>
          <p:cNvPr id="3" name="Content Placeholder 2"/>
          <p:cNvSpPr>
            <a:spLocks noGrp="1"/>
          </p:cNvSpPr>
          <p:nvPr>
            <p:ph idx="1"/>
          </p:nvPr>
        </p:nvSpPr>
        <p:spPr>
          <a:xfrm>
            <a:off x="457200" y="1428750"/>
            <a:ext cx="8229600" cy="4697413"/>
          </a:xfrm>
        </p:spPr>
        <p:txBody>
          <a:bodyPr>
            <a:noAutofit/>
          </a:bodyPr>
          <a:lstStyle/>
          <a:p>
            <a:pPr eaLnBrk="1" hangingPunct="1">
              <a:spcBef>
                <a:spcPts val="600"/>
              </a:spcBef>
              <a:spcAft>
                <a:spcPts val="600"/>
              </a:spcAft>
              <a:defRPr/>
            </a:pPr>
            <a:r>
              <a:rPr lang="en-US" sz="2400" b="1" dirty="0" smtClean="0"/>
              <a:t>Management Framework</a:t>
            </a:r>
          </a:p>
          <a:p>
            <a:pPr lvl="1" eaLnBrk="1" hangingPunct="1">
              <a:spcBef>
                <a:spcPts val="600"/>
              </a:spcBef>
              <a:spcAft>
                <a:spcPts val="600"/>
              </a:spcAft>
              <a:defRPr/>
            </a:pPr>
            <a:r>
              <a:rPr lang="en-US" sz="2000" dirty="0" smtClean="0"/>
              <a:t>During formation determine the management structure:</a:t>
            </a:r>
          </a:p>
          <a:p>
            <a:pPr lvl="2" eaLnBrk="1" hangingPunct="1">
              <a:spcBef>
                <a:spcPts val="600"/>
              </a:spcBef>
              <a:spcAft>
                <a:spcPts val="600"/>
              </a:spcAft>
              <a:defRPr/>
            </a:pPr>
            <a:r>
              <a:rPr lang="en-US" sz="1800" dirty="0" smtClean="0"/>
              <a:t>Internally managed</a:t>
            </a:r>
          </a:p>
          <a:p>
            <a:pPr lvl="2" eaLnBrk="1" hangingPunct="1">
              <a:spcBef>
                <a:spcPts val="600"/>
              </a:spcBef>
              <a:spcAft>
                <a:spcPts val="600"/>
              </a:spcAft>
              <a:defRPr/>
            </a:pPr>
            <a:r>
              <a:rPr lang="en-US" sz="1800" dirty="0" smtClean="0"/>
              <a:t>Externally managed through third parties</a:t>
            </a:r>
          </a:p>
          <a:p>
            <a:pPr lvl="2" eaLnBrk="1" hangingPunct="1">
              <a:spcBef>
                <a:spcPts val="600"/>
              </a:spcBef>
              <a:spcAft>
                <a:spcPts val="600"/>
              </a:spcAft>
              <a:defRPr/>
            </a:pPr>
            <a:r>
              <a:rPr lang="en-US" sz="1800" dirty="0" smtClean="0"/>
              <a:t>Hybrid model</a:t>
            </a:r>
            <a:endParaRPr lang="en-US" sz="1600" dirty="0" smtClean="0"/>
          </a:p>
          <a:p>
            <a:pPr lvl="1" eaLnBrk="1" hangingPunct="1">
              <a:spcBef>
                <a:spcPts val="600"/>
              </a:spcBef>
              <a:spcAft>
                <a:spcPts val="600"/>
              </a:spcAft>
              <a:buNone/>
              <a:defRPr/>
            </a:pPr>
            <a:endParaRPr lang="en-US" sz="2000" dirty="0" smtClean="0"/>
          </a:p>
          <a:p>
            <a:pPr lvl="1" eaLnBrk="1" hangingPunct="1">
              <a:spcBef>
                <a:spcPts val="600"/>
              </a:spcBef>
              <a:spcAft>
                <a:spcPts val="600"/>
              </a:spcAft>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W_DELETETEXT" val="YES"/>
</p:tagLst>
</file>

<file path=ppt/tags/tag11.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12.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15.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18.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20.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21.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24.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27.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31.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34.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37.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Lst>
</file>

<file path=ppt/tags/tag41.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Lst>
</file>

<file path=ppt/tags/tag42.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43.xml><?xml version="1.0" encoding="utf-8"?>
<p:tagLst xmlns:a="http://schemas.openxmlformats.org/drawingml/2006/main" xmlns:r="http://schemas.openxmlformats.org/officeDocument/2006/relationships" xmlns:p="http://schemas.openxmlformats.org/presentationml/2006/main">
  <p:tag name="TW_DELETETEXT" val="YES"/>
</p:tagLst>
</file>

<file path=ppt/tags/tag44.xml><?xml version="1.0" encoding="utf-8"?>
<p:tagLst xmlns:a="http://schemas.openxmlformats.org/drawingml/2006/main" xmlns:r="http://schemas.openxmlformats.org/officeDocument/2006/relationships" xmlns:p="http://schemas.openxmlformats.org/presentationml/2006/main">
  <p:tag name="TW_DELETETEXT" val="YES"/>
</p:tagLst>
</file>

<file path=ppt/tags/tag45.xml><?xml version="1.0" encoding="utf-8"?>
<p:tagLst xmlns:a="http://schemas.openxmlformats.org/drawingml/2006/main" xmlns:r="http://schemas.openxmlformats.org/officeDocument/2006/relationships" xmlns:p="http://schemas.openxmlformats.org/presentationml/2006/main">
  <p:tag name="TW_DIALOGNAME" val="Transition"/>
  <p:tag name="TW_SHORTNAME" val="BASIC"/>
  <p:tag name="TW_ASSOCIATEDSLIDES" val=""/>
  <p:tag name="TW_INNEWPRESENTATION" val="NO"/>
  <p:tag name="TW_ONINSERTSLIDEDLG" val="YES"/>
</p:tagLst>
</file>

<file path=ppt/tags/tag46.xml><?xml version="1.0" encoding="utf-8"?>
<p:tagLst xmlns:a="http://schemas.openxmlformats.org/drawingml/2006/main" xmlns:r="http://schemas.openxmlformats.org/officeDocument/2006/relationships" xmlns:p="http://schemas.openxmlformats.org/presentationml/2006/main">
  <p:tag name="TW_DELETETEXT" val="YES"/>
</p:tagLst>
</file>

<file path=ppt/tags/tag47.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48.xml><?xml version="1.0" encoding="utf-8"?>
<p:tagLst xmlns:a="http://schemas.openxmlformats.org/drawingml/2006/main" xmlns:r="http://schemas.openxmlformats.org/officeDocument/2006/relationships" xmlns:p="http://schemas.openxmlformats.org/presentationml/2006/main">
  <p:tag name="TW_DELETETEXT" val="YES"/>
</p:tagLst>
</file>

<file path=ppt/tags/tag49.xml><?xml version="1.0" encoding="utf-8"?>
<p:tagLst xmlns:a="http://schemas.openxmlformats.org/drawingml/2006/main" xmlns:r="http://schemas.openxmlformats.org/officeDocument/2006/relationships" xmlns:p="http://schemas.openxmlformats.org/presentationml/2006/main">
  <p:tag name="TW_DELETETEXT" val="YES"/>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E2AB5-3928-4055-8234-3CC1D715C1ED}&quot;/&gt;&lt;isInvalidForFieldText val=&quot;0&quot;/&gt;&lt;Image&gt;&lt;filename val=&quot;C:\Users\AzyxA\AppData\Local\Temp\CP319401203058322Session\CPTrustFolder319401203058322\PPTImport319401206845605\data\asimages\{A6DE2AB5-3928-4055-8234-3CC1D715C1ED}_MtorLt.png&quot;/&gt;&lt;left val=&quot;-5&quot;/&gt;&lt;top val=&quot;-5&quot;/&gt;&lt;width val=&quot;1218&quot;/&gt;&lt;height val=&quot;130&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51.xml><?xml version="1.0" encoding="utf-8"?>
<p:tagLst xmlns:a="http://schemas.openxmlformats.org/drawingml/2006/main" xmlns:r="http://schemas.openxmlformats.org/officeDocument/2006/relationships" xmlns:p="http://schemas.openxmlformats.org/presentationml/2006/main">
  <p:tag name="TW_DELETETEXT" val="YES"/>
</p:tagLst>
</file>

<file path=ppt/tags/tag52.xml><?xml version="1.0" encoding="utf-8"?>
<p:tagLst xmlns:a="http://schemas.openxmlformats.org/drawingml/2006/main" xmlns:r="http://schemas.openxmlformats.org/officeDocument/2006/relationships" xmlns:p="http://schemas.openxmlformats.org/presentationml/2006/main">
  <p:tag name="TW_DELETETEXT" val="YES"/>
</p:tagLst>
</file>

<file path=ppt/tags/tag53.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54.xml><?xml version="1.0" encoding="utf-8"?>
<p:tagLst xmlns:a="http://schemas.openxmlformats.org/drawingml/2006/main" xmlns:r="http://schemas.openxmlformats.org/officeDocument/2006/relationships" xmlns:p="http://schemas.openxmlformats.org/presentationml/2006/main">
  <p:tag name="TW_DELETETEXT" val="YES"/>
</p:tagLst>
</file>

<file path=ppt/tags/tag55.xml><?xml version="1.0" encoding="utf-8"?>
<p:tagLst xmlns:a="http://schemas.openxmlformats.org/drawingml/2006/main" xmlns:r="http://schemas.openxmlformats.org/officeDocument/2006/relationships" xmlns:p="http://schemas.openxmlformats.org/presentationml/2006/main">
  <p:tag name="TW_DELETETEXT" val="YES"/>
</p:tagLst>
</file>

<file path=ppt/tags/tag56.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57.xml><?xml version="1.0" encoding="utf-8"?>
<p:tagLst xmlns:a="http://schemas.openxmlformats.org/drawingml/2006/main" xmlns:r="http://schemas.openxmlformats.org/officeDocument/2006/relationships" xmlns:p="http://schemas.openxmlformats.org/presentationml/2006/main">
  <p:tag name="TW_DELETETEXT" val="YES"/>
</p:tagLst>
</file>

<file path=ppt/tags/tag58.xml><?xml version="1.0" encoding="utf-8"?>
<p:tagLst xmlns:a="http://schemas.openxmlformats.org/drawingml/2006/main" xmlns:r="http://schemas.openxmlformats.org/officeDocument/2006/relationships" xmlns:p="http://schemas.openxmlformats.org/presentationml/2006/main">
  <p:tag name="TW_DELETETEXT" val="YES"/>
</p:tagLst>
</file>

<file path=ppt/tags/tag59.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6.xml><?xml version="1.0" encoding="utf-8"?>
<p:tagLst xmlns:a="http://schemas.openxmlformats.org/drawingml/2006/main" xmlns:r="http://schemas.openxmlformats.org/officeDocument/2006/relationships" xmlns:p="http://schemas.openxmlformats.org/presentationml/2006/main">
  <p:tag name="TW_FOOTER" val="Watermark"/>
</p:tagLst>
</file>

<file path=ppt/tags/tag60.xml><?xml version="1.0" encoding="utf-8"?>
<p:tagLst xmlns:a="http://schemas.openxmlformats.org/drawingml/2006/main" xmlns:r="http://schemas.openxmlformats.org/officeDocument/2006/relationships" xmlns:p="http://schemas.openxmlformats.org/presentationml/2006/main">
  <p:tag name="TW_DELETETEXT" val="YES"/>
</p:tagLst>
</file>

<file path=ppt/tags/tag61.xml><?xml version="1.0" encoding="utf-8"?>
<p:tagLst xmlns:a="http://schemas.openxmlformats.org/drawingml/2006/main" xmlns:r="http://schemas.openxmlformats.org/officeDocument/2006/relationships" xmlns:p="http://schemas.openxmlformats.org/presentationml/2006/main">
  <p:tag name="TW_DELETETEXT" val="YES"/>
</p:tagLst>
</file>

<file path=ppt/tags/tag62.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63.xml><?xml version="1.0" encoding="utf-8"?>
<p:tagLst xmlns:a="http://schemas.openxmlformats.org/drawingml/2006/main" xmlns:r="http://schemas.openxmlformats.org/officeDocument/2006/relationships" xmlns:p="http://schemas.openxmlformats.org/presentationml/2006/main">
  <p:tag name="TW_DELETETEXT" val="YES"/>
</p:tagLst>
</file>

<file path=ppt/tags/tag64.xml><?xml version="1.0" encoding="utf-8"?>
<p:tagLst xmlns:a="http://schemas.openxmlformats.org/drawingml/2006/main" xmlns:r="http://schemas.openxmlformats.org/officeDocument/2006/relationships" xmlns:p="http://schemas.openxmlformats.org/presentationml/2006/main">
  <p:tag name="TW_DELETETEXT" val="YES"/>
</p:tagLst>
</file>

<file path=ppt/tags/tag65.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66.xml><?xml version="1.0" encoding="utf-8"?>
<p:tagLst xmlns:a="http://schemas.openxmlformats.org/drawingml/2006/main" xmlns:r="http://schemas.openxmlformats.org/officeDocument/2006/relationships" xmlns:p="http://schemas.openxmlformats.org/presentationml/2006/main">
  <p:tag name="TW_DELETETEXT" val="YES"/>
</p:tagLst>
</file>

<file path=ppt/tags/tag67.xml><?xml version="1.0" encoding="utf-8"?>
<p:tagLst xmlns:a="http://schemas.openxmlformats.org/drawingml/2006/main" xmlns:r="http://schemas.openxmlformats.org/officeDocument/2006/relationships" xmlns:p="http://schemas.openxmlformats.org/presentationml/2006/main">
  <p:tag name="TW_DELETETEXT" val="YES"/>
</p:tagLst>
</file>

<file path=ppt/tags/tag68.xml><?xml version="1.0" encoding="utf-8"?>
<p:tagLst xmlns:a="http://schemas.openxmlformats.org/drawingml/2006/main" xmlns:r="http://schemas.openxmlformats.org/officeDocument/2006/relationships" xmlns:p="http://schemas.openxmlformats.org/presentationml/2006/main">
  <p:tag name="TW_DIALOGNAME" val="Transition"/>
  <p:tag name="TW_SHORTNAME" val="BASIC"/>
  <p:tag name="TW_ASSOCIATEDSLIDES" val=""/>
  <p:tag name="TW_INNEWPRESENTATION" val="NO"/>
  <p:tag name="TW_ONINSERTSLIDEDLG" val="YES"/>
</p:tagLst>
</file>

<file path=ppt/tags/tag69.xml><?xml version="1.0" encoding="utf-8"?>
<p:tagLst xmlns:a="http://schemas.openxmlformats.org/drawingml/2006/main" xmlns:r="http://schemas.openxmlformats.org/officeDocument/2006/relationships" xmlns:p="http://schemas.openxmlformats.org/presentationml/2006/main">
  <p:tag name="TW_DELETETEXT" val="YES"/>
</p:tagLst>
</file>

<file path=ppt/tags/tag7.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Lst>
</file>

<file path=ppt/tags/tag70.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71.xml><?xml version="1.0" encoding="utf-8"?>
<p:tagLst xmlns:a="http://schemas.openxmlformats.org/drawingml/2006/main" xmlns:r="http://schemas.openxmlformats.org/officeDocument/2006/relationships" xmlns:p="http://schemas.openxmlformats.org/presentationml/2006/main">
  <p:tag name="TW_DELETETEXT" val="YES"/>
</p:tagLst>
</file>

<file path=ppt/tags/tag72.xml><?xml version="1.0" encoding="utf-8"?>
<p:tagLst xmlns:a="http://schemas.openxmlformats.org/drawingml/2006/main" xmlns:r="http://schemas.openxmlformats.org/officeDocument/2006/relationships" xmlns:p="http://schemas.openxmlformats.org/presentationml/2006/main">
  <p:tag name="TW_DELETETEXT" val="YES"/>
</p:tagLst>
</file>

<file path=ppt/tags/tag73.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74.xml><?xml version="1.0" encoding="utf-8"?>
<p:tagLst xmlns:a="http://schemas.openxmlformats.org/drawingml/2006/main" xmlns:r="http://schemas.openxmlformats.org/officeDocument/2006/relationships" xmlns:p="http://schemas.openxmlformats.org/presentationml/2006/main">
  <p:tag name="TW_DELETETEXT" val="YES"/>
</p:tagLst>
</file>

<file path=ppt/tags/tag75.xml><?xml version="1.0" encoding="utf-8"?>
<p:tagLst xmlns:a="http://schemas.openxmlformats.org/drawingml/2006/main" xmlns:r="http://schemas.openxmlformats.org/officeDocument/2006/relationships" xmlns:p="http://schemas.openxmlformats.org/presentationml/2006/main">
  <p:tag name="TW_DELETETEXT" val="YES"/>
</p:tagLst>
</file>

<file path=ppt/tags/tag76.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77.xml><?xml version="1.0" encoding="utf-8"?>
<p:tagLst xmlns:a="http://schemas.openxmlformats.org/drawingml/2006/main" xmlns:r="http://schemas.openxmlformats.org/officeDocument/2006/relationships" xmlns:p="http://schemas.openxmlformats.org/presentationml/2006/main">
  <p:tag name="TW_DELETETEXT" val="YES"/>
</p:tagLst>
</file>

<file path=ppt/tags/tag78.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79.xml><?xml version="1.0" encoding="utf-8"?>
<p:tagLst xmlns:a="http://schemas.openxmlformats.org/drawingml/2006/main" xmlns:r="http://schemas.openxmlformats.org/officeDocument/2006/relationships" xmlns:p="http://schemas.openxmlformats.org/presentationml/2006/main">
  <p:tag name="TW_DELETETEXT" val="YES"/>
</p:tagLst>
</file>

<file path=ppt/tags/tag8.xml><?xml version="1.0" encoding="utf-8"?>
<p:tagLst xmlns:a="http://schemas.openxmlformats.org/drawingml/2006/main" xmlns:r="http://schemas.openxmlformats.org/officeDocument/2006/relationships" xmlns:p="http://schemas.openxmlformats.org/presentationml/2006/main">
  <p:tag name="JPMPOWERPITCHTABLESTYLE" val="Standard numeric"/>
</p:tagLst>
</file>

<file path=ppt/tags/tag80.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81.xml><?xml version="1.0" encoding="utf-8"?>
<p:tagLst xmlns:a="http://schemas.openxmlformats.org/drawingml/2006/main" xmlns:r="http://schemas.openxmlformats.org/officeDocument/2006/relationships" xmlns:p="http://schemas.openxmlformats.org/presentationml/2006/main">
  <p:tag name="TW_DELETETEXT" val="YES"/>
</p:tagLst>
</file>

<file path=ppt/tags/tag82.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83.xml><?xml version="1.0" encoding="utf-8"?>
<p:tagLst xmlns:a="http://schemas.openxmlformats.org/drawingml/2006/main" xmlns:r="http://schemas.openxmlformats.org/officeDocument/2006/relationships" xmlns:p="http://schemas.openxmlformats.org/presentationml/2006/main">
  <p:tag name="TW_DELETETEXT" val="YES"/>
</p:tagLst>
</file>

<file path=ppt/tags/tag84.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85.xml><?xml version="1.0" encoding="utf-8"?>
<p:tagLst xmlns:a="http://schemas.openxmlformats.org/drawingml/2006/main" xmlns:r="http://schemas.openxmlformats.org/officeDocument/2006/relationships" xmlns:p="http://schemas.openxmlformats.org/presentationml/2006/main">
  <p:tag name="TW_DELETETEXT" val="YES"/>
</p:tagLst>
</file>

<file path=ppt/tags/tag86.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87.xml><?xml version="1.0" encoding="utf-8"?>
<p:tagLst xmlns:a="http://schemas.openxmlformats.org/drawingml/2006/main" xmlns:r="http://schemas.openxmlformats.org/officeDocument/2006/relationships" xmlns:p="http://schemas.openxmlformats.org/presentationml/2006/main">
  <p:tag name="TW_DELETETEXT" val="YES"/>
</p:tagLst>
</file>

<file path=ppt/tags/tag88.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89.xml><?xml version="1.0" encoding="utf-8"?>
<p:tagLst xmlns:a="http://schemas.openxmlformats.org/drawingml/2006/main" xmlns:r="http://schemas.openxmlformats.org/officeDocument/2006/relationships" xmlns:p="http://schemas.openxmlformats.org/presentationml/2006/main">
  <p:tag name="TW_DELETETEXT" val="YES"/>
</p:tagLst>
</file>

<file path=ppt/tags/tag9.xml><?xml version="1.0" encoding="utf-8"?>
<p:tagLst xmlns:a="http://schemas.openxmlformats.org/drawingml/2006/main" xmlns:r="http://schemas.openxmlformats.org/officeDocument/2006/relationships" xmlns:p="http://schemas.openxmlformats.org/presentationml/2006/main">
  <p:tag name="AM_CN_NUMBER" val="11"/>
  <p:tag name="AM_CN_MODE" val="Arabian"/>
</p:tagLst>
</file>

<file path=ppt/tags/tag90.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ags/tag91.xml><?xml version="1.0" encoding="utf-8"?>
<p:tagLst xmlns:a="http://schemas.openxmlformats.org/drawingml/2006/main" xmlns:r="http://schemas.openxmlformats.org/officeDocument/2006/relationships" xmlns:p="http://schemas.openxmlformats.org/presentationml/2006/main">
  <p:tag name="TW_DELETETEXT" val="YES"/>
</p:tagLst>
</file>

<file path=ppt/tags/tag92.xml><?xml version="1.0" encoding="utf-8"?>
<p:tagLst xmlns:a="http://schemas.openxmlformats.org/drawingml/2006/main" xmlns:r="http://schemas.openxmlformats.org/officeDocument/2006/relationships" xmlns:p="http://schemas.openxmlformats.org/presentationml/2006/main">
  <p:tag name="TW_DELETETEXT" val="YES"/>
</p:tagLst>
</file>

<file path=ppt/tags/tag93.xml><?xml version="1.0" encoding="utf-8"?>
<p:tagLst xmlns:a="http://schemas.openxmlformats.org/drawingml/2006/main" xmlns:r="http://schemas.openxmlformats.org/officeDocument/2006/relationships" xmlns:p="http://schemas.openxmlformats.org/presentationml/2006/main">
  <p:tag name="TW_DIALOGNAME" val="Transition"/>
  <p:tag name="TW_SHORTNAME" val="BASIC"/>
  <p:tag name="TW_ASSOCIATEDSLIDES" val=""/>
  <p:tag name="TW_INNEWPRESENTATION" val="NO"/>
  <p:tag name="TW_ONINSERTSLIDEDLG" val="YES"/>
</p:tagLst>
</file>

<file path=ppt/tags/tag94.xml><?xml version="1.0" encoding="utf-8"?>
<p:tagLst xmlns:a="http://schemas.openxmlformats.org/drawingml/2006/main" xmlns:r="http://schemas.openxmlformats.org/officeDocument/2006/relationships" xmlns:p="http://schemas.openxmlformats.org/presentationml/2006/main">
  <p:tag name="TW_DELETETEXT" val="YES"/>
</p:tagLst>
</file>

<file path=ppt/tags/tag95.xml><?xml version="1.0" encoding="utf-8"?>
<p:tagLst xmlns:a="http://schemas.openxmlformats.org/drawingml/2006/main" xmlns:r="http://schemas.openxmlformats.org/officeDocument/2006/relationships" xmlns:p="http://schemas.openxmlformats.org/presentationml/2006/main">
  <p:tag name="TW_DIALOGNAME" val="Text 2 columns"/>
  <p:tag name="TW_SHORTNAME" val="BASIC"/>
  <p:tag name="TW_ASSOCIATEDSLIDES" val=""/>
  <p:tag name="TW_INNEWPRESENTATION" val="NO"/>
  <p:tag name="TW_ONINSERTSLIDEDLG" val="YES"/>
</p:tagLst>
</file>

<file path=ppt/tags/tag96.xml><?xml version="1.0" encoding="utf-8"?>
<p:tagLst xmlns:a="http://schemas.openxmlformats.org/drawingml/2006/main" xmlns:r="http://schemas.openxmlformats.org/officeDocument/2006/relationships" xmlns:p="http://schemas.openxmlformats.org/presentationml/2006/main">
  <p:tag name="TW_DELETETEXT" val="YES"/>
</p:tagLst>
</file>

<file path=ppt/tags/tag97.xml><?xml version="1.0" encoding="utf-8"?>
<p:tagLst xmlns:a="http://schemas.openxmlformats.org/drawingml/2006/main" xmlns:r="http://schemas.openxmlformats.org/officeDocument/2006/relationships" xmlns:p="http://schemas.openxmlformats.org/presentationml/2006/main">
  <p:tag name="TW_DELETETEXT" val="YES"/>
</p:tagLst>
</file>

<file path=ppt/tags/tag98.xml><?xml version="1.0" encoding="utf-8"?>
<p:tagLst xmlns:a="http://schemas.openxmlformats.org/drawingml/2006/main" xmlns:r="http://schemas.openxmlformats.org/officeDocument/2006/relationships" xmlns:p="http://schemas.openxmlformats.org/presentationml/2006/main">
  <p:tag name="TW_DELETETEXT" val="YES"/>
</p:tagLst>
</file>

<file path=ppt/tags/tag99.xml><?xml version="1.0" encoding="utf-8"?>
<p:tagLst xmlns:a="http://schemas.openxmlformats.org/drawingml/2006/main" xmlns:r="http://schemas.openxmlformats.org/officeDocument/2006/relationships" xmlns:p="http://schemas.openxmlformats.org/presentationml/2006/main">
  <p:tag name="TW_DIALOGNAME" val="Text"/>
  <p:tag name="TW_SHORTNAME" val="BASIC"/>
  <p:tag name="TW_ASSOCIATEDSLIDES" val=""/>
  <p:tag name="TW_INNEWPRESENTATION" val="YES"/>
  <p:tag name="TW_ONINSERTSLIDEDLG" val="YE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anchor="ctr">
        <a:normAutofit/>
      </a:bodyPr>
      <a:lstStyle>
        <a:defPPr>
          <a:defRPr sz="2400" dirty="0" smtClean="0">
            <a:latin typeface="+mn-lt"/>
          </a:defRPr>
        </a:defPPr>
      </a:lstStyle>
    </a:txDef>
  </a:objectDefaults>
  <a:extraClrSchemeLst/>
</a:theme>
</file>

<file path=ppt/theme/theme1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CIA 2014 Symposium Power Point Presentations- Session Template Materi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TW Gold &amp; Red">
  <a:themeElements>
    <a:clrScheme name="Gold &amp; Red">
      <a:dk1>
        <a:sysClr val="windowText" lastClr="000000"/>
      </a:dk1>
      <a:lt1>
        <a:sysClr val="window" lastClr="FFFFFF"/>
      </a:lt1>
      <a:dk2>
        <a:srgbClr val="999999"/>
      </a:dk2>
      <a:lt2>
        <a:srgbClr val="E65032"/>
      </a:lt2>
      <a:accent1>
        <a:srgbClr val="EBAF00"/>
      </a:accent1>
      <a:accent2>
        <a:srgbClr val="E65032"/>
      </a:accent2>
      <a:accent3>
        <a:srgbClr val="999999"/>
      </a:accent3>
      <a:accent4>
        <a:srgbClr val="EA745C"/>
      </a:accent4>
      <a:accent5>
        <a:srgbClr val="FFDA65"/>
      </a:accent5>
      <a:accent6>
        <a:srgbClr val="A00050"/>
      </a:accent6>
      <a:hlink>
        <a:srgbClr val="999999"/>
      </a:hlink>
      <a:folHlink>
        <a:srgbClr val="E65032"/>
      </a:folHlink>
    </a:clrScheme>
    <a:fontScheme name="Gold &amp; 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CIA 2014 Symposium Power Point Presentations- Sess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CIA 2014 Symposium Power Point Presentations- Sess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CIA 2014 Symposium Power Point Presentations- Sess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ption #5">
    <a:dk1>
      <a:srgbClr val="000000"/>
    </a:dk1>
    <a:lt1>
      <a:srgbClr val="FFFFFF"/>
    </a:lt1>
    <a:dk2>
      <a:srgbClr val="002C77"/>
    </a:dk2>
    <a:lt2>
      <a:srgbClr val="BFBFBF"/>
    </a:lt2>
    <a:accent1>
      <a:srgbClr val="002C77"/>
    </a:accent1>
    <a:accent2>
      <a:srgbClr val="00A8C8"/>
    </a:accent2>
    <a:accent3>
      <a:srgbClr val="006D9E"/>
    </a:accent3>
    <a:accent4>
      <a:srgbClr val="A6E2EF"/>
    </a:accent4>
    <a:accent5>
      <a:srgbClr val="7C848A"/>
    </a:accent5>
    <a:accent6>
      <a:srgbClr val="5A5A5A"/>
    </a:accent6>
    <a:hlink>
      <a:srgbClr val="404040"/>
    </a:hlink>
    <a:folHlink>
      <a:srgbClr val="808080"/>
    </a:folHlink>
  </a:clrScheme>
  <a:fontScheme name="MMCo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130</TotalTime>
  <Words>9564</Words>
  <Application>Microsoft Macintosh PowerPoint</Application>
  <PresentationFormat>On-screen Show (4:3)</PresentationFormat>
  <Paragraphs>1696</Paragraphs>
  <Slides>193</Slides>
  <Notes>64</Notes>
  <HiddenSlides>0</HiddenSlides>
  <MMClips>0</MMClips>
  <ScaleCrop>false</ScaleCrop>
  <HeadingPairs>
    <vt:vector size="6" baseType="variant">
      <vt:variant>
        <vt:lpstr>Theme</vt:lpstr>
      </vt:variant>
      <vt:variant>
        <vt:i4>26</vt:i4>
      </vt:variant>
      <vt:variant>
        <vt:lpstr>Embedded OLE Servers</vt:lpstr>
      </vt:variant>
      <vt:variant>
        <vt:i4>4</vt:i4>
      </vt:variant>
      <vt:variant>
        <vt:lpstr>Slide Titles</vt:lpstr>
      </vt:variant>
      <vt:variant>
        <vt:i4>193</vt:i4>
      </vt:variant>
    </vt:vector>
  </HeadingPairs>
  <TitlesOfParts>
    <vt:vector size="223" baseType="lpstr">
      <vt:lpstr>Office Theme</vt:lpstr>
      <vt:lpstr>CCIA 2014 Symposium Power Point Presentations- Session Template Material Slide</vt:lpstr>
      <vt:lpstr>CCIA 2014 Symposium Power Point Presentations- Session Template</vt:lpstr>
      <vt:lpstr>Default Theme</vt:lpstr>
      <vt:lpstr>1_Default Theme</vt:lpstr>
      <vt:lpstr>1_CCIA 2014 Symposium Power Point Presentations- Session Template</vt:lpstr>
      <vt:lpstr>2_CCIA 2014 Symposium Power Point Presentations- Session Template</vt:lpstr>
      <vt:lpstr>1_Office Theme</vt:lpstr>
      <vt:lpstr>2_Office Theme</vt:lpstr>
      <vt:lpstr>3_Office Theme</vt:lpstr>
      <vt:lpstr>4_Office Theme</vt:lpstr>
      <vt:lpstr>5_Office Theme</vt:lpstr>
      <vt:lpstr>6_Office Theme</vt:lpstr>
      <vt:lpstr>7_Office Theme</vt:lpstr>
      <vt:lpstr>8_Office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TW Gold &amp; Red</vt:lpstr>
      <vt:lpstr>Chart</vt:lpstr>
      <vt:lpstr>think-cell Folie</vt:lpstr>
      <vt:lpstr>Visio</vt:lpstr>
      <vt:lpstr>Worksheet</vt:lpstr>
      <vt:lpstr>PowerPoint Presentation</vt:lpstr>
      <vt:lpstr>PowerPoint Presentation</vt:lpstr>
      <vt:lpstr>Strategic Risk Management: Using captives for more effective risk management and to advance strategic initiatives </vt:lpstr>
      <vt:lpstr>Agenda </vt:lpstr>
      <vt:lpstr>Here With You Today</vt:lpstr>
      <vt:lpstr>Number of Captives Worldwide</vt:lpstr>
      <vt:lpstr>Type of Risk-Financing Vehicle </vt:lpstr>
      <vt:lpstr>Aggregate Investment Type for All Captives </vt:lpstr>
      <vt:lpstr>Traditional Insurance Coverage Written by Captives</vt:lpstr>
      <vt:lpstr>Non-Traditional Insurance Coverage Written by Captives</vt:lpstr>
      <vt:lpstr>Risk Managers Eye Cyber Risk </vt:lpstr>
      <vt:lpstr>PowerPoint Presentation</vt:lpstr>
      <vt:lpstr>Frontier Overview</vt:lpstr>
      <vt:lpstr>PowerPoint Presentation</vt:lpstr>
      <vt:lpstr>Frontier is a S&amp;P 500 Company and the 4th largest Incumbent Local Exchange Carrier</vt:lpstr>
      <vt:lpstr>…with strong EBITDA</vt:lpstr>
      <vt:lpstr>…that supports substantial annual CapEx investment</vt:lpstr>
      <vt:lpstr>…and provides a valued dividend return to our shareholders</vt:lpstr>
      <vt:lpstr>Our financial opportunities are led by our business opportunities</vt:lpstr>
      <vt:lpstr>Captive Insurance benefits….</vt:lpstr>
      <vt:lpstr>Frontier’s capital opportunities are….</vt:lpstr>
      <vt:lpstr>In Summary…</vt:lpstr>
      <vt:lpstr>PowerPoint Presentation</vt:lpstr>
      <vt:lpstr>Introduction </vt:lpstr>
      <vt:lpstr>Regulatory Reserve </vt:lpstr>
      <vt:lpstr>Brief History</vt:lpstr>
      <vt:lpstr>Brief History (continued)</vt:lpstr>
      <vt:lpstr>Brief History (continued)</vt:lpstr>
      <vt:lpstr>Basic Structure for Captive Reinsurance</vt:lpstr>
      <vt:lpstr>Bank Financed Transaction</vt:lpstr>
      <vt:lpstr>Note Structures</vt:lpstr>
      <vt:lpstr>Retrocession</vt:lpstr>
      <vt:lpstr>Regulatory Scrutiny</vt:lpstr>
      <vt:lpstr>PowerPoint Presentation</vt:lpstr>
      <vt:lpstr>Insurance-Linked Securities  </vt:lpstr>
      <vt:lpstr>Insurance-Linked Securities Spectrum of Solutions </vt:lpstr>
      <vt:lpstr>Insurance-Linked Securities Strategic Benefits</vt:lpstr>
      <vt:lpstr>Insurance-Linked Securities Capital Markets-Based Capacity Growth Potential</vt:lpstr>
      <vt:lpstr>Insurance-Linked Securities Capital Markets-Based Capacity….2013 &amp; Beyond</vt:lpstr>
      <vt:lpstr>Insurance-Linked Securities Annual Cat Bond Issuance</vt:lpstr>
      <vt:lpstr>Insurance-Linked Securities Cat Bond Pricing Trends</vt:lpstr>
      <vt:lpstr>Insurance-Linked Securities Basic Cat Bond Structures</vt:lpstr>
      <vt:lpstr>Insurance-Linked Securities Key Coverage Features</vt:lpstr>
      <vt:lpstr>PowerPoint Presentation</vt:lpstr>
      <vt:lpstr>UTILIZATION OF EXCESS INVESTMENT ASSETS TO MONETIZE CREDIT CARD/TRADE RECEIVABLES</vt:lpstr>
      <vt:lpstr>UTILIZATION OF EXCESS CAPTIVE ASSETS TO MONETIZE OTHER THIRD PARTY ASSETS</vt:lpstr>
      <vt:lpstr>UTILIZATION OF CAPTIVE AS CASH MANAGEMENT FACILITY</vt:lpstr>
      <vt:lpstr>ASSETS INVESTED IN COMMERCIAL PAPER OF PARENT</vt:lpstr>
      <vt:lpstr>REGULATORY/STATE &amp; FEDERAL TAX ISSUES</vt:lpstr>
      <vt:lpstr>REGULATORY/STATE &amp; FEDERAL TAX ISSUES</vt:lpstr>
      <vt:lpstr>REGULATORY/STATE &amp; FEDERAL TAX ISSUES</vt:lpstr>
      <vt:lpstr>Disclosure</vt:lpstr>
      <vt:lpstr>Risk Mitigation Strategies: Improve the Captive’s Financial Performance and Support Operational Objectives</vt:lpstr>
      <vt:lpstr>It’s What You Don’t Know…</vt:lpstr>
      <vt:lpstr>PowerPoint Presentation</vt:lpstr>
      <vt:lpstr>Reasons to Form a Captive</vt:lpstr>
      <vt:lpstr>Strategies to Enhance Financial Performance and Support Operational Objectives</vt:lpstr>
      <vt:lpstr>Captive Consolidation</vt:lpstr>
      <vt:lpstr>Risk Incubation</vt:lpstr>
      <vt:lpstr>Sponsored Captives</vt:lpstr>
      <vt:lpstr>Opportunistic Use of Reinsurance   </vt:lpstr>
      <vt:lpstr>Loss Control Practices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 for Group Structures: Effectively meeting needs of affiliated or industry group businesses</vt:lpstr>
      <vt:lpstr>Agenda</vt:lpstr>
      <vt:lpstr>Background</vt:lpstr>
      <vt:lpstr>Background (cont’d)</vt:lpstr>
      <vt:lpstr>Background (cont’d)</vt:lpstr>
      <vt:lpstr>Background (cont’d)</vt:lpstr>
      <vt:lpstr>Background (cont’d)</vt:lpstr>
      <vt:lpstr>Background (cont’d)</vt:lpstr>
      <vt:lpstr>Background (cont’d)</vt:lpstr>
      <vt:lpstr>Background (cont’d)</vt:lpstr>
      <vt:lpstr>Background (cont’d)</vt:lpstr>
      <vt:lpstr>Group Captive Types</vt:lpstr>
      <vt:lpstr>Group Captive Types (cont’d)</vt:lpstr>
      <vt:lpstr>Group Captive Types (cont’d)</vt:lpstr>
      <vt:lpstr>Group Captive Types (cont’d)</vt:lpstr>
      <vt:lpstr>Group Captive Types (cont’d)</vt:lpstr>
      <vt:lpstr>Governance</vt:lpstr>
      <vt:lpstr>Governance (cont’d)</vt:lpstr>
      <vt:lpstr>Governance (cont’d)</vt:lpstr>
      <vt:lpstr>Governance (cont’d)</vt:lpstr>
      <vt:lpstr>Operations</vt:lpstr>
      <vt:lpstr>Operations (cont’d)</vt:lpstr>
      <vt:lpstr>Group Captive Keys to Success</vt:lpstr>
      <vt:lpstr>Group Captive Keys to Success (cont’d)</vt:lpstr>
      <vt:lpstr>Strategies for Group Structures: Effectively meeting needs of affiliated or industry group businesses</vt:lpstr>
      <vt:lpstr>Agenda</vt:lpstr>
      <vt:lpstr>Background</vt:lpstr>
      <vt:lpstr>Background (cont’d)</vt:lpstr>
      <vt:lpstr>Background (cont’d)</vt:lpstr>
      <vt:lpstr>Background (cont’d)</vt:lpstr>
      <vt:lpstr>Background (cont’d)</vt:lpstr>
      <vt:lpstr>Background (cont’d)</vt:lpstr>
      <vt:lpstr>Background (cont’d)</vt:lpstr>
      <vt:lpstr>Background (cont’d)</vt:lpstr>
      <vt:lpstr>Background (cont’d)</vt:lpstr>
      <vt:lpstr>Group Captive Types</vt:lpstr>
      <vt:lpstr>Group Captive Types (cont’d)</vt:lpstr>
      <vt:lpstr>Group Captive Types (cont’d)</vt:lpstr>
      <vt:lpstr>Group Captive Types (cont’d)</vt:lpstr>
      <vt:lpstr>Group Captive Types (cont’d)</vt:lpstr>
      <vt:lpstr>Governance</vt:lpstr>
      <vt:lpstr>Governance (cont’d)</vt:lpstr>
      <vt:lpstr>Governance (cont’d)</vt:lpstr>
      <vt:lpstr>Governance (cont’d)</vt:lpstr>
      <vt:lpstr>Operations</vt:lpstr>
      <vt:lpstr>Operations (cont’d)</vt:lpstr>
      <vt:lpstr>Group Captive Keys to Success</vt:lpstr>
      <vt:lpstr>Group Captive Keys to Success (cont’d)</vt:lpstr>
      <vt:lpstr>Who Cares About Corporate Governance? You should!</vt:lpstr>
      <vt:lpstr> </vt:lpstr>
      <vt:lpstr>Possible responses include:</vt:lpstr>
      <vt:lpstr>Possible responses include:</vt:lpstr>
      <vt:lpstr>Possible responses include:</vt:lpstr>
      <vt:lpstr>Cyber Risk Strategies: Using Captives to Prevent, Finance and Mitigate Cyber Risk in Your Business</vt:lpstr>
      <vt:lpstr>PowerPoint Presentation</vt:lpstr>
      <vt:lpstr>PowerPoint Presentation</vt:lpstr>
      <vt:lpstr>What this is about?</vt:lpstr>
      <vt:lpstr>PowerPoint Presentation</vt:lpstr>
      <vt:lpstr>Critical considerations</vt:lpstr>
      <vt:lpstr>PowerPoint Presentation</vt:lpstr>
      <vt:lpstr>Cyber Security Current State</vt:lpstr>
      <vt:lpstr>Cyber Security Current State</vt:lpstr>
      <vt:lpstr>Why Problems Are Increasing</vt:lpstr>
      <vt:lpstr>Managing Cyber Security Risk</vt:lpstr>
      <vt:lpstr>Incident Inevitability</vt:lpstr>
      <vt:lpstr>Common Misunderstanding</vt:lpstr>
      <vt:lpstr>Coupling Cyber Insurance and Security Risk Management</vt:lpstr>
      <vt:lpstr>Cyber, Privacy &amp; Security Liability Insurance</vt:lpstr>
      <vt:lpstr>Breaches: By Whom and Where? </vt:lpstr>
      <vt:lpstr>History of breaches over time</vt:lpstr>
      <vt:lpstr>Main causes of breaches- Type </vt:lpstr>
      <vt:lpstr> What is the Cost?   </vt:lpstr>
      <vt:lpstr>Primary Data Breach Causes </vt:lpstr>
      <vt:lpstr>PowerPoint Presentation</vt:lpstr>
      <vt:lpstr>Legal Landscape: New Regulations Lead to New Insurance Needs </vt:lpstr>
      <vt:lpstr>First Party Loss </vt:lpstr>
      <vt:lpstr>Third Party Loss </vt:lpstr>
      <vt:lpstr>Current State of Cyber Risk Coverage in the Captive Market</vt:lpstr>
      <vt:lpstr>But, clearly there are benefits…</vt:lpstr>
      <vt:lpstr>Given the potential benefits…</vt:lpstr>
      <vt:lpstr>Need a three step, comprehensive approach</vt:lpstr>
      <vt:lpstr>The Risk Retention Decision: Using Analytics to Optimize Your Captive’s Performance</vt:lpstr>
      <vt:lpstr>Agenda</vt:lpstr>
      <vt:lpstr>Setting the Stage – An Overview of Risk Retention Decision-Making</vt:lpstr>
      <vt:lpstr>Retention Setting Influencing Factors</vt:lpstr>
      <vt:lpstr>Key Variables in Retention Setting Cost/Benefit Analysis</vt:lpstr>
      <vt:lpstr>Two Common (Possibly Opposing) Perspectives</vt:lpstr>
      <vt:lpstr>Income Statement Perspective</vt:lpstr>
      <vt:lpstr>Balance Sheet Perspective</vt:lpstr>
      <vt:lpstr>Captive Insurer Considerations</vt:lpstr>
      <vt:lpstr>Captive Insurer Considerations (cont.)</vt:lpstr>
      <vt:lpstr>Actuarial Framework</vt:lpstr>
      <vt:lpstr>Retention Analysis  Two Views to Discuss</vt:lpstr>
      <vt:lpstr>“Traditional” Approach</vt:lpstr>
      <vt:lpstr>“Traditional” Approach  Without Confidence Levels</vt:lpstr>
      <vt:lpstr>“Traditional” Approach  With Confidence Levels Single Year View</vt:lpstr>
      <vt:lpstr>Cost of Capital Approach</vt:lpstr>
      <vt:lpstr>Cost of Capital Approach - Example</vt:lpstr>
      <vt:lpstr>Cost of Capital Approach – Compare all Options</vt:lpstr>
      <vt:lpstr>Cost of Capital Approach – Example (cont.)</vt:lpstr>
      <vt:lpstr>Cost of Capital Approach – Example (cont.)</vt:lpstr>
      <vt:lpstr>Other Considerations</vt:lpstr>
      <vt:lpstr>A Practitioner’s Perspective</vt:lpstr>
      <vt:lpstr>A Tale of Two Captives</vt:lpstr>
      <vt:lpstr>Common Elements of these Captives</vt:lpstr>
      <vt:lpstr>Responsibility and Accountability</vt:lpstr>
      <vt:lpstr>CUP RE Board Captive Formation Thought Process</vt:lpstr>
      <vt:lpstr>CUP RE Pricing Risk</vt:lpstr>
      <vt:lpstr>CUP Re Role of Capital in Risk Retention </vt:lpstr>
      <vt:lpstr>CIC Board Thought Process</vt:lpstr>
      <vt:lpstr>CIC Pricing Risk</vt:lpstr>
      <vt:lpstr> CIC Role of Capital in Risk Retention </vt:lpstr>
      <vt:lpstr>Role of Capital - Financial Risk Management</vt:lpstr>
      <vt:lpstr>Overall - Risks and Rewards</vt:lpstr>
      <vt:lpstr>Questions</vt:lpstr>
    </vt:vector>
  </TitlesOfParts>
  <Company>Saslow Lufkin Buggy,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McMahon</dc:creator>
  <cp:lastModifiedBy>Thomas Hodson</cp:lastModifiedBy>
  <cp:revision>10</cp:revision>
  <dcterms:created xsi:type="dcterms:W3CDTF">2014-09-09T18:58:32Z</dcterms:created>
  <dcterms:modified xsi:type="dcterms:W3CDTF">2014-09-19T17:35:46Z</dcterms:modified>
</cp:coreProperties>
</file>