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0" r:id="rId1"/>
    <p:sldMasterId id="2147483888" r:id="rId2"/>
  </p:sldMasterIdLst>
  <p:notesMasterIdLst>
    <p:notesMasterId r:id="rId8"/>
  </p:notesMasterIdLst>
  <p:sldIdLst>
    <p:sldId id="356" r:id="rId3"/>
    <p:sldId id="400" r:id="rId4"/>
    <p:sldId id="383" r:id="rId5"/>
    <p:sldId id="449" r:id="rId6"/>
    <p:sldId id="38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B66AC"/>
    <a:srgbClr val="40BAD2"/>
    <a:srgbClr val="5D3B92"/>
    <a:srgbClr val="0189BF"/>
    <a:srgbClr val="0F75B1"/>
    <a:srgbClr val="14B4DF"/>
    <a:srgbClr val="5E5593"/>
    <a:srgbClr val="8783A4"/>
    <a:srgbClr val="5D5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969" autoAdjust="0"/>
    <p:restoredTop sz="50000" autoAdjust="0"/>
  </p:normalViewPr>
  <p:slideViewPr>
    <p:cSldViewPr snapToGrid="0" snapToObjects="1">
      <p:cViewPr>
        <p:scale>
          <a:sx n="100" d="100"/>
          <a:sy n="100" d="100"/>
        </p:scale>
        <p:origin x="1496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FB42D-B4E2-554E-9F5B-EEF94E686BB4}" type="datetimeFigureOut">
              <a:rPr lang="en-US" smtClean="0"/>
              <a:t>10/24/17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1A94C-7FA0-0444-B6D2-6F3E66731D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0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A94C-7FA0-0444-B6D2-6F3E66731D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72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913AE3-0F54-8245-9A3E-AD165D14524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microsoft.com/office/2007/relationships/hdphoto" Target="../media/hdphoto2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microsoft.com/office/2007/relationships/hdphoto" Target="../media/hdphoto3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5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microsoft.com/office/2007/relationships/hdphoto" Target="../media/hdphoto6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7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microsoft.com/office/2007/relationships/hdphoto" Target="../media/hdphoto8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microsoft.com/office/2007/relationships/hdphoto" Target="../media/hdphoto9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microsoft.com/office/2007/relationships/hdphoto" Target="../media/hdphoto10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microsoft.com/office/2007/relationships/hdphoto" Target="../media/hdphoto1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Relationship Id="rId3" Type="http://schemas.openxmlformats.org/officeDocument/2006/relationships/image" Target="../media/image1.jp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0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microsoft.com/office/2007/relationships/hdphoto" Target="../media/hdphoto1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microsoft.com/office/2007/relationships/hdphoto" Target="../media/hdphoto2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microsoft.com/office/2007/relationships/hdphoto" Target="../media/hdphoto3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microsoft.com/office/2007/relationships/hdphoto" Target="../media/hdphoto4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5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microsoft.com/office/2007/relationships/hdphoto" Target="../media/hdphoto6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7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microsoft.com/office/2007/relationships/hdphoto" Target="../media/hdphoto8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microsoft.com/office/2007/relationships/hdphoto" Target="../media/hdphoto9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microsoft.com/office/2007/relationships/hdphoto" Target="../media/hdphoto10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microsoft.com/office/2007/relationships/hdphoto" Target="../media/hdphoto11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92000" cy="678688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7900" y="5372100"/>
            <a:ext cx="7785100" cy="9398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none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1700" y="736600"/>
            <a:ext cx="7861300" cy="44881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8400"/>
              </a:lnSpc>
              <a:defRPr sz="7200" b="0" i="0" spc="-100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master 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2505" y="84220"/>
            <a:ext cx="4150895" cy="3869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92505" y="57875"/>
            <a:ext cx="44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Cognitive</a:t>
            </a:r>
            <a:r>
              <a:rPr lang="en-US" sz="2000" baseline="0" dirty="0" smtClean="0">
                <a:solidFill>
                  <a:schemeClr val="bg1"/>
                </a:solidFill>
              </a:rPr>
              <a:t> Process Transformation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751158" cy="209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13360" y="77890"/>
            <a:ext cx="382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kern="1200" spc="-60" baseline="0" dirty="0">
                <a:solidFill>
                  <a:srgbClr val="0B66AC"/>
                </a:solidFill>
                <a:latin typeface="+mj-lt"/>
                <a:ea typeface="+mj-ea"/>
                <a:cs typeface="+mj-cs"/>
              </a:rPr>
              <a:t>Text Chat</a:t>
            </a:r>
          </a:p>
        </p:txBody>
      </p:sp>
      <p:pic>
        <p:nvPicPr>
          <p:cNvPr id="1026" name="Picture 2" descr="C:\Users\IBM_AD~1\AppData\Local\Temp\SNAGHTML15a78e0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43" y="944880"/>
            <a:ext cx="8145605" cy="4577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629920" y="944880"/>
            <a:ext cx="307848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Click	</a:t>
            </a:r>
            <a:r>
              <a:rPr lang="en-US" baseline="0" dirty="0"/>
              <a:t>   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aseline="0" dirty="0"/>
              <a:t>Navigate to the Sent To field and select Everyone.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aseline="0" dirty="0"/>
              <a:t>Enter message.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Click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View message in the Chat section.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5497" y="943630"/>
            <a:ext cx="400000" cy="49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61293" y="2720461"/>
            <a:ext cx="714286" cy="419048"/>
          </a:xfrm>
          <a:prstGeom prst="rect">
            <a:avLst/>
          </a:prstGeom>
        </p:spPr>
      </p:pic>
      <p:sp>
        <p:nvSpPr>
          <p:cNvPr id="8" name="Rectangle 1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82000" y="6533204"/>
            <a:ext cx="366712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ADDBF4-296E-4A0A-8CD4-D91F9221A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26651" y="6533204"/>
            <a:ext cx="877182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IBM Internal Use Only</a:t>
            </a:r>
          </a:p>
        </p:txBody>
      </p:sp>
      <p:sp>
        <p:nvSpPr>
          <p:cNvPr id="10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162" y="6533204"/>
            <a:ext cx="118903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CA597C-06C0-48DD-93E9-0E2BAB832198}" type="datetime1">
              <a:rPr lang="en-US" smtClean="0"/>
              <a:t>10/24/17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7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751158" cy="209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13360" y="77890"/>
            <a:ext cx="382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kern="1200" spc="-60" baseline="0" dirty="0">
                <a:solidFill>
                  <a:srgbClr val="0B66AC"/>
                </a:solidFill>
                <a:latin typeface="+mj-lt"/>
                <a:ea typeface="+mj-ea"/>
                <a:cs typeface="+mj-cs"/>
              </a:rPr>
              <a:t>Whiteboard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3360" y="944880"/>
            <a:ext cx="2740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Click	</a:t>
            </a:r>
            <a:r>
              <a:rPr lang="en-US" baseline="0" dirty="0"/>
              <a:t>   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aseline="0" dirty="0"/>
              <a:t>Click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baseline="0" dirty="0"/>
              <a:t>Place an arrow on the map.</a:t>
            </a:r>
          </a:p>
        </p:txBody>
      </p:sp>
      <p:pic>
        <p:nvPicPr>
          <p:cNvPr id="4098" name="Picture 2" descr="C:\Users\IBM_AD~1\AppData\Local\Temp\SNAGHTML15ce72d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38" y="944880"/>
            <a:ext cx="9124126" cy="512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0809" y="1055705"/>
            <a:ext cx="352381" cy="314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0809" y="1448899"/>
            <a:ext cx="400000" cy="371429"/>
          </a:xfrm>
          <a:prstGeom prst="rect">
            <a:avLst/>
          </a:prstGeom>
        </p:spPr>
      </p:pic>
      <p:sp>
        <p:nvSpPr>
          <p:cNvPr id="9" name="Rectangle 1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82000" y="6533204"/>
            <a:ext cx="366712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ADDBF4-296E-4A0A-8CD4-D91F9221A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26651" y="6533204"/>
            <a:ext cx="877182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IBM Internal Use Only</a:t>
            </a:r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162" y="6533204"/>
            <a:ext cx="118903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CA597C-06C0-48DD-93E9-0E2BAB832198}" type="datetime1">
              <a:rPr lang="en-US" smtClean="0"/>
              <a:t>10/24/17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5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088"/>
            <a:ext cx="8547100" cy="641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2000" y="596350"/>
            <a:ext cx="2194500" cy="5893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rgbClr val="0B66A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" y="0"/>
            <a:ext cx="12189600" cy="495202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53400" y="538163"/>
            <a:ext cx="12096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 userDrawn="1"/>
        </p:nvSpPr>
        <p:spPr bwMode="black">
          <a:xfrm>
            <a:off x="10540200" y="6533204"/>
            <a:ext cx="1371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/>
                </a:solidFill>
                <a:cs typeface="Arial" panose="020B0604020202020204" pitchFamily="34" charset="0"/>
              </a:rPr>
              <a:t>© 2017 IBM Corporation</a:t>
            </a: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82000" y="6533204"/>
            <a:ext cx="366712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ADDBF4-296E-4A0A-8CD4-D91F9221A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26651" y="6533204"/>
            <a:ext cx="877182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IBM Internal Use Only</a:t>
            </a: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162" y="6533204"/>
            <a:ext cx="118903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CA597C-06C0-48DD-93E9-0E2BAB832198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68442" y="108284"/>
            <a:ext cx="4102769" cy="3378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92505" y="57875"/>
            <a:ext cx="44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Cognitive</a:t>
            </a:r>
            <a:r>
              <a:rPr lang="en-US" sz="2000" baseline="0" dirty="0" smtClean="0">
                <a:solidFill>
                  <a:schemeClr val="bg1"/>
                </a:solidFill>
              </a:rPr>
              <a:t> Process Transformation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92000" cy="6736080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85" y="538163"/>
            <a:ext cx="8018815" cy="618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53400" y="543950"/>
            <a:ext cx="5794862" cy="6192130"/>
          </a:xfr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none"/>
        </p:style>
        <p:txBody>
          <a:bodyPr tIns="914400" anchor="t"/>
          <a:lstStyle>
            <a:lvl1pPr marL="12700" indent="-12700" algn="l">
              <a:buNone/>
              <a:tabLst/>
              <a:defRPr sz="105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3400" y="538163"/>
            <a:ext cx="12096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216568" y="84221"/>
            <a:ext cx="4126832" cy="3489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92505" y="57875"/>
            <a:ext cx="44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Cognitive</a:t>
            </a:r>
            <a:r>
              <a:rPr lang="en-US" sz="2000" baseline="0" dirty="0" smtClean="0">
                <a:solidFill>
                  <a:schemeClr val="bg1"/>
                </a:solidFill>
              </a:rPr>
              <a:t> Process Transformation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92000" cy="6736080"/>
          </a:xfrm>
          <a:prstGeom prst="rect">
            <a:avLst/>
          </a:prstGeom>
        </p:spPr>
      </p:pic>
      <p:sp>
        <p:nvSpPr>
          <p:cNvPr id="15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53400" y="543950"/>
            <a:ext cx="5794862" cy="6192130"/>
          </a:xfr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none"/>
        </p:style>
        <p:txBody>
          <a:bodyPr tIns="914400" anchor="t"/>
          <a:lstStyle>
            <a:lvl1pPr marL="12700" indent="-12700" algn="l">
              <a:buNone/>
              <a:tabLst/>
              <a:defRPr sz="105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3400" y="538163"/>
            <a:ext cx="12096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900074" y="1549399"/>
            <a:ext cx="6061738" cy="4944963"/>
          </a:xfrm>
          <a:prstGeom prst="rect">
            <a:avLst/>
          </a:prstGeom>
        </p:spPr>
        <p:txBody>
          <a:bodyPr vert="horz" lIns="3600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92505" y="132347"/>
            <a:ext cx="4126832" cy="3128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92505" y="57875"/>
            <a:ext cx="44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Cognitive</a:t>
            </a:r>
            <a:r>
              <a:rPr lang="en-US" sz="2000" baseline="0" dirty="0" smtClean="0">
                <a:solidFill>
                  <a:schemeClr val="bg1"/>
                </a:solidFill>
              </a:rPr>
              <a:t> Process Transformation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2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84924" cy="6236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60400"/>
            <a:ext cx="2077538" cy="38735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vert="horz" lIns="90000" tIns="0" rIns="90000" bIns="0" rtlCol="0" anchor="t">
            <a:normAutofit/>
          </a:bodyPr>
          <a:lstStyle>
            <a:lvl1pPr>
              <a:defRPr lang="en-US" sz="1800" dirty="0" smtClean="0"/>
            </a:lvl1pPr>
          </a:lstStyle>
          <a:p>
            <a:pPr lvl="0" algn="r">
              <a:lnSpc>
                <a:spcPct val="100000"/>
              </a:lnSpc>
            </a:pPr>
            <a:r>
              <a:rPr lang="en-US" dirty="0"/>
              <a:t>Click to edit Master text styles</a:t>
            </a:r>
          </a:p>
        </p:txBody>
      </p:sp>
      <p:pic>
        <p:nvPicPr>
          <p:cNvPr id="7" name="Picture Placeholder 4"/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14" b="2914"/>
          <a:stretch>
            <a:fillRect/>
          </a:stretch>
        </p:blipFill>
        <p:spPr>
          <a:xfrm>
            <a:off x="2530376" y="533590"/>
            <a:ext cx="9612872" cy="6243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98338" cy="6232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60400"/>
            <a:ext cx="2077538" cy="38735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vert="horz" lIns="90000" tIns="0" rIns="90000" bIns="0" rtlCol="0" anchor="t">
            <a:normAutofit/>
          </a:bodyPr>
          <a:lstStyle>
            <a:lvl1pPr>
              <a:defRPr lang="en-US" sz="1800" dirty="0" smtClean="0"/>
            </a:lvl1pPr>
          </a:lstStyle>
          <a:p>
            <a:pPr lvl="0" algn="r">
              <a:lnSpc>
                <a:spcPct val="100000"/>
              </a:lnSpc>
            </a:pPr>
            <a:r>
              <a:rPr lang="en-US" dirty="0"/>
              <a:t>Click to edit Master text styles</a:t>
            </a:r>
          </a:p>
        </p:txBody>
      </p:sp>
      <p:pic>
        <p:nvPicPr>
          <p:cNvPr id="8" name="Picture Placeholder 2"/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80" b="8080"/>
          <a:stretch>
            <a:fillRect/>
          </a:stretch>
        </p:blipFill>
        <p:spPr>
          <a:xfrm>
            <a:off x="2562266" y="533590"/>
            <a:ext cx="9612870" cy="6232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98338" cy="6232970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429" y="4806950"/>
            <a:ext cx="11543194" cy="1536700"/>
          </a:xfrm>
        </p:spPr>
        <p:txBody>
          <a:bodyPr lIns="90000" tIns="0" rIns="9000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00429" y="4078617"/>
            <a:ext cx="184608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b="0" kern="1200" spc="-6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Text Chat</a:t>
            </a:r>
          </a:p>
        </p:txBody>
      </p:sp>
    </p:spTree>
    <p:extLst>
      <p:ext uri="{BB962C8B-B14F-4D97-AF65-F5344CB8AC3E}">
        <p14:creationId xmlns:p14="http://schemas.microsoft.com/office/powerpoint/2010/main" val="253573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98338" cy="6232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60400"/>
            <a:ext cx="2077538" cy="38735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vert="horz" lIns="90000" tIns="0" rIns="90000" bIns="0" rtlCol="0" anchor="t">
            <a:normAutofit/>
          </a:bodyPr>
          <a:lstStyle>
            <a:lvl1pPr>
              <a:defRPr lang="en-US" sz="1800" dirty="0" smtClean="0"/>
            </a:lvl1pPr>
          </a:lstStyle>
          <a:p>
            <a:pPr lvl="0" algn="r">
              <a:lnSpc>
                <a:spcPct val="100000"/>
              </a:lnSpc>
            </a:pPr>
            <a:r>
              <a:rPr lang="en-US" dirty="0"/>
              <a:t>Click to edit Master text styles</a:t>
            </a:r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68" b="2868"/>
          <a:stretch>
            <a:fillRect/>
          </a:stretch>
        </p:blipFill>
        <p:spPr>
          <a:xfrm>
            <a:off x="2562266" y="533590"/>
            <a:ext cx="9612870" cy="6232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’”’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98338" cy="6232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60400"/>
            <a:ext cx="2077538" cy="38735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vert="horz" lIns="90000" tIns="0" rIns="90000" bIns="0" rtlCol="0" anchor="t">
            <a:normAutofit/>
          </a:bodyPr>
          <a:lstStyle>
            <a:lvl1pPr>
              <a:defRPr lang="en-US" sz="1800" dirty="0" smtClean="0"/>
            </a:lvl1pPr>
          </a:lstStyle>
          <a:p>
            <a:pPr lvl="0" algn="r">
              <a:lnSpc>
                <a:spcPct val="100000"/>
              </a:lnSpc>
            </a:pPr>
            <a:r>
              <a:rPr lang="en-US" dirty="0"/>
              <a:t>Click to edit Master text styles</a:t>
            </a:r>
          </a:p>
        </p:txBody>
      </p:sp>
      <p:pic>
        <p:nvPicPr>
          <p:cNvPr id="8" name="Picture Placeholder 2"/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9" b="2659"/>
          <a:stretch>
            <a:fillRect/>
          </a:stretch>
        </p:blipFill>
        <p:spPr>
          <a:xfrm>
            <a:off x="2530378" y="533590"/>
            <a:ext cx="9612870" cy="6232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206623" cy="67848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62465" y="3917675"/>
            <a:ext cx="11777135" cy="21451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FFFFFF">
                  <a:alpha val="4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92499" y="889000"/>
            <a:ext cx="8383567" cy="27351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81399" y="5073376"/>
            <a:ext cx="2498145" cy="3669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en-US" sz="1600" b="1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/>
              <a:t>Master text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81400" y="5440299"/>
            <a:ext cx="2393784" cy="711473"/>
          </a:xfrm>
        </p:spPr>
        <p:txBody>
          <a:bodyPr anchor="t"/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4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581399" y="4006575"/>
            <a:ext cx="980661" cy="980661"/>
          </a:xfrm>
          <a:ln w="12700">
            <a:solidFill>
              <a:schemeClr val="bg1"/>
            </a:solidFill>
          </a:ln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none"/>
        </p:style>
        <p:txBody>
          <a:bodyPr tIns="914400" anchor="b"/>
          <a:lstStyle>
            <a:lvl1pPr marL="12700" indent="-12700" algn="ctr">
              <a:buNone/>
              <a:tabLst/>
              <a:defRPr sz="1050" baseline="0"/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62465" y="108284"/>
            <a:ext cx="4008746" cy="336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2505" y="57875"/>
            <a:ext cx="44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Cognitive</a:t>
            </a:r>
            <a:r>
              <a:rPr lang="en-US" sz="2000" baseline="0" dirty="0" smtClean="0">
                <a:solidFill>
                  <a:schemeClr val="bg1"/>
                </a:solidFill>
              </a:rPr>
              <a:t> Process Transformation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" y="533590"/>
            <a:ext cx="12065289" cy="623620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vert="horz" lIns="90000" tIns="0" rIns="90000" bIns="0" rtlCol="0" anchor="t">
            <a:normAutofit/>
          </a:bodyPr>
          <a:lstStyle>
            <a:lvl1pPr>
              <a:defRPr lang="en-US" sz="1800" baseline="0" dirty="0" smtClean="0"/>
            </a:lvl1pPr>
          </a:lstStyle>
          <a:p>
            <a:pPr lvl="0" algn="r">
              <a:lnSpc>
                <a:spcPct val="100000"/>
              </a:lnSpc>
            </a:pPr>
            <a:endParaRPr lang="en-US" dirty="0"/>
          </a:p>
        </p:txBody>
      </p:sp>
      <p:pic>
        <p:nvPicPr>
          <p:cNvPr id="11" name="Picture Placeholder 10"/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62" b="2862"/>
          <a:stretch>
            <a:fillRect/>
          </a:stretch>
        </p:blipFill>
        <p:spPr>
          <a:xfrm>
            <a:off x="2530378" y="533590"/>
            <a:ext cx="9612870" cy="625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419100" y="4066270"/>
            <a:ext cx="207753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b="0" kern="1200" spc="-6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Q&amp;A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98338" cy="623297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lIns="90000" tIns="0" rIns="90000" bIns="0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Placeholder 3"/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72" b="2872"/>
          <a:stretch>
            <a:fillRect/>
          </a:stretch>
        </p:blipFill>
        <p:spPr>
          <a:xfrm>
            <a:off x="2530378" y="533590"/>
            <a:ext cx="9612870" cy="62329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2530378" y="527798"/>
            <a:ext cx="7274829" cy="6238762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7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68599" y="660400"/>
            <a:ext cx="3835401" cy="5486400"/>
          </a:xfrm>
        </p:spPr>
        <p:txBody>
          <a:bodyPr anchor="ctr">
            <a:norm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6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00429" y="4078617"/>
            <a:ext cx="211307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b="0" kern="1200" spc="-6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98338" cy="6243130"/>
          </a:xfrm>
          <a:prstGeom prst="rect">
            <a:avLst/>
          </a:prstGeom>
        </p:spPr>
      </p:pic>
      <p:pic>
        <p:nvPicPr>
          <p:cNvPr id="11" name="Picture Placeholder 7"/>
          <p:cNvPicPr>
            <a:picLocks noChangeAspect="1"/>
          </p:cNvPicPr>
          <p:nvPr userDrawn="1"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2" b="2822"/>
          <a:stretch>
            <a:fillRect/>
          </a:stretch>
        </p:blipFill>
        <p:spPr>
          <a:xfrm>
            <a:off x="2530378" y="533590"/>
            <a:ext cx="9612870" cy="624313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>
            <a:spLocks noChangeAspect="1"/>
          </p:cNvSpPr>
          <p:nvPr userDrawn="1"/>
        </p:nvSpPr>
        <p:spPr>
          <a:xfrm>
            <a:off x="2530378" y="527798"/>
            <a:ext cx="7274829" cy="6248922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7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68599" y="660400"/>
            <a:ext cx="3835401" cy="5486400"/>
          </a:xfrm>
        </p:spPr>
        <p:txBody>
          <a:bodyPr anchor="ctr">
            <a:norm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6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lIns="90000" tIns="0" rIns="90000" bIns="0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00429" y="4078617"/>
            <a:ext cx="207428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b="0" kern="1200" spc="-6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98338" cy="6232970"/>
          </a:xfrm>
          <a:prstGeom prst="rect">
            <a:avLst/>
          </a:prstGeom>
        </p:spPr>
      </p:pic>
      <p:pic>
        <p:nvPicPr>
          <p:cNvPr id="14" name="Picture Placeholder 3"/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80" b="8080"/>
          <a:stretch>
            <a:fillRect/>
          </a:stretch>
        </p:blipFill>
        <p:spPr>
          <a:xfrm>
            <a:off x="2530378" y="539382"/>
            <a:ext cx="9612870" cy="622717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>
            <a:spLocks noChangeAspect="1"/>
          </p:cNvSpPr>
          <p:nvPr userDrawn="1"/>
        </p:nvSpPr>
        <p:spPr>
          <a:xfrm>
            <a:off x="2530378" y="533590"/>
            <a:ext cx="7274829" cy="6232970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7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68599" y="660400"/>
            <a:ext cx="3835401" cy="5486400"/>
          </a:xfrm>
        </p:spPr>
        <p:txBody>
          <a:bodyPr anchor="ctr">
            <a:norm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6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lIns="90000" tIns="0" rIns="90000" bIns="0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00429" y="3631371"/>
            <a:ext cx="212994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b="0" kern="1200" spc="-6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Key Takeaways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98338" cy="6232970"/>
          </a:xfrm>
          <a:prstGeom prst="rect">
            <a:avLst/>
          </a:prstGeom>
        </p:spPr>
      </p:pic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59" b="2759"/>
          <a:stretch>
            <a:fillRect/>
          </a:stretch>
        </p:blipFill>
        <p:spPr>
          <a:xfrm>
            <a:off x="2530378" y="539382"/>
            <a:ext cx="9612870" cy="6227178"/>
          </a:xfrm>
          <a:prstGeom prst="rect">
            <a:avLst/>
          </a:prstGeom>
        </p:spPr>
      </p:pic>
      <p:sp>
        <p:nvSpPr>
          <p:cNvPr id="18" name="Rectangle 17"/>
          <p:cNvSpPr>
            <a:spLocks noChangeAspect="1"/>
          </p:cNvSpPr>
          <p:nvPr userDrawn="1"/>
        </p:nvSpPr>
        <p:spPr>
          <a:xfrm>
            <a:off x="2530378" y="533590"/>
            <a:ext cx="7274829" cy="6232970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7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68599" y="660400"/>
            <a:ext cx="3835401" cy="6106160"/>
          </a:xfrm>
        </p:spPr>
        <p:txBody>
          <a:bodyPr anchor="ctr">
            <a:norm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6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lIns="90000" tIns="0" rIns="90000" bIns="0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19100" y="3631371"/>
            <a:ext cx="207753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b="0" kern="1200" spc="-6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Upcoming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98338" cy="6243130"/>
          </a:xfrm>
          <a:prstGeom prst="rect">
            <a:avLst/>
          </a:prstGeom>
        </p:spPr>
      </p:pic>
      <p:pic>
        <p:nvPicPr>
          <p:cNvPr id="14" name="Picture Placeholder 2"/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55" b="2855"/>
          <a:stretch>
            <a:fillRect/>
          </a:stretch>
        </p:blipFill>
        <p:spPr>
          <a:xfrm>
            <a:off x="2532254" y="533590"/>
            <a:ext cx="9610994" cy="624313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>
            <a:spLocks noChangeAspect="1"/>
          </p:cNvSpPr>
          <p:nvPr userDrawn="1"/>
        </p:nvSpPr>
        <p:spPr>
          <a:xfrm>
            <a:off x="2532254" y="533590"/>
            <a:ext cx="7274829" cy="6243130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7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68599" y="660400"/>
            <a:ext cx="3835401" cy="6116320"/>
          </a:xfrm>
        </p:spPr>
        <p:txBody>
          <a:bodyPr anchor="ctr">
            <a:norm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6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lIns="90000" tIns="0" rIns="90000" bIns="0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00429" y="4078617"/>
            <a:ext cx="174054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b="0" kern="1200" spc="-6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98338" cy="6253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60400"/>
            <a:ext cx="2077538" cy="38735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40" b="2840"/>
          <a:stretch>
            <a:fillRect/>
          </a:stretch>
        </p:blipFill>
        <p:spPr>
          <a:xfrm>
            <a:off x="2530378" y="533590"/>
            <a:ext cx="9612870" cy="625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92000" cy="6786880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409699" y="4984476"/>
            <a:ext cx="2498145" cy="3669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en-US" sz="16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/>
              <a:t>Master text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409700" y="5351399"/>
            <a:ext cx="2393784" cy="711473"/>
          </a:xfrm>
        </p:spPr>
        <p:txBody>
          <a:bodyPr anchor="t"/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4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409699" y="3917675"/>
            <a:ext cx="980661" cy="980661"/>
          </a:xfrm>
          <a:ln w="12700">
            <a:solidFill>
              <a:schemeClr val="bg1"/>
            </a:solidFill>
          </a:ln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none"/>
        </p:style>
        <p:txBody>
          <a:bodyPr tIns="914400" anchor="b"/>
          <a:lstStyle>
            <a:lvl1pPr marL="12700" indent="-12700" algn="ctr">
              <a:buNone/>
              <a:tabLst/>
              <a:defRPr sz="1050" baseline="0"/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28600" y="120316"/>
            <a:ext cx="4066674" cy="3128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92505" y="57875"/>
            <a:ext cx="44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Cognitive</a:t>
            </a:r>
            <a:r>
              <a:rPr lang="en-US" sz="2000" baseline="0" dirty="0" smtClean="0">
                <a:solidFill>
                  <a:schemeClr val="bg1"/>
                </a:solidFill>
              </a:rPr>
              <a:t> Process Transformation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92000" cy="678688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7900" y="5372100"/>
            <a:ext cx="7785100" cy="9398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none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1700" y="736600"/>
            <a:ext cx="7861300" cy="44881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8400"/>
              </a:lnSpc>
              <a:defRPr sz="7200" b="0" i="0" spc="-100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master 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04537" y="132347"/>
            <a:ext cx="4138863" cy="3007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92505" y="57875"/>
            <a:ext cx="44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Cognitive</a:t>
            </a:r>
            <a:r>
              <a:rPr lang="en-US" sz="2000" baseline="0" dirty="0" smtClean="0">
                <a:solidFill>
                  <a:schemeClr val="bg1"/>
                </a:solidFill>
              </a:rPr>
              <a:t> Process Transformation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14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206623" cy="67848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62465" y="3917675"/>
            <a:ext cx="11777135" cy="21451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FFFFFF">
                  <a:alpha val="4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92499" y="889000"/>
            <a:ext cx="8383567" cy="27351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81399" y="5073376"/>
            <a:ext cx="2498145" cy="3669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en-US" sz="1600" b="1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/>
              <a:t>Master text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81400" y="5440299"/>
            <a:ext cx="2393784" cy="711473"/>
          </a:xfrm>
        </p:spPr>
        <p:txBody>
          <a:bodyPr anchor="t"/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4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581399" y="4006575"/>
            <a:ext cx="980661" cy="980661"/>
          </a:xfrm>
          <a:ln w="12700">
            <a:solidFill>
              <a:schemeClr val="bg1"/>
            </a:solidFill>
          </a:ln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none"/>
        </p:style>
        <p:txBody>
          <a:bodyPr tIns="914400" anchor="b"/>
          <a:lstStyle>
            <a:lvl1pPr marL="12700" indent="-12700" algn="ctr">
              <a:buNone/>
              <a:tabLst/>
              <a:defRPr sz="1050" baseline="0"/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68442" y="96253"/>
            <a:ext cx="4102769" cy="3609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2505" y="57875"/>
            <a:ext cx="44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Cognitive</a:t>
            </a:r>
            <a:r>
              <a:rPr lang="en-US" sz="2000" baseline="0" dirty="0" smtClean="0">
                <a:solidFill>
                  <a:schemeClr val="bg1"/>
                </a:solidFill>
              </a:rPr>
              <a:t> Process Transformation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206623" cy="678484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62465" y="3917675"/>
            <a:ext cx="11777135" cy="21451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FFFFFF">
                  <a:alpha val="4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492499" y="889000"/>
            <a:ext cx="8383567" cy="27351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581399" y="5073376"/>
            <a:ext cx="2498145" cy="3669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en-US" sz="1600" b="1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/>
              <a:t>Master text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581400" y="5440299"/>
            <a:ext cx="2393784" cy="711473"/>
          </a:xfrm>
        </p:spPr>
        <p:txBody>
          <a:bodyPr anchor="t"/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4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27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581399" y="4006575"/>
            <a:ext cx="980661" cy="980661"/>
          </a:xfrm>
          <a:ln w="12700">
            <a:solidFill>
              <a:schemeClr val="bg1"/>
            </a:solidFill>
          </a:ln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none"/>
        </p:style>
        <p:txBody>
          <a:bodyPr tIns="914400" anchor="b"/>
          <a:lstStyle>
            <a:lvl1pPr marL="12700" indent="-12700" algn="ctr">
              <a:buNone/>
              <a:tabLst/>
              <a:defRPr sz="1050" baseline="0"/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311899" y="5073376"/>
            <a:ext cx="2498145" cy="3669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en-US" sz="1600" b="1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311900" y="5440299"/>
            <a:ext cx="2393784" cy="711473"/>
          </a:xfrm>
        </p:spPr>
        <p:txBody>
          <a:bodyPr anchor="t"/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4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337299" y="4006575"/>
            <a:ext cx="980661" cy="980661"/>
          </a:xfrm>
          <a:ln w="12700">
            <a:solidFill>
              <a:schemeClr val="bg1"/>
            </a:solidFill>
          </a:ln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none"/>
        </p:style>
        <p:txBody>
          <a:bodyPr tIns="914400" anchor="b"/>
          <a:lstStyle>
            <a:lvl1pPr marL="12700" indent="-12700" algn="ctr">
              <a:buNone/>
              <a:tabLst/>
              <a:defRPr sz="1050" baseline="0"/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92505" y="96252"/>
            <a:ext cx="4150895" cy="3869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92505" y="57875"/>
            <a:ext cx="44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Cognitive</a:t>
            </a:r>
            <a:r>
              <a:rPr lang="en-US" sz="2000" baseline="0" dirty="0" smtClean="0">
                <a:solidFill>
                  <a:schemeClr val="bg1"/>
                </a:solidFill>
              </a:rPr>
              <a:t> Process Transformation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206623" cy="678484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62465" y="3917675"/>
            <a:ext cx="11777135" cy="21451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FFFFFF">
                  <a:alpha val="4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492499" y="889000"/>
            <a:ext cx="8383567" cy="27351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581399" y="5073376"/>
            <a:ext cx="2498145" cy="3669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en-US" sz="1600" b="1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/>
              <a:t>Master text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581400" y="5440299"/>
            <a:ext cx="2393784" cy="711473"/>
          </a:xfrm>
        </p:spPr>
        <p:txBody>
          <a:bodyPr anchor="t"/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4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27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581399" y="4006575"/>
            <a:ext cx="980661" cy="980661"/>
          </a:xfrm>
          <a:ln w="12700">
            <a:solidFill>
              <a:schemeClr val="bg1"/>
            </a:solidFill>
          </a:ln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none"/>
        </p:style>
        <p:txBody>
          <a:bodyPr tIns="914400" anchor="b"/>
          <a:lstStyle>
            <a:lvl1pPr marL="12700" indent="-12700" algn="ctr">
              <a:buNone/>
              <a:tabLst/>
              <a:defRPr sz="1050" baseline="0"/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311899" y="5073376"/>
            <a:ext cx="2498145" cy="3669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en-US" sz="1600" b="1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311900" y="5440299"/>
            <a:ext cx="2393784" cy="711473"/>
          </a:xfrm>
        </p:spPr>
        <p:txBody>
          <a:bodyPr anchor="t"/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4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337299" y="4006575"/>
            <a:ext cx="980661" cy="980661"/>
          </a:xfrm>
          <a:ln w="12700">
            <a:solidFill>
              <a:schemeClr val="bg1"/>
            </a:solidFill>
          </a:ln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none"/>
        </p:style>
        <p:txBody>
          <a:bodyPr tIns="914400" anchor="b"/>
          <a:lstStyle>
            <a:lvl1pPr marL="12700" indent="-12700" algn="ctr">
              <a:buNone/>
              <a:tabLst/>
              <a:defRPr sz="1050" baseline="0"/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62465" y="132347"/>
            <a:ext cx="4044840" cy="3248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92505" y="57875"/>
            <a:ext cx="44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Cognitive</a:t>
            </a:r>
            <a:r>
              <a:rPr lang="en-US" sz="2000" baseline="0" dirty="0" smtClean="0">
                <a:solidFill>
                  <a:schemeClr val="bg1"/>
                </a:solidFill>
              </a:rPr>
              <a:t> Process Transformation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5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206623" cy="6784848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262465" y="3917675"/>
            <a:ext cx="11777135" cy="21451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FFFFFF">
                  <a:alpha val="4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581399" y="5073376"/>
            <a:ext cx="2498145" cy="3669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en-US" sz="1600" b="1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/>
              <a:t>Master text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581400" y="5440299"/>
            <a:ext cx="2393784" cy="711473"/>
          </a:xfrm>
        </p:spPr>
        <p:txBody>
          <a:bodyPr anchor="t"/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4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32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581399" y="4006575"/>
            <a:ext cx="980661" cy="980661"/>
          </a:xfrm>
          <a:ln w="12700">
            <a:solidFill>
              <a:schemeClr val="bg1"/>
            </a:solidFill>
          </a:ln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none"/>
        </p:style>
        <p:txBody>
          <a:bodyPr tIns="914400" anchor="b"/>
          <a:lstStyle>
            <a:lvl1pPr marL="12700" indent="-12700" algn="ctr">
              <a:buNone/>
              <a:tabLst/>
              <a:defRPr sz="1050" baseline="0"/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3492499" y="889000"/>
            <a:ext cx="8383567" cy="27351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311899" y="5073376"/>
            <a:ext cx="2498145" cy="3669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en-US" sz="1600" b="1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311900" y="5440299"/>
            <a:ext cx="2393784" cy="711473"/>
          </a:xfrm>
        </p:spPr>
        <p:txBody>
          <a:bodyPr anchor="t"/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4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337299" y="4006575"/>
            <a:ext cx="980661" cy="980661"/>
          </a:xfrm>
          <a:ln w="12700">
            <a:solidFill>
              <a:schemeClr val="bg1"/>
            </a:solidFill>
          </a:ln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none"/>
        </p:style>
        <p:txBody>
          <a:bodyPr tIns="914400" anchor="b"/>
          <a:lstStyle>
            <a:lvl1pPr marL="12700" indent="-12700" algn="ctr">
              <a:buNone/>
              <a:tabLst/>
              <a:defRPr sz="1050" baseline="0"/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9093199" y="5073376"/>
            <a:ext cx="2498145" cy="3669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en-US" sz="1600" b="1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/>
              <a:t>Master text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9093200" y="5440299"/>
            <a:ext cx="2393784" cy="711473"/>
          </a:xfrm>
        </p:spPr>
        <p:txBody>
          <a:bodyPr anchor="t"/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4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9093199" y="4006575"/>
            <a:ext cx="980661" cy="980661"/>
          </a:xfrm>
          <a:ln w="12700">
            <a:solidFill>
              <a:schemeClr val="bg1"/>
            </a:solidFill>
          </a:ln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none"/>
        </p:style>
        <p:txBody>
          <a:bodyPr tIns="914400" anchor="b"/>
          <a:lstStyle>
            <a:lvl1pPr marL="12700" indent="-12700" algn="ctr">
              <a:buNone/>
              <a:tabLst/>
              <a:defRPr sz="1050" baseline="0"/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62465" y="96253"/>
            <a:ext cx="4032809" cy="3489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92505" y="57875"/>
            <a:ext cx="44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Cognitive</a:t>
            </a:r>
            <a:r>
              <a:rPr lang="en-US" sz="2000" baseline="0" dirty="0" smtClean="0">
                <a:solidFill>
                  <a:schemeClr val="bg1"/>
                </a:solidFill>
              </a:rPr>
              <a:t> Process Transformation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4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00" y="1536700"/>
            <a:ext cx="11631600" cy="4996504"/>
          </a:xfrm>
        </p:spPr>
        <p:txBody>
          <a:bodyPr lIns="36000" anchor="t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82000" y="6533204"/>
            <a:ext cx="366712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ADDBF4-296E-4A0A-8CD4-D91F9221A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26651" y="6533204"/>
            <a:ext cx="877182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IBM Internal Use Only</a:t>
            </a:r>
          </a:p>
        </p:txBody>
      </p:sp>
      <p:sp>
        <p:nvSpPr>
          <p:cNvPr id="10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162" y="6533204"/>
            <a:ext cx="118903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CA597C-06C0-48DD-93E9-0E2BAB832198}" type="datetime1">
              <a:rPr lang="en-US" smtClean="0"/>
              <a:t>10/24/17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7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200" y="1536700"/>
            <a:ext cx="5634000" cy="4996504"/>
          </a:xfrm>
        </p:spPr>
        <p:txBody>
          <a:bodyPr lIns="36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467" y="1536700"/>
            <a:ext cx="5634000" cy="4996504"/>
          </a:xfrm>
        </p:spPr>
        <p:txBody>
          <a:bodyPr lIns="36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00" y="571957"/>
            <a:ext cx="11631600" cy="825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82000" y="6533204"/>
            <a:ext cx="366712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ADDBF4-296E-4A0A-8CD4-D91F9221A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26651" y="6533204"/>
            <a:ext cx="877182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IBM Internal Use Only</a:t>
            </a:r>
          </a:p>
        </p:txBody>
      </p:sp>
      <p:sp>
        <p:nvSpPr>
          <p:cNvPr id="12" name="Rectangle 1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93162" y="6533204"/>
            <a:ext cx="118903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CA597C-06C0-48DD-93E9-0E2BAB832198}" type="datetime1">
              <a:rPr lang="en-US" smtClean="0"/>
              <a:t>10/24/17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73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7467" y="1460500"/>
            <a:ext cx="5634000" cy="69940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2001" y="2229599"/>
            <a:ext cx="5634000" cy="4303605"/>
          </a:xfrm>
        </p:spPr>
        <p:txBody>
          <a:bodyPr anchor="t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282001" y="1460500"/>
            <a:ext cx="5634000" cy="7056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4"/>
          </p:nvPr>
        </p:nvSpPr>
        <p:spPr>
          <a:xfrm>
            <a:off x="6267467" y="2229599"/>
            <a:ext cx="5634000" cy="4297410"/>
          </a:xfrm>
        </p:spPr>
        <p:txBody>
          <a:bodyPr anchor="t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82000" y="6533204"/>
            <a:ext cx="366712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ADDBF4-296E-4A0A-8CD4-D91F9221A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26651" y="6533204"/>
            <a:ext cx="877182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IBM Internal Use Only</a:t>
            </a:r>
          </a:p>
        </p:txBody>
      </p:sp>
      <p:sp>
        <p:nvSpPr>
          <p:cNvPr id="14" name="Rectangle 19"/>
          <p:cNvSpPr>
            <a:spLocks noGrp="1" noChangeArrowheads="1"/>
          </p:cNvSpPr>
          <p:nvPr>
            <p:ph type="dt" sz="half" idx="15"/>
          </p:nvPr>
        </p:nvSpPr>
        <p:spPr bwMode="auto">
          <a:xfrm>
            <a:off x="693162" y="6533204"/>
            <a:ext cx="118903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CA597C-06C0-48DD-93E9-0E2BAB832198}" type="datetime1">
              <a:rPr lang="en-US" smtClean="0"/>
              <a:t>10/24/17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2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 noChangeAspect="1"/>
          </p:cNvSpPr>
          <p:nvPr>
            <p:ph type="body" sz="quarter" idx="13"/>
          </p:nvPr>
        </p:nvSpPr>
        <p:spPr>
          <a:xfrm>
            <a:off x="280200" y="1542858"/>
            <a:ext cx="11622646" cy="4990346"/>
          </a:xfrm>
        </p:spPr>
        <p:txBody>
          <a:bodyPr anchor="t">
            <a:normAutofit/>
          </a:bodyPr>
          <a:lstStyle>
            <a:lvl1pPr marL="285750" marR="0" indent="-28575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82000" y="6533204"/>
            <a:ext cx="366712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ADDBF4-296E-4A0A-8CD4-D91F9221A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26651" y="6533204"/>
            <a:ext cx="877182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IBM Internal Use Only</a:t>
            </a:r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162" y="6533204"/>
            <a:ext cx="118903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CA597C-06C0-48DD-93E9-0E2BAB832198}" type="datetime1">
              <a:rPr lang="en-US" smtClean="0"/>
              <a:t>10/24/17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5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black">
          <a:xfrm>
            <a:off x="10540200" y="6533204"/>
            <a:ext cx="1371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/>
                </a:solidFill>
                <a:cs typeface="Arial" panose="020B0604020202020204" pitchFamily="34" charset="0"/>
              </a:rPr>
              <a:t>© 2017 IBM Corporation</a:t>
            </a: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82000" y="6533204"/>
            <a:ext cx="366712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ADDBF4-296E-4A0A-8CD4-D91F9221A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26651" y="6533204"/>
            <a:ext cx="877182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IBM Internal Use Only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162" y="6533204"/>
            <a:ext cx="118903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CA597C-06C0-48DD-93E9-0E2BAB832198}" type="datetime1">
              <a:rPr lang="en-US" smtClean="0"/>
              <a:t>10/24/17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0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8" b="16331"/>
          <a:stretch/>
        </p:blipFill>
        <p:spPr>
          <a:xfrm>
            <a:off x="0" y="339500"/>
            <a:ext cx="12409126" cy="6347360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 userDrawn="1"/>
        </p:nvSpPr>
        <p:spPr bwMode="black">
          <a:xfrm>
            <a:off x="10540200" y="6533204"/>
            <a:ext cx="1371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/>
                </a:solidFill>
                <a:cs typeface="Arial" panose="020B0604020202020204" pitchFamily="34" charset="0"/>
              </a:rPr>
              <a:t>© 2017 IBM Corporation</a:t>
            </a: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82000" y="6533204"/>
            <a:ext cx="366712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ADDBF4-296E-4A0A-8CD4-D91F9221A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26651" y="6533204"/>
            <a:ext cx="877182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IBM Internal Use Only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162" y="6533204"/>
            <a:ext cx="118903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CA597C-06C0-48DD-93E9-0E2BAB832198}" type="datetime1">
              <a:rPr lang="en-US" smtClean="0"/>
              <a:t>10/24/17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6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751158" cy="209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13360" y="77890"/>
            <a:ext cx="382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kern="1200" spc="-60" baseline="0" dirty="0">
                <a:solidFill>
                  <a:srgbClr val="0B66AC"/>
                </a:solidFill>
                <a:latin typeface="+mj-lt"/>
                <a:ea typeface="+mj-ea"/>
                <a:cs typeface="+mj-cs"/>
              </a:rPr>
              <a:t>Text Chat</a:t>
            </a:r>
          </a:p>
        </p:txBody>
      </p:sp>
      <p:pic>
        <p:nvPicPr>
          <p:cNvPr id="1026" name="Picture 2" descr="C:\Users\IBM_AD~1\AppData\Local\Temp\SNAGHTML15a78e0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43" y="944880"/>
            <a:ext cx="8145605" cy="4577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629920" y="944880"/>
            <a:ext cx="307848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Click	</a:t>
            </a:r>
            <a:r>
              <a:rPr lang="en-US" baseline="0" dirty="0"/>
              <a:t>   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aseline="0" dirty="0"/>
              <a:t>Navigate to the Sent To field and select Everyone.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aseline="0" dirty="0"/>
              <a:t>Enter message.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Click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View message in the Chat section.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5497" y="943630"/>
            <a:ext cx="400000" cy="49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61293" y="2720461"/>
            <a:ext cx="714286" cy="419048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black">
          <a:xfrm>
            <a:off x="10540200" y="6533204"/>
            <a:ext cx="1371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/>
                </a:solidFill>
                <a:cs typeface="Arial" panose="020B0604020202020204" pitchFamily="34" charset="0"/>
              </a:rPr>
              <a:t>© 2017 IBM Corporation</a:t>
            </a: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82000" y="6533204"/>
            <a:ext cx="366712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ADDBF4-296E-4A0A-8CD4-D91F9221A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26651" y="6533204"/>
            <a:ext cx="877182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IBM Internal Use Only</a:t>
            </a:r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162" y="6533204"/>
            <a:ext cx="118903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CA597C-06C0-48DD-93E9-0E2BAB832198}" type="datetime1">
              <a:rPr lang="en-US" smtClean="0"/>
              <a:t>10/24/17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51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751158" cy="209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13360" y="77890"/>
            <a:ext cx="382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kern="1200" spc="-60" baseline="0" dirty="0">
                <a:solidFill>
                  <a:srgbClr val="0B66AC"/>
                </a:solidFill>
                <a:latin typeface="+mj-lt"/>
                <a:ea typeface="+mj-ea"/>
                <a:cs typeface="+mj-cs"/>
              </a:rPr>
              <a:t>Whiteboard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3360" y="944880"/>
            <a:ext cx="2740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Click	</a:t>
            </a:r>
            <a:r>
              <a:rPr lang="en-US" baseline="0" dirty="0"/>
              <a:t>   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aseline="0" dirty="0"/>
              <a:t>Click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baseline="0" dirty="0"/>
              <a:t>Place an arrow on the map.</a:t>
            </a:r>
          </a:p>
        </p:txBody>
      </p:sp>
      <p:pic>
        <p:nvPicPr>
          <p:cNvPr id="4098" name="Picture 2" descr="C:\Users\IBM_AD~1\AppData\Local\Temp\SNAGHTML15ce72d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38" y="944880"/>
            <a:ext cx="9124126" cy="512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0809" y="1055705"/>
            <a:ext cx="352381" cy="314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0809" y="1448899"/>
            <a:ext cx="400000" cy="371429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black">
          <a:xfrm>
            <a:off x="10540200" y="6533204"/>
            <a:ext cx="1371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/>
                </a:solidFill>
                <a:cs typeface="Arial" panose="020B0604020202020204" pitchFamily="34" charset="0"/>
              </a:rPr>
              <a:t>© 2017 IBM Corporation</a:t>
            </a: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82000" y="6533204"/>
            <a:ext cx="366712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ADDBF4-296E-4A0A-8CD4-D91F9221A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26651" y="6533204"/>
            <a:ext cx="877182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IBM Internal Use Only</a:t>
            </a:r>
          </a:p>
        </p:txBody>
      </p:sp>
      <p:sp>
        <p:nvSpPr>
          <p:cNvPr id="12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162" y="6533204"/>
            <a:ext cx="118903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CA597C-06C0-48DD-93E9-0E2BAB832198}" type="datetime1">
              <a:rPr lang="en-US" smtClean="0"/>
              <a:t>10/24/17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3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206623" cy="6784848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262465" y="3917675"/>
            <a:ext cx="11777135" cy="21451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FFFFFF">
                  <a:alpha val="4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581399" y="5073376"/>
            <a:ext cx="2498145" cy="3669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en-US" sz="1600" b="1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/>
              <a:t>Master text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581400" y="5440299"/>
            <a:ext cx="2393784" cy="711473"/>
          </a:xfrm>
        </p:spPr>
        <p:txBody>
          <a:bodyPr anchor="t"/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4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32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581399" y="4006575"/>
            <a:ext cx="980661" cy="980661"/>
          </a:xfrm>
          <a:ln w="12700">
            <a:solidFill>
              <a:schemeClr val="bg1"/>
            </a:solidFill>
          </a:ln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none"/>
        </p:style>
        <p:txBody>
          <a:bodyPr tIns="914400" anchor="b"/>
          <a:lstStyle>
            <a:lvl1pPr marL="12700" indent="-12700" algn="ctr">
              <a:buNone/>
              <a:tabLst/>
              <a:defRPr sz="1050" baseline="0"/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3492499" y="889000"/>
            <a:ext cx="8383567" cy="27351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311899" y="5073376"/>
            <a:ext cx="2498145" cy="3669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en-US" sz="1600" b="1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311900" y="5440299"/>
            <a:ext cx="2393784" cy="711473"/>
          </a:xfrm>
        </p:spPr>
        <p:txBody>
          <a:bodyPr anchor="t"/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4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337299" y="4006575"/>
            <a:ext cx="980661" cy="980661"/>
          </a:xfrm>
          <a:ln w="12700">
            <a:solidFill>
              <a:schemeClr val="bg1"/>
            </a:solidFill>
          </a:ln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none"/>
        </p:style>
        <p:txBody>
          <a:bodyPr tIns="914400" anchor="b"/>
          <a:lstStyle>
            <a:lvl1pPr marL="12700" indent="-12700" algn="ctr">
              <a:buNone/>
              <a:tabLst/>
              <a:defRPr sz="1050" baseline="0"/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9093199" y="5073376"/>
            <a:ext cx="2498145" cy="3669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en-US" sz="1600" b="1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/>
              <a:t>Master text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9093200" y="5440299"/>
            <a:ext cx="2393784" cy="711473"/>
          </a:xfrm>
        </p:spPr>
        <p:txBody>
          <a:bodyPr anchor="t"/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4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9093199" y="4006575"/>
            <a:ext cx="980661" cy="980661"/>
          </a:xfrm>
          <a:ln w="12700">
            <a:solidFill>
              <a:schemeClr val="bg1"/>
            </a:solidFill>
          </a:ln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none"/>
        </p:style>
        <p:txBody>
          <a:bodyPr tIns="914400" anchor="b"/>
          <a:lstStyle>
            <a:lvl1pPr marL="12700" indent="-12700" algn="ctr">
              <a:buNone/>
              <a:tabLst/>
              <a:defRPr sz="1050" baseline="0"/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92505" y="96252"/>
            <a:ext cx="4150895" cy="3869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92505" y="57875"/>
            <a:ext cx="44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Cognitive</a:t>
            </a:r>
            <a:r>
              <a:rPr lang="en-US" sz="2000" baseline="0" dirty="0" smtClean="0">
                <a:solidFill>
                  <a:schemeClr val="bg1"/>
                </a:solidFill>
              </a:rPr>
              <a:t> Process Transformation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088"/>
            <a:ext cx="8547100" cy="641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2000" y="596350"/>
            <a:ext cx="2194500" cy="5893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rgbClr val="0B66A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" y="0"/>
            <a:ext cx="12189600" cy="495202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53400" y="538163"/>
            <a:ext cx="12096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 userDrawn="1"/>
        </p:nvSpPr>
        <p:spPr bwMode="black">
          <a:xfrm>
            <a:off x="10540200" y="6533204"/>
            <a:ext cx="1371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/>
                </a:solidFill>
                <a:cs typeface="Arial" panose="020B0604020202020204" pitchFamily="34" charset="0"/>
              </a:rPr>
              <a:t>© 2017 IBM Corporation</a:t>
            </a: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82000" y="6533204"/>
            <a:ext cx="366712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ADDBF4-296E-4A0A-8CD4-D91F9221A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26651" y="6533204"/>
            <a:ext cx="877182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IBM Internal Use Only</a:t>
            </a: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162" y="6533204"/>
            <a:ext cx="118903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CA597C-06C0-48DD-93E9-0E2BAB832198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69968" y="84221"/>
            <a:ext cx="4001242" cy="3618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92505" y="57875"/>
            <a:ext cx="44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Cognitive</a:t>
            </a:r>
            <a:r>
              <a:rPr lang="en-US" sz="2000" baseline="0" dirty="0" smtClean="0">
                <a:solidFill>
                  <a:schemeClr val="bg1"/>
                </a:solidFill>
              </a:rPr>
              <a:t> Process Transformation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78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92000" cy="6736080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85" y="538163"/>
            <a:ext cx="8018815" cy="618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53400" y="543950"/>
            <a:ext cx="5794862" cy="6192130"/>
          </a:xfr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none"/>
        </p:style>
        <p:txBody>
          <a:bodyPr tIns="914400" anchor="t"/>
          <a:lstStyle>
            <a:lvl1pPr marL="12700" indent="-12700" algn="l">
              <a:buNone/>
              <a:tabLst/>
              <a:defRPr sz="105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3400" y="538163"/>
            <a:ext cx="12096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216568" y="84221"/>
            <a:ext cx="4078706" cy="3609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92505" y="57875"/>
            <a:ext cx="44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Cognitive</a:t>
            </a:r>
            <a:r>
              <a:rPr lang="en-US" sz="2000" baseline="0" dirty="0" smtClean="0">
                <a:solidFill>
                  <a:schemeClr val="bg1"/>
                </a:solidFill>
              </a:rPr>
              <a:t> Process Transformation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4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92000" cy="6736080"/>
          </a:xfrm>
          <a:prstGeom prst="rect">
            <a:avLst/>
          </a:prstGeom>
        </p:spPr>
      </p:pic>
      <p:sp>
        <p:nvSpPr>
          <p:cNvPr id="15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53400" y="543950"/>
            <a:ext cx="5794862" cy="6192130"/>
          </a:xfr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none"/>
        </p:style>
        <p:txBody>
          <a:bodyPr tIns="914400" anchor="t"/>
          <a:lstStyle>
            <a:lvl1pPr marL="12700" indent="-12700" algn="l">
              <a:buNone/>
              <a:tabLst/>
              <a:defRPr sz="105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3400" y="538163"/>
            <a:ext cx="12096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900074" y="1549399"/>
            <a:ext cx="6061738" cy="4944963"/>
          </a:xfrm>
          <a:prstGeom prst="rect">
            <a:avLst/>
          </a:prstGeom>
        </p:spPr>
        <p:txBody>
          <a:bodyPr vert="horz" lIns="3600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04537" y="138363"/>
            <a:ext cx="4078705" cy="2767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92505" y="57875"/>
            <a:ext cx="44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Cognitive</a:t>
            </a:r>
            <a:r>
              <a:rPr lang="en-US" sz="2000" baseline="0" dirty="0" smtClean="0">
                <a:solidFill>
                  <a:schemeClr val="bg1"/>
                </a:solidFill>
              </a:rPr>
              <a:t> Process Transformation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6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84924" cy="6236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60400"/>
            <a:ext cx="2077538" cy="38735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vert="horz" lIns="90000" tIns="0" rIns="90000" bIns="0" rtlCol="0" anchor="t">
            <a:normAutofit/>
          </a:bodyPr>
          <a:lstStyle>
            <a:lvl1pPr>
              <a:defRPr lang="en-US" sz="1800" dirty="0" smtClean="0"/>
            </a:lvl1pPr>
          </a:lstStyle>
          <a:p>
            <a:pPr lvl="0" algn="r">
              <a:lnSpc>
                <a:spcPct val="100000"/>
              </a:lnSpc>
            </a:pPr>
            <a:r>
              <a:rPr lang="en-US" dirty="0"/>
              <a:t>Click to edit Master text styles</a:t>
            </a:r>
          </a:p>
        </p:txBody>
      </p:sp>
      <p:pic>
        <p:nvPicPr>
          <p:cNvPr id="7" name="Picture Placeholder 4"/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14" b="2914"/>
          <a:stretch>
            <a:fillRect/>
          </a:stretch>
        </p:blipFill>
        <p:spPr>
          <a:xfrm>
            <a:off x="2530376" y="533590"/>
            <a:ext cx="9612872" cy="6243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76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98338" cy="6232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60400"/>
            <a:ext cx="2077538" cy="38735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vert="horz" lIns="90000" tIns="0" rIns="90000" bIns="0" rtlCol="0" anchor="t">
            <a:normAutofit/>
          </a:bodyPr>
          <a:lstStyle>
            <a:lvl1pPr>
              <a:defRPr lang="en-US" sz="1800" dirty="0" smtClean="0"/>
            </a:lvl1pPr>
          </a:lstStyle>
          <a:p>
            <a:pPr lvl="0" algn="r">
              <a:lnSpc>
                <a:spcPct val="100000"/>
              </a:lnSpc>
            </a:pPr>
            <a:r>
              <a:rPr lang="en-US" dirty="0"/>
              <a:t>Click to edit Master text styles</a:t>
            </a:r>
          </a:p>
        </p:txBody>
      </p:sp>
      <p:pic>
        <p:nvPicPr>
          <p:cNvPr id="8" name="Picture Placeholder 2"/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80" b="8080"/>
          <a:stretch>
            <a:fillRect/>
          </a:stretch>
        </p:blipFill>
        <p:spPr>
          <a:xfrm>
            <a:off x="2562266" y="533590"/>
            <a:ext cx="9612870" cy="6232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39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98338" cy="6232970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429" y="4806950"/>
            <a:ext cx="11543194" cy="1536700"/>
          </a:xfrm>
        </p:spPr>
        <p:txBody>
          <a:bodyPr lIns="90000" tIns="0" rIns="9000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00429" y="4078617"/>
            <a:ext cx="184608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b="0" kern="1200" spc="-6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Text Chat</a:t>
            </a:r>
          </a:p>
        </p:txBody>
      </p:sp>
    </p:spTree>
    <p:extLst>
      <p:ext uri="{BB962C8B-B14F-4D97-AF65-F5344CB8AC3E}">
        <p14:creationId xmlns:p14="http://schemas.microsoft.com/office/powerpoint/2010/main" val="3020667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98338" cy="6232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60400"/>
            <a:ext cx="2077538" cy="38735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vert="horz" lIns="90000" tIns="0" rIns="90000" bIns="0" rtlCol="0" anchor="t">
            <a:normAutofit/>
          </a:bodyPr>
          <a:lstStyle>
            <a:lvl1pPr>
              <a:defRPr lang="en-US" sz="1800" dirty="0" smtClean="0"/>
            </a:lvl1pPr>
          </a:lstStyle>
          <a:p>
            <a:pPr lvl="0" algn="r">
              <a:lnSpc>
                <a:spcPct val="100000"/>
              </a:lnSpc>
            </a:pPr>
            <a:r>
              <a:rPr lang="en-US" dirty="0"/>
              <a:t>Click to edit Master text styles</a:t>
            </a:r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68" b="2868"/>
          <a:stretch>
            <a:fillRect/>
          </a:stretch>
        </p:blipFill>
        <p:spPr>
          <a:xfrm>
            <a:off x="2562266" y="533590"/>
            <a:ext cx="9612870" cy="623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1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’”’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98338" cy="6232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60400"/>
            <a:ext cx="2077538" cy="38735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vert="horz" lIns="90000" tIns="0" rIns="90000" bIns="0" rtlCol="0" anchor="t">
            <a:normAutofit/>
          </a:bodyPr>
          <a:lstStyle>
            <a:lvl1pPr>
              <a:defRPr lang="en-US" sz="1800" dirty="0" smtClean="0"/>
            </a:lvl1pPr>
          </a:lstStyle>
          <a:p>
            <a:pPr lvl="0" algn="r">
              <a:lnSpc>
                <a:spcPct val="100000"/>
              </a:lnSpc>
            </a:pPr>
            <a:r>
              <a:rPr lang="en-US" dirty="0"/>
              <a:t>Click to edit Master text styles</a:t>
            </a:r>
          </a:p>
        </p:txBody>
      </p:sp>
      <p:pic>
        <p:nvPicPr>
          <p:cNvPr id="8" name="Picture Placeholder 2"/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9" b="2659"/>
          <a:stretch>
            <a:fillRect/>
          </a:stretch>
        </p:blipFill>
        <p:spPr>
          <a:xfrm>
            <a:off x="2530378" y="533590"/>
            <a:ext cx="9612870" cy="6232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65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" y="533590"/>
            <a:ext cx="12065289" cy="623620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vert="horz" lIns="90000" tIns="0" rIns="90000" bIns="0" rtlCol="0" anchor="t">
            <a:normAutofit/>
          </a:bodyPr>
          <a:lstStyle>
            <a:lvl1pPr>
              <a:defRPr lang="en-US" sz="1800" baseline="0" dirty="0" smtClean="0"/>
            </a:lvl1pPr>
          </a:lstStyle>
          <a:p>
            <a:pPr lvl="0" algn="r">
              <a:lnSpc>
                <a:spcPct val="100000"/>
              </a:lnSpc>
            </a:pPr>
            <a:endParaRPr lang="en-US" dirty="0"/>
          </a:p>
        </p:txBody>
      </p:sp>
      <p:pic>
        <p:nvPicPr>
          <p:cNvPr id="11" name="Picture Placeholder 10"/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62" b="2862"/>
          <a:stretch>
            <a:fillRect/>
          </a:stretch>
        </p:blipFill>
        <p:spPr>
          <a:xfrm>
            <a:off x="2530378" y="533590"/>
            <a:ext cx="9612870" cy="625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419100" y="4066270"/>
            <a:ext cx="207753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b="0" kern="1200" spc="-6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0821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98338" cy="623297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lIns="90000" tIns="0" rIns="90000" bIns="0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Placeholder 3"/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72" b="2872"/>
          <a:stretch>
            <a:fillRect/>
          </a:stretch>
        </p:blipFill>
        <p:spPr>
          <a:xfrm>
            <a:off x="2530378" y="533590"/>
            <a:ext cx="9612870" cy="62329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2530378" y="527798"/>
            <a:ext cx="7274829" cy="6238762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7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68599" y="660400"/>
            <a:ext cx="3835401" cy="5486400"/>
          </a:xfrm>
        </p:spPr>
        <p:txBody>
          <a:bodyPr anchor="ctr">
            <a:norm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6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00429" y="4078617"/>
            <a:ext cx="211307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b="0" kern="1200" spc="-6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60928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00" y="1536700"/>
            <a:ext cx="11631600" cy="4996504"/>
          </a:xfrm>
        </p:spPr>
        <p:txBody>
          <a:bodyPr lIns="36000" anchor="t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82000" y="6533204"/>
            <a:ext cx="366712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ADDBF4-296E-4A0A-8CD4-D91F9221A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26651" y="6533204"/>
            <a:ext cx="877182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IBM Internal Use Only</a:t>
            </a:r>
          </a:p>
        </p:txBody>
      </p:sp>
      <p:sp>
        <p:nvSpPr>
          <p:cNvPr id="10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162" y="6533204"/>
            <a:ext cx="118903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CA597C-06C0-48DD-93E9-0E2BAB832198}" type="datetime1">
              <a:rPr lang="en-US" smtClean="0"/>
              <a:t>10/24/17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98338" cy="6243130"/>
          </a:xfrm>
          <a:prstGeom prst="rect">
            <a:avLst/>
          </a:prstGeom>
        </p:spPr>
      </p:pic>
      <p:pic>
        <p:nvPicPr>
          <p:cNvPr id="11" name="Picture Placeholder 7"/>
          <p:cNvPicPr>
            <a:picLocks noChangeAspect="1"/>
          </p:cNvPicPr>
          <p:nvPr userDrawn="1"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2" b="2822"/>
          <a:stretch>
            <a:fillRect/>
          </a:stretch>
        </p:blipFill>
        <p:spPr>
          <a:xfrm>
            <a:off x="2530378" y="533590"/>
            <a:ext cx="9612870" cy="624313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>
            <a:spLocks noChangeAspect="1"/>
          </p:cNvSpPr>
          <p:nvPr userDrawn="1"/>
        </p:nvSpPr>
        <p:spPr>
          <a:xfrm>
            <a:off x="2530378" y="527798"/>
            <a:ext cx="7274829" cy="6248922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7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68599" y="660400"/>
            <a:ext cx="3835401" cy="5486400"/>
          </a:xfrm>
        </p:spPr>
        <p:txBody>
          <a:bodyPr anchor="ctr">
            <a:norm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6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lIns="90000" tIns="0" rIns="90000" bIns="0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00429" y="4078617"/>
            <a:ext cx="207428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b="0" kern="1200" spc="-6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07283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98338" cy="6232970"/>
          </a:xfrm>
          <a:prstGeom prst="rect">
            <a:avLst/>
          </a:prstGeom>
        </p:spPr>
      </p:pic>
      <p:pic>
        <p:nvPicPr>
          <p:cNvPr id="14" name="Picture Placeholder 3"/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80" b="8080"/>
          <a:stretch>
            <a:fillRect/>
          </a:stretch>
        </p:blipFill>
        <p:spPr>
          <a:xfrm>
            <a:off x="2530378" y="539382"/>
            <a:ext cx="9612870" cy="622717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>
            <a:spLocks noChangeAspect="1"/>
          </p:cNvSpPr>
          <p:nvPr userDrawn="1"/>
        </p:nvSpPr>
        <p:spPr>
          <a:xfrm>
            <a:off x="2530378" y="533590"/>
            <a:ext cx="7274829" cy="6232970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7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68599" y="660400"/>
            <a:ext cx="3835401" cy="5486400"/>
          </a:xfrm>
        </p:spPr>
        <p:txBody>
          <a:bodyPr anchor="ctr">
            <a:norm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6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lIns="90000" tIns="0" rIns="90000" bIns="0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00429" y="3631371"/>
            <a:ext cx="212994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b="0" kern="1200" spc="-6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351753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98338" cy="6232970"/>
          </a:xfrm>
          <a:prstGeom prst="rect">
            <a:avLst/>
          </a:prstGeom>
        </p:spPr>
      </p:pic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59" b="2759"/>
          <a:stretch>
            <a:fillRect/>
          </a:stretch>
        </p:blipFill>
        <p:spPr>
          <a:xfrm>
            <a:off x="2530378" y="539382"/>
            <a:ext cx="9612870" cy="6227178"/>
          </a:xfrm>
          <a:prstGeom prst="rect">
            <a:avLst/>
          </a:prstGeom>
        </p:spPr>
      </p:pic>
      <p:sp>
        <p:nvSpPr>
          <p:cNvPr id="18" name="Rectangle 17"/>
          <p:cNvSpPr>
            <a:spLocks noChangeAspect="1"/>
          </p:cNvSpPr>
          <p:nvPr userDrawn="1"/>
        </p:nvSpPr>
        <p:spPr>
          <a:xfrm>
            <a:off x="2530378" y="533590"/>
            <a:ext cx="7274829" cy="6232970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7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68599" y="660400"/>
            <a:ext cx="3835401" cy="6106160"/>
          </a:xfrm>
        </p:spPr>
        <p:txBody>
          <a:bodyPr anchor="ctr">
            <a:norm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6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lIns="90000" tIns="0" rIns="90000" bIns="0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19100" y="3631371"/>
            <a:ext cx="207753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b="0" kern="1200" spc="-6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Upcoming Events</a:t>
            </a:r>
          </a:p>
        </p:txBody>
      </p:sp>
    </p:spTree>
    <p:extLst>
      <p:ext uri="{BB962C8B-B14F-4D97-AF65-F5344CB8AC3E}">
        <p14:creationId xmlns:p14="http://schemas.microsoft.com/office/powerpoint/2010/main" val="3928117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98338" cy="6243130"/>
          </a:xfrm>
          <a:prstGeom prst="rect">
            <a:avLst/>
          </a:prstGeom>
        </p:spPr>
      </p:pic>
      <p:pic>
        <p:nvPicPr>
          <p:cNvPr id="14" name="Picture Placeholder 2"/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55" b="2855"/>
          <a:stretch>
            <a:fillRect/>
          </a:stretch>
        </p:blipFill>
        <p:spPr>
          <a:xfrm>
            <a:off x="2532254" y="533590"/>
            <a:ext cx="9610994" cy="624313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>
            <a:spLocks noChangeAspect="1"/>
          </p:cNvSpPr>
          <p:nvPr userDrawn="1"/>
        </p:nvSpPr>
        <p:spPr>
          <a:xfrm>
            <a:off x="2532254" y="533590"/>
            <a:ext cx="7274829" cy="6243130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7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68599" y="660400"/>
            <a:ext cx="3835401" cy="6116320"/>
          </a:xfrm>
        </p:spPr>
        <p:txBody>
          <a:bodyPr anchor="ctr">
            <a:norm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6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lIns="90000" tIns="0" rIns="90000" bIns="0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00429" y="4078617"/>
            <a:ext cx="174054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b="0" kern="1200" spc="-6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23878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533590"/>
            <a:ext cx="12098338" cy="6253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60400"/>
            <a:ext cx="2077538" cy="38735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4610100"/>
            <a:ext cx="2077538" cy="1536700"/>
          </a:xfrm>
        </p:spPr>
        <p:txBody>
          <a:bodyPr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40" b="2840"/>
          <a:stretch>
            <a:fillRect/>
          </a:stretch>
        </p:blipFill>
        <p:spPr>
          <a:xfrm>
            <a:off x="2530378" y="533590"/>
            <a:ext cx="9612870" cy="6253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07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432800" y="5829300"/>
            <a:ext cx="375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92000" cy="6786880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409699" y="4984476"/>
            <a:ext cx="2498145" cy="3669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en-US" sz="16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/>
              <a:t>Master text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409700" y="5351399"/>
            <a:ext cx="2393784" cy="711473"/>
          </a:xfrm>
        </p:spPr>
        <p:txBody>
          <a:bodyPr anchor="t"/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 sz="14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409699" y="3917675"/>
            <a:ext cx="980661" cy="980661"/>
          </a:xfrm>
          <a:ln w="12700">
            <a:solidFill>
              <a:schemeClr val="bg1"/>
            </a:solidFill>
          </a:ln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none"/>
        </p:style>
        <p:txBody>
          <a:bodyPr tIns="914400" anchor="b"/>
          <a:lstStyle>
            <a:lvl1pPr marL="12700" indent="-12700" algn="ctr">
              <a:buNone/>
              <a:tabLst/>
              <a:defRPr sz="1050" baseline="0"/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04537" y="156411"/>
            <a:ext cx="4066674" cy="3007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92505" y="57875"/>
            <a:ext cx="44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Cognitive</a:t>
            </a:r>
            <a:r>
              <a:rPr lang="en-US" sz="2000" baseline="0" dirty="0" smtClean="0">
                <a:solidFill>
                  <a:schemeClr val="bg1"/>
                </a:solidFill>
              </a:rPr>
              <a:t> Process Transformation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24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200" y="1536700"/>
            <a:ext cx="5634000" cy="4996504"/>
          </a:xfrm>
        </p:spPr>
        <p:txBody>
          <a:bodyPr lIns="36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467" y="1536700"/>
            <a:ext cx="5634000" cy="4996504"/>
          </a:xfrm>
        </p:spPr>
        <p:txBody>
          <a:bodyPr lIns="36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82000" y="6533204"/>
            <a:ext cx="366712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ADDBF4-296E-4A0A-8CD4-D91F9221A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26651" y="6533204"/>
            <a:ext cx="877182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IBM Internal Use Only</a:t>
            </a:r>
          </a:p>
        </p:txBody>
      </p:sp>
      <p:sp>
        <p:nvSpPr>
          <p:cNvPr id="12" name="Rectangle 1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93162" y="6533204"/>
            <a:ext cx="118903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CA597C-06C0-48DD-93E9-0E2BAB832198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7467" y="1460500"/>
            <a:ext cx="5634000" cy="69940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2001" y="2229599"/>
            <a:ext cx="5634000" cy="4303605"/>
          </a:xfrm>
        </p:spPr>
        <p:txBody>
          <a:bodyPr anchor="t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282001" y="1460500"/>
            <a:ext cx="5634000" cy="7056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4"/>
          </p:nvPr>
        </p:nvSpPr>
        <p:spPr>
          <a:xfrm>
            <a:off x="6267467" y="2229599"/>
            <a:ext cx="5634000" cy="4297410"/>
          </a:xfrm>
        </p:spPr>
        <p:txBody>
          <a:bodyPr anchor="t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82000" y="6533204"/>
            <a:ext cx="366712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ADDBF4-296E-4A0A-8CD4-D91F9221A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26651" y="6533204"/>
            <a:ext cx="877182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IBM Internal Use Only</a:t>
            </a:r>
          </a:p>
        </p:txBody>
      </p:sp>
      <p:sp>
        <p:nvSpPr>
          <p:cNvPr id="14" name="Rectangle 19"/>
          <p:cNvSpPr>
            <a:spLocks noGrp="1" noChangeArrowheads="1"/>
          </p:cNvSpPr>
          <p:nvPr>
            <p:ph type="dt" sz="half" idx="15"/>
          </p:nvPr>
        </p:nvSpPr>
        <p:spPr bwMode="auto">
          <a:xfrm>
            <a:off x="693162" y="6533204"/>
            <a:ext cx="118903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CA597C-06C0-48DD-93E9-0E2BAB832198}" type="datetime1">
              <a:rPr lang="en-US" smtClean="0"/>
              <a:t>10/24/17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 noChangeAspect="1"/>
          </p:cNvSpPr>
          <p:nvPr>
            <p:ph type="body" sz="quarter" idx="13"/>
          </p:nvPr>
        </p:nvSpPr>
        <p:spPr>
          <a:xfrm>
            <a:off x="280200" y="1542858"/>
            <a:ext cx="11622646" cy="4990346"/>
          </a:xfrm>
        </p:spPr>
        <p:txBody>
          <a:bodyPr anchor="t">
            <a:normAutofit/>
          </a:bodyPr>
          <a:lstStyle>
            <a:lvl1pPr marL="285750" marR="0" indent="-285750" algn="l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marL="345007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None/>
              <a:tabLst/>
              <a:defRPr/>
            </a:lvl2pPr>
            <a:lvl3pPr marL="683666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None/>
              <a:tabLst/>
              <a:defRPr/>
            </a:lvl3pPr>
            <a:lvl4pPr marL="1202237" marR="0" indent="-171446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4pPr>
            <a:lvl5pPr marL="1375799" marR="0" indent="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altLang="en-US" noProof="0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82000" y="6533204"/>
            <a:ext cx="366712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ADDBF4-296E-4A0A-8CD4-D91F9221A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26651" y="6533204"/>
            <a:ext cx="877182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IBM Internal Use Only</a:t>
            </a:r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162" y="6533204"/>
            <a:ext cx="118903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CA597C-06C0-48DD-93E9-0E2BAB832198}" type="datetime1">
              <a:rPr lang="en-US" smtClean="0"/>
              <a:t>10/24/17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8" b="16331"/>
          <a:stretch/>
        </p:blipFill>
        <p:spPr>
          <a:xfrm>
            <a:off x="0" y="339500"/>
            <a:ext cx="12409126" cy="634736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13360" y="77890"/>
            <a:ext cx="382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kern="1200" spc="-60" baseline="0" dirty="0">
                <a:solidFill>
                  <a:srgbClr val="0B66AC"/>
                </a:solidFill>
                <a:latin typeface="+mj-lt"/>
                <a:ea typeface="+mj-ea"/>
                <a:cs typeface="+mj-cs"/>
              </a:rPr>
              <a:t>Where in the world…?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82000" y="6533204"/>
            <a:ext cx="366712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ADDBF4-296E-4A0A-8CD4-D91F9221A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26651" y="6533204"/>
            <a:ext cx="877182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IBM Internal Use Only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162" y="6533204"/>
            <a:ext cx="118903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CA597C-06C0-48DD-93E9-0E2BAB832198}" type="datetime1">
              <a:rPr lang="en-US" smtClean="0"/>
              <a:t>10/24/17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6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5.xml"/><Relationship Id="rId29" Type="http://schemas.openxmlformats.org/officeDocument/2006/relationships/theme" Target="../theme/theme2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" y="0"/>
            <a:ext cx="12189600" cy="49520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000" y="1549399"/>
            <a:ext cx="11628000" cy="4944963"/>
          </a:xfrm>
          <a:prstGeom prst="rect">
            <a:avLst/>
          </a:prstGeom>
        </p:spPr>
        <p:txBody>
          <a:bodyPr vert="horz" lIns="36000" tIns="0" rIns="0" bIns="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2250" y="496362"/>
            <a:ext cx="12096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280200" y="571957"/>
            <a:ext cx="11631600" cy="825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black">
          <a:xfrm>
            <a:off x="10540200" y="6533204"/>
            <a:ext cx="1371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/>
                </a:solidFill>
                <a:cs typeface="Arial" panose="020B0604020202020204" pitchFamily="34" charset="0"/>
              </a:rPr>
              <a:t>© 2017 IBM Corporation</a:t>
            </a: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82000" y="6533204"/>
            <a:ext cx="366712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ADDBF4-296E-4A0A-8CD4-D91F9221A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26651" y="6533204"/>
            <a:ext cx="877182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IBM Internal Use Only</a:t>
            </a:r>
          </a:p>
        </p:txBody>
      </p:sp>
      <p:sp>
        <p:nvSpPr>
          <p:cNvPr id="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162" y="6533204"/>
            <a:ext cx="118903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CA597C-06C0-48DD-93E9-0E2BAB832198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92505" y="96252"/>
            <a:ext cx="4150895" cy="3869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92505" y="57875"/>
            <a:ext cx="44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Cognitive</a:t>
            </a:r>
            <a:r>
              <a:rPr lang="en-US" sz="2000" baseline="0" dirty="0" smtClean="0">
                <a:solidFill>
                  <a:schemeClr val="bg1"/>
                </a:solidFill>
              </a:rPr>
              <a:t> Process Transformation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82" r:id="rId2"/>
    <p:sldLayoutId id="2147483857" r:id="rId3"/>
    <p:sldLayoutId id="2147483859" r:id="rId4"/>
    <p:sldLayoutId id="2147483842" r:id="rId5"/>
    <p:sldLayoutId id="2147483844" r:id="rId6"/>
    <p:sldLayoutId id="2147483845" r:id="rId7"/>
    <p:sldLayoutId id="2147483846" r:id="rId8"/>
    <p:sldLayoutId id="2147483883" r:id="rId9"/>
    <p:sldLayoutId id="2147483884" r:id="rId10"/>
    <p:sldLayoutId id="2147483885" r:id="rId11"/>
    <p:sldLayoutId id="2147483861" r:id="rId12"/>
    <p:sldLayoutId id="2147483863" r:id="rId13"/>
    <p:sldLayoutId id="2147483886" r:id="rId14"/>
    <p:sldLayoutId id="2147483849" r:id="rId15"/>
    <p:sldLayoutId id="2147483871" r:id="rId16"/>
    <p:sldLayoutId id="2147483887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7" r:id="rId23"/>
    <p:sldLayoutId id="2147483878" r:id="rId24"/>
    <p:sldLayoutId id="2147483879" r:id="rId25"/>
    <p:sldLayoutId id="2147483880" r:id="rId26"/>
    <p:sldLayoutId id="2147483881" r:id="rId2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spc="-60" baseline="0">
          <a:solidFill>
            <a:srgbClr val="0B66A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Clr>
          <a:srgbClr val="8B879D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8B879D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8B879D"/>
        </a:buClr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8B879D"/>
        </a:buClr>
        <a:buFont typeface="AppleSymbols" charset="0"/>
        <a:buChar char="⎼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8B879D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" y="0"/>
            <a:ext cx="12189600" cy="49520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000" y="1549399"/>
            <a:ext cx="11628000" cy="4944963"/>
          </a:xfrm>
          <a:prstGeom prst="rect">
            <a:avLst/>
          </a:prstGeom>
        </p:spPr>
        <p:txBody>
          <a:bodyPr vert="horz" lIns="36000" tIns="0" rIns="0" bIns="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400" y="538163"/>
            <a:ext cx="12096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280200" y="571957"/>
            <a:ext cx="11631600" cy="825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black">
          <a:xfrm>
            <a:off x="10540200" y="6533204"/>
            <a:ext cx="1371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r>
              <a:rPr lang="en-US" sz="800" dirty="0">
                <a:solidFill>
                  <a:schemeClr val="tx1"/>
                </a:solidFill>
                <a:cs typeface="Arial" panose="020B0604020202020204" pitchFamily="34" charset="0"/>
              </a:rPr>
              <a:t>© 2017 IBM Corporation</a:t>
            </a: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82000" y="6533204"/>
            <a:ext cx="366712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ADDBF4-296E-4A0A-8CD4-D91F9221A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26651" y="6533204"/>
            <a:ext cx="877182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IBM Internal Use Only</a:t>
            </a:r>
          </a:p>
        </p:txBody>
      </p:sp>
      <p:sp>
        <p:nvSpPr>
          <p:cNvPr id="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162" y="6533204"/>
            <a:ext cx="118903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8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CA597C-06C0-48DD-93E9-0E2BAB832198}" type="datetime1">
              <a:rPr lang="en-US" smtClean="0"/>
              <a:t>10/24/17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80200" y="132347"/>
            <a:ext cx="3991011" cy="2646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92505" y="57875"/>
            <a:ext cx="44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Cognitive</a:t>
            </a:r>
            <a:r>
              <a:rPr lang="en-US" sz="2000" baseline="0" dirty="0" smtClean="0">
                <a:solidFill>
                  <a:schemeClr val="bg1"/>
                </a:solidFill>
              </a:rPr>
              <a:t> Process Transformation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9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  <p:sldLayoutId id="2147483908" r:id="rId20"/>
    <p:sldLayoutId id="2147483909" r:id="rId21"/>
    <p:sldLayoutId id="2147483910" r:id="rId22"/>
    <p:sldLayoutId id="2147483911" r:id="rId23"/>
    <p:sldLayoutId id="2147483912" r:id="rId24"/>
    <p:sldLayoutId id="2147483913" r:id="rId25"/>
    <p:sldLayoutId id="2147483914" r:id="rId26"/>
    <p:sldLayoutId id="2147483915" r:id="rId27"/>
    <p:sldLayoutId id="2147483916" r:id="rId2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spc="-60" baseline="0">
          <a:solidFill>
            <a:srgbClr val="0B66A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Clr>
          <a:srgbClr val="8B879D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8B879D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8B879D"/>
        </a:buClr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8B879D"/>
        </a:buClr>
        <a:buFont typeface="AppleSymbols" charset="0"/>
        <a:buChar char="⎼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8B879D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4" Type="http://schemas.openxmlformats.org/officeDocument/2006/relationships/notesSlide" Target="../notesSlides/notesSlide2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24.emf"/><Relationship Id="rId7" Type="http://schemas.openxmlformats.org/officeDocument/2006/relationships/image" Target="../media/image25.png"/><Relationship Id="rId8" Type="http://schemas.microsoft.com/office/2007/relationships/hdphoto" Target="../media/hdphoto12.wdp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microsoft.com/office/2007/relationships/hdphoto" Target="../media/hdphoto13.wdp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4585854" y="5482937"/>
            <a:ext cx="7160493" cy="939800"/>
          </a:xfrm>
        </p:spPr>
        <p:txBody>
          <a:bodyPr>
            <a:normAutofit/>
          </a:bodyPr>
          <a:lstStyle/>
          <a:p>
            <a:r>
              <a:rPr lang="en-US" dirty="0" smtClean="0"/>
              <a:t>October,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8872" y="3242657"/>
            <a:ext cx="7257475" cy="20929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/>
              <a:t>Cognitive Process Automation in Insurance</a:t>
            </a:r>
            <a:endParaRPr lang="en-US" sz="3600" dirty="0"/>
          </a:p>
        </p:txBody>
      </p:sp>
      <p:sp>
        <p:nvSpPr>
          <p:cNvPr id="5" name="Subtitle 9"/>
          <p:cNvSpPr txBox="1">
            <a:spLocks/>
          </p:cNvSpPr>
          <p:nvPr/>
        </p:nvSpPr>
        <p:spPr>
          <a:xfrm>
            <a:off x="8033285" y="2473051"/>
            <a:ext cx="2498145" cy="366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8B879D"/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8B879D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8B879D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8B879D"/>
              </a:buClr>
              <a:buFont typeface="AppleSymbols" charset="0"/>
              <a:buChar char="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8B879D"/>
              </a:buClr>
              <a:buFont typeface="Wingdings 2" pitchFamily="18" charset="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Glenn Finch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033286" y="2839974"/>
            <a:ext cx="3242310" cy="7114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8B879D"/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8B879D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8B879D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8B879D"/>
              </a:buClr>
              <a:buFont typeface="AppleSymbols" charset="0"/>
              <a:buChar char="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8B879D"/>
              </a:buClr>
              <a:buFont typeface="Wingdings 2" pitchFamily="18" charset="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300" dirty="0" smtClean="0"/>
              <a:t>Cognitive Innovation Officer, IBM</a:t>
            </a:r>
          </a:p>
          <a:p>
            <a:pPr>
              <a:spcBef>
                <a:spcPts val="0"/>
              </a:spcBef>
            </a:pPr>
            <a:r>
              <a:rPr lang="en-US" sz="1300" dirty="0" smtClean="0"/>
              <a:t>Cognitive Process Transformation</a:t>
            </a:r>
          </a:p>
          <a:p>
            <a:pPr>
              <a:spcBef>
                <a:spcPts val="0"/>
              </a:spcBef>
            </a:pPr>
            <a:r>
              <a:rPr lang="en-US" sz="1300" dirty="0" smtClean="0"/>
              <a:t>Global Business Services</a:t>
            </a:r>
            <a:endParaRPr lang="en-US" sz="1300" dirty="0"/>
          </a:p>
        </p:txBody>
      </p:sp>
      <p:pic>
        <p:nvPicPr>
          <p:cNvPr id="8" name="Picture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r="787"/>
          <a:stretch>
            <a:fillRect/>
          </a:stretch>
        </p:blipFill>
        <p:spPr>
          <a:xfrm>
            <a:off x="8033285" y="1441592"/>
            <a:ext cx="980661" cy="9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2000" y="6533204"/>
            <a:ext cx="366712" cy="182880"/>
          </a:xfrm>
        </p:spPr>
        <p:txBody>
          <a:bodyPr/>
          <a:lstStyle/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00" y="872575"/>
            <a:ext cx="3870900" cy="2213525"/>
          </a:xfrm>
        </p:spPr>
        <p:txBody>
          <a:bodyPr>
            <a:normAutofit/>
          </a:bodyPr>
          <a:lstStyle/>
          <a:p>
            <a:r>
              <a:rPr lang="en-US" sz="11500" dirty="0" smtClean="0"/>
              <a:t>66%</a:t>
            </a:r>
            <a:endParaRPr lang="en-US" sz="115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44750" y="920200"/>
            <a:ext cx="3870900" cy="221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spc="-60" baseline="0">
                <a:solidFill>
                  <a:srgbClr val="0B66A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/>
              <a:t>90%</a:t>
            </a:r>
            <a:endParaRPr lang="en-US" sz="115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30050" y="4273000"/>
            <a:ext cx="3870900" cy="221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spc="-60" baseline="0">
                <a:solidFill>
                  <a:srgbClr val="0B66A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/>
              <a:t>40%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8625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77802" y="6533204"/>
            <a:ext cx="366712" cy="182880"/>
          </a:xfrm>
        </p:spPr>
        <p:txBody>
          <a:bodyPr/>
          <a:lstStyle/>
          <a:p>
            <a:pPr>
              <a:defRPr/>
            </a:pPr>
            <a:fld id="{57ADDBF4-296E-4A0A-8CD4-D91F9221A9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26651" y="6533204"/>
            <a:ext cx="8771828" cy="18288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IBM 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insurance, we believe 60-75% of processes can be automated to achieve overall cost savings of ~ 30-40%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67878" y="1255550"/>
            <a:ext cx="9482147" cy="5392299"/>
            <a:chOff x="251465" y="1139345"/>
            <a:chExt cx="9482128" cy="5392299"/>
          </a:xfrm>
        </p:grpSpPr>
        <p:sp>
          <p:nvSpPr>
            <p:cNvPr id="6" name="Rectangle 5"/>
            <p:cNvSpPr/>
            <p:nvPr/>
          </p:nvSpPr>
          <p:spPr>
            <a:xfrm>
              <a:off x="384462" y="1475469"/>
              <a:ext cx="1280122" cy="2693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5547" tIns="32773" rIns="65547" bIns="32773" rtlCol="0" anchor="ctr"/>
            <a:lstStyle/>
            <a:p>
              <a:pPr algn="ctr" defTabSz="655170"/>
              <a:endParaRPr lang="en-IN" sz="800" dirty="0">
                <a:solidFill>
                  <a:srgbClr val="FFFFFF">
                    <a:lumMod val="95000"/>
                  </a:srgb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49981" y="1475470"/>
              <a:ext cx="5468857" cy="985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5547" tIns="32773" rIns="65547" bIns="32773" rtlCol="0" anchor="ctr"/>
            <a:lstStyle/>
            <a:p>
              <a:pPr algn="ctr" defTabSz="655170"/>
              <a:endParaRPr lang="en-IN" sz="8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64154" y="2508374"/>
              <a:ext cx="7872056" cy="985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5547" tIns="32773" rIns="65547" bIns="32773" rtlCol="0" anchor="ctr"/>
            <a:lstStyle/>
            <a:p>
              <a:pPr algn="ctr" defTabSz="655170"/>
              <a:endParaRPr lang="en-IN" sz="8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49981" y="3509494"/>
              <a:ext cx="7886229" cy="985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5547" tIns="32773" rIns="65547" bIns="32773" rtlCol="0" anchor="ctr"/>
            <a:lstStyle/>
            <a:p>
              <a:pPr algn="ctr" defTabSz="655170"/>
              <a:endParaRPr lang="en-IN" sz="800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4464" y="4555399"/>
              <a:ext cx="8208626" cy="145487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5547" tIns="32773" rIns="65547" bIns="32773" rtlCol="0" anchor="ctr"/>
            <a:lstStyle/>
            <a:p>
              <a:pPr algn="ctr" defTabSz="655170"/>
              <a:endParaRPr lang="en-IN" sz="8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6817" y="1461360"/>
              <a:ext cx="938535" cy="338554"/>
            </a:xfrm>
            <a:prstGeom prst="rect">
              <a:avLst/>
            </a:prstGeom>
          </p:spPr>
          <p:txBody>
            <a:bodyPr wrap="square" lIns="45720" rIns="45720" anchor="ctr">
              <a:spAutoFit/>
            </a:bodyPr>
            <a:lstStyle/>
            <a:p>
              <a:pPr defTabSz="655170"/>
              <a:r>
                <a:rPr lang="en-US" sz="800" b="1" dirty="0">
                  <a:solidFill>
                    <a:srgbClr val="000000"/>
                  </a:solidFill>
                  <a:latin typeface="Arial" pitchFamily="34" charset="0"/>
                  <a:ea typeface="Arial" charset="0"/>
                  <a:cs typeface="Arial" charset="0"/>
                </a:rPr>
                <a:t>Business </a:t>
              </a:r>
            </a:p>
            <a:p>
              <a:pPr defTabSz="655170"/>
              <a:r>
                <a:rPr lang="en-US" sz="800" b="1" dirty="0">
                  <a:solidFill>
                    <a:srgbClr val="000000"/>
                  </a:solidFill>
                  <a:latin typeface="Arial" pitchFamily="34" charset="0"/>
                  <a:ea typeface="Arial" charset="0"/>
                  <a:cs typeface="Arial" charset="0"/>
                </a:rPr>
                <a:t>Development</a:t>
              </a:r>
              <a:endParaRPr lang="en-IN" sz="800" b="1" dirty="0">
                <a:solidFill>
                  <a:srgbClr val="000000"/>
                </a:solidFill>
                <a:latin typeface="Arial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63067" y="1468108"/>
              <a:ext cx="720709" cy="338554"/>
            </a:xfrm>
            <a:prstGeom prst="rect">
              <a:avLst/>
            </a:prstGeom>
          </p:spPr>
          <p:txBody>
            <a:bodyPr wrap="none" lIns="45720" rIns="45720">
              <a:spAutoFit/>
            </a:bodyPr>
            <a:lstStyle/>
            <a:p>
              <a:pPr defTabSz="655170"/>
              <a:r>
                <a:rPr lang="en-US" sz="800" b="1" dirty="0">
                  <a:solidFill>
                    <a:srgbClr val="000000"/>
                  </a:solidFill>
                  <a:latin typeface="Arial" pitchFamily="34" charset="0"/>
                  <a:ea typeface="Arial" charset="0"/>
                  <a:cs typeface="Arial" charset="0"/>
                </a:rPr>
                <a:t>Product and </a:t>
              </a:r>
            </a:p>
            <a:p>
              <a:pPr defTabSz="655170"/>
              <a:r>
                <a:rPr lang="en-US" sz="800" b="1" dirty="0">
                  <a:solidFill>
                    <a:srgbClr val="000000"/>
                  </a:solidFill>
                  <a:latin typeface="Arial" pitchFamily="34" charset="0"/>
                  <a:ea typeface="Arial" charset="0"/>
                  <a:cs typeface="Arial" charset="0"/>
                </a:rPr>
                <a:t>Distribution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59189" y="2563369"/>
              <a:ext cx="635750" cy="215444"/>
            </a:xfrm>
            <a:prstGeom prst="rect">
              <a:avLst/>
            </a:prstGeom>
          </p:spPr>
          <p:txBody>
            <a:bodyPr wrap="none" lIns="45720" rIns="45720">
              <a:spAutoFit/>
            </a:bodyPr>
            <a:lstStyle/>
            <a:p>
              <a:pPr defTabSz="655170"/>
              <a:r>
                <a:rPr lang="en-US" sz="800" b="1" dirty="0">
                  <a:latin typeface="Arial" pitchFamily="34" charset="0"/>
                  <a:ea typeface="Arial" charset="0"/>
                  <a:cs typeface="Arial" charset="0"/>
                </a:rPr>
                <a:t>Operations</a:t>
              </a:r>
              <a:endParaRPr lang="en-IN" sz="800" b="1" dirty="0">
                <a:latin typeface="Arial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4757" y="3561248"/>
              <a:ext cx="794966" cy="215444"/>
            </a:xfrm>
            <a:prstGeom prst="rect">
              <a:avLst/>
            </a:prstGeom>
          </p:spPr>
          <p:txBody>
            <a:bodyPr wrap="square" lIns="45720" rIns="45720">
              <a:spAutoFit/>
            </a:bodyPr>
            <a:lstStyle/>
            <a:p>
              <a:pPr defTabSz="655170"/>
              <a:r>
                <a:rPr lang="en-US" sz="800" b="1" dirty="0">
                  <a:latin typeface="Arial" pitchFamily="34" charset="0"/>
                  <a:ea typeface="Arial" charset="0"/>
                  <a:cs typeface="Arial" charset="0"/>
                </a:rPr>
                <a:t>Claims</a:t>
              </a:r>
              <a:endParaRPr lang="en-IN" sz="800" b="1" dirty="0">
                <a:latin typeface="Arial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28270" y="1463966"/>
              <a:ext cx="1018731" cy="338554"/>
            </a:xfrm>
            <a:prstGeom prst="rect">
              <a:avLst/>
            </a:prstGeom>
          </p:spPr>
          <p:txBody>
            <a:bodyPr wrap="square" lIns="45720" rIns="45720">
              <a:spAutoFit/>
            </a:bodyPr>
            <a:lstStyle/>
            <a:p>
              <a:pPr defTabSz="655170"/>
              <a:r>
                <a:rPr lang="en-US" sz="800" b="1" dirty="0">
                  <a:solidFill>
                    <a:srgbClr val="FFFFFF"/>
                  </a:solidFill>
                  <a:latin typeface="Arial" pitchFamily="34" charset="0"/>
                  <a:ea typeface="Arial" charset="0"/>
                  <a:cs typeface="Arial" charset="0"/>
                </a:rPr>
                <a:t>Accounting Control &amp; Risk</a:t>
              </a:r>
              <a:endParaRPr lang="en-IN" sz="800" b="1" dirty="0">
                <a:solidFill>
                  <a:srgbClr val="FFFFFF"/>
                </a:solidFill>
                <a:latin typeface="Arial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4951" y="4551699"/>
              <a:ext cx="638632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45720" rIns="45720">
              <a:spAutoFit/>
            </a:bodyPr>
            <a:lstStyle/>
            <a:p>
              <a:pPr defTabSz="655170"/>
              <a:r>
                <a:rPr lang="en-US" sz="800" b="1" dirty="0">
                  <a:latin typeface="Arial" pitchFamily="34" charset="0"/>
                  <a:ea typeface="Arial" charset="0"/>
                  <a:cs typeface="Arial" charset="0"/>
                </a:rPr>
                <a:t>Enterprise</a:t>
              </a:r>
            </a:p>
            <a:p>
              <a:pPr defTabSz="655170"/>
              <a:r>
                <a:rPr lang="en-US" sz="800" b="1" dirty="0">
                  <a:latin typeface="Arial" pitchFamily="34" charset="0"/>
                  <a:ea typeface="Arial" charset="0"/>
                  <a:cs typeface="Arial" charset="0"/>
                </a:rPr>
                <a:t>Services</a:t>
              </a:r>
              <a:endParaRPr lang="en-IN" sz="800" b="1" dirty="0">
                <a:latin typeface="Arial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3441" y="1943532"/>
              <a:ext cx="960120" cy="323646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  <a:gs pos="52000">
                  <a:srgbClr val="6ECE30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Prospecting </a:t>
              </a:r>
            </a:p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(15%)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3441" y="2371865"/>
              <a:ext cx="960120" cy="323646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  <a:gs pos="52000">
                  <a:srgbClr val="6ECE30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Quoting</a:t>
              </a:r>
            </a:p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(25%)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3441" y="2800198"/>
              <a:ext cx="960120" cy="323646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  <a:gs pos="52000">
                  <a:srgbClr val="6ECE30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UW Support </a:t>
              </a:r>
            </a:p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(20%)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0316" y="3231776"/>
              <a:ext cx="960119" cy="323645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  <a:gs pos="52000">
                  <a:srgbClr val="6ECE30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Sales Support</a:t>
              </a:r>
            </a:p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&amp; Contact (25%)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8215" y="5594753"/>
              <a:ext cx="960120" cy="32364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Risk </a:t>
              </a:r>
            </a:p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Management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8215" y="5112189"/>
              <a:ext cx="960120" cy="32364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Accounting &amp; Control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43076" y="2626678"/>
              <a:ext cx="960120" cy="323645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FFFFFF"/>
                  </a:solidFill>
                </a:rPr>
                <a:t>Cancel/Rewrite (30%)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20753" y="2626678"/>
              <a:ext cx="960120" cy="323645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FFFFFF"/>
                  </a:solidFill>
                </a:rPr>
                <a:t>Endorsements (30%)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43076" y="3077520"/>
              <a:ext cx="960120" cy="323645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  <a:gs pos="52000">
                  <a:srgbClr val="6ECE30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Contact Center (25%)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81822" y="3075574"/>
              <a:ext cx="960120" cy="323646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  <a:gs pos="52000">
                  <a:srgbClr val="6ECE30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Query </a:t>
              </a:r>
              <a:r>
                <a:rPr lang="en-US" sz="800" dirty="0" err="1">
                  <a:solidFill>
                    <a:srgbClr val="000000"/>
                  </a:solidFill>
                </a:rPr>
                <a:t>Mgmt</a:t>
              </a:r>
              <a:endParaRPr lang="en-US" sz="800" dirty="0">
                <a:solidFill>
                  <a:srgbClr val="000000"/>
                </a:solidFill>
              </a:endParaRPr>
            </a:p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 (20%)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53892" y="2626678"/>
              <a:ext cx="960120" cy="323645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  <a:gs pos="52000">
                  <a:srgbClr val="6ECE30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GB" altLang="en-US" sz="800" dirty="0">
                  <a:solidFill>
                    <a:srgbClr val="000000"/>
                  </a:solidFill>
                </a:rPr>
                <a:t>Renewals &amp; Retention (50%)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48100" y="3075574"/>
              <a:ext cx="960120" cy="32364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FFFFFF"/>
                  </a:solidFill>
                </a:rPr>
                <a:t>Billing </a:t>
              </a:r>
            </a:p>
            <a:p>
              <a:pPr algn="ctr" defTabSz="655170"/>
              <a:r>
                <a:rPr lang="en-US" sz="800" dirty="0">
                  <a:solidFill>
                    <a:srgbClr val="FFFFFF"/>
                  </a:solidFill>
                </a:rPr>
                <a:t>(30%)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043316" y="3645344"/>
              <a:ext cx="960120" cy="323645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chemeClr val="bg1"/>
                  </a:solidFill>
                </a:rPr>
                <a:t>Initiation &amp; Assignment (50%)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10177" y="3659352"/>
              <a:ext cx="960120" cy="323645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  <a:gs pos="52000">
                  <a:srgbClr val="6ECE30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Initial Review </a:t>
              </a:r>
            </a:p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(35%)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251735" y="3659352"/>
              <a:ext cx="960119" cy="323645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  <a:gs pos="52000">
                  <a:srgbClr val="6ECE30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Evaluate Loss &amp; Estimating (25%)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939072" y="4078584"/>
              <a:ext cx="960119" cy="323645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FFFFFF"/>
                  </a:solidFill>
                </a:rPr>
                <a:t>Settlement </a:t>
              </a:r>
            </a:p>
            <a:p>
              <a:pPr algn="ctr" defTabSz="655170"/>
              <a:r>
                <a:rPr lang="en-US" sz="800" dirty="0">
                  <a:solidFill>
                    <a:srgbClr val="FFFFFF"/>
                  </a:solidFill>
                </a:rPr>
                <a:t>(20%)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120745" y="4084080"/>
              <a:ext cx="960120" cy="323645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 defTabSz="655170"/>
              <a:r>
                <a:rPr lang="en-US" sz="800" dirty="0">
                  <a:solidFill>
                    <a:srgbClr val="FFFFFF"/>
                  </a:solidFill>
                </a:rPr>
                <a:t>Determine Fault (10%)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38354" y="3654869"/>
              <a:ext cx="960119" cy="323645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  <a:gs pos="52000">
                  <a:srgbClr val="6ECE30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FNOL </a:t>
              </a:r>
            </a:p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(50%)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18567" y="1591048"/>
              <a:ext cx="960120" cy="323645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chemeClr val="bg1"/>
                  </a:solidFill>
                </a:rPr>
                <a:t>Product Design (5%)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951705" y="1591048"/>
              <a:ext cx="960120" cy="323645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  <a:gs pos="52000">
                  <a:srgbClr val="6ECE30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Market Research (20%)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1822" y="2021419"/>
              <a:ext cx="960120" cy="323646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  <a:gs pos="52000">
                  <a:srgbClr val="6ECE30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Licensing &amp; Appointment(50%)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81238" y="2021419"/>
              <a:ext cx="960120" cy="32364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chemeClr val="bg1"/>
                  </a:solidFill>
                </a:rPr>
                <a:t>Filings &amp; Approvals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143076" y="2021419"/>
              <a:ext cx="960120" cy="32364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 defTabSz="655170"/>
              <a:r>
                <a:rPr lang="en-US" sz="800" dirty="0">
                  <a:solidFill>
                    <a:srgbClr val="FFFFFF"/>
                  </a:solidFill>
                </a:rPr>
                <a:t>Product Pricing (15%)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14961" y="2021419"/>
              <a:ext cx="960120" cy="323646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  <a:gs pos="52000">
                  <a:srgbClr val="6ECE30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Commission Management (25%)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81822" y="1591048"/>
              <a:ext cx="960120" cy="32364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 defTabSz="655170"/>
              <a:r>
                <a:rPr lang="en-US" sz="800" dirty="0">
                  <a:solidFill>
                    <a:srgbClr val="FFFFFF"/>
                  </a:solidFill>
                </a:rPr>
                <a:t>Product </a:t>
              </a:r>
              <a:r>
                <a:rPr lang="en-US" sz="800" dirty="0" err="1">
                  <a:solidFill>
                    <a:srgbClr val="FFFFFF"/>
                  </a:solidFill>
                </a:rPr>
                <a:t>Mgmt</a:t>
              </a:r>
              <a:r>
                <a:rPr lang="en-US" sz="800" dirty="0">
                  <a:solidFill>
                    <a:srgbClr val="FFFFFF"/>
                  </a:solidFill>
                </a:rPr>
                <a:t> (35%)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48100" y="2021419"/>
              <a:ext cx="960120" cy="32364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chemeClr val="bg1"/>
                  </a:solidFill>
                </a:rPr>
                <a:t>Producer Maintenance (30%)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441993" y="4661881"/>
              <a:ext cx="909862" cy="323646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Business Strategy &amp; Planning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450266" y="4661881"/>
              <a:ext cx="909862" cy="323646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Fixed Assets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48711" y="5116709"/>
              <a:ext cx="909862" cy="323645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FFFFFF"/>
                  </a:solidFill>
                </a:rPr>
                <a:t>Procurement </a:t>
              </a:r>
            </a:p>
            <a:p>
              <a:pPr algn="ctr" defTabSz="655170"/>
              <a:r>
                <a:rPr lang="en-US" sz="800" dirty="0">
                  <a:solidFill>
                    <a:srgbClr val="FFFFFF"/>
                  </a:solidFill>
                </a:rPr>
                <a:t>(40%)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444430" y="5116709"/>
              <a:ext cx="909862" cy="32364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Administration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446568" y="5116709"/>
              <a:ext cx="909862" cy="32364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Employee </a:t>
              </a:r>
            </a:p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Payroll &amp; Tax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449394" y="4661881"/>
              <a:ext cx="909862" cy="323646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chemeClr val="bg1"/>
                  </a:solidFill>
                </a:rPr>
                <a:t>Training &amp; Knowledge </a:t>
              </a:r>
              <a:r>
                <a:rPr lang="en-US" sz="800" dirty="0" err="1">
                  <a:solidFill>
                    <a:schemeClr val="bg1"/>
                  </a:solidFill>
                </a:rPr>
                <a:t>Mgmt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47639" y="5591512"/>
              <a:ext cx="909862" cy="323645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FFFFFF"/>
                  </a:solidFill>
                </a:rPr>
                <a:t>Human Resource (30%)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40912" y="5593820"/>
              <a:ext cx="909862" cy="323645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FFFFFF"/>
                  </a:solidFill>
                </a:rPr>
                <a:t>Legal </a:t>
              </a:r>
            </a:p>
            <a:p>
              <a:pPr algn="ctr" defTabSz="655170"/>
              <a:r>
                <a:rPr lang="en-US" sz="800" dirty="0">
                  <a:solidFill>
                    <a:srgbClr val="FFFFFF"/>
                  </a:solidFill>
                </a:rPr>
                <a:t>(20%)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445948" y="5590497"/>
              <a:ext cx="909862" cy="323645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  <a:gs pos="52000">
                  <a:srgbClr val="6ECE30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/>
            <a:p>
              <a:pPr algn="ctr" defTabSz="655170"/>
              <a:r>
                <a:rPr lang="en-US" sz="800" dirty="0">
                  <a:solidFill>
                    <a:srgbClr val="000000"/>
                  </a:solidFill>
                </a:rPr>
                <a:t>Internal Audit &amp; Control (30%)</a:t>
              </a:r>
            </a:p>
          </p:txBody>
        </p:sp>
        <p:cxnSp>
          <p:nvCxnSpPr>
            <p:cNvPr id="52" name="Connector: Elbow 61"/>
            <p:cNvCxnSpPr>
              <a:cxnSpLocks/>
            </p:cNvCxnSpPr>
            <p:nvPr/>
          </p:nvCxnSpPr>
          <p:spPr>
            <a:xfrm flipV="1">
              <a:off x="251465" y="1369296"/>
              <a:ext cx="6962248" cy="2591429"/>
            </a:xfrm>
            <a:prstGeom prst="bentConnector3">
              <a:avLst>
                <a:gd name="adj1" fmla="val 92"/>
              </a:avLst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or: Elbow 85"/>
            <p:cNvCxnSpPr/>
            <p:nvPr/>
          </p:nvCxnSpPr>
          <p:spPr>
            <a:xfrm rot="10800000" flipV="1">
              <a:off x="430931" y="4242355"/>
              <a:ext cx="8303001" cy="1906027"/>
            </a:xfrm>
            <a:prstGeom prst="bentConnector3">
              <a:avLst>
                <a:gd name="adj1" fmla="val 6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329920" y="1139345"/>
              <a:ext cx="10555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55170"/>
              <a:r>
                <a:rPr lang="en-IN" sz="1200" b="1" i="1" dirty="0">
                  <a:solidFill>
                    <a:srgbClr val="FFFFFF">
                      <a:lumMod val="65000"/>
                    </a:srgbClr>
                  </a:solidFill>
                  <a:latin typeface="Arial" pitchFamily="34" charset="0"/>
                </a:rPr>
                <a:t>Front Office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796065" y="6122131"/>
              <a:ext cx="1026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655170"/>
              <a:r>
                <a:rPr lang="en-IN" sz="1200" b="1" i="1">
                  <a:solidFill>
                    <a:srgbClr val="000000"/>
                  </a:solidFill>
                  <a:latin typeface="Arial" pitchFamily="34" charset="0"/>
                </a:rPr>
                <a:t>Back Office</a:t>
              </a:r>
              <a:endParaRPr lang="en-IN" sz="1200" b="1" i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6" name="Text Box 82"/>
            <p:cNvSpPr txBox="1">
              <a:spLocks noChangeArrowheads="1"/>
            </p:cNvSpPr>
            <p:nvPr/>
          </p:nvSpPr>
          <p:spPr bwMode="gray">
            <a:xfrm>
              <a:off x="6324621" y="4955848"/>
              <a:ext cx="990579" cy="3236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18288" rIns="18288" bIns="18288" anchor="ctr" anchorCtr="1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55170">
                <a:defRPr/>
              </a:pPr>
              <a:r>
                <a:rPr lang="en-GB" altLang="en-US" sz="800" b="0" dirty="0">
                  <a:solidFill>
                    <a:srgbClr val="000000"/>
                  </a:solidFill>
                  <a:latin typeface="Arial"/>
                </a:rPr>
                <a:t>IT Business &amp;</a:t>
              </a:r>
            </a:p>
            <a:p>
              <a:pPr algn="ctr" defTabSz="655170">
                <a:defRPr/>
              </a:pPr>
              <a:r>
                <a:rPr lang="en-GB" altLang="en-US" sz="800" b="0" dirty="0">
                  <a:solidFill>
                    <a:srgbClr val="000000"/>
                  </a:solidFill>
                  <a:latin typeface="Arial"/>
                </a:rPr>
                <a:t>Risk </a:t>
              </a:r>
              <a:r>
                <a:rPr lang="en-GB" altLang="en-US" sz="800" b="0" dirty="0" err="1">
                  <a:solidFill>
                    <a:srgbClr val="000000"/>
                  </a:solidFill>
                  <a:latin typeface="Arial"/>
                </a:rPr>
                <a:t>Mgmt</a:t>
              </a:r>
              <a:endParaRPr lang="en-GB" altLang="en-US" sz="8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Text Box 78"/>
            <p:cNvSpPr txBox="1">
              <a:spLocks noChangeArrowheads="1"/>
            </p:cNvSpPr>
            <p:nvPr/>
          </p:nvSpPr>
          <p:spPr bwMode="gray">
            <a:xfrm>
              <a:off x="6324621" y="5403963"/>
              <a:ext cx="990579" cy="323646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  <a:gs pos="52000">
                  <a:srgbClr val="6ECE30"/>
                </a:gs>
              </a:gsLst>
              <a:path path="rect">
                <a:fillToRect l="50000" t="50000" r="50000" b="50000"/>
              </a:path>
              <a:tileRect/>
            </a:gradFill>
            <a:ln w="190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8288" rIns="18288" bIns="18288" rtlCol="0" anchor="ctr"/>
            <a:lstStyle>
              <a:defPPr>
                <a:defRPr lang="en-US"/>
              </a:defPPr>
              <a:lvl1pPr algn="ctr">
                <a:defRPr sz="900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655170"/>
              <a:r>
                <a:rPr lang="en-GB" altLang="en-US" sz="800" dirty="0">
                  <a:solidFill>
                    <a:srgbClr val="000000"/>
                  </a:solidFill>
                </a:rPr>
                <a:t>Information &amp; </a:t>
              </a:r>
            </a:p>
            <a:p>
              <a:pPr defTabSz="655170"/>
              <a:r>
                <a:rPr lang="en-GB" altLang="en-US" sz="800" dirty="0">
                  <a:solidFill>
                    <a:srgbClr val="000000"/>
                  </a:solidFill>
                </a:rPr>
                <a:t>Data Mgmt (40%)</a:t>
              </a:r>
            </a:p>
          </p:txBody>
        </p:sp>
        <p:sp>
          <p:nvSpPr>
            <p:cNvPr id="58" name="Text Box 78"/>
            <p:cNvSpPr txBox="1">
              <a:spLocks noChangeArrowheads="1"/>
            </p:cNvSpPr>
            <p:nvPr/>
          </p:nvSpPr>
          <p:spPr bwMode="gray">
            <a:xfrm>
              <a:off x="7413811" y="4955848"/>
              <a:ext cx="1014390" cy="32364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18288" rIns="18288" bIns="18288" anchor="ctr" anchorCtr="1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55170">
                <a:defRPr/>
              </a:pPr>
              <a:r>
                <a:rPr lang="en-GB" altLang="en-US" sz="800" b="0" dirty="0">
                  <a:solidFill>
                    <a:srgbClr val="FFFFFF"/>
                  </a:solidFill>
                  <a:latin typeface="Arial"/>
                </a:rPr>
                <a:t>IT Solution Dev</a:t>
              </a:r>
            </a:p>
            <a:p>
              <a:pPr algn="ctr" defTabSz="655170">
                <a:defRPr/>
              </a:pPr>
              <a:r>
                <a:rPr lang="en-GB" altLang="en-US" sz="800" b="0" dirty="0">
                  <a:solidFill>
                    <a:srgbClr val="FFFFFF"/>
                  </a:solidFill>
                  <a:latin typeface="Arial"/>
                </a:rPr>
                <a:t>&amp; Release (40%)</a:t>
              </a:r>
            </a:p>
          </p:txBody>
        </p:sp>
        <p:sp>
          <p:nvSpPr>
            <p:cNvPr id="59" name="Text Box 78"/>
            <p:cNvSpPr txBox="1">
              <a:spLocks noChangeArrowheads="1"/>
            </p:cNvSpPr>
            <p:nvPr/>
          </p:nvSpPr>
          <p:spPr bwMode="gray">
            <a:xfrm>
              <a:off x="7413808" y="5403963"/>
              <a:ext cx="1014390" cy="32364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18288" rIns="18288" bIns="18288" anchor="ctr" anchorCtr="1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55170">
                <a:defRPr/>
              </a:pPr>
              <a:r>
                <a:rPr lang="en-GB" altLang="en-US" sz="800" b="0" dirty="0">
                  <a:solidFill>
                    <a:srgbClr val="FFFFFF"/>
                  </a:solidFill>
                  <a:latin typeface="Arial"/>
                </a:rPr>
                <a:t>IT Operations </a:t>
              </a:r>
            </a:p>
            <a:p>
              <a:pPr algn="ctr" defTabSz="655170">
                <a:defRPr/>
              </a:pPr>
              <a:r>
                <a:rPr lang="en-GB" altLang="en-US" sz="800" b="0" dirty="0">
                  <a:solidFill>
                    <a:srgbClr val="FFFFFF"/>
                  </a:solidFill>
                  <a:latin typeface="Arial"/>
                </a:rPr>
                <a:t>(40%)</a:t>
              </a: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gray">
            <a:xfrm>
              <a:off x="6324621" y="4630870"/>
              <a:ext cx="2115740" cy="1314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 anchorCtr="1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55170">
                <a:defRPr/>
              </a:pPr>
              <a:r>
                <a:rPr lang="en-GB" altLang="en-US" sz="800" dirty="0">
                  <a:solidFill>
                    <a:srgbClr val="000000"/>
                  </a:solidFill>
                  <a:latin typeface="Arial"/>
                </a:rPr>
                <a:t>IT &amp; Data Services</a:t>
              </a:r>
            </a:p>
          </p:txBody>
        </p:sp>
        <p:sp>
          <p:nvSpPr>
            <p:cNvPr id="61" name="Text Box 76"/>
            <p:cNvSpPr txBox="1">
              <a:spLocks noChangeArrowheads="1"/>
            </p:cNvSpPr>
            <p:nvPr/>
          </p:nvSpPr>
          <p:spPr bwMode="gray">
            <a:xfrm>
              <a:off x="4702262" y="5211086"/>
              <a:ext cx="1322841" cy="282070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18288" rIns="18288" bIns="18288" anchor="ctr" anchorCtr="1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55170">
                <a:lnSpc>
                  <a:spcPct val="90000"/>
                </a:lnSpc>
                <a:defRPr/>
              </a:pPr>
              <a:r>
                <a:rPr lang="en-GB" altLang="en-US" sz="800" b="0" dirty="0">
                  <a:solidFill>
                    <a:srgbClr val="FFFFFF"/>
                  </a:solidFill>
                  <a:latin typeface="Arial"/>
                </a:rPr>
                <a:t>Security, Identity &amp; </a:t>
              </a:r>
            </a:p>
            <a:p>
              <a:pPr algn="ctr" defTabSz="655170">
                <a:lnSpc>
                  <a:spcPct val="90000"/>
                </a:lnSpc>
                <a:defRPr/>
              </a:pPr>
              <a:r>
                <a:rPr lang="en-GB" altLang="en-US" sz="800" b="0" dirty="0">
                  <a:solidFill>
                    <a:srgbClr val="FFFFFF"/>
                  </a:solidFill>
                  <a:latin typeface="Arial"/>
                </a:rPr>
                <a:t>Access Mgmt (10%)</a:t>
              </a:r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gray">
            <a:xfrm>
              <a:off x="4671648" y="4629452"/>
              <a:ext cx="1382296" cy="1314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 anchorCtr="1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55170">
                <a:defRPr/>
              </a:pPr>
              <a:r>
                <a:rPr lang="en-GB" altLang="en-US" sz="800" dirty="0">
                  <a:solidFill>
                    <a:srgbClr val="000000"/>
                  </a:solidFill>
                  <a:latin typeface="Arial"/>
                </a:rPr>
                <a:t>Service Enablement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gray">
            <a:xfrm>
              <a:off x="4702262" y="4831829"/>
              <a:ext cx="1322841" cy="286568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18288" rIns="18288" bIns="18288" anchor="ctr" anchorCtr="1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55170">
                <a:lnSpc>
                  <a:spcPct val="90000"/>
                </a:lnSpc>
                <a:defRPr/>
              </a:pPr>
              <a:r>
                <a:rPr lang="en-GB" altLang="en-US" sz="800" b="0" dirty="0">
                  <a:solidFill>
                    <a:srgbClr val="FFFFFF"/>
                  </a:solidFill>
                  <a:latin typeface="Arial"/>
                </a:rPr>
                <a:t>Help Desk &amp;</a:t>
              </a:r>
            </a:p>
            <a:p>
              <a:pPr algn="ctr" defTabSz="655170">
                <a:lnSpc>
                  <a:spcPct val="90000"/>
                </a:lnSpc>
                <a:defRPr/>
              </a:pPr>
              <a:r>
                <a:rPr lang="en-GB" altLang="en-US" sz="800" b="0" dirty="0">
                  <a:solidFill>
                    <a:srgbClr val="FFFFFF"/>
                  </a:solidFill>
                  <a:latin typeface="Arial"/>
                </a:rPr>
                <a:t>End User Support (55%)</a:t>
              </a:r>
            </a:p>
          </p:txBody>
        </p:sp>
        <p:sp>
          <p:nvSpPr>
            <p:cNvPr id="64" name="Text Box 128"/>
            <p:cNvSpPr txBox="1">
              <a:spLocks noChangeArrowheads="1"/>
            </p:cNvSpPr>
            <p:nvPr/>
          </p:nvSpPr>
          <p:spPr bwMode="gray">
            <a:xfrm>
              <a:off x="4702262" y="5615696"/>
              <a:ext cx="1322841" cy="2791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18288" rIns="18288" bIns="18288" anchor="ctr" anchorCtr="1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55170">
                <a:lnSpc>
                  <a:spcPct val="90000"/>
                </a:lnSpc>
                <a:defRPr/>
              </a:pPr>
              <a:r>
                <a:rPr lang="en-GB" altLang="en-US" sz="800" b="0" dirty="0">
                  <a:solidFill>
                    <a:srgbClr val="000000"/>
                  </a:solidFill>
                  <a:latin typeface="Arial"/>
                </a:rPr>
                <a:t>Business</a:t>
              </a:r>
            </a:p>
            <a:p>
              <a:pPr algn="ctr" defTabSz="655170">
                <a:lnSpc>
                  <a:spcPct val="90000"/>
                </a:lnSpc>
                <a:defRPr/>
              </a:pPr>
              <a:r>
                <a:rPr lang="en-GB" altLang="en-US" sz="800" b="0" dirty="0">
                  <a:solidFill>
                    <a:srgbClr val="000000"/>
                  </a:solidFill>
                  <a:latin typeface="Arial"/>
                </a:rPr>
                <a:t>Resilience</a:t>
              </a:r>
              <a:endParaRPr lang="en-GB" altLang="en-US" sz="800" b="0" strike="sngStrik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556507" y="2021168"/>
              <a:ext cx="9273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655170"/>
              <a:r>
                <a:rPr lang="en-IN" sz="1200" b="1" i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itchFamily="34" charset="0"/>
                </a:rPr>
                <a:t>Mid Office</a:t>
              </a:r>
            </a:p>
          </p:txBody>
        </p:sp>
        <p:cxnSp>
          <p:nvCxnSpPr>
            <p:cNvPr id="66" name="Connector: Elbow 63"/>
            <p:cNvCxnSpPr/>
            <p:nvPr/>
          </p:nvCxnSpPr>
          <p:spPr>
            <a:xfrm rot="16200000" flipH="1">
              <a:off x="8111846" y="2518353"/>
              <a:ext cx="1765609" cy="1477884"/>
            </a:xfrm>
            <a:prstGeom prst="bentConnector3">
              <a:avLst>
                <a:gd name="adj1" fmla="val -585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33"/>
            <p:cNvSpPr>
              <a:spLocks noChangeArrowheads="1"/>
            </p:cNvSpPr>
            <p:nvPr/>
          </p:nvSpPr>
          <p:spPr bwMode="auto">
            <a:xfrm>
              <a:off x="2593304" y="6210351"/>
              <a:ext cx="1271157" cy="313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436998">
                <a:lnSpc>
                  <a:spcPct val="90000"/>
                </a:lnSpc>
                <a:defRPr/>
              </a:pPr>
              <a:r>
                <a:rPr lang="en-US" altLang="en-US" sz="800" b="1" i="1" kern="0" dirty="0">
                  <a:solidFill>
                    <a:srgbClr val="000000"/>
                  </a:solidFill>
                  <a:latin typeface="Arial"/>
                </a:rPr>
                <a:t>Enabled by Majority Cognitive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4516147" y="6210351"/>
              <a:ext cx="1238124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436998">
                <a:lnSpc>
                  <a:spcPct val="90000"/>
                </a:lnSpc>
                <a:defRPr/>
              </a:pPr>
              <a:r>
                <a:rPr lang="en-US" altLang="en-US" sz="800" b="1" i="1" kern="0" dirty="0">
                  <a:solidFill>
                    <a:srgbClr val="000000"/>
                  </a:solidFill>
                  <a:latin typeface="Arial"/>
                </a:rPr>
                <a:t>Enabled by Majority Robotics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135441" y="6203019"/>
              <a:ext cx="457865" cy="3286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 defTabSz="655170"/>
              <a:endParaRPr lang="en-US" sz="800" dirty="0">
                <a:solidFill>
                  <a:srgbClr val="FFFFFF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934482" y="6203019"/>
              <a:ext cx="581665" cy="328625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 defTabSz="655170"/>
              <a:endParaRPr lang="en-US" sz="800" dirty="0">
                <a:solidFill>
                  <a:srgbClr val="FFFFFF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763216" y="6203019"/>
              <a:ext cx="581665" cy="328625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FFFFFF"/>
                </a:gs>
                <a:gs pos="52000">
                  <a:srgbClr val="6ECE30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 defTabSz="655170"/>
              <a:endParaRPr lang="en-US" sz="800" dirty="0">
                <a:solidFill>
                  <a:srgbClr val="FFFFFF"/>
                </a:solidFill>
              </a:endParaRPr>
            </a:p>
          </p:txBody>
        </p:sp>
        <p:sp>
          <p:nvSpPr>
            <p:cNvPr id="72" name="Rectangle 33"/>
            <p:cNvSpPr>
              <a:spLocks noChangeArrowheads="1"/>
            </p:cNvSpPr>
            <p:nvPr/>
          </p:nvSpPr>
          <p:spPr bwMode="auto">
            <a:xfrm>
              <a:off x="6337636" y="6210351"/>
              <a:ext cx="1367827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436998">
                <a:lnSpc>
                  <a:spcPct val="90000"/>
                </a:lnSpc>
                <a:defRPr/>
              </a:pPr>
              <a:r>
                <a:rPr lang="en-US" altLang="en-US" sz="800" b="1" i="1" kern="0" dirty="0">
                  <a:solidFill>
                    <a:srgbClr val="000000"/>
                  </a:solidFill>
                  <a:latin typeface="Arial"/>
                </a:rPr>
                <a:t>Enabled by Mix of Cognitive &amp; Robotic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753171" y="1491485"/>
              <a:ext cx="297393" cy="286847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</p:spPr>
          <p:txBody>
            <a:bodyPr wrap="square" lIns="45720" rIns="45720" rtlCol="0" anchor="ctr">
              <a:noAutofit/>
            </a:bodyPr>
            <a:lstStyle/>
            <a:p>
              <a:pPr algn="ctr" defTabSz="873561"/>
              <a:r>
                <a:rPr lang="en-US" sz="800" b="1" dirty="0">
                  <a:solidFill>
                    <a:srgbClr val="FFFFFF"/>
                  </a:solidFill>
                  <a:latin typeface="Arial" pitchFamily="34" charset="0"/>
                </a:rPr>
                <a:t>15%</a:t>
              </a:r>
              <a:endParaRPr lang="en-IN" sz="800" b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8791" y="1491942"/>
              <a:ext cx="297393" cy="286847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</p:spPr>
          <p:txBody>
            <a:bodyPr wrap="square" lIns="45720" rIns="45720" rtlCol="0" anchor="ctr">
              <a:noAutofit/>
            </a:bodyPr>
            <a:lstStyle/>
            <a:p>
              <a:pPr algn="ctr" defTabSz="873561"/>
              <a:r>
                <a:rPr lang="en-US" sz="800" b="1" dirty="0">
                  <a:solidFill>
                    <a:srgbClr val="FFFFFF"/>
                  </a:solidFill>
                  <a:latin typeface="Arial" pitchFamily="34" charset="0"/>
                </a:rPr>
                <a:t>20%</a:t>
              </a:r>
              <a:endParaRPr lang="en-IN" sz="800" b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99103" y="4562634"/>
              <a:ext cx="297393" cy="286847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</p:spPr>
          <p:txBody>
            <a:bodyPr wrap="square" lIns="45720" rIns="45720" rtlCol="0" anchor="ctr">
              <a:noAutofit/>
            </a:bodyPr>
            <a:lstStyle/>
            <a:p>
              <a:pPr algn="ctr" defTabSz="873561"/>
              <a:r>
                <a:rPr lang="en-US" sz="800" b="1" dirty="0">
                  <a:solidFill>
                    <a:srgbClr val="FFFFFF"/>
                  </a:solidFill>
                  <a:latin typeface="Arial" pitchFamily="34" charset="0"/>
                </a:rPr>
                <a:t>15%</a:t>
              </a:r>
              <a:endParaRPr lang="en-IN" sz="800" b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761536" y="2520140"/>
              <a:ext cx="297393" cy="286847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</p:spPr>
          <p:txBody>
            <a:bodyPr wrap="square" lIns="45720" rIns="45720" rtlCol="0" anchor="ctr">
              <a:noAutofit/>
            </a:bodyPr>
            <a:lstStyle/>
            <a:p>
              <a:pPr algn="ctr" defTabSz="873561"/>
              <a:r>
                <a:rPr lang="en-US" sz="800" b="1" dirty="0">
                  <a:solidFill>
                    <a:srgbClr val="FFFFFF"/>
                  </a:solidFill>
                  <a:latin typeface="Arial" pitchFamily="34" charset="0"/>
                </a:rPr>
                <a:t>30%</a:t>
              </a:r>
              <a:endParaRPr lang="en-IN" sz="800" b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762961" y="3521199"/>
              <a:ext cx="297393" cy="286847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</p:spPr>
          <p:txBody>
            <a:bodyPr wrap="square" lIns="45720" rIns="45720" rtlCol="0" anchor="ctr">
              <a:noAutofit/>
            </a:bodyPr>
            <a:lstStyle/>
            <a:p>
              <a:pPr algn="ctr" defTabSz="873561"/>
              <a:r>
                <a:rPr lang="en-US" sz="800" b="1" dirty="0">
                  <a:solidFill>
                    <a:srgbClr val="FFFFFF"/>
                  </a:solidFill>
                  <a:latin typeface="Arial" pitchFamily="34" charset="0"/>
                </a:rPr>
                <a:t>20%</a:t>
              </a:r>
              <a:endParaRPr lang="en-IN" sz="800" b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99258" y="6213679"/>
              <a:ext cx="297393" cy="286847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</p:spPr>
          <p:txBody>
            <a:bodyPr wrap="square" lIns="45720" rIns="45720" rtlCol="0" anchor="ctr">
              <a:noAutofit/>
            </a:bodyPr>
            <a:lstStyle/>
            <a:p>
              <a:pPr algn="ctr" defTabSz="873561"/>
              <a:r>
                <a:rPr lang="en-US" sz="800" b="1" dirty="0">
                  <a:solidFill>
                    <a:srgbClr val="FFFFFF"/>
                  </a:solidFill>
                  <a:latin typeface="Arial" pitchFamily="34" charset="0"/>
                </a:rPr>
                <a:t>%</a:t>
              </a:r>
              <a:endParaRPr lang="en-IN" sz="800" b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9" name="Rectangle 33"/>
            <p:cNvSpPr>
              <a:spLocks noChangeArrowheads="1"/>
            </p:cNvSpPr>
            <p:nvPr/>
          </p:nvSpPr>
          <p:spPr bwMode="auto">
            <a:xfrm>
              <a:off x="678843" y="6256071"/>
              <a:ext cx="1292439" cy="203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436998">
                <a:lnSpc>
                  <a:spcPct val="90000"/>
                </a:lnSpc>
                <a:defRPr/>
              </a:pPr>
              <a:r>
                <a:rPr lang="en-US" altLang="en-US" sz="800" b="1" i="1" kern="0">
                  <a:solidFill>
                    <a:srgbClr val="000000"/>
                  </a:solidFill>
                  <a:latin typeface="Arial"/>
                </a:rPr>
                <a:t>Labor distribution %</a:t>
              </a:r>
              <a:endParaRPr lang="en-US" altLang="en-US" sz="800" b="1" i="1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4154421" y="2743790"/>
            <a:ext cx="960120" cy="323645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FFFF"/>
              </a:gs>
              <a:gs pos="52000">
                <a:srgbClr val="6ECE30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288" rIns="18288" bIns="18288" rtlCol="0" anchor="ctr"/>
          <a:lstStyle/>
          <a:p>
            <a:pPr algn="ctr" defTabSz="655170"/>
            <a:r>
              <a:rPr lang="en-GB" altLang="en-US" sz="800" dirty="0">
                <a:solidFill>
                  <a:srgbClr val="000000"/>
                </a:solidFill>
              </a:rPr>
              <a:t>Issuance </a:t>
            </a:r>
          </a:p>
          <a:p>
            <a:pPr algn="ctr" defTabSz="655170"/>
            <a:r>
              <a:rPr lang="en-GB" altLang="en-US" sz="800" dirty="0">
                <a:solidFill>
                  <a:srgbClr val="000000"/>
                </a:solidFill>
              </a:rPr>
              <a:t>(50%)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430721" y="2742621"/>
            <a:ext cx="960120" cy="32364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288" rIns="18288" bIns="18288" rtlCol="0" anchor="ctr"/>
          <a:lstStyle/>
          <a:p>
            <a:pPr algn="ctr" defTabSz="655170"/>
            <a:r>
              <a:rPr lang="en-US" sz="800" dirty="0">
                <a:solidFill>
                  <a:srgbClr val="FFFFFF"/>
                </a:solidFill>
              </a:rPr>
              <a:t>Reinstatement (20%)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397369" y="4214630"/>
            <a:ext cx="960120" cy="323645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FFFF"/>
              </a:gs>
              <a:gs pos="52000">
                <a:srgbClr val="6ECE30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288" rIns="18288" bIns="18288" rtlCol="0" anchor="ctr"/>
          <a:lstStyle/>
          <a:p>
            <a:pPr algn="ctr" defTabSz="655170"/>
            <a:r>
              <a:rPr lang="en-US" sz="800" dirty="0">
                <a:solidFill>
                  <a:srgbClr val="000000"/>
                </a:solidFill>
              </a:rPr>
              <a:t>Subrogation Resolution (30%)</a:t>
            </a:r>
          </a:p>
        </p:txBody>
      </p:sp>
      <p:sp>
        <p:nvSpPr>
          <p:cNvPr id="83" name="Rectangle 82"/>
          <p:cNvSpPr/>
          <p:nvPr/>
        </p:nvSpPr>
        <p:spPr>
          <a:xfrm>
            <a:off x="9526932" y="3777204"/>
            <a:ext cx="960123" cy="323645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FFFF"/>
              </a:gs>
              <a:gs pos="52000">
                <a:srgbClr val="6ECE30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288" rIns="18288" bIns="18288" rtlCol="0" anchor="ctr"/>
          <a:lstStyle/>
          <a:p>
            <a:pPr algn="ctr" defTabSz="655170"/>
            <a:r>
              <a:rPr lang="en-US" sz="800" dirty="0">
                <a:solidFill>
                  <a:srgbClr val="000000"/>
                </a:solidFill>
              </a:rPr>
              <a:t>Payment Processing (25%)</a:t>
            </a:r>
          </a:p>
        </p:txBody>
      </p:sp>
      <p:sp>
        <p:nvSpPr>
          <p:cNvPr id="84" name="Rectangle 83"/>
          <p:cNvSpPr/>
          <p:nvPr/>
        </p:nvSpPr>
        <p:spPr>
          <a:xfrm>
            <a:off x="9519872" y="4198073"/>
            <a:ext cx="960123" cy="323645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FFFF"/>
              </a:gs>
              <a:gs pos="52000">
                <a:srgbClr val="6ECE30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288" rIns="18288" bIns="18288" rtlCol="0" anchor="ctr"/>
          <a:lstStyle/>
          <a:p>
            <a:pPr algn="ctr" defTabSz="655170"/>
            <a:r>
              <a:rPr lang="en-US" sz="800" dirty="0">
                <a:solidFill>
                  <a:srgbClr val="000000"/>
                </a:solidFill>
              </a:rPr>
              <a:t>Contact Center (25%)</a:t>
            </a:r>
          </a:p>
        </p:txBody>
      </p:sp>
      <p:sp>
        <p:nvSpPr>
          <p:cNvPr id="85" name="Rectangle 84"/>
          <p:cNvSpPr/>
          <p:nvPr/>
        </p:nvSpPr>
        <p:spPr>
          <a:xfrm>
            <a:off x="7396585" y="3778728"/>
            <a:ext cx="960123" cy="323645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FFFF"/>
              </a:gs>
              <a:gs pos="52000">
                <a:srgbClr val="6ECE30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288" rIns="18288" bIns="18288" rtlCol="0" anchor="ctr"/>
          <a:lstStyle/>
          <a:p>
            <a:pPr algn="ctr" defTabSz="655170"/>
            <a:r>
              <a:rPr lang="en-US" sz="800" dirty="0">
                <a:solidFill>
                  <a:srgbClr val="000000"/>
                </a:solidFill>
              </a:rPr>
              <a:t>Inspection </a:t>
            </a:r>
          </a:p>
          <a:p>
            <a:pPr algn="ctr" defTabSz="655170"/>
            <a:r>
              <a:rPr lang="en-US" sz="800" dirty="0">
                <a:solidFill>
                  <a:srgbClr val="000000"/>
                </a:solidFill>
              </a:rPr>
              <a:t>(25%)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272712" y="3194952"/>
            <a:ext cx="960123" cy="323645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FFFF"/>
              </a:gs>
              <a:gs pos="52000">
                <a:srgbClr val="6ECE30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288" rIns="18288" bIns="18288" rtlCol="0" anchor="ctr"/>
          <a:lstStyle/>
          <a:p>
            <a:pPr algn="ctr" defTabSz="655170"/>
            <a:r>
              <a:rPr lang="en-US" sz="800" dirty="0">
                <a:solidFill>
                  <a:srgbClr val="000000"/>
                </a:solidFill>
              </a:rPr>
              <a:t>Reconciliation</a:t>
            </a:r>
          </a:p>
          <a:p>
            <a:pPr algn="ctr" defTabSz="655170"/>
            <a:r>
              <a:rPr lang="en-US" sz="800" dirty="0">
                <a:solidFill>
                  <a:srgbClr val="000000"/>
                </a:solidFill>
              </a:rPr>
              <a:t>(50%)</a:t>
            </a:r>
          </a:p>
        </p:txBody>
      </p:sp>
      <p:sp>
        <p:nvSpPr>
          <p:cNvPr id="87" name="Rectangle 86"/>
          <p:cNvSpPr/>
          <p:nvPr/>
        </p:nvSpPr>
        <p:spPr>
          <a:xfrm>
            <a:off x="8465765" y="4201242"/>
            <a:ext cx="960123" cy="323645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FFFF"/>
              </a:gs>
              <a:gs pos="52000">
                <a:srgbClr val="6ECE30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288" rIns="18288" bIns="18288" rtlCol="0" anchor="ctr"/>
          <a:lstStyle/>
          <a:p>
            <a:pPr algn="ctr" defTabSz="655170"/>
            <a:r>
              <a:rPr lang="en-US" sz="800" dirty="0">
                <a:solidFill>
                  <a:srgbClr val="000000"/>
                </a:solidFill>
              </a:rPr>
              <a:t>Litigation &amp; Staff Counsel (15%)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257402" y="4189225"/>
            <a:ext cx="960120" cy="323645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FFFF"/>
              </a:gs>
              <a:gs pos="52000">
                <a:srgbClr val="6ECE30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288" rIns="18288" bIns="18288" rtlCol="0" anchor="ctr"/>
          <a:lstStyle/>
          <a:p>
            <a:pPr algn="ctr" defTabSz="655170"/>
            <a:r>
              <a:rPr lang="en-US" sz="800" dirty="0">
                <a:solidFill>
                  <a:srgbClr val="000000"/>
                </a:solidFill>
              </a:rPr>
              <a:t>Subrogation </a:t>
            </a:r>
          </a:p>
          <a:p>
            <a:pPr algn="ctr" defTabSz="655170"/>
            <a:r>
              <a:rPr lang="en-US" sz="800" dirty="0">
                <a:solidFill>
                  <a:srgbClr val="000000"/>
                </a:solidFill>
              </a:rPr>
              <a:t>Intake (30%)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349117" y="1712165"/>
            <a:ext cx="960123" cy="323645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FFFF"/>
              </a:gs>
              <a:gs pos="52000">
                <a:srgbClr val="6ECE30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288" rIns="18288" bIns="18288" rtlCol="0" anchor="ctr"/>
          <a:lstStyle/>
          <a:p>
            <a:pPr algn="ctr" defTabSz="655170"/>
            <a:r>
              <a:rPr lang="en-US" sz="800" dirty="0">
                <a:solidFill>
                  <a:srgbClr val="000000"/>
                </a:solidFill>
              </a:rPr>
              <a:t>Actuarial</a:t>
            </a:r>
          </a:p>
          <a:p>
            <a:pPr algn="ctr" defTabSz="655170"/>
            <a:r>
              <a:rPr lang="en-US" sz="800" dirty="0">
                <a:solidFill>
                  <a:srgbClr val="000000"/>
                </a:solidFill>
              </a:rPr>
              <a:t>(20%)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769430" y="3770258"/>
            <a:ext cx="960121" cy="323645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FFFF"/>
              </a:gs>
              <a:gs pos="52000">
                <a:srgbClr val="6ECE30"/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288" rIns="18288" bIns="18288" rtlCol="0" anchor="ctr"/>
          <a:lstStyle/>
          <a:p>
            <a:pPr algn="ctr" defTabSz="655170"/>
            <a:r>
              <a:rPr lang="en-US" sz="800">
                <a:solidFill>
                  <a:srgbClr val="000000"/>
                </a:solidFill>
              </a:rPr>
              <a:t>Marketing Support</a:t>
            </a:r>
            <a:endParaRPr lang="en-US" sz="800" dirty="0">
              <a:solidFill>
                <a:srgbClr val="000000"/>
              </a:solidFill>
            </a:endParaRPr>
          </a:p>
          <a:p>
            <a:pPr algn="ctr" defTabSz="655170"/>
            <a:r>
              <a:rPr lang="en-US" sz="800" dirty="0">
                <a:solidFill>
                  <a:srgbClr val="000000"/>
                </a:solidFill>
              </a:rPr>
              <a:t> (25%)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091143" y="4183826"/>
            <a:ext cx="960121" cy="323645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288" rIns="18288" bIns="18288" rtlCol="0" anchor="ctr"/>
          <a:lstStyle/>
          <a:p>
            <a:pPr algn="ctr" defTabSz="655170"/>
            <a:r>
              <a:rPr lang="en-US" sz="800" dirty="0">
                <a:solidFill>
                  <a:schemeClr val="bg1"/>
                </a:solidFill>
              </a:rPr>
              <a:t>Fraud Identification </a:t>
            </a:r>
          </a:p>
          <a:p>
            <a:pPr algn="ctr" defTabSz="655170"/>
            <a:r>
              <a:rPr lang="en-US" sz="800" dirty="0">
                <a:solidFill>
                  <a:schemeClr val="bg1"/>
                </a:solidFill>
              </a:rPr>
              <a:t>(20%)</a:t>
            </a:r>
          </a:p>
        </p:txBody>
      </p:sp>
    </p:spTree>
    <p:extLst>
      <p:ext uri="{BB962C8B-B14F-4D97-AF65-F5344CB8AC3E}">
        <p14:creationId xmlns:p14="http://schemas.microsoft.com/office/powerpoint/2010/main" val="6427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073284"/>
              </p:ext>
            </p:extLst>
          </p:nvPr>
        </p:nvGraphicFramePr>
        <p:xfrm>
          <a:off x="1210575" y="1708068"/>
          <a:ext cx="9752811" cy="41838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3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5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637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4061"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buFont typeface="Arial" charset="0"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charset="0"/>
                        <a:buNone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charset="0"/>
                        <a:buNone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8298288"/>
                  </a:ext>
                </a:extLst>
              </a:tr>
              <a:tr h="1934886"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buFont typeface="Arial" charset="0"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HelvNeue Light for IBM" panose="020B0403020202020204" pitchFamily="34" charset="0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HelvNeue Light for IBM" panose="020B0403020202020204" pitchFamily="34" charset="0"/>
                          <a:ea typeface="+mn-ea"/>
                          <a:cs typeface="+mn-cs"/>
                        </a:rPr>
                        <a:t>Re-imagined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HelvNeue Light for IBM" panose="020B0403020202020204" pitchFamily="34" charset="0"/>
                          <a:ea typeface="+mn-ea"/>
                          <a:cs typeface="+mn-cs"/>
                        </a:rPr>
                        <a:t>” Processes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4886"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buFont typeface="Arial" charset="0"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HelvNeue Light for IBM" panose="020B0403020202020204" pitchFamily="34" charset="0"/>
                          <a:ea typeface="+mn-ea"/>
                          <a:cs typeface="+mn-cs"/>
                        </a:rPr>
                        <a:t>Existing</a:t>
                      </a:r>
                    </a:p>
                    <a:p>
                      <a:pPr algn="ctr" defTabSz="914400" rtl="0" eaLnBrk="1" latinLnBrk="0" hangingPunct="1">
                        <a:buFont typeface="Arial" charset="0"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HelvNeue Light for IBM" panose="020B0403020202020204" pitchFamily="34" charset="0"/>
                          <a:ea typeface="+mn-ea"/>
                          <a:cs typeface="+mn-cs"/>
                        </a:rPr>
                        <a:t>Processes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Many clients are struggling to achieve the “hype”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here </a:t>
            </a:r>
            <a:r>
              <a:rPr lang="en-US" dirty="0"/>
              <a:t>is a way to talk about the reality of applying these new tools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8179" y="4383881"/>
            <a:ext cx="3404585" cy="4984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1934"/>
                </a:solidFill>
                <a:latin typeface="HelvNeue Light for IBM"/>
                <a:ea typeface="HelvNeue Light for IBM" charset="0"/>
                <a:cs typeface="HelvNeue Light for IBM" charset="0"/>
              </a:rPr>
              <a:t>Simple transactional process, no human interaction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09213" y="4989801"/>
            <a:ext cx="3142516" cy="7086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srgbClr val="000000"/>
                </a:solidFill>
                <a:latin typeface="HelvNeue Light for IBM"/>
                <a:ea typeface="HelvNeue Light for IBM" charset="0"/>
                <a:cs typeface="HelvNeue Light for IBM" charset="0"/>
              </a:rPr>
              <a:t>e.g., back-office related IT and infrastructure processes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78179" y="2457372"/>
            <a:ext cx="3404585" cy="9784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1934"/>
                </a:solidFill>
                <a:latin typeface="HelvNeue Light for IBM"/>
                <a:ea typeface="HelvNeue Light for IBM" charset="0"/>
                <a:cs typeface="HelvNeue Light for IBM" charset="0"/>
              </a:rPr>
              <a:t>Complex transactional process, </a:t>
            </a:r>
            <a:br>
              <a:rPr lang="en-US" sz="1400" dirty="0">
                <a:solidFill>
                  <a:srgbClr val="001934"/>
                </a:solidFill>
                <a:latin typeface="HelvNeue Light for IBM"/>
                <a:ea typeface="HelvNeue Light for IBM" charset="0"/>
                <a:cs typeface="HelvNeue Light for IBM" charset="0"/>
              </a:rPr>
            </a:br>
            <a:r>
              <a:rPr lang="en-US" sz="1400" dirty="0">
                <a:solidFill>
                  <a:srgbClr val="001934"/>
                </a:solidFill>
                <a:latin typeface="HelvNeue Light for IBM"/>
                <a:ea typeface="HelvNeue Light for IBM" charset="0"/>
                <a:cs typeface="HelvNeue Light for IBM" charset="0"/>
              </a:rPr>
              <a:t>no human interaction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1934"/>
              </a:solidFill>
              <a:latin typeface="HelvNeue Light for IBM"/>
              <a:ea typeface="HelvNeue Light for IBM" charset="0"/>
              <a:cs typeface="HelvNeue Light for IBM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srgbClr val="000000"/>
                </a:solidFill>
                <a:latin typeface="HelvNeue Light for IBM"/>
                <a:ea typeface="HelvNeue Light for IBM" charset="0"/>
                <a:cs typeface="HelvNeue Light for IBM" charset="0"/>
              </a:rPr>
              <a:t>e.g., mid office support processes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715630" y="3978112"/>
            <a:ext cx="4067457" cy="1889672"/>
          </a:xfrm>
          <a:prstGeom prst="rect">
            <a:avLst/>
          </a:prstGeom>
          <a:noFill/>
          <a:ln w="12700" cap="rnd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200" dirty="0">
              <a:solidFill>
                <a:srgbClr val="000000"/>
              </a:solidFill>
              <a:latin typeface="HelvNeue Light for IBM"/>
              <a:ea typeface="HelvNeue Light for IBM" charset="0"/>
              <a:cs typeface="HelvNeue Light for IBM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6986" y="6302248"/>
            <a:ext cx="2644743" cy="3114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649D"/>
                </a:solidFill>
                <a:latin typeface="HelvNeue Light for IBM"/>
                <a:ea typeface="HelvNeue Light for IBM" charset="0"/>
                <a:cs typeface="HelvNeue Light for IBM" charset="0"/>
              </a:rPr>
              <a:t>Today (Majority of current automation)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74878" y="4333884"/>
            <a:ext cx="3404585" cy="4984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1934"/>
                </a:solidFill>
                <a:latin typeface="HelvNeue Light for IBM"/>
                <a:ea typeface="HelvNeue Light for IBM" charset="0"/>
                <a:cs typeface="HelvNeue Light for IBM" charset="0"/>
              </a:rPr>
              <a:t>Low-to-medium complexity process </a:t>
            </a:r>
            <a:br>
              <a:rPr lang="en-US" sz="1400" dirty="0">
                <a:solidFill>
                  <a:srgbClr val="001934"/>
                </a:solidFill>
                <a:latin typeface="HelvNeue Light for IBM"/>
                <a:ea typeface="HelvNeue Light for IBM" charset="0"/>
                <a:cs typeface="HelvNeue Light for IBM" charset="0"/>
              </a:rPr>
            </a:br>
            <a:r>
              <a:rPr lang="en-US" sz="1400" dirty="0">
                <a:solidFill>
                  <a:srgbClr val="001934"/>
                </a:solidFill>
                <a:latin typeface="HelvNeue Light for IBM"/>
                <a:ea typeface="HelvNeue Light for IBM" charset="0"/>
                <a:cs typeface="HelvNeue Light for IBM" charset="0"/>
              </a:rPr>
              <a:t>with human interaction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05912" y="4942665"/>
            <a:ext cx="3142516" cy="7086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srgbClr val="000000"/>
                </a:solidFill>
                <a:latin typeface="HelvNeue Light for IBM"/>
                <a:ea typeface="HelvNeue Light for IBM" charset="0"/>
                <a:cs typeface="HelvNeue Light for IBM" charset="0"/>
              </a:rPr>
              <a:t>e.g., front-office customer facing processes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74877" y="2410237"/>
            <a:ext cx="3404585" cy="9784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1934"/>
                </a:solidFill>
                <a:latin typeface="HelvNeue Light for IBM"/>
                <a:ea typeface="HelvNeue Light for IBM" charset="0"/>
                <a:cs typeface="HelvNeue Light for IBM" charset="0"/>
              </a:rPr>
              <a:t>Complex process with deep expertise with or without human interaction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1934"/>
              </a:solidFill>
              <a:latin typeface="HelvNeue Light for IBM"/>
              <a:ea typeface="HelvNeue Light for IBM" charset="0"/>
              <a:cs typeface="HelvNeue Light for IBM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srgbClr val="000000"/>
                </a:solidFill>
                <a:latin typeface="HelvNeue Light for IBM"/>
                <a:ea typeface="HelvNeue Light for IBM" charset="0"/>
                <a:cs typeface="HelvNeue Light for IBM" charset="0"/>
              </a:rPr>
              <a:t>e.g., industry vertical specific processes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1934"/>
              </a:solidFill>
              <a:latin typeface="HelvNeue Light for IBM"/>
              <a:ea typeface="HelvNeue Light for IBM" charset="0"/>
              <a:cs typeface="HelvNeue Light for IBM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907003" y="1333141"/>
            <a:ext cx="3783286" cy="548640"/>
          </a:xfrm>
          <a:prstGeom prst="rect">
            <a:avLst/>
          </a:prstGeom>
          <a:noFill/>
          <a:ln w="63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HelvNeue Light for IBM"/>
                <a:ea typeface="MS PGothic" pitchFamily="34" charset="-128"/>
                <a:cs typeface="Arial" pitchFamily="34" charset="0"/>
              </a:rPr>
              <a:t>Robotic Process Automation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865571" y="1333141"/>
            <a:ext cx="4029067" cy="548640"/>
          </a:xfrm>
          <a:prstGeom prst="rect">
            <a:avLst/>
          </a:prstGeom>
          <a:noFill/>
          <a:ln w="63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HelvNeue Light for IBM"/>
                <a:ea typeface="MS PGothic" pitchFamily="34" charset="-128"/>
                <a:cs typeface="Arial" pitchFamily="34" charset="0"/>
              </a:rPr>
              <a:t>Cognitive Process Automation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96354" y="1698879"/>
            <a:ext cx="3404585" cy="2766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1934"/>
                </a:solidFill>
                <a:latin typeface="HelvNeue Light for IBM"/>
                <a:ea typeface="HelvNeue Light for IBM" charset="0"/>
                <a:cs typeface="HelvNeue Light for IBM" charset="0"/>
              </a:rPr>
              <a:t>Efficiency focused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93532" y="1698879"/>
            <a:ext cx="4973145" cy="36005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1934"/>
                </a:solidFill>
                <a:latin typeface="HelvNeue Light for IBM"/>
                <a:ea typeface="HelvNeue Light for IBM" charset="0"/>
                <a:cs typeface="HelvNeue Light for IBM" charset="0"/>
              </a:rPr>
              <a:t>Business outcome + Efficiency focused + User experience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4546" y="3977877"/>
            <a:ext cx="2315039" cy="255594"/>
            <a:chOff x="1957975" y="4162862"/>
            <a:chExt cx="2315039" cy="255594"/>
          </a:xfrm>
        </p:grpSpPr>
        <p:sp>
          <p:nvSpPr>
            <p:cNvPr id="22" name="TextBox 21"/>
            <p:cNvSpPr txBox="1"/>
            <p:nvPr/>
          </p:nvSpPr>
          <p:spPr>
            <a:xfrm>
              <a:off x="1957975" y="4162862"/>
              <a:ext cx="2315039" cy="2555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txBody>
            <a:bodyPr wrap="square" lIns="91440" tIns="45720" rIns="91440" bIns="45720" rtlCol="0" anchor="ctr">
              <a:noAutofit/>
            </a:bodyPr>
            <a:lstStyle/>
            <a:p>
              <a:pPr marL="228600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HelvNeue Light for IBM"/>
                  <a:ea typeface="HelvNeue Light for IBM" charset="0"/>
                  <a:cs typeface="HelvNeue Light for IBM" charset="0"/>
                </a:rPr>
                <a:t>Simple transactional</a:t>
              </a:r>
            </a:p>
          </p:txBody>
        </p:sp>
        <p:pic>
          <p:nvPicPr>
            <p:cNvPr id="23" name="Picture 8" descr="gears"/>
            <p:cNvPicPr>
              <a:picLocks noChangeAspect="1" noChangeArrowheads="1"/>
            </p:cNvPicPr>
            <p:nvPr/>
          </p:nvPicPr>
          <p:blipFill>
            <a:blip r:embed="rId7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8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866" y="4177019"/>
              <a:ext cx="228290" cy="228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815284" y="2042468"/>
            <a:ext cx="2315039" cy="255594"/>
            <a:chOff x="5537522" y="2240406"/>
            <a:chExt cx="2315039" cy="255594"/>
          </a:xfrm>
        </p:grpSpPr>
        <p:sp>
          <p:nvSpPr>
            <p:cNvPr id="25" name="TextBox 24"/>
            <p:cNvSpPr txBox="1"/>
            <p:nvPr/>
          </p:nvSpPr>
          <p:spPr>
            <a:xfrm>
              <a:off x="5537522" y="2240406"/>
              <a:ext cx="2315039" cy="255594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txBody>
            <a:bodyPr wrap="square" lIns="91440" tIns="45720" rIns="91440" bIns="45720" rtlCol="0" anchor="ctr">
              <a:noAutofit/>
            </a:bodyPr>
            <a:lstStyle/>
            <a:p>
              <a:pPr marL="279400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HelvNeue Light for IBM"/>
                  <a:ea typeface="HelvNeue Light for IBM" charset="0"/>
                  <a:cs typeface="HelvNeue Light for IBM" charset="0"/>
                </a:rPr>
                <a:t>Deep expertise</a:t>
              </a:r>
            </a:p>
          </p:txBody>
        </p:sp>
        <p:pic>
          <p:nvPicPr>
            <p:cNvPr id="26" name="Picture 19" descr="TeachingAnalytics_icon_bk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699" y="2256868"/>
              <a:ext cx="302208" cy="224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2701335" y="2018156"/>
            <a:ext cx="2325820" cy="255594"/>
            <a:chOff x="1927681" y="2249523"/>
            <a:chExt cx="2325820" cy="255594"/>
          </a:xfrm>
        </p:grpSpPr>
        <p:sp>
          <p:nvSpPr>
            <p:cNvPr id="34" name="TextBox 33"/>
            <p:cNvSpPr txBox="1"/>
            <p:nvPr/>
          </p:nvSpPr>
          <p:spPr>
            <a:xfrm>
              <a:off x="1938462" y="2249523"/>
              <a:ext cx="2315039" cy="25559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txBody>
            <a:bodyPr wrap="square" lIns="91440" tIns="45720" rIns="91440" bIns="45720" rtlCol="0" anchor="ctr">
              <a:noAutofit/>
            </a:bodyPr>
            <a:lstStyle/>
            <a:p>
              <a:pPr marL="228600" fontAlgn="base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HelvNeue Light for IBM"/>
                  <a:ea typeface="HelvNeue Light for IBM" charset="0"/>
                  <a:cs typeface="HelvNeue Light for IBM" charset="0"/>
                </a:rPr>
                <a:t>Complex transactional</a:t>
              </a:r>
              <a:endParaRPr lang="en-US" sz="1400" dirty="0">
                <a:solidFill>
                  <a:srgbClr val="FFFFFF"/>
                </a:solidFill>
                <a:latin typeface="HelvNeue Light for IBM"/>
                <a:ea typeface="HelvNeue Light for IBM" charset="0"/>
                <a:cs typeface="HelvNeue Light for IBM" charset="0"/>
              </a:endParaRPr>
            </a:p>
          </p:txBody>
        </p:sp>
        <p:pic>
          <p:nvPicPr>
            <p:cNvPr id="39" name="Picture 4" descr="Integration_icon_bk"/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681" y="2252692"/>
              <a:ext cx="276785" cy="239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433632" y="5899108"/>
            <a:ext cx="26923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sz="1400" b="1" dirty="0">
                <a:solidFill>
                  <a:prstClr val="black"/>
                </a:solidFill>
                <a:latin typeface="HelvNeue Light for IBM"/>
              </a:rPr>
              <a:t>Implementation Tools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6357" y="5899108"/>
            <a:ext cx="3524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srgbClr val="000000"/>
                </a:solidFill>
                <a:latin typeface="HelvNeue Light for IBM"/>
                <a:ea typeface="HelvNeue Light for IBM" charset="0"/>
                <a:cs typeface="HelvNeue Light for IBM" charset="0"/>
              </a:rPr>
              <a:t>RPA Technology (BluePrism, Automation Anywhere, WorkFusion, UIPath)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78684" y="5899108"/>
            <a:ext cx="3602840" cy="4668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srgbClr val="000000"/>
                </a:solidFill>
                <a:latin typeface="HelvNeue Light for IBM"/>
                <a:ea typeface="HelvNeue Light for IBM" charset="0"/>
                <a:cs typeface="HelvNeue Light for IBM" charset="0"/>
              </a:rPr>
              <a:t>IBM BPM and Watson APIs, Watson Chatbots, and Digital Assistants, &amp; other Watson Components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6152" y="2040434"/>
            <a:ext cx="4139753" cy="1892831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chilly" dir="t"/>
          </a:scene3d>
          <a:sp3d z="-127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rtlCol="0" anchor="ctr">
            <a:noAutofit/>
          </a:bodyPr>
          <a:lstStyle/>
          <a:p>
            <a:pPr marL="171450" indent="-171450" algn="ctr">
              <a:buFont typeface="Arial" charset="0"/>
              <a:buChar char="•"/>
              <a:defRPr/>
            </a:pPr>
            <a:endParaRPr lang="en-US" sz="800" dirty="0">
              <a:solidFill>
                <a:srgbClr val="44546A"/>
              </a:solidFill>
              <a:latin typeface="HelvNeue Light for IBM"/>
            </a:endParaRPr>
          </a:p>
        </p:txBody>
      </p: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xmlns="" id="{7333D510-9DFD-4597-B293-DF084BC3F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7802" y="6533204"/>
            <a:ext cx="366712" cy="18288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DDBF4-296E-4A0A-8CD4-D91F9221A94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7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77802" y="6533204"/>
            <a:ext cx="366712" cy="182880"/>
          </a:xfrm>
        </p:spPr>
        <p:txBody>
          <a:bodyPr/>
          <a:lstStyle/>
          <a:p>
            <a:pPr>
              <a:defRPr/>
            </a:pPr>
            <a:fld id="{57ADDBF4-296E-4A0A-8CD4-D91F9221A94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Good CPA Look Like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16" y="2177246"/>
            <a:ext cx="2213106" cy="170027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9572" y="3926898"/>
            <a:ext cx="265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Re-Imagined Process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41" y="2316299"/>
            <a:ext cx="2131454" cy="12282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83971" y="3937629"/>
            <a:ext cx="265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Automation Asset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5944" y="2316299"/>
            <a:ext cx="1514475" cy="11525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303817" y="3948360"/>
            <a:ext cx="3058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Cognitive Asset to Mine Exhaust or Interact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09572" y="5164589"/>
            <a:ext cx="10021910" cy="643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Platform or Architecture that Links it all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rame">
  <a:themeElements>
    <a:clrScheme name="Custom 4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104DB7"/>
      </a:hlink>
      <a:folHlink>
        <a:srgbClr val="EE700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Frame">
  <a:themeElements>
    <a:clrScheme name="Custom 4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104DB7"/>
      </a:hlink>
      <a:folHlink>
        <a:srgbClr val="EE700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15933</TotalTime>
  <Words>519</Words>
  <Application>Microsoft Macintosh PowerPoint</Application>
  <PresentationFormat>Widescreen</PresentationFormat>
  <Paragraphs>152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AppleSymbols</vt:lpstr>
      <vt:lpstr>Calibri</vt:lpstr>
      <vt:lpstr>HelvNeue Light for IBM</vt:lpstr>
      <vt:lpstr>Mangal</vt:lpstr>
      <vt:lpstr>MS PGothic</vt:lpstr>
      <vt:lpstr>ＭＳ Ｐゴシック</vt:lpstr>
      <vt:lpstr>Wingdings</vt:lpstr>
      <vt:lpstr>Wingdings 2</vt:lpstr>
      <vt:lpstr>Arial</vt:lpstr>
      <vt:lpstr>Frame</vt:lpstr>
      <vt:lpstr>1_Frame</vt:lpstr>
      <vt:lpstr>think-cell Slide</vt:lpstr>
      <vt:lpstr>Cognitive Process Automation in Insurance</vt:lpstr>
      <vt:lpstr>66%</vt:lpstr>
      <vt:lpstr>For insurance, we believe 60-75% of processes can be automated to achieve overall cost savings of ~ 30-40%</vt:lpstr>
      <vt:lpstr>Many clients are struggling to achieve the “hype” –  here is a way to talk about the reality of applying these new tools</vt:lpstr>
      <vt:lpstr>What does Good CPA Look Like ?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alkabrol@outlook.com</dc:creator>
  <cp:lastModifiedBy>Thomas Hodson</cp:lastModifiedBy>
  <cp:revision>470</cp:revision>
  <dcterms:created xsi:type="dcterms:W3CDTF">2017-01-21T09:56:09Z</dcterms:created>
  <dcterms:modified xsi:type="dcterms:W3CDTF">2017-10-24T22:47:52Z</dcterms:modified>
</cp:coreProperties>
</file>