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tiff" ContentType="image/tiff"/>
  <Default Extension="rels" ContentType="application/vnd.openxmlformats-package.relationships+xml"/>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heme/theme2.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23"/>
  </p:notesMasterIdLst>
  <p:sldIdLst>
    <p:sldId id="256" r:id="rId2"/>
    <p:sldId id="427" r:id="rId3"/>
    <p:sldId id="426" r:id="rId4"/>
    <p:sldId id="422" r:id="rId5"/>
    <p:sldId id="419" r:id="rId6"/>
    <p:sldId id="374" r:id="rId7"/>
    <p:sldId id="375" r:id="rId8"/>
    <p:sldId id="431" r:id="rId9"/>
    <p:sldId id="428" r:id="rId10"/>
    <p:sldId id="433" r:id="rId11"/>
    <p:sldId id="434" r:id="rId12"/>
    <p:sldId id="435" r:id="rId13"/>
    <p:sldId id="429" r:id="rId14"/>
    <p:sldId id="436" r:id="rId15"/>
    <p:sldId id="437" r:id="rId16"/>
    <p:sldId id="430" r:id="rId17"/>
    <p:sldId id="399" r:id="rId18"/>
    <p:sldId id="400" r:id="rId19"/>
    <p:sldId id="401" r:id="rId20"/>
    <p:sldId id="411" r:id="rId21"/>
    <p:sldId id="384" r:id="rId22"/>
  </p:sldIdLst>
  <p:sldSz cx="9602788" cy="6858000"/>
  <p:notesSz cx="6950075" cy="9236075"/>
  <p:defaultTextStyle>
    <a:defPPr>
      <a:defRPr lang="en-US"/>
    </a:defPPr>
    <a:lvl1pPr algn="ctr" rtl="0" fontAlgn="base">
      <a:lnSpc>
        <a:spcPct val="86000"/>
      </a:lnSpc>
      <a:spcBef>
        <a:spcPct val="0"/>
      </a:spcBef>
      <a:spcAft>
        <a:spcPct val="0"/>
      </a:spcAft>
      <a:defRPr sz="2000" kern="1200">
        <a:solidFill>
          <a:schemeClr val="tx1"/>
        </a:solidFill>
        <a:latin typeface="Arial" charset="0"/>
        <a:ea typeface="+mn-ea"/>
        <a:cs typeface="+mn-cs"/>
      </a:defRPr>
    </a:lvl1pPr>
    <a:lvl2pPr marL="457200" algn="ctr" rtl="0" fontAlgn="base">
      <a:lnSpc>
        <a:spcPct val="86000"/>
      </a:lnSpc>
      <a:spcBef>
        <a:spcPct val="0"/>
      </a:spcBef>
      <a:spcAft>
        <a:spcPct val="0"/>
      </a:spcAft>
      <a:defRPr sz="2000" kern="1200">
        <a:solidFill>
          <a:schemeClr val="tx1"/>
        </a:solidFill>
        <a:latin typeface="Arial" charset="0"/>
        <a:ea typeface="+mn-ea"/>
        <a:cs typeface="+mn-cs"/>
      </a:defRPr>
    </a:lvl2pPr>
    <a:lvl3pPr marL="914400" algn="ctr" rtl="0" fontAlgn="base">
      <a:lnSpc>
        <a:spcPct val="86000"/>
      </a:lnSpc>
      <a:spcBef>
        <a:spcPct val="0"/>
      </a:spcBef>
      <a:spcAft>
        <a:spcPct val="0"/>
      </a:spcAft>
      <a:defRPr sz="2000" kern="1200">
        <a:solidFill>
          <a:schemeClr val="tx1"/>
        </a:solidFill>
        <a:latin typeface="Arial" charset="0"/>
        <a:ea typeface="+mn-ea"/>
        <a:cs typeface="+mn-cs"/>
      </a:defRPr>
    </a:lvl3pPr>
    <a:lvl4pPr marL="1371600" algn="ctr" rtl="0" fontAlgn="base">
      <a:lnSpc>
        <a:spcPct val="86000"/>
      </a:lnSpc>
      <a:spcBef>
        <a:spcPct val="0"/>
      </a:spcBef>
      <a:spcAft>
        <a:spcPct val="0"/>
      </a:spcAft>
      <a:defRPr sz="2000" kern="1200">
        <a:solidFill>
          <a:schemeClr val="tx1"/>
        </a:solidFill>
        <a:latin typeface="Arial" charset="0"/>
        <a:ea typeface="+mn-ea"/>
        <a:cs typeface="+mn-cs"/>
      </a:defRPr>
    </a:lvl4pPr>
    <a:lvl5pPr marL="1828800" algn="ctr" rtl="0" fontAlgn="base">
      <a:lnSpc>
        <a:spcPct val="86000"/>
      </a:lnSpc>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950">
          <p15:clr>
            <a:srgbClr val="A4A3A4"/>
          </p15:clr>
        </p15:guide>
        <p15:guide id="2" orient="horz" pos="808">
          <p15:clr>
            <a:srgbClr val="A4A3A4"/>
          </p15:clr>
        </p15:guide>
        <p15:guide id="3" pos="290">
          <p15:clr>
            <a:srgbClr val="A4A3A4"/>
          </p15:clr>
        </p15:guide>
        <p15:guide id="4" pos="574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ACC6"/>
    <a:srgbClr val="A6E2EF"/>
    <a:srgbClr val="37424A"/>
    <a:srgbClr val="828D30"/>
    <a:srgbClr val="008075"/>
    <a:srgbClr val="932077"/>
    <a:srgbClr val="595997"/>
    <a:srgbClr val="BA2C2B"/>
    <a:srgbClr val="F48132"/>
    <a:srgbClr val="FBAE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61" autoAdjust="0"/>
    <p:restoredTop sz="50000" autoAdjust="0"/>
  </p:normalViewPr>
  <p:slideViewPr>
    <p:cSldViewPr>
      <p:cViewPr varScale="1">
        <p:scale>
          <a:sx n="96" d="100"/>
          <a:sy n="96" d="100"/>
        </p:scale>
        <p:origin x="1288" y="176"/>
      </p:cViewPr>
      <p:guideLst>
        <p:guide orient="horz" pos="3950"/>
        <p:guide orient="horz" pos="808"/>
        <p:guide pos="290"/>
        <p:guide pos="5746"/>
      </p:guideLst>
    </p:cSldViewPr>
  </p:slideViewPr>
  <p:notesTextViewPr>
    <p:cViewPr>
      <p:scale>
        <a:sx n="100" d="100"/>
        <a:sy n="100" d="100"/>
      </p:scale>
      <p:origin x="0" y="0"/>
    </p:cViewPr>
  </p:notesTextViewPr>
  <p:sorterViewPr>
    <p:cViewPr>
      <p:scale>
        <a:sx n="100" d="100"/>
        <a:sy n="100" d="100"/>
      </p:scale>
      <p:origin x="0" y="98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_rels/data2.xml.rels><?xml version="1.0" encoding="UTF-8" standalone="yes"?>
<Relationships xmlns="http://schemas.openxmlformats.org/package/2006/relationships"><Relationship Id="rId1" Type="http://schemas.openxmlformats.org/officeDocument/2006/relationships/image" Target="../media/image8.jpg"/><Relationship Id="rId2" Type="http://schemas.openxmlformats.org/officeDocument/2006/relationships/image" Target="../media/image9.png"/><Relationship Id="rId3" Type="http://schemas.openxmlformats.org/officeDocument/2006/relationships/image" Target="../media/image10.jpg"/></Relationships>
</file>

<file path=ppt/diagrams/_rels/drawing2.xml.rels><?xml version="1.0" encoding="UTF-8" standalone="yes"?>
<Relationships xmlns="http://schemas.openxmlformats.org/package/2006/relationships"><Relationship Id="rId1" Type="http://schemas.openxmlformats.org/officeDocument/2006/relationships/image" Target="../media/image8.jpg"/><Relationship Id="rId2" Type="http://schemas.openxmlformats.org/officeDocument/2006/relationships/image" Target="../media/image9.png"/><Relationship Id="rId3" Type="http://schemas.openxmlformats.org/officeDocument/2006/relationships/image" Target="../media/image10.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0E4474-9EBF-4936-81F2-7FECACC264C8}"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en-US"/>
        </a:p>
      </dgm:t>
    </dgm:pt>
    <dgm:pt modelId="{51F10DF1-84F5-414B-90D5-F0BB27D89EA5}">
      <dgm:prSet/>
      <dgm:spPr/>
      <dgm:t>
        <a:bodyPr/>
        <a:lstStyle/>
        <a:p>
          <a:pPr rtl="0"/>
          <a:r>
            <a:rPr lang="en-US" dirty="0" smtClean="0"/>
            <a:t>Do we expect less interest in captive formations with an 831(b) tax election?</a:t>
          </a:r>
          <a:endParaRPr lang="en-US" dirty="0"/>
        </a:p>
      </dgm:t>
    </dgm:pt>
    <dgm:pt modelId="{A7397DF2-A63C-4EBC-9A60-365989BC435E}" type="parTrans" cxnId="{A51BA98B-746A-4EFF-BD80-BA8FCE40C777}">
      <dgm:prSet/>
      <dgm:spPr/>
      <dgm:t>
        <a:bodyPr/>
        <a:lstStyle/>
        <a:p>
          <a:endParaRPr lang="en-US"/>
        </a:p>
      </dgm:t>
    </dgm:pt>
    <dgm:pt modelId="{0C6A00A1-25AB-47EC-82D7-688439D1C374}" type="sibTrans" cxnId="{A51BA98B-746A-4EFF-BD80-BA8FCE40C777}">
      <dgm:prSet/>
      <dgm:spPr/>
      <dgm:t>
        <a:bodyPr/>
        <a:lstStyle/>
        <a:p>
          <a:endParaRPr lang="en-US"/>
        </a:p>
      </dgm:t>
    </dgm:pt>
    <dgm:pt modelId="{D05E7605-8451-4FE6-8D66-0CA051083A7D}" type="pres">
      <dgm:prSet presAssocID="{1E0E4474-9EBF-4936-81F2-7FECACC264C8}" presName="Name0" presStyleCnt="0">
        <dgm:presLayoutVars>
          <dgm:chMax val="7"/>
          <dgm:chPref val="7"/>
          <dgm:dir/>
          <dgm:animLvl val="lvl"/>
        </dgm:presLayoutVars>
      </dgm:prSet>
      <dgm:spPr/>
      <dgm:t>
        <a:bodyPr/>
        <a:lstStyle/>
        <a:p>
          <a:endParaRPr lang="en-US"/>
        </a:p>
      </dgm:t>
    </dgm:pt>
    <dgm:pt modelId="{0CEE936D-6818-4510-B017-AA1993E7B8DA}" type="pres">
      <dgm:prSet presAssocID="{51F10DF1-84F5-414B-90D5-F0BB27D89EA5}" presName="Accent1" presStyleCnt="0"/>
      <dgm:spPr/>
      <dgm:t>
        <a:bodyPr/>
        <a:lstStyle/>
        <a:p>
          <a:endParaRPr lang="en-US"/>
        </a:p>
      </dgm:t>
    </dgm:pt>
    <dgm:pt modelId="{5DD6592A-3A5B-4774-8183-2B59A5E204EB}" type="pres">
      <dgm:prSet presAssocID="{51F10DF1-84F5-414B-90D5-F0BB27D89EA5}" presName="Accent" presStyleLbl="node1" presStyleIdx="0" presStyleCnt="1" custLinFactNeighborX="-491" custLinFactNeighborY="1444"/>
      <dgm:spPr>
        <a:ln>
          <a:noFill/>
        </a:ln>
        <a:effectLst>
          <a:glow rad="228600">
            <a:schemeClr val="accent4">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en-US"/>
        </a:p>
      </dgm:t>
    </dgm:pt>
    <dgm:pt modelId="{5BD48CDC-04D4-4331-B502-C5F170905F12}" type="pres">
      <dgm:prSet presAssocID="{51F10DF1-84F5-414B-90D5-F0BB27D89EA5}" presName="Parent1" presStyleLbl="revTx" presStyleIdx="0" presStyleCnt="1">
        <dgm:presLayoutVars>
          <dgm:chMax val="1"/>
          <dgm:chPref val="1"/>
          <dgm:bulletEnabled val="1"/>
        </dgm:presLayoutVars>
      </dgm:prSet>
      <dgm:spPr/>
      <dgm:t>
        <a:bodyPr/>
        <a:lstStyle/>
        <a:p>
          <a:endParaRPr lang="en-US"/>
        </a:p>
      </dgm:t>
    </dgm:pt>
  </dgm:ptLst>
  <dgm:cxnLst>
    <dgm:cxn modelId="{3B076D7D-5E1A-4815-8B7C-F1ECCEEE4934}" type="presOf" srcId="{1E0E4474-9EBF-4936-81F2-7FECACC264C8}" destId="{D05E7605-8451-4FE6-8D66-0CA051083A7D}" srcOrd="0" destOrd="0" presId="urn:microsoft.com/office/officeart/2009/layout/CircleArrowProcess"/>
    <dgm:cxn modelId="{A51BA98B-746A-4EFF-BD80-BA8FCE40C777}" srcId="{1E0E4474-9EBF-4936-81F2-7FECACC264C8}" destId="{51F10DF1-84F5-414B-90D5-F0BB27D89EA5}" srcOrd="0" destOrd="0" parTransId="{A7397DF2-A63C-4EBC-9A60-365989BC435E}" sibTransId="{0C6A00A1-25AB-47EC-82D7-688439D1C374}"/>
    <dgm:cxn modelId="{19A3CC8D-6483-4B3E-AC61-54F7844DD80E}" type="presOf" srcId="{51F10DF1-84F5-414B-90D5-F0BB27D89EA5}" destId="{5BD48CDC-04D4-4331-B502-C5F170905F12}" srcOrd="0" destOrd="0" presId="urn:microsoft.com/office/officeart/2009/layout/CircleArrowProcess"/>
    <dgm:cxn modelId="{DC623B1F-3A76-451C-AF0E-8A4C4D567F26}" type="presParOf" srcId="{D05E7605-8451-4FE6-8D66-0CA051083A7D}" destId="{0CEE936D-6818-4510-B017-AA1993E7B8DA}" srcOrd="0" destOrd="0" presId="urn:microsoft.com/office/officeart/2009/layout/CircleArrowProcess"/>
    <dgm:cxn modelId="{D8393555-FC84-46DA-9B1E-70B2973379C3}" type="presParOf" srcId="{0CEE936D-6818-4510-B017-AA1993E7B8DA}" destId="{5DD6592A-3A5B-4774-8183-2B59A5E204EB}" srcOrd="0" destOrd="0" presId="urn:microsoft.com/office/officeart/2009/layout/CircleArrowProcess"/>
    <dgm:cxn modelId="{1AD0B4B0-2536-4ED3-AC61-8469A5EA64B0}" type="presParOf" srcId="{D05E7605-8451-4FE6-8D66-0CA051083A7D}" destId="{5BD48CDC-04D4-4331-B502-C5F170905F12}" srcOrd="1"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04EFF9-90AC-4E1E-9EFF-8363E5528095}" type="doc">
      <dgm:prSet loTypeId="urn:microsoft.com/office/officeart/2005/8/layout/hList7" loCatId="list" qsTypeId="urn:microsoft.com/office/officeart/2005/8/quickstyle/simple1" qsCatId="simple" csTypeId="urn:microsoft.com/office/officeart/2005/8/colors/accent1_2" csCatId="accent1" phldr="1"/>
      <dgm:spPr/>
    </dgm:pt>
    <dgm:pt modelId="{61C7D827-E7B3-47CD-8CBD-FB287E743EC2}">
      <dgm:prSet phldrT="[Text]"/>
      <dgm:spPr/>
      <dgm:t>
        <a:bodyPr/>
        <a:lstStyle/>
        <a:p>
          <a:r>
            <a:rPr lang="en-US" dirty="0" smtClean="0"/>
            <a:t>What is the captives purpose?</a:t>
          </a:r>
          <a:endParaRPr lang="en-US" dirty="0"/>
        </a:p>
      </dgm:t>
    </dgm:pt>
    <dgm:pt modelId="{9B827560-A5E5-49C2-B97B-1E0E3F62F9FC}" type="parTrans" cxnId="{B2DDBDEF-D2B2-49FB-987F-4AD123028E42}">
      <dgm:prSet/>
      <dgm:spPr/>
      <dgm:t>
        <a:bodyPr/>
        <a:lstStyle/>
        <a:p>
          <a:endParaRPr lang="en-US"/>
        </a:p>
      </dgm:t>
    </dgm:pt>
    <dgm:pt modelId="{E1F4F116-3366-443B-84C6-17BC1AA996FA}" type="sibTrans" cxnId="{B2DDBDEF-D2B2-49FB-987F-4AD123028E42}">
      <dgm:prSet/>
      <dgm:spPr/>
      <dgm:t>
        <a:bodyPr/>
        <a:lstStyle/>
        <a:p>
          <a:endParaRPr lang="en-US"/>
        </a:p>
      </dgm:t>
    </dgm:pt>
    <dgm:pt modelId="{18EBCE8D-DF25-41E7-A12E-3C6A95AC66A6}">
      <dgm:prSet phldrT="[Text]"/>
      <dgm:spPr/>
      <dgm:t>
        <a:bodyPr/>
        <a:lstStyle/>
        <a:p>
          <a:r>
            <a:rPr lang="en-US" dirty="0" smtClean="0"/>
            <a:t>What </a:t>
          </a:r>
          <a:r>
            <a:rPr lang="en-US" dirty="0" err="1" smtClean="0"/>
            <a:t>coverages</a:t>
          </a:r>
          <a:r>
            <a:rPr lang="en-US" dirty="0" smtClean="0"/>
            <a:t> will the captive write?</a:t>
          </a:r>
          <a:endParaRPr lang="en-US" dirty="0"/>
        </a:p>
      </dgm:t>
    </dgm:pt>
    <dgm:pt modelId="{8DABFF35-EB58-48E1-B8BD-3582F7853255}" type="parTrans" cxnId="{52FF866B-6F1E-4628-A02E-EE0F6D94B706}">
      <dgm:prSet/>
      <dgm:spPr/>
      <dgm:t>
        <a:bodyPr/>
        <a:lstStyle/>
        <a:p>
          <a:endParaRPr lang="en-US"/>
        </a:p>
      </dgm:t>
    </dgm:pt>
    <dgm:pt modelId="{CA37378E-C2E8-4118-8889-36B9A49E65A2}" type="sibTrans" cxnId="{52FF866B-6F1E-4628-A02E-EE0F6D94B706}">
      <dgm:prSet/>
      <dgm:spPr/>
      <dgm:t>
        <a:bodyPr/>
        <a:lstStyle/>
        <a:p>
          <a:endParaRPr lang="en-US"/>
        </a:p>
      </dgm:t>
    </dgm:pt>
    <dgm:pt modelId="{02697842-66E2-4A21-9BCD-A4A57DBB8429}">
      <dgm:prSet phldrT="[Text]"/>
      <dgm:spPr/>
      <dgm:t>
        <a:bodyPr/>
        <a:lstStyle/>
        <a:p>
          <a:r>
            <a:rPr lang="en-US" dirty="0" smtClean="0"/>
            <a:t>Is there risk distribution?</a:t>
          </a:r>
          <a:endParaRPr lang="en-US" dirty="0"/>
        </a:p>
      </dgm:t>
    </dgm:pt>
    <dgm:pt modelId="{426144DC-A963-4156-8AC4-64455CAC7B5B}" type="parTrans" cxnId="{C7BE56B0-9B0E-4E71-A498-BA70C2CE999F}">
      <dgm:prSet/>
      <dgm:spPr/>
      <dgm:t>
        <a:bodyPr/>
        <a:lstStyle/>
        <a:p>
          <a:endParaRPr lang="en-US"/>
        </a:p>
      </dgm:t>
    </dgm:pt>
    <dgm:pt modelId="{77558F2F-4D77-4971-B171-8F4EB158FD0F}" type="sibTrans" cxnId="{C7BE56B0-9B0E-4E71-A498-BA70C2CE999F}">
      <dgm:prSet/>
      <dgm:spPr/>
      <dgm:t>
        <a:bodyPr/>
        <a:lstStyle/>
        <a:p>
          <a:endParaRPr lang="en-US"/>
        </a:p>
      </dgm:t>
    </dgm:pt>
    <dgm:pt modelId="{925A9AD7-ECAD-4157-9799-D84F27AC5FD7}" type="pres">
      <dgm:prSet presAssocID="{C604EFF9-90AC-4E1E-9EFF-8363E5528095}" presName="Name0" presStyleCnt="0">
        <dgm:presLayoutVars>
          <dgm:dir/>
          <dgm:resizeHandles val="exact"/>
        </dgm:presLayoutVars>
      </dgm:prSet>
      <dgm:spPr/>
    </dgm:pt>
    <dgm:pt modelId="{4EE52411-5409-4D51-8E3B-C25F2473E8A8}" type="pres">
      <dgm:prSet presAssocID="{C604EFF9-90AC-4E1E-9EFF-8363E5528095}" presName="fgShape" presStyleLbl="fgShp" presStyleIdx="0" presStyleCnt="1" custLinFactNeighborX="378" custLinFactNeighborY="6961"/>
      <dgm:spPr/>
    </dgm:pt>
    <dgm:pt modelId="{0E2B653F-B6F6-481C-814F-2E9C191F5310}" type="pres">
      <dgm:prSet presAssocID="{C604EFF9-90AC-4E1E-9EFF-8363E5528095}" presName="linComp" presStyleCnt="0"/>
      <dgm:spPr/>
    </dgm:pt>
    <dgm:pt modelId="{33921D01-0388-42B4-98A9-48D587302253}" type="pres">
      <dgm:prSet presAssocID="{61C7D827-E7B3-47CD-8CBD-FB287E743EC2}" presName="compNode" presStyleCnt="0"/>
      <dgm:spPr/>
    </dgm:pt>
    <dgm:pt modelId="{3B00A3A1-02F1-4CDC-A3A4-26422A459EF2}" type="pres">
      <dgm:prSet presAssocID="{61C7D827-E7B3-47CD-8CBD-FB287E743EC2}" presName="bkgdShape" presStyleLbl="node1" presStyleIdx="0" presStyleCnt="3" custLinFactNeighborX="-64"/>
      <dgm:spPr/>
      <dgm:t>
        <a:bodyPr/>
        <a:lstStyle/>
        <a:p>
          <a:endParaRPr lang="en-US"/>
        </a:p>
      </dgm:t>
    </dgm:pt>
    <dgm:pt modelId="{17EFCDB7-60B3-45C3-8B02-B8A76B04F913}" type="pres">
      <dgm:prSet presAssocID="{61C7D827-E7B3-47CD-8CBD-FB287E743EC2}" presName="nodeTx" presStyleLbl="node1" presStyleIdx="0" presStyleCnt="3">
        <dgm:presLayoutVars>
          <dgm:bulletEnabled val="1"/>
        </dgm:presLayoutVars>
      </dgm:prSet>
      <dgm:spPr/>
      <dgm:t>
        <a:bodyPr/>
        <a:lstStyle/>
        <a:p>
          <a:endParaRPr lang="en-US"/>
        </a:p>
      </dgm:t>
    </dgm:pt>
    <dgm:pt modelId="{99F80AAE-4FB9-4EC0-BBC7-99F9F0E08600}" type="pres">
      <dgm:prSet presAssocID="{61C7D827-E7B3-47CD-8CBD-FB287E743EC2}" presName="invisiNode" presStyleLbl="node1" presStyleIdx="0" presStyleCnt="3"/>
      <dgm:spPr/>
    </dgm:pt>
    <dgm:pt modelId="{5BAFF820-63A3-48A0-825F-B92D6D2E6CF6}" type="pres">
      <dgm:prSet presAssocID="{61C7D827-E7B3-47CD-8CBD-FB287E743EC2}" presName="imagNode" presStyleLbl="fgImgPlace1" presStyleIdx="0" presStyleCnt="3" custLinFactNeighborX="3870" custLinFactNeighborY="350"/>
      <dgm:spPr>
        <a:blipFill>
          <a:blip xmlns:r="http://schemas.openxmlformats.org/officeDocument/2006/relationships" r:embed="rId1">
            <a:extLst>
              <a:ext uri="{28A0092B-C50C-407E-A947-70E740481C1C}">
                <a14:useLocalDpi xmlns:a14="http://schemas.microsoft.com/office/drawing/2010/main" val="0"/>
              </a:ext>
            </a:extLst>
          </a:blip>
          <a:srcRect/>
          <a:stretch>
            <a:fillRect l="-1000" r="-1000"/>
          </a:stretch>
        </a:blipFill>
      </dgm:spPr>
      <dgm:t>
        <a:bodyPr/>
        <a:lstStyle/>
        <a:p>
          <a:endParaRPr lang="en-US"/>
        </a:p>
      </dgm:t>
    </dgm:pt>
    <dgm:pt modelId="{73F186CF-2713-40E2-9278-69B8BD572A1F}" type="pres">
      <dgm:prSet presAssocID="{E1F4F116-3366-443B-84C6-17BC1AA996FA}" presName="sibTrans" presStyleLbl="sibTrans2D1" presStyleIdx="0" presStyleCnt="0"/>
      <dgm:spPr/>
      <dgm:t>
        <a:bodyPr/>
        <a:lstStyle/>
        <a:p>
          <a:endParaRPr lang="en-US"/>
        </a:p>
      </dgm:t>
    </dgm:pt>
    <dgm:pt modelId="{61821642-DAFB-464F-BAD8-1D1A5B908721}" type="pres">
      <dgm:prSet presAssocID="{18EBCE8D-DF25-41E7-A12E-3C6A95AC66A6}" presName="compNode" presStyleCnt="0"/>
      <dgm:spPr/>
    </dgm:pt>
    <dgm:pt modelId="{48B17F3D-2C9B-4698-8D5E-558CE13DEA08}" type="pres">
      <dgm:prSet presAssocID="{18EBCE8D-DF25-41E7-A12E-3C6A95AC66A6}" presName="bkgdShape" presStyleLbl="node1" presStyleIdx="1" presStyleCnt="3"/>
      <dgm:spPr/>
      <dgm:t>
        <a:bodyPr/>
        <a:lstStyle/>
        <a:p>
          <a:endParaRPr lang="en-US"/>
        </a:p>
      </dgm:t>
    </dgm:pt>
    <dgm:pt modelId="{FA00DA65-3CB4-4E19-92D1-22B04BC21CF2}" type="pres">
      <dgm:prSet presAssocID="{18EBCE8D-DF25-41E7-A12E-3C6A95AC66A6}" presName="nodeTx" presStyleLbl="node1" presStyleIdx="1" presStyleCnt="3">
        <dgm:presLayoutVars>
          <dgm:bulletEnabled val="1"/>
        </dgm:presLayoutVars>
      </dgm:prSet>
      <dgm:spPr/>
      <dgm:t>
        <a:bodyPr/>
        <a:lstStyle/>
        <a:p>
          <a:endParaRPr lang="en-US"/>
        </a:p>
      </dgm:t>
    </dgm:pt>
    <dgm:pt modelId="{F361737A-5797-4212-A512-F4282BD82902}" type="pres">
      <dgm:prSet presAssocID="{18EBCE8D-DF25-41E7-A12E-3C6A95AC66A6}" presName="invisiNode" presStyleLbl="node1" presStyleIdx="1" presStyleCnt="3"/>
      <dgm:spPr/>
    </dgm:pt>
    <dgm:pt modelId="{ED4BCC70-5012-433C-B43E-5D67E98A3338}" type="pres">
      <dgm:prSet presAssocID="{18EBCE8D-DF25-41E7-A12E-3C6A95AC66A6}" presName="imagNode" presStyleLbl="fgImgPlace1" presStyleIdx="1" presStyleCnt="3" custLinFactNeighborX="4080" custLinFactNeighborY="-4242"/>
      <dgm:spPr>
        <a:blipFill rotWithShape="1">
          <a:blip xmlns:r="http://schemas.openxmlformats.org/officeDocument/2006/relationships" r:embed="rId2"/>
          <a:stretch>
            <a:fillRect/>
          </a:stretch>
        </a:blipFill>
      </dgm:spPr>
    </dgm:pt>
    <dgm:pt modelId="{A88BC04F-14E9-4A23-990D-1FE0FB130EE9}" type="pres">
      <dgm:prSet presAssocID="{CA37378E-C2E8-4118-8889-36B9A49E65A2}" presName="sibTrans" presStyleLbl="sibTrans2D1" presStyleIdx="0" presStyleCnt="0"/>
      <dgm:spPr/>
      <dgm:t>
        <a:bodyPr/>
        <a:lstStyle/>
        <a:p>
          <a:endParaRPr lang="en-US"/>
        </a:p>
      </dgm:t>
    </dgm:pt>
    <dgm:pt modelId="{223308AA-76C0-493F-8354-E51EEFC13D2C}" type="pres">
      <dgm:prSet presAssocID="{02697842-66E2-4A21-9BCD-A4A57DBB8429}" presName="compNode" presStyleCnt="0"/>
      <dgm:spPr/>
    </dgm:pt>
    <dgm:pt modelId="{57750D92-F0C0-4667-BF47-03D29489C1C9}" type="pres">
      <dgm:prSet presAssocID="{02697842-66E2-4A21-9BCD-A4A57DBB8429}" presName="bkgdShape" presStyleLbl="node1" presStyleIdx="2" presStyleCnt="3"/>
      <dgm:spPr/>
      <dgm:t>
        <a:bodyPr/>
        <a:lstStyle/>
        <a:p>
          <a:endParaRPr lang="en-US"/>
        </a:p>
      </dgm:t>
    </dgm:pt>
    <dgm:pt modelId="{67E5479A-B1FA-42DB-9956-BF4FFB1E4B80}" type="pres">
      <dgm:prSet presAssocID="{02697842-66E2-4A21-9BCD-A4A57DBB8429}" presName="nodeTx" presStyleLbl="node1" presStyleIdx="2" presStyleCnt="3">
        <dgm:presLayoutVars>
          <dgm:bulletEnabled val="1"/>
        </dgm:presLayoutVars>
      </dgm:prSet>
      <dgm:spPr/>
      <dgm:t>
        <a:bodyPr/>
        <a:lstStyle/>
        <a:p>
          <a:endParaRPr lang="en-US"/>
        </a:p>
      </dgm:t>
    </dgm:pt>
    <dgm:pt modelId="{FB7B631C-5E54-408C-B9F4-AFD013DBAA83}" type="pres">
      <dgm:prSet presAssocID="{02697842-66E2-4A21-9BCD-A4A57DBB8429}" presName="invisiNode" presStyleLbl="node1" presStyleIdx="2" presStyleCnt="3"/>
      <dgm:spPr/>
    </dgm:pt>
    <dgm:pt modelId="{2E9027CC-2CB9-4629-AB91-620F68982ACA}" type="pres">
      <dgm:prSet presAssocID="{02697842-66E2-4A21-9BCD-A4A57DBB8429}" presName="imagNode" presStyleLbl="fgImgPlac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t="-1000" b="-1000"/>
          </a:stretch>
        </a:blipFill>
      </dgm:spPr>
      <dgm:t>
        <a:bodyPr/>
        <a:lstStyle/>
        <a:p>
          <a:endParaRPr lang="en-US"/>
        </a:p>
      </dgm:t>
    </dgm:pt>
  </dgm:ptLst>
  <dgm:cxnLst>
    <dgm:cxn modelId="{B2DDBDEF-D2B2-49FB-987F-4AD123028E42}" srcId="{C604EFF9-90AC-4E1E-9EFF-8363E5528095}" destId="{61C7D827-E7B3-47CD-8CBD-FB287E743EC2}" srcOrd="0" destOrd="0" parTransId="{9B827560-A5E5-49C2-B97B-1E0E3F62F9FC}" sibTransId="{E1F4F116-3366-443B-84C6-17BC1AA996FA}"/>
    <dgm:cxn modelId="{299F4B44-7B54-4C95-B181-D635B53646E2}" type="presOf" srcId="{C604EFF9-90AC-4E1E-9EFF-8363E5528095}" destId="{925A9AD7-ECAD-4157-9799-D84F27AC5FD7}" srcOrd="0" destOrd="0" presId="urn:microsoft.com/office/officeart/2005/8/layout/hList7"/>
    <dgm:cxn modelId="{6E4FA80A-0149-4368-9F35-D7662B367648}" type="presOf" srcId="{02697842-66E2-4A21-9BCD-A4A57DBB8429}" destId="{57750D92-F0C0-4667-BF47-03D29489C1C9}" srcOrd="0" destOrd="0" presId="urn:microsoft.com/office/officeart/2005/8/layout/hList7"/>
    <dgm:cxn modelId="{9CD4CB03-E6FD-4FBC-9D2A-34FDC9FB261D}" type="presOf" srcId="{E1F4F116-3366-443B-84C6-17BC1AA996FA}" destId="{73F186CF-2713-40E2-9278-69B8BD572A1F}" srcOrd="0" destOrd="0" presId="urn:microsoft.com/office/officeart/2005/8/layout/hList7"/>
    <dgm:cxn modelId="{37721D68-2CE3-466C-9DD6-C93460F81050}" type="presOf" srcId="{61C7D827-E7B3-47CD-8CBD-FB287E743EC2}" destId="{17EFCDB7-60B3-45C3-8B02-B8A76B04F913}" srcOrd="1" destOrd="0" presId="urn:microsoft.com/office/officeart/2005/8/layout/hList7"/>
    <dgm:cxn modelId="{507C9DB2-8BB8-4E0D-9EFF-BE0FA1B43C19}" type="presOf" srcId="{18EBCE8D-DF25-41E7-A12E-3C6A95AC66A6}" destId="{FA00DA65-3CB4-4E19-92D1-22B04BC21CF2}" srcOrd="1" destOrd="0" presId="urn:microsoft.com/office/officeart/2005/8/layout/hList7"/>
    <dgm:cxn modelId="{98A22F83-77BA-497E-9686-C80A6A0C7F51}" type="presOf" srcId="{18EBCE8D-DF25-41E7-A12E-3C6A95AC66A6}" destId="{48B17F3D-2C9B-4698-8D5E-558CE13DEA08}" srcOrd="0" destOrd="0" presId="urn:microsoft.com/office/officeart/2005/8/layout/hList7"/>
    <dgm:cxn modelId="{1356135B-C2F4-4541-B9C8-9C96F2426E6D}" type="presOf" srcId="{02697842-66E2-4A21-9BCD-A4A57DBB8429}" destId="{67E5479A-B1FA-42DB-9956-BF4FFB1E4B80}" srcOrd="1" destOrd="0" presId="urn:microsoft.com/office/officeart/2005/8/layout/hList7"/>
    <dgm:cxn modelId="{52FF866B-6F1E-4628-A02E-EE0F6D94B706}" srcId="{C604EFF9-90AC-4E1E-9EFF-8363E5528095}" destId="{18EBCE8D-DF25-41E7-A12E-3C6A95AC66A6}" srcOrd="1" destOrd="0" parTransId="{8DABFF35-EB58-48E1-B8BD-3582F7853255}" sibTransId="{CA37378E-C2E8-4118-8889-36B9A49E65A2}"/>
    <dgm:cxn modelId="{C7BE56B0-9B0E-4E71-A498-BA70C2CE999F}" srcId="{C604EFF9-90AC-4E1E-9EFF-8363E5528095}" destId="{02697842-66E2-4A21-9BCD-A4A57DBB8429}" srcOrd="2" destOrd="0" parTransId="{426144DC-A963-4156-8AC4-64455CAC7B5B}" sibTransId="{77558F2F-4D77-4971-B171-8F4EB158FD0F}"/>
    <dgm:cxn modelId="{231ED089-93F2-4DF3-8FB1-7E94BE4DD442}" type="presOf" srcId="{61C7D827-E7B3-47CD-8CBD-FB287E743EC2}" destId="{3B00A3A1-02F1-4CDC-A3A4-26422A459EF2}" srcOrd="0" destOrd="0" presId="urn:microsoft.com/office/officeart/2005/8/layout/hList7"/>
    <dgm:cxn modelId="{0F07E51F-3B9A-4121-85BF-44C45CBD968D}" type="presOf" srcId="{CA37378E-C2E8-4118-8889-36B9A49E65A2}" destId="{A88BC04F-14E9-4A23-990D-1FE0FB130EE9}" srcOrd="0" destOrd="0" presId="urn:microsoft.com/office/officeart/2005/8/layout/hList7"/>
    <dgm:cxn modelId="{E6DBE08A-DA53-4CE3-A14D-3BE99E71C3F7}" type="presParOf" srcId="{925A9AD7-ECAD-4157-9799-D84F27AC5FD7}" destId="{4EE52411-5409-4D51-8E3B-C25F2473E8A8}" srcOrd="0" destOrd="0" presId="urn:microsoft.com/office/officeart/2005/8/layout/hList7"/>
    <dgm:cxn modelId="{A0BC0B79-D332-4B74-BA34-0234AB442851}" type="presParOf" srcId="{925A9AD7-ECAD-4157-9799-D84F27AC5FD7}" destId="{0E2B653F-B6F6-481C-814F-2E9C191F5310}" srcOrd="1" destOrd="0" presId="urn:microsoft.com/office/officeart/2005/8/layout/hList7"/>
    <dgm:cxn modelId="{9ED47A84-DB48-40CB-AA90-FF4BF06D94AA}" type="presParOf" srcId="{0E2B653F-B6F6-481C-814F-2E9C191F5310}" destId="{33921D01-0388-42B4-98A9-48D587302253}" srcOrd="0" destOrd="0" presId="urn:microsoft.com/office/officeart/2005/8/layout/hList7"/>
    <dgm:cxn modelId="{9A9585A2-1D87-4866-AB0F-28674EEBD368}" type="presParOf" srcId="{33921D01-0388-42B4-98A9-48D587302253}" destId="{3B00A3A1-02F1-4CDC-A3A4-26422A459EF2}" srcOrd="0" destOrd="0" presId="urn:microsoft.com/office/officeart/2005/8/layout/hList7"/>
    <dgm:cxn modelId="{0752FEC8-2049-4A96-80E4-BFD6C0764EE0}" type="presParOf" srcId="{33921D01-0388-42B4-98A9-48D587302253}" destId="{17EFCDB7-60B3-45C3-8B02-B8A76B04F913}" srcOrd="1" destOrd="0" presId="urn:microsoft.com/office/officeart/2005/8/layout/hList7"/>
    <dgm:cxn modelId="{59D8A61D-4529-4771-B31A-B443ECD24BCC}" type="presParOf" srcId="{33921D01-0388-42B4-98A9-48D587302253}" destId="{99F80AAE-4FB9-4EC0-BBC7-99F9F0E08600}" srcOrd="2" destOrd="0" presId="urn:microsoft.com/office/officeart/2005/8/layout/hList7"/>
    <dgm:cxn modelId="{3B74DB49-12D8-45B5-ACBF-563C3CCFC878}" type="presParOf" srcId="{33921D01-0388-42B4-98A9-48D587302253}" destId="{5BAFF820-63A3-48A0-825F-B92D6D2E6CF6}" srcOrd="3" destOrd="0" presId="urn:microsoft.com/office/officeart/2005/8/layout/hList7"/>
    <dgm:cxn modelId="{B478FFDE-04D5-4BB3-8750-E932B7F97D73}" type="presParOf" srcId="{0E2B653F-B6F6-481C-814F-2E9C191F5310}" destId="{73F186CF-2713-40E2-9278-69B8BD572A1F}" srcOrd="1" destOrd="0" presId="urn:microsoft.com/office/officeart/2005/8/layout/hList7"/>
    <dgm:cxn modelId="{1D39351F-AA4A-4920-8250-1B535046A22B}" type="presParOf" srcId="{0E2B653F-B6F6-481C-814F-2E9C191F5310}" destId="{61821642-DAFB-464F-BAD8-1D1A5B908721}" srcOrd="2" destOrd="0" presId="urn:microsoft.com/office/officeart/2005/8/layout/hList7"/>
    <dgm:cxn modelId="{490A5FA4-886D-4B6C-9068-6E2B88A176F1}" type="presParOf" srcId="{61821642-DAFB-464F-BAD8-1D1A5B908721}" destId="{48B17F3D-2C9B-4698-8D5E-558CE13DEA08}" srcOrd="0" destOrd="0" presId="urn:microsoft.com/office/officeart/2005/8/layout/hList7"/>
    <dgm:cxn modelId="{A52E8F11-1138-4974-A6DE-3391CB4DDC91}" type="presParOf" srcId="{61821642-DAFB-464F-BAD8-1D1A5B908721}" destId="{FA00DA65-3CB4-4E19-92D1-22B04BC21CF2}" srcOrd="1" destOrd="0" presId="urn:microsoft.com/office/officeart/2005/8/layout/hList7"/>
    <dgm:cxn modelId="{FAA71C16-5736-410D-9576-A46B1C7A7917}" type="presParOf" srcId="{61821642-DAFB-464F-BAD8-1D1A5B908721}" destId="{F361737A-5797-4212-A512-F4282BD82902}" srcOrd="2" destOrd="0" presId="urn:microsoft.com/office/officeart/2005/8/layout/hList7"/>
    <dgm:cxn modelId="{6936CB0F-DFDE-4A78-9FD4-8A068E3D15F8}" type="presParOf" srcId="{61821642-DAFB-464F-BAD8-1D1A5B908721}" destId="{ED4BCC70-5012-433C-B43E-5D67E98A3338}" srcOrd="3" destOrd="0" presId="urn:microsoft.com/office/officeart/2005/8/layout/hList7"/>
    <dgm:cxn modelId="{E3E49B93-92B0-466B-BD8B-FCAE70FA560E}" type="presParOf" srcId="{0E2B653F-B6F6-481C-814F-2E9C191F5310}" destId="{A88BC04F-14E9-4A23-990D-1FE0FB130EE9}" srcOrd="3" destOrd="0" presId="urn:microsoft.com/office/officeart/2005/8/layout/hList7"/>
    <dgm:cxn modelId="{8F4AD457-22FA-4C37-97F2-019A040FCB77}" type="presParOf" srcId="{0E2B653F-B6F6-481C-814F-2E9C191F5310}" destId="{223308AA-76C0-493F-8354-E51EEFC13D2C}" srcOrd="4" destOrd="0" presId="urn:microsoft.com/office/officeart/2005/8/layout/hList7"/>
    <dgm:cxn modelId="{B1DF3FDE-DE7E-41D4-B574-4674C1C392CB}" type="presParOf" srcId="{223308AA-76C0-493F-8354-E51EEFC13D2C}" destId="{57750D92-F0C0-4667-BF47-03D29489C1C9}" srcOrd="0" destOrd="0" presId="urn:microsoft.com/office/officeart/2005/8/layout/hList7"/>
    <dgm:cxn modelId="{91D9621B-11CD-452A-949A-FC3882DADC55}" type="presParOf" srcId="{223308AA-76C0-493F-8354-E51EEFC13D2C}" destId="{67E5479A-B1FA-42DB-9956-BF4FFB1E4B80}" srcOrd="1" destOrd="0" presId="urn:microsoft.com/office/officeart/2005/8/layout/hList7"/>
    <dgm:cxn modelId="{D75966C5-ADFD-462A-955D-6EEDED471F2D}" type="presParOf" srcId="{223308AA-76C0-493F-8354-E51EEFC13D2C}" destId="{FB7B631C-5E54-408C-B9F4-AFD013DBAA83}" srcOrd="2" destOrd="0" presId="urn:microsoft.com/office/officeart/2005/8/layout/hList7"/>
    <dgm:cxn modelId="{3C1C59C7-EB8D-4647-B4FC-D5FA8CDB3043}" type="presParOf" srcId="{223308AA-76C0-493F-8354-E51EEFC13D2C}" destId="{2E9027CC-2CB9-4629-AB91-620F68982ACA}"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5AA66C8-B380-4886-8787-5A76EFEA65C4}"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349D9429-313D-4A9C-99B4-BAD073B4BD4D}">
      <dgm:prSet phldrT="[Text]"/>
      <dgm:spPr/>
      <dgm:t>
        <a:bodyPr/>
        <a:lstStyle/>
        <a:p>
          <a:r>
            <a:rPr lang="en-US" dirty="0" smtClean="0"/>
            <a:t>Policies and Premium</a:t>
          </a:r>
          <a:endParaRPr lang="en-US" dirty="0"/>
        </a:p>
      </dgm:t>
    </dgm:pt>
    <dgm:pt modelId="{808A6F0F-8ED7-4ECD-A28C-89218A515EB3}" type="parTrans" cxnId="{6ECED2FB-15FF-4B4C-B711-E8CAA5C10196}">
      <dgm:prSet/>
      <dgm:spPr/>
      <dgm:t>
        <a:bodyPr/>
        <a:lstStyle/>
        <a:p>
          <a:endParaRPr lang="en-US"/>
        </a:p>
      </dgm:t>
    </dgm:pt>
    <dgm:pt modelId="{69640443-04EF-40A6-AF53-CE10CD47FAA8}" type="sibTrans" cxnId="{6ECED2FB-15FF-4B4C-B711-E8CAA5C10196}">
      <dgm:prSet/>
      <dgm:spPr/>
      <dgm:t>
        <a:bodyPr/>
        <a:lstStyle/>
        <a:p>
          <a:endParaRPr lang="en-US"/>
        </a:p>
      </dgm:t>
    </dgm:pt>
    <dgm:pt modelId="{161A9BC5-63A2-48BC-B757-1B783FB14F64}">
      <dgm:prSet phldrT="[Text]"/>
      <dgm:spPr/>
      <dgm:t>
        <a:bodyPr/>
        <a:lstStyle/>
        <a:p>
          <a:r>
            <a:rPr lang="en-US" dirty="0" smtClean="0"/>
            <a:t>Underwriting Procedures</a:t>
          </a:r>
          <a:endParaRPr lang="en-US" dirty="0"/>
        </a:p>
      </dgm:t>
    </dgm:pt>
    <dgm:pt modelId="{A6F541E2-80A2-4BC8-AD04-84D51DCCC33F}" type="parTrans" cxnId="{E13E53C1-1DC8-486A-AFF4-B7C299DCB805}">
      <dgm:prSet/>
      <dgm:spPr/>
      <dgm:t>
        <a:bodyPr/>
        <a:lstStyle/>
        <a:p>
          <a:endParaRPr lang="en-US"/>
        </a:p>
      </dgm:t>
    </dgm:pt>
    <dgm:pt modelId="{B344820E-F878-473E-B65A-80025DC21110}" type="sibTrans" cxnId="{E13E53C1-1DC8-486A-AFF4-B7C299DCB805}">
      <dgm:prSet/>
      <dgm:spPr/>
      <dgm:t>
        <a:bodyPr/>
        <a:lstStyle/>
        <a:p>
          <a:endParaRPr lang="en-US"/>
        </a:p>
      </dgm:t>
    </dgm:pt>
    <dgm:pt modelId="{F7A55671-2F5C-45B2-8FCC-184BB647FE11}">
      <dgm:prSet phldrT="[Text]"/>
      <dgm:spPr/>
      <dgm:t>
        <a:bodyPr/>
        <a:lstStyle/>
        <a:p>
          <a:r>
            <a:rPr lang="en-US" dirty="0" smtClean="0"/>
            <a:t>Policy Issuance</a:t>
          </a:r>
          <a:endParaRPr lang="en-US" dirty="0"/>
        </a:p>
      </dgm:t>
    </dgm:pt>
    <dgm:pt modelId="{3021F55E-5E4C-4271-A54F-807812800D60}" type="parTrans" cxnId="{8501A7DF-01CD-4F5A-B1AE-BD15630A9DF0}">
      <dgm:prSet/>
      <dgm:spPr/>
      <dgm:t>
        <a:bodyPr/>
        <a:lstStyle/>
        <a:p>
          <a:endParaRPr lang="en-US"/>
        </a:p>
      </dgm:t>
    </dgm:pt>
    <dgm:pt modelId="{CED83A34-A656-4CCA-B1DC-4DFBDF40E7E1}" type="sibTrans" cxnId="{8501A7DF-01CD-4F5A-B1AE-BD15630A9DF0}">
      <dgm:prSet/>
      <dgm:spPr/>
      <dgm:t>
        <a:bodyPr/>
        <a:lstStyle/>
        <a:p>
          <a:endParaRPr lang="en-US"/>
        </a:p>
      </dgm:t>
    </dgm:pt>
    <dgm:pt modelId="{065EE07D-7B3C-49B5-8BC8-23A01828504D}">
      <dgm:prSet phldrT="[Text]"/>
      <dgm:spPr/>
      <dgm:t>
        <a:bodyPr/>
        <a:lstStyle/>
        <a:p>
          <a:r>
            <a:rPr lang="en-US" dirty="0" smtClean="0"/>
            <a:t>Claims Handling </a:t>
          </a:r>
          <a:endParaRPr lang="en-US" dirty="0"/>
        </a:p>
      </dgm:t>
    </dgm:pt>
    <dgm:pt modelId="{90403201-E122-4FF7-902F-CAC40F17E870}" type="parTrans" cxnId="{0E1C3481-6415-4224-A9EC-29F396C71384}">
      <dgm:prSet/>
      <dgm:spPr/>
      <dgm:t>
        <a:bodyPr/>
        <a:lstStyle/>
        <a:p>
          <a:endParaRPr lang="en-US"/>
        </a:p>
      </dgm:t>
    </dgm:pt>
    <dgm:pt modelId="{40D21966-2A27-4B89-915C-C81E38453DAC}" type="sibTrans" cxnId="{0E1C3481-6415-4224-A9EC-29F396C71384}">
      <dgm:prSet/>
      <dgm:spPr/>
      <dgm:t>
        <a:bodyPr/>
        <a:lstStyle/>
        <a:p>
          <a:endParaRPr lang="en-US"/>
        </a:p>
      </dgm:t>
    </dgm:pt>
    <dgm:pt modelId="{DEE99FE5-1E83-49DF-A5DD-D7F9110BF33E}">
      <dgm:prSet phldrT="[Text]"/>
      <dgm:spPr/>
      <dgm:t>
        <a:bodyPr/>
        <a:lstStyle/>
        <a:p>
          <a:r>
            <a:rPr lang="en-US" dirty="0" smtClean="0"/>
            <a:t>Claim Procedures</a:t>
          </a:r>
          <a:endParaRPr lang="en-US" dirty="0"/>
        </a:p>
      </dgm:t>
    </dgm:pt>
    <dgm:pt modelId="{D3926DBD-B249-4002-A2B8-4E12589395FD}" type="parTrans" cxnId="{60255AB3-3CC0-45AA-801B-0105991236BD}">
      <dgm:prSet/>
      <dgm:spPr/>
      <dgm:t>
        <a:bodyPr/>
        <a:lstStyle/>
        <a:p>
          <a:endParaRPr lang="en-US"/>
        </a:p>
      </dgm:t>
    </dgm:pt>
    <dgm:pt modelId="{CBBD4BB8-925E-4974-9CAA-A1087990C7D3}" type="sibTrans" cxnId="{60255AB3-3CC0-45AA-801B-0105991236BD}">
      <dgm:prSet/>
      <dgm:spPr/>
      <dgm:t>
        <a:bodyPr/>
        <a:lstStyle/>
        <a:p>
          <a:endParaRPr lang="en-US"/>
        </a:p>
      </dgm:t>
    </dgm:pt>
    <dgm:pt modelId="{A70275E7-012C-46FE-A1D2-D263064333B1}">
      <dgm:prSet phldrT="[Text]"/>
      <dgm:spPr/>
      <dgm:t>
        <a:bodyPr/>
        <a:lstStyle/>
        <a:p>
          <a:r>
            <a:rPr lang="en-US" dirty="0" smtClean="0"/>
            <a:t>Claim Payments </a:t>
          </a:r>
          <a:endParaRPr lang="en-US" dirty="0"/>
        </a:p>
      </dgm:t>
    </dgm:pt>
    <dgm:pt modelId="{9879F974-4492-4ED9-82BF-C33BE1407BEC}" type="parTrans" cxnId="{F33DEAD3-808A-41D5-9695-15AE46A3641A}">
      <dgm:prSet/>
      <dgm:spPr/>
      <dgm:t>
        <a:bodyPr/>
        <a:lstStyle/>
        <a:p>
          <a:endParaRPr lang="en-US"/>
        </a:p>
      </dgm:t>
    </dgm:pt>
    <dgm:pt modelId="{98F44EB3-7676-433F-AC60-AC06FCD88957}" type="sibTrans" cxnId="{F33DEAD3-808A-41D5-9695-15AE46A3641A}">
      <dgm:prSet/>
      <dgm:spPr/>
      <dgm:t>
        <a:bodyPr/>
        <a:lstStyle/>
        <a:p>
          <a:endParaRPr lang="en-US"/>
        </a:p>
      </dgm:t>
    </dgm:pt>
    <dgm:pt modelId="{8D6F100F-CC67-4AD5-958B-5CA04E82ABD0}">
      <dgm:prSet phldrT="[Text]"/>
      <dgm:spPr/>
      <dgm:t>
        <a:bodyPr/>
        <a:lstStyle/>
        <a:p>
          <a:r>
            <a:rPr lang="en-US" dirty="0" smtClean="0"/>
            <a:t>Use of Assets</a:t>
          </a:r>
          <a:endParaRPr lang="en-US" dirty="0"/>
        </a:p>
      </dgm:t>
    </dgm:pt>
    <dgm:pt modelId="{1004F42D-9F58-4386-AE9E-0C948E9735F6}" type="parTrans" cxnId="{3E14E666-0FCF-4D1A-A6EE-C9382C68D663}">
      <dgm:prSet/>
      <dgm:spPr/>
      <dgm:t>
        <a:bodyPr/>
        <a:lstStyle/>
        <a:p>
          <a:endParaRPr lang="en-US"/>
        </a:p>
      </dgm:t>
    </dgm:pt>
    <dgm:pt modelId="{3AEE2BF5-2036-4CB4-99EE-8D6FD80B652C}" type="sibTrans" cxnId="{3E14E666-0FCF-4D1A-A6EE-C9382C68D663}">
      <dgm:prSet/>
      <dgm:spPr/>
      <dgm:t>
        <a:bodyPr/>
        <a:lstStyle/>
        <a:p>
          <a:endParaRPr lang="en-US"/>
        </a:p>
      </dgm:t>
    </dgm:pt>
    <dgm:pt modelId="{4BAF0727-4D76-400F-850D-8683EC4B17BE}">
      <dgm:prSet phldrT="[Text]"/>
      <dgm:spPr/>
      <dgm:t>
        <a:bodyPr/>
        <a:lstStyle/>
        <a:p>
          <a:r>
            <a:rPr lang="en-US" dirty="0" smtClean="0"/>
            <a:t>Parent or affiliates </a:t>
          </a:r>
          <a:endParaRPr lang="en-US" dirty="0"/>
        </a:p>
      </dgm:t>
    </dgm:pt>
    <dgm:pt modelId="{64DD5C35-45CF-412D-834F-F9A65F07E27C}" type="parTrans" cxnId="{F71273CA-AC6B-446E-9021-0E514EB553E2}">
      <dgm:prSet/>
      <dgm:spPr/>
      <dgm:t>
        <a:bodyPr/>
        <a:lstStyle/>
        <a:p>
          <a:endParaRPr lang="en-US"/>
        </a:p>
      </dgm:t>
    </dgm:pt>
    <dgm:pt modelId="{BE3BE425-DDE0-48D0-9421-05755939C154}" type="sibTrans" cxnId="{F71273CA-AC6B-446E-9021-0E514EB553E2}">
      <dgm:prSet/>
      <dgm:spPr/>
      <dgm:t>
        <a:bodyPr/>
        <a:lstStyle/>
        <a:p>
          <a:endParaRPr lang="en-US"/>
        </a:p>
      </dgm:t>
    </dgm:pt>
    <dgm:pt modelId="{866390D1-4EDB-4310-B1E4-D09A9880BC0C}">
      <dgm:prSet phldrT="[Text]"/>
      <dgm:spPr/>
      <dgm:t>
        <a:bodyPr/>
        <a:lstStyle/>
        <a:p>
          <a:r>
            <a:rPr lang="en-US" dirty="0" err="1" smtClean="0"/>
            <a:t>Insureds</a:t>
          </a:r>
          <a:r>
            <a:rPr lang="en-US" dirty="0" smtClean="0"/>
            <a:t> </a:t>
          </a:r>
          <a:endParaRPr lang="en-US" dirty="0"/>
        </a:p>
      </dgm:t>
    </dgm:pt>
    <dgm:pt modelId="{9CF96478-0D8E-4575-99F5-572280F0D6A3}" type="parTrans" cxnId="{71DD9A90-6B19-4C21-A7CA-EE9C3F2FF3C1}">
      <dgm:prSet/>
      <dgm:spPr/>
      <dgm:t>
        <a:bodyPr/>
        <a:lstStyle/>
        <a:p>
          <a:endParaRPr lang="en-US"/>
        </a:p>
      </dgm:t>
    </dgm:pt>
    <dgm:pt modelId="{D23EAA6D-0CCA-4566-A88E-87CD26FEA407}" type="sibTrans" cxnId="{71DD9A90-6B19-4C21-A7CA-EE9C3F2FF3C1}">
      <dgm:prSet/>
      <dgm:spPr/>
      <dgm:t>
        <a:bodyPr/>
        <a:lstStyle/>
        <a:p>
          <a:endParaRPr lang="en-US"/>
        </a:p>
      </dgm:t>
    </dgm:pt>
    <dgm:pt modelId="{FA9D1736-D3A3-43F0-B081-C60E31B14FD7}" type="pres">
      <dgm:prSet presAssocID="{15AA66C8-B380-4886-8787-5A76EFEA65C4}" presName="theList" presStyleCnt="0">
        <dgm:presLayoutVars>
          <dgm:dir/>
          <dgm:animLvl val="lvl"/>
          <dgm:resizeHandles val="exact"/>
        </dgm:presLayoutVars>
      </dgm:prSet>
      <dgm:spPr/>
      <dgm:t>
        <a:bodyPr/>
        <a:lstStyle/>
        <a:p>
          <a:endParaRPr lang="en-US"/>
        </a:p>
      </dgm:t>
    </dgm:pt>
    <dgm:pt modelId="{A2A29148-60CA-4A83-94DD-D5C383981477}" type="pres">
      <dgm:prSet presAssocID="{349D9429-313D-4A9C-99B4-BAD073B4BD4D}" presName="compNode" presStyleCnt="0"/>
      <dgm:spPr/>
    </dgm:pt>
    <dgm:pt modelId="{11185AEB-E5BC-46C0-B9AF-5A7D98AB770A}" type="pres">
      <dgm:prSet presAssocID="{349D9429-313D-4A9C-99B4-BAD073B4BD4D}" presName="noGeometry" presStyleCnt="0"/>
      <dgm:spPr/>
    </dgm:pt>
    <dgm:pt modelId="{960B41A2-2F32-46D5-9227-EBE5698CD275}" type="pres">
      <dgm:prSet presAssocID="{349D9429-313D-4A9C-99B4-BAD073B4BD4D}" presName="childTextVisible" presStyleLbl="bgAccFollowNode1" presStyleIdx="0" presStyleCnt="3">
        <dgm:presLayoutVars>
          <dgm:bulletEnabled val="1"/>
        </dgm:presLayoutVars>
      </dgm:prSet>
      <dgm:spPr/>
      <dgm:t>
        <a:bodyPr/>
        <a:lstStyle/>
        <a:p>
          <a:endParaRPr lang="en-US"/>
        </a:p>
      </dgm:t>
    </dgm:pt>
    <dgm:pt modelId="{3CC0F381-8131-4FE3-BB85-2562834CE1B2}" type="pres">
      <dgm:prSet presAssocID="{349D9429-313D-4A9C-99B4-BAD073B4BD4D}" presName="childTextHidden" presStyleLbl="bgAccFollowNode1" presStyleIdx="0" presStyleCnt="3"/>
      <dgm:spPr/>
      <dgm:t>
        <a:bodyPr/>
        <a:lstStyle/>
        <a:p>
          <a:endParaRPr lang="en-US"/>
        </a:p>
      </dgm:t>
    </dgm:pt>
    <dgm:pt modelId="{03AD79B9-455C-4CDF-BA9B-61BFAE112BD1}" type="pres">
      <dgm:prSet presAssocID="{349D9429-313D-4A9C-99B4-BAD073B4BD4D}" presName="parentText" presStyleLbl="node1" presStyleIdx="0" presStyleCnt="3">
        <dgm:presLayoutVars>
          <dgm:chMax val="1"/>
          <dgm:bulletEnabled val="1"/>
        </dgm:presLayoutVars>
      </dgm:prSet>
      <dgm:spPr/>
      <dgm:t>
        <a:bodyPr/>
        <a:lstStyle/>
        <a:p>
          <a:endParaRPr lang="en-US"/>
        </a:p>
      </dgm:t>
    </dgm:pt>
    <dgm:pt modelId="{1E3A4F9A-D4CF-47E2-BA5A-E3A3983DC9F1}" type="pres">
      <dgm:prSet presAssocID="{349D9429-313D-4A9C-99B4-BAD073B4BD4D}" presName="aSpace" presStyleCnt="0"/>
      <dgm:spPr/>
    </dgm:pt>
    <dgm:pt modelId="{D6FCB2A4-F0F8-49BF-BCAB-CF838E89A4FF}" type="pres">
      <dgm:prSet presAssocID="{065EE07D-7B3C-49B5-8BC8-23A01828504D}" presName="compNode" presStyleCnt="0"/>
      <dgm:spPr/>
    </dgm:pt>
    <dgm:pt modelId="{6D493749-5879-49F1-BF4C-7CBFC1C89F58}" type="pres">
      <dgm:prSet presAssocID="{065EE07D-7B3C-49B5-8BC8-23A01828504D}" presName="noGeometry" presStyleCnt="0"/>
      <dgm:spPr/>
    </dgm:pt>
    <dgm:pt modelId="{AFE4C91B-4F86-49BF-9D1A-204BF38F695D}" type="pres">
      <dgm:prSet presAssocID="{065EE07D-7B3C-49B5-8BC8-23A01828504D}" presName="childTextVisible" presStyleLbl="bgAccFollowNode1" presStyleIdx="1" presStyleCnt="3">
        <dgm:presLayoutVars>
          <dgm:bulletEnabled val="1"/>
        </dgm:presLayoutVars>
      </dgm:prSet>
      <dgm:spPr/>
      <dgm:t>
        <a:bodyPr/>
        <a:lstStyle/>
        <a:p>
          <a:endParaRPr lang="en-US"/>
        </a:p>
      </dgm:t>
    </dgm:pt>
    <dgm:pt modelId="{8CF0CEF9-76E1-4E9E-928A-C74D7CC8EE2E}" type="pres">
      <dgm:prSet presAssocID="{065EE07D-7B3C-49B5-8BC8-23A01828504D}" presName="childTextHidden" presStyleLbl="bgAccFollowNode1" presStyleIdx="1" presStyleCnt="3"/>
      <dgm:spPr/>
      <dgm:t>
        <a:bodyPr/>
        <a:lstStyle/>
        <a:p>
          <a:endParaRPr lang="en-US"/>
        </a:p>
      </dgm:t>
    </dgm:pt>
    <dgm:pt modelId="{E8076469-4ADA-41BF-9830-3D8A75AF41BD}" type="pres">
      <dgm:prSet presAssocID="{065EE07D-7B3C-49B5-8BC8-23A01828504D}" presName="parentText" presStyleLbl="node1" presStyleIdx="1" presStyleCnt="3">
        <dgm:presLayoutVars>
          <dgm:chMax val="1"/>
          <dgm:bulletEnabled val="1"/>
        </dgm:presLayoutVars>
      </dgm:prSet>
      <dgm:spPr/>
      <dgm:t>
        <a:bodyPr/>
        <a:lstStyle/>
        <a:p>
          <a:endParaRPr lang="en-US"/>
        </a:p>
      </dgm:t>
    </dgm:pt>
    <dgm:pt modelId="{C8175E63-87E1-4D0C-AB26-7C04628DEF25}" type="pres">
      <dgm:prSet presAssocID="{065EE07D-7B3C-49B5-8BC8-23A01828504D}" presName="aSpace" presStyleCnt="0"/>
      <dgm:spPr/>
    </dgm:pt>
    <dgm:pt modelId="{136C595E-4C1A-43CB-8AA2-2280D2CAF32C}" type="pres">
      <dgm:prSet presAssocID="{8D6F100F-CC67-4AD5-958B-5CA04E82ABD0}" presName="compNode" presStyleCnt="0"/>
      <dgm:spPr/>
    </dgm:pt>
    <dgm:pt modelId="{1C91F23A-86E6-4325-9AE0-F8C4F7CF5B8F}" type="pres">
      <dgm:prSet presAssocID="{8D6F100F-CC67-4AD5-958B-5CA04E82ABD0}" presName="noGeometry" presStyleCnt="0"/>
      <dgm:spPr/>
    </dgm:pt>
    <dgm:pt modelId="{55B9EFE4-BA15-4B56-8493-129870265BB7}" type="pres">
      <dgm:prSet presAssocID="{8D6F100F-CC67-4AD5-958B-5CA04E82ABD0}" presName="childTextVisible" presStyleLbl="bgAccFollowNode1" presStyleIdx="2" presStyleCnt="3">
        <dgm:presLayoutVars>
          <dgm:bulletEnabled val="1"/>
        </dgm:presLayoutVars>
      </dgm:prSet>
      <dgm:spPr/>
      <dgm:t>
        <a:bodyPr/>
        <a:lstStyle/>
        <a:p>
          <a:endParaRPr lang="en-US"/>
        </a:p>
      </dgm:t>
    </dgm:pt>
    <dgm:pt modelId="{FAE2E77C-C2A2-4D34-A1A5-E6813F374BBE}" type="pres">
      <dgm:prSet presAssocID="{8D6F100F-CC67-4AD5-958B-5CA04E82ABD0}" presName="childTextHidden" presStyleLbl="bgAccFollowNode1" presStyleIdx="2" presStyleCnt="3"/>
      <dgm:spPr/>
      <dgm:t>
        <a:bodyPr/>
        <a:lstStyle/>
        <a:p>
          <a:endParaRPr lang="en-US"/>
        </a:p>
      </dgm:t>
    </dgm:pt>
    <dgm:pt modelId="{9D0AAED3-DE62-48CD-BDCA-0CF7F1E61A1A}" type="pres">
      <dgm:prSet presAssocID="{8D6F100F-CC67-4AD5-958B-5CA04E82ABD0}" presName="parentText" presStyleLbl="node1" presStyleIdx="2" presStyleCnt="3">
        <dgm:presLayoutVars>
          <dgm:chMax val="1"/>
          <dgm:bulletEnabled val="1"/>
        </dgm:presLayoutVars>
      </dgm:prSet>
      <dgm:spPr/>
      <dgm:t>
        <a:bodyPr/>
        <a:lstStyle/>
        <a:p>
          <a:endParaRPr lang="en-US"/>
        </a:p>
      </dgm:t>
    </dgm:pt>
  </dgm:ptLst>
  <dgm:cxnLst>
    <dgm:cxn modelId="{60255AB3-3CC0-45AA-801B-0105991236BD}" srcId="{065EE07D-7B3C-49B5-8BC8-23A01828504D}" destId="{DEE99FE5-1E83-49DF-A5DD-D7F9110BF33E}" srcOrd="0" destOrd="0" parTransId="{D3926DBD-B249-4002-A2B8-4E12589395FD}" sibTransId="{CBBD4BB8-925E-4974-9CAA-A1087990C7D3}"/>
    <dgm:cxn modelId="{F71273CA-AC6B-446E-9021-0E514EB553E2}" srcId="{8D6F100F-CC67-4AD5-958B-5CA04E82ABD0}" destId="{4BAF0727-4D76-400F-850D-8683EC4B17BE}" srcOrd="0" destOrd="0" parTransId="{64DD5C35-45CF-412D-834F-F9A65F07E27C}" sibTransId="{BE3BE425-DDE0-48D0-9421-05755939C154}"/>
    <dgm:cxn modelId="{3E14E666-0FCF-4D1A-A6EE-C9382C68D663}" srcId="{15AA66C8-B380-4886-8787-5A76EFEA65C4}" destId="{8D6F100F-CC67-4AD5-958B-5CA04E82ABD0}" srcOrd="2" destOrd="0" parTransId="{1004F42D-9F58-4386-AE9E-0C948E9735F6}" sibTransId="{3AEE2BF5-2036-4CB4-99EE-8D6FD80B652C}"/>
    <dgm:cxn modelId="{0041D56A-1D03-4E67-B1D0-344BB7842268}" type="presOf" srcId="{A70275E7-012C-46FE-A1D2-D263064333B1}" destId="{AFE4C91B-4F86-49BF-9D1A-204BF38F695D}" srcOrd="0" destOrd="1" presId="urn:microsoft.com/office/officeart/2005/8/layout/hProcess6"/>
    <dgm:cxn modelId="{E2F9A554-2190-4C2D-8622-7AB73E055982}" type="presOf" srcId="{8D6F100F-CC67-4AD5-958B-5CA04E82ABD0}" destId="{9D0AAED3-DE62-48CD-BDCA-0CF7F1E61A1A}" srcOrd="0" destOrd="0" presId="urn:microsoft.com/office/officeart/2005/8/layout/hProcess6"/>
    <dgm:cxn modelId="{0ACC0568-83FF-4F31-8B44-C54CFBC0C8C1}" type="presOf" srcId="{866390D1-4EDB-4310-B1E4-D09A9880BC0C}" destId="{FAE2E77C-C2A2-4D34-A1A5-E6813F374BBE}" srcOrd="1" destOrd="1" presId="urn:microsoft.com/office/officeart/2005/8/layout/hProcess6"/>
    <dgm:cxn modelId="{6ECED2FB-15FF-4B4C-B711-E8CAA5C10196}" srcId="{15AA66C8-B380-4886-8787-5A76EFEA65C4}" destId="{349D9429-313D-4A9C-99B4-BAD073B4BD4D}" srcOrd="0" destOrd="0" parTransId="{808A6F0F-8ED7-4ECD-A28C-89218A515EB3}" sibTransId="{69640443-04EF-40A6-AF53-CE10CD47FAA8}"/>
    <dgm:cxn modelId="{C7BA3DD3-4B4F-4F14-BC16-664555793292}" type="presOf" srcId="{A70275E7-012C-46FE-A1D2-D263064333B1}" destId="{8CF0CEF9-76E1-4E9E-928A-C74D7CC8EE2E}" srcOrd="1" destOrd="1" presId="urn:microsoft.com/office/officeart/2005/8/layout/hProcess6"/>
    <dgm:cxn modelId="{E13E53C1-1DC8-486A-AFF4-B7C299DCB805}" srcId="{349D9429-313D-4A9C-99B4-BAD073B4BD4D}" destId="{161A9BC5-63A2-48BC-B757-1B783FB14F64}" srcOrd="0" destOrd="0" parTransId="{A6F541E2-80A2-4BC8-AD04-84D51DCCC33F}" sibTransId="{B344820E-F878-473E-B65A-80025DC21110}"/>
    <dgm:cxn modelId="{2DD47D00-A966-4D15-BAD7-B6BFA430FCF7}" type="presOf" srcId="{161A9BC5-63A2-48BC-B757-1B783FB14F64}" destId="{960B41A2-2F32-46D5-9227-EBE5698CD275}" srcOrd="0" destOrd="0" presId="urn:microsoft.com/office/officeart/2005/8/layout/hProcess6"/>
    <dgm:cxn modelId="{DA7D45EF-3262-4F42-BD36-B8536943D96E}" type="presOf" srcId="{F7A55671-2F5C-45B2-8FCC-184BB647FE11}" destId="{3CC0F381-8131-4FE3-BB85-2562834CE1B2}" srcOrd="1" destOrd="1" presId="urn:microsoft.com/office/officeart/2005/8/layout/hProcess6"/>
    <dgm:cxn modelId="{BBE4E3BD-C45A-4106-B7DA-1BD149543234}" type="presOf" srcId="{15AA66C8-B380-4886-8787-5A76EFEA65C4}" destId="{FA9D1736-D3A3-43F0-B081-C60E31B14FD7}" srcOrd="0" destOrd="0" presId="urn:microsoft.com/office/officeart/2005/8/layout/hProcess6"/>
    <dgm:cxn modelId="{C9BE67D0-3C6C-4732-95A6-95F6CC05D77D}" type="presOf" srcId="{349D9429-313D-4A9C-99B4-BAD073B4BD4D}" destId="{03AD79B9-455C-4CDF-BA9B-61BFAE112BD1}" srcOrd="0" destOrd="0" presId="urn:microsoft.com/office/officeart/2005/8/layout/hProcess6"/>
    <dgm:cxn modelId="{467E474D-1863-4D9D-9D47-2EE074AAC6F6}" type="presOf" srcId="{065EE07D-7B3C-49B5-8BC8-23A01828504D}" destId="{E8076469-4ADA-41BF-9830-3D8A75AF41BD}" srcOrd="0" destOrd="0" presId="urn:microsoft.com/office/officeart/2005/8/layout/hProcess6"/>
    <dgm:cxn modelId="{4B3FA653-7A1C-4CC7-BBE4-328E08AEF109}" type="presOf" srcId="{161A9BC5-63A2-48BC-B757-1B783FB14F64}" destId="{3CC0F381-8131-4FE3-BB85-2562834CE1B2}" srcOrd="1" destOrd="0" presId="urn:microsoft.com/office/officeart/2005/8/layout/hProcess6"/>
    <dgm:cxn modelId="{4E815781-7617-44CA-9400-19926CE2729F}" type="presOf" srcId="{DEE99FE5-1E83-49DF-A5DD-D7F9110BF33E}" destId="{AFE4C91B-4F86-49BF-9D1A-204BF38F695D}" srcOrd="0" destOrd="0" presId="urn:microsoft.com/office/officeart/2005/8/layout/hProcess6"/>
    <dgm:cxn modelId="{0918A403-3770-4371-B83D-32B2AC558DFA}" type="presOf" srcId="{4BAF0727-4D76-400F-850D-8683EC4B17BE}" destId="{55B9EFE4-BA15-4B56-8493-129870265BB7}" srcOrd="0" destOrd="0" presId="urn:microsoft.com/office/officeart/2005/8/layout/hProcess6"/>
    <dgm:cxn modelId="{F33DEAD3-808A-41D5-9695-15AE46A3641A}" srcId="{065EE07D-7B3C-49B5-8BC8-23A01828504D}" destId="{A70275E7-012C-46FE-A1D2-D263064333B1}" srcOrd="1" destOrd="0" parTransId="{9879F974-4492-4ED9-82BF-C33BE1407BEC}" sibTransId="{98F44EB3-7676-433F-AC60-AC06FCD88957}"/>
    <dgm:cxn modelId="{249BC7EE-8998-431E-953C-E9CEAA6EA0D6}" type="presOf" srcId="{4BAF0727-4D76-400F-850D-8683EC4B17BE}" destId="{FAE2E77C-C2A2-4D34-A1A5-E6813F374BBE}" srcOrd="1" destOrd="0" presId="urn:microsoft.com/office/officeart/2005/8/layout/hProcess6"/>
    <dgm:cxn modelId="{F6B23299-6CCF-44A2-8641-4B650D48F35D}" type="presOf" srcId="{DEE99FE5-1E83-49DF-A5DD-D7F9110BF33E}" destId="{8CF0CEF9-76E1-4E9E-928A-C74D7CC8EE2E}" srcOrd="1" destOrd="0" presId="urn:microsoft.com/office/officeart/2005/8/layout/hProcess6"/>
    <dgm:cxn modelId="{0E1C3481-6415-4224-A9EC-29F396C71384}" srcId="{15AA66C8-B380-4886-8787-5A76EFEA65C4}" destId="{065EE07D-7B3C-49B5-8BC8-23A01828504D}" srcOrd="1" destOrd="0" parTransId="{90403201-E122-4FF7-902F-CAC40F17E870}" sibTransId="{40D21966-2A27-4B89-915C-C81E38453DAC}"/>
    <dgm:cxn modelId="{71DD9A90-6B19-4C21-A7CA-EE9C3F2FF3C1}" srcId="{8D6F100F-CC67-4AD5-958B-5CA04E82ABD0}" destId="{866390D1-4EDB-4310-B1E4-D09A9880BC0C}" srcOrd="1" destOrd="0" parTransId="{9CF96478-0D8E-4575-99F5-572280F0D6A3}" sibTransId="{D23EAA6D-0CCA-4566-A88E-87CD26FEA407}"/>
    <dgm:cxn modelId="{BE16CF67-E075-428A-BC10-2D9B34B20269}" type="presOf" srcId="{F7A55671-2F5C-45B2-8FCC-184BB647FE11}" destId="{960B41A2-2F32-46D5-9227-EBE5698CD275}" srcOrd="0" destOrd="1" presId="urn:microsoft.com/office/officeart/2005/8/layout/hProcess6"/>
    <dgm:cxn modelId="{8501A7DF-01CD-4F5A-B1AE-BD15630A9DF0}" srcId="{349D9429-313D-4A9C-99B4-BAD073B4BD4D}" destId="{F7A55671-2F5C-45B2-8FCC-184BB647FE11}" srcOrd="1" destOrd="0" parTransId="{3021F55E-5E4C-4271-A54F-807812800D60}" sibTransId="{CED83A34-A656-4CCA-B1DC-4DFBDF40E7E1}"/>
    <dgm:cxn modelId="{5EBFE63A-86C3-4C00-A99B-EEE01B122C98}" type="presOf" srcId="{866390D1-4EDB-4310-B1E4-D09A9880BC0C}" destId="{55B9EFE4-BA15-4B56-8493-129870265BB7}" srcOrd="0" destOrd="1" presId="urn:microsoft.com/office/officeart/2005/8/layout/hProcess6"/>
    <dgm:cxn modelId="{8DC883C1-D12C-485B-888D-92D444FE110C}" type="presParOf" srcId="{FA9D1736-D3A3-43F0-B081-C60E31B14FD7}" destId="{A2A29148-60CA-4A83-94DD-D5C383981477}" srcOrd="0" destOrd="0" presId="urn:microsoft.com/office/officeart/2005/8/layout/hProcess6"/>
    <dgm:cxn modelId="{84CA1C28-F7C5-4259-AF4C-58224F96FD85}" type="presParOf" srcId="{A2A29148-60CA-4A83-94DD-D5C383981477}" destId="{11185AEB-E5BC-46C0-B9AF-5A7D98AB770A}" srcOrd="0" destOrd="0" presId="urn:microsoft.com/office/officeart/2005/8/layout/hProcess6"/>
    <dgm:cxn modelId="{4A974CAF-5A9C-42B0-A2F3-00F465C9C805}" type="presParOf" srcId="{A2A29148-60CA-4A83-94DD-D5C383981477}" destId="{960B41A2-2F32-46D5-9227-EBE5698CD275}" srcOrd="1" destOrd="0" presId="urn:microsoft.com/office/officeart/2005/8/layout/hProcess6"/>
    <dgm:cxn modelId="{DBC32EEF-A1A5-4ACC-B09C-C3EC9123B262}" type="presParOf" srcId="{A2A29148-60CA-4A83-94DD-D5C383981477}" destId="{3CC0F381-8131-4FE3-BB85-2562834CE1B2}" srcOrd="2" destOrd="0" presId="urn:microsoft.com/office/officeart/2005/8/layout/hProcess6"/>
    <dgm:cxn modelId="{2909B29C-F522-4EC9-9D15-01BCA69A61D5}" type="presParOf" srcId="{A2A29148-60CA-4A83-94DD-D5C383981477}" destId="{03AD79B9-455C-4CDF-BA9B-61BFAE112BD1}" srcOrd="3" destOrd="0" presId="urn:microsoft.com/office/officeart/2005/8/layout/hProcess6"/>
    <dgm:cxn modelId="{011C85C3-0917-4B46-9FF6-43253DC3A9BE}" type="presParOf" srcId="{FA9D1736-D3A3-43F0-B081-C60E31B14FD7}" destId="{1E3A4F9A-D4CF-47E2-BA5A-E3A3983DC9F1}" srcOrd="1" destOrd="0" presId="urn:microsoft.com/office/officeart/2005/8/layout/hProcess6"/>
    <dgm:cxn modelId="{89328942-21A4-4BB7-8BE1-DF6BCDDB7C60}" type="presParOf" srcId="{FA9D1736-D3A3-43F0-B081-C60E31B14FD7}" destId="{D6FCB2A4-F0F8-49BF-BCAB-CF838E89A4FF}" srcOrd="2" destOrd="0" presId="urn:microsoft.com/office/officeart/2005/8/layout/hProcess6"/>
    <dgm:cxn modelId="{99A999FB-59E9-4B9C-A8D7-A41148F07695}" type="presParOf" srcId="{D6FCB2A4-F0F8-49BF-BCAB-CF838E89A4FF}" destId="{6D493749-5879-49F1-BF4C-7CBFC1C89F58}" srcOrd="0" destOrd="0" presId="urn:microsoft.com/office/officeart/2005/8/layout/hProcess6"/>
    <dgm:cxn modelId="{7DB94B95-0ED6-4AC4-83C0-D9E6DA8301E8}" type="presParOf" srcId="{D6FCB2A4-F0F8-49BF-BCAB-CF838E89A4FF}" destId="{AFE4C91B-4F86-49BF-9D1A-204BF38F695D}" srcOrd="1" destOrd="0" presId="urn:microsoft.com/office/officeart/2005/8/layout/hProcess6"/>
    <dgm:cxn modelId="{0ADF9FA3-B85F-425C-B466-1FCA66B2A0F0}" type="presParOf" srcId="{D6FCB2A4-F0F8-49BF-BCAB-CF838E89A4FF}" destId="{8CF0CEF9-76E1-4E9E-928A-C74D7CC8EE2E}" srcOrd="2" destOrd="0" presId="urn:microsoft.com/office/officeart/2005/8/layout/hProcess6"/>
    <dgm:cxn modelId="{D893F391-0E62-40C7-9F5B-BC74CD7E6774}" type="presParOf" srcId="{D6FCB2A4-F0F8-49BF-BCAB-CF838E89A4FF}" destId="{E8076469-4ADA-41BF-9830-3D8A75AF41BD}" srcOrd="3" destOrd="0" presId="urn:microsoft.com/office/officeart/2005/8/layout/hProcess6"/>
    <dgm:cxn modelId="{79262BB9-73C2-456F-BD13-033FA3A8B9E2}" type="presParOf" srcId="{FA9D1736-D3A3-43F0-B081-C60E31B14FD7}" destId="{C8175E63-87E1-4D0C-AB26-7C04628DEF25}" srcOrd="3" destOrd="0" presId="urn:microsoft.com/office/officeart/2005/8/layout/hProcess6"/>
    <dgm:cxn modelId="{0FBFDE68-9BBB-42FF-89CE-52CD70130C71}" type="presParOf" srcId="{FA9D1736-D3A3-43F0-B081-C60E31B14FD7}" destId="{136C595E-4C1A-43CB-8AA2-2280D2CAF32C}" srcOrd="4" destOrd="0" presId="urn:microsoft.com/office/officeart/2005/8/layout/hProcess6"/>
    <dgm:cxn modelId="{974D3547-5F69-4CA6-8763-5DE2C607B138}" type="presParOf" srcId="{136C595E-4C1A-43CB-8AA2-2280D2CAF32C}" destId="{1C91F23A-86E6-4325-9AE0-F8C4F7CF5B8F}" srcOrd="0" destOrd="0" presId="urn:microsoft.com/office/officeart/2005/8/layout/hProcess6"/>
    <dgm:cxn modelId="{E07A1C84-2D3C-4CC3-9614-521382CC6138}" type="presParOf" srcId="{136C595E-4C1A-43CB-8AA2-2280D2CAF32C}" destId="{55B9EFE4-BA15-4B56-8493-129870265BB7}" srcOrd="1" destOrd="0" presId="urn:microsoft.com/office/officeart/2005/8/layout/hProcess6"/>
    <dgm:cxn modelId="{C55DE068-9EF8-4EF5-A612-EB9B1656C7A0}" type="presParOf" srcId="{136C595E-4C1A-43CB-8AA2-2280D2CAF32C}" destId="{FAE2E77C-C2A2-4D34-A1A5-E6813F374BBE}" srcOrd="2" destOrd="0" presId="urn:microsoft.com/office/officeart/2005/8/layout/hProcess6"/>
    <dgm:cxn modelId="{B489675C-D1FD-4114-8ADF-5B35EE76A9B0}" type="presParOf" srcId="{136C595E-4C1A-43CB-8AA2-2280D2CAF32C}" destId="{9D0AAED3-DE62-48CD-BDCA-0CF7F1E61A1A}" srcOrd="3" destOrd="0" presId="urn:microsoft.com/office/officeart/2005/8/layout/hProcess6"/>
  </dgm:cxnLst>
  <dgm:bg>
    <a:solidFill>
      <a:srgbClr val="4BACC6"/>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DE82D4A-F1C8-428B-9F35-EF5355DCB94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10C93929-EF6C-4E2C-B4AD-D6C5B75A7533}">
      <dgm:prSet/>
      <dgm:spPr/>
      <dgm:t>
        <a:bodyPr/>
        <a:lstStyle/>
        <a:p>
          <a:pPr rtl="0"/>
          <a:r>
            <a:rPr lang="en-US" b="0" dirty="0" smtClean="0"/>
            <a:t># 1 Question to ask – Is the captive operating at an arms length, as an insurance company would?</a:t>
          </a:r>
          <a:endParaRPr lang="en-US" b="0" dirty="0"/>
        </a:p>
      </dgm:t>
    </dgm:pt>
    <dgm:pt modelId="{237A4134-BE35-43B6-BFAF-A435994B1A44}" type="parTrans" cxnId="{D6534594-1ED6-4D8E-BA64-FF3477AAC1E6}">
      <dgm:prSet/>
      <dgm:spPr/>
      <dgm:t>
        <a:bodyPr/>
        <a:lstStyle/>
        <a:p>
          <a:endParaRPr lang="en-US"/>
        </a:p>
      </dgm:t>
    </dgm:pt>
    <dgm:pt modelId="{A9C26A50-A340-4EE8-8DE9-5FF4E9B07051}" type="sibTrans" cxnId="{D6534594-1ED6-4D8E-BA64-FF3477AAC1E6}">
      <dgm:prSet/>
      <dgm:spPr/>
      <dgm:t>
        <a:bodyPr/>
        <a:lstStyle/>
        <a:p>
          <a:endParaRPr lang="en-US"/>
        </a:p>
      </dgm:t>
    </dgm:pt>
    <dgm:pt modelId="{7E48275E-7917-49B4-AC63-F31FB82C0FF6}" type="pres">
      <dgm:prSet presAssocID="{EDE82D4A-F1C8-428B-9F35-EF5355DCB945}" presName="linear" presStyleCnt="0">
        <dgm:presLayoutVars>
          <dgm:animLvl val="lvl"/>
          <dgm:resizeHandles val="exact"/>
        </dgm:presLayoutVars>
      </dgm:prSet>
      <dgm:spPr/>
      <dgm:t>
        <a:bodyPr/>
        <a:lstStyle/>
        <a:p>
          <a:endParaRPr lang="en-US"/>
        </a:p>
      </dgm:t>
    </dgm:pt>
    <dgm:pt modelId="{95C45EE0-FEAB-4646-8F28-C20B7873104B}" type="pres">
      <dgm:prSet presAssocID="{10C93929-EF6C-4E2C-B4AD-D6C5B75A7533}" presName="parentText" presStyleLbl="node1" presStyleIdx="0" presStyleCnt="1" custLinFactNeighborX="1899" custLinFactNeighborY="14778">
        <dgm:presLayoutVars>
          <dgm:chMax val="0"/>
          <dgm:bulletEnabled val="1"/>
        </dgm:presLayoutVars>
      </dgm:prSet>
      <dgm:spPr/>
      <dgm:t>
        <a:bodyPr/>
        <a:lstStyle/>
        <a:p>
          <a:endParaRPr lang="en-US"/>
        </a:p>
      </dgm:t>
    </dgm:pt>
  </dgm:ptLst>
  <dgm:cxnLst>
    <dgm:cxn modelId="{35EE681E-09C8-4E58-B3DE-39BA234D2364}" type="presOf" srcId="{10C93929-EF6C-4E2C-B4AD-D6C5B75A7533}" destId="{95C45EE0-FEAB-4646-8F28-C20B7873104B}" srcOrd="0" destOrd="0" presId="urn:microsoft.com/office/officeart/2005/8/layout/vList2"/>
    <dgm:cxn modelId="{469C8802-B591-4E0C-B2A5-E21641CE34C4}" type="presOf" srcId="{EDE82D4A-F1C8-428B-9F35-EF5355DCB945}" destId="{7E48275E-7917-49B4-AC63-F31FB82C0FF6}" srcOrd="0" destOrd="0" presId="urn:microsoft.com/office/officeart/2005/8/layout/vList2"/>
    <dgm:cxn modelId="{D6534594-1ED6-4D8E-BA64-FF3477AAC1E6}" srcId="{EDE82D4A-F1C8-428B-9F35-EF5355DCB945}" destId="{10C93929-EF6C-4E2C-B4AD-D6C5B75A7533}" srcOrd="0" destOrd="0" parTransId="{237A4134-BE35-43B6-BFAF-A435994B1A44}" sibTransId="{A9C26A50-A340-4EE8-8DE9-5FF4E9B07051}"/>
    <dgm:cxn modelId="{B3287D91-CA39-4707-BE53-F5302E1EADB1}" type="presParOf" srcId="{7E48275E-7917-49B4-AC63-F31FB82C0FF6}" destId="{95C45EE0-FEAB-4646-8F28-C20B7873104B}"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D6592A-3A5B-4774-8183-2B59A5E204EB}">
      <dsp:nvSpPr>
        <dsp:cNvPr id="0" name=""/>
        <dsp:cNvSpPr/>
      </dsp:nvSpPr>
      <dsp:spPr>
        <a:xfrm>
          <a:off x="1825507" y="72025"/>
          <a:ext cx="4986815" cy="4987924"/>
        </a:xfrm>
        <a:prstGeom prst="circularArrow">
          <a:avLst>
            <a:gd name="adj1" fmla="val 10980"/>
            <a:gd name="adj2" fmla="val 1142322"/>
            <a:gd name="adj3" fmla="val 9000000"/>
            <a:gd name="adj4" fmla="val 10800000"/>
            <a:gd name="adj5" fmla="val 12500"/>
          </a:avLst>
        </a:prstGeom>
        <a:solidFill>
          <a:schemeClr val="accent1">
            <a:hueOff val="0"/>
            <a:satOff val="0"/>
            <a:lumOff val="0"/>
            <a:alphaOff val="0"/>
          </a:schemeClr>
        </a:solidFill>
        <a:ln w="25400" cap="flat" cmpd="sng" algn="ctr">
          <a:noFill/>
          <a:prstDash val="solid"/>
        </a:ln>
        <a:effectLst>
          <a:glow rad="228600">
            <a:schemeClr val="accent4">
              <a:satMod val="175000"/>
              <a:alpha val="40000"/>
            </a:schemeClr>
          </a:glow>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sp>
    <dsp:sp modelId="{5BD48CDC-04D4-4331-B502-C5F170905F12}">
      <dsp:nvSpPr>
        <dsp:cNvPr id="0" name=""/>
        <dsp:cNvSpPr/>
      </dsp:nvSpPr>
      <dsp:spPr>
        <a:xfrm>
          <a:off x="2951257" y="1805628"/>
          <a:ext cx="2782689" cy="1391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en-US" sz="2400" kern="1200" dirty="0" smtClean="0"/>
            <a:t>Do we expect less interest in captive formations with an 831(b) tax election?</a:t>
          </a:r>
          <a:endParaRPr lang="en-US" sz="2400" kern="1200" dirty="0"/>
        </a:p>
      </dsp:txBody>
      <dsp:txXfrm>
        <a:off x="2951257" y="1805628"/>
        <a:ext cx="2782689" cy="13911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00A3A1-02F1-4CDC-A3A4-26422A459EF2}">
      <dsp:nvSpPr>
        <dsp:cNvPr id="0" name=""/>
        <dsp:cNvSpPr/>
      </dsp:nvSpPr>
      <dsp:spPr>
        <a:xfrm>
          <a:off x="5" y="0"/>
          <a:ext cx="2164037" cy="47090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en-US" sz="2300" kern="1200" dirty="0" smtClean="0"/>
            <a:t>What is the captives purpose?</a:t>
          </a:r>
          <a:endParaRPr lang="en-US" sz="2300" kern="1200" dirty="0"/>
        </a:p>
      </dsp:txBody>
      <dsp:txXfrm>
        <a:off x="5" y="1883628"/>
        <a:ext cx="2164037" cy="1883628"/>
      </dsp:txXfrm>
    </dsp:sp>
    <dsp:sp modelId="{5BAFF820-63A3-48A0-825F-B92D6D2E6CF6}">
      <dsp:nvSpPr>
        <dsp:cNvPr id="0" name=""/>
        <dsp:cNvSpPr/>
      </dsp:nvSpPr>
      <dsp:spPr>
        <a:xfrm>
          <a:off x="360035" y="288032"/>
          <a:ext cx="1568120" cy="1568120"/>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000" r="-1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B17F3D-2C9B-4698-8D5E-558CE13DEA08}">
      <dsp:nvSpPr>
        <dsp:cNvPr id="0" name=""/>
        <dsp:cNvSpPr/>
      </dsp:nvSpPr>
      <dsp:spPr>
        <a:xfrm>
          <a:off x="2230349" y="0"/>
          <a:ext cx="2164037" cy="47090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en-US" sz="2300" kern="1200" dirty="0" smtClean="0"/>
            <a:t>What </a:t>
          </a:r>
          <a:r>
            <a:rPr lang="en-US" sz="2300" kern="1200" dirty="0" err="1" smtClean="0"/>
            <a:t>coverages</a:t>
          </a:r>
          <a:r>
            <a:rPr lang="en-US" sz="2300" kern="1200" dirty="0" smtClean="0"/>
            <a:t> will the captive write?</a:t>
          </a:r>
          <a:endParaRPr lang="en-US" sz="2300" kern="1200" dirty="0"/>
        </a:p>
      </dsp:txBody>
      <dsp:txXfrm>
        <a:off x="2230349" y="1883628"/>
        <a:ext cx="2164037" cy="1883628"/>
      </dsp:txXfrm>
    </dsp:sp>
    <dsp:sp modelId="{ED4BCC70-5012-433C-B43E-5D67E98A3338}">
      <dsp:nvSpPr>
        <dsp:cNvPr id="0" name=""/>
        <dsp:cNvSpPr/>
      </dsp:nvSpPr>
      <dsp:spPr>
        <a:xfrm>
          <a:off x="2592287" y="216024"/>
          <a:ext cx="1568120" cy="1568120"/>
        </a:xfrm>
        <a:prstGeom prst="ellipse">
          <a:avLst/>
        </a:prstGeom>
        <a:blipFill rotWithShape="1">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7750D92-F0C0-4667-BF47-03D29489C1C9}">
      <dsp:nvSpPr>
        <dsp:cNvPr id="0" name=""/>
        <dsp:cNvSpPr/>
      </dsp:nvSpPr>
      <dsp:spPr>
        <a:xfrm>
          <a:off x="4459307" y="0"/>
          <a:ext cx="2164037" cy="47090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en-US" sz="2300" kern="1200" dirty="0" smtClean="0"/>
            <a:t>Is there risk distribution?</a:t>
          </a:r>
          <a:endParaRPr lang="en-US" sz="2300" kern="1200" dirty="0"/>
        </a:p>
      </dsp:txBody>
      <dsp:txXfrm>
        <a:off x="4459307" y="1883628"/>
        <a:ext cx="2164037" cy="1883628"/>
      </dsp:txXfrm>
    </dsp:sp>
    <dsp:sp modelId="{2E9027CC-2CB9-4629-AB91-620F68982ACA}">
      <dsp:nvSpPr>
        <dsp:cNvPr id="0" name=""/>
        <dsp:cNvSpPr/>
      </dsp:nvSpPr>
      <dsp:spPr>
        <a:xfrm>
          <a:off x="4757266" y="282544"/>
          <a:ext cx="1568120" cy="1568120"/>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1000" b="-1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EE52411-5409-4D51-8E3B-C25F2473E8A8}">
      <dsp:nvSpPr>
        <dsp:cNvPr id="0" name=""/>
        <dsp:cNvSpPr/>
      </dsp:nvSpPr>
      <dsp:spPr>
        <a:xfrm>
          <a:off x="288027" y="3816426"/>
          <a:ext cx="6094757" cy="706360"/>
        </a:xfrm>
        <a:prstGeom prst="leftRight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0B41A2-2F32-46D5-9227-EBE5698CD275}">
      <dsp:nvSpPr>
        <dsp:cNvPr id="0" name=""/>
        <dsp:cNvSpPr/>
      </dsp:nvSpPr>
      <dsp:spPr>
        <a:xfrm>
          <a:off x="564133" y="276719"/>
          <a:ext cx="2239565" cy="1957662"/>
        </a:xfrm>
        <a:prstGeom prst="rightArrow">
          <a:avLst>
            <a:gd name="adj1" fmla="val 70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8255" rIns="16510"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Underwriting Procedures</a:t>
          </a:r>
          <a:endParaRPr lang="en-US" sz="1300" kern="1200" dirty="0"/>
        </a:p>
        <a:p>
          <a:pPr marL="114300" lvl="1" indent="-114300" algn="l" defTabSz="577850">
            <a:lnSpc>
              <a:spcPct val="90000"/>
            </a:lnSpc>
            <a:spcBef>
              <a:spcPct val="0"/>
            </a:spcBef>
            <a:spcAft>
              <a:spcPct val="15000"/>
            </a:spcAft>
            <a:buChar char="•"/>
          </a:pPr>
          <a:r>
            <a:rPr lang="en-US" sz="1300" kern="1200" dirty="0" smtClean="0"/>
            <a:t>Policy Issuance</a:t>
          </a:r>
          <a:endParaRPr lang="en-US" sz="1300" kern="1200" dirty="0"/>
        </a:p>
      </dsp:txBody>
      <dsp:txXfrm>
        <a:off x="1124024" y="570368"/>
        <a:ext cx="1091788" cy="1370364"/>
      </dsp:txXfrm>
    </dsp:sp>
    <dsp:sp modelId="{03AD79B9-455C-4CDF-BA9B-61BFAE112BD1}">
      <dsp:nvSpPr>
        <dsp:cNvPr id="0" name=""/>
        <dsp:cNvSpPr/>
      </dsp:nvSpPr>
      <dsp:spPr>
        <a:xfrm>
          <a:off x="4241" y="695659"/>
          <a:ext cx="1119782" cy="111978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Policies and Premium</a:t>
          </a:r>
          <a:endParaRPr lang="en-US" sz="1500" kern="1200" dirty="0"/>
        </a:p>
      </dsp:txBody>
      <dsp:txXfrm>
        <a:off x="168229" y="859647"/>
        <a:ext cx="791806" cy="791806"/>
      </dsp:txXfrm>
    </dsp:sp>
    <dsp:sp modelId="{AFE4C91B-4F86-49BF-9D1A-204BF38F695D}">
      <dsp:nvSpPr>
        <dsp:cNvPr id="0" name=""/>
        <dsp:cNvSpPr/>
      </dsp:nvSpPr>
      <dsp:spPr>
        <a:xfrm>
          <a:off x="3503562" y="276719"/>
          <a:ext cx="2239565" cy="1957662"/>
        </a:xfrm>
        <a:prstGeom prst="rightArrow">
          <a:avLst>
            <a:gd name="adj1" fmla="val 70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8255" rIns="16510"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Claim Procedures</a:t>
          </a:r>
          <a:endParaRPr lang="en-US" sz="1300" kern="1200" dirty="0"/>
        </a:p>
        <a:p>
          <a:pPr marL="114300" lvl="1" indent="-114300" algn="l" defTabSz="577850">
            <a:lnSpc>
              <a:spcPct val="90000"/>
            </a:lnSpc>
            <a:spcBef>
              <a:spcPct val="0"/>
            </a:spcBef>
            <a:spcAft>
              <a:spcPct val="15000"/>
            </a:spcAft>
            <a:buChar char="•"/>
          </a:pPr>
          <a:r>
            <a:rPr lang="en-US" sz="1300" kern="1200" dirty="0" smtClean="0"/>
            <a:t>Claim Payments </a:t>
          </a:r>
          <a:endParaRPr lang="en-US" sz="1300" kern="1200" dirty="0"/>
        </a:p>
      </dsp:txBody>
      <dsp:txXfrm>
        <a:off x="4063454" y="570368"/>
        <a:ext cx="1091788" cy="1370364"/>
      </dsp:txXfrm>
    </dsp:sp>
    <dsp:sp modelId="{E8076469-4ADA-41BF-9830-3D8A75AF41BD}">
      <dsp:nvSpPr>
        <dsp:cNvPr id="0" name=""/>
        <dsp:cNvSpPr/>
      </dsp:nvSpPr>
      <dsp:spPr>
        <a:xfrm>
          <a:off x="2943671" y="695659"/>
          <a:ext cx="1119782" cy="111978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Claims Handling </a:t>
          </a:r>
          <a:endParaRPr lang="en-US" sz="1500" kern="1200" dirty="0"/>
        </a:p>
      </dsp:txBody>
      <dsp:txXfrm>
        <a:off x="3107659" y="859647"/>
        <a:ext cx="791806" cy="791806"/>
      </dsp:txXfrm>
    </dsp:sp>
    <dsp:sp modelId="{55B9EFE4-BA15-4B56-8493-129870265BB7}">
      <dsp:nvSpPr>
        <dsp:cNvPr id="0" name=""/>
        <dsp:cNvSpPr/>
      </dsp:nvSpPr>
      <dsp:spPr>
        <a:xfrm>
          <a:off x="6442992" y="276719"/>
          <a:ext cx="2239565" cy="1957662"/>
        </a:xfrm>
        <a:prstGeom prst="rightArrow">
          <a:avLst>
            <a:gd name="adj1" fmla="val 70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8255" rIns="16510"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Parent or affiliates </a:t>
          </a:r>
          <a:endParaRPr lang="en-US" sz="1300" kern="1200" dirty="0"/>
        </a:p>
        <a:p>
          <a:pPr marL="114300" lvl="1" indent="-114300" algn="l" defTabSz="577850">
            <a:lnSpc>
              <a:spcPct val="90000"/>
            </a:lnSpc>
            <a:spcBef>
              <a:spcPct val="0"/>
            </a:spcBef>
            <a:spcAft>
              <a:spcPct val="15000"/>
            </a:spcAft>
            <a:buChar char="•"/>
          </a:pPr>
          <a:r>
            <a:rPr lang="en-US" sz="1300" kern="1200" dirty="0" err="1" smtClean="0"/>
            <a:t>Insureds</a:t>
          </a:r>
          <a:r>
            <a:rPr lang="en-US" sz="1300" kern="1200" dirty="0" smtClean="0"/>
            <a:t> </a:t>
          </a:r>
          <a:endParaRPr lang="en-US" sz="1300" kern="1200" dirty="0"/>
        </a:p>
      </dsp:txBody>
      <dsp:txXfrm>
        <a:off x="7002884" y="570368"/>
        <a:ext cx="1091788" cy="1370364"/>
      </dsp:txXfrm>
    </dsp:sp>
    <dsp:sp modelId="{9D0AAED3-DE62-48CD-BDCA-0CF7F1E61A1A}">
      <dsp:nvSpPr>
        <dsp:cNvPr id="0" name=""/>
        <dsp:cNvSpPr/>
      </dsp:nvSpPr>
      <dsp:spPr>
        <a:xfrm>
          <a:off x="5883101" y="695659"/>
          <a:ext cx="1119782" cy="111978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Use of Assets</a:t>
          </a:r>
          <a:endParaRPr lang="en-US" sz="1500" kern="1200" dirty="0"/>
        </a:p>
      </dsp:txBody>
      <dsp:txXfrm>
        <a:off x="6047089" y="859647"/>
        <a:ext cx="791806" cy="7918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C45EE0-FEAB-4646-8F28-C20B7873104B}">
      <dsp:nvSpPr>
        <dsp:cNvPr id="0" name=""/>
        <dsp:cNvSpPr/>
      </dsp:nvSpPr>
      <dsp:spPr>
        <a:xfrm>
          <a:off x="0" y="36976"/>
          <a:ext cx="8235950" cy="8494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b="0" kern="1200" dirty="0" smtClean="0"/>
            <a:t># 1 Question to ask – Is the captive operating at an arms length, as an insurance company would?</a:t>
          </a:r>
          <a:endParaRPr lang="en-US" sz="2200" b="0" kern="1200" dirty="0"/>
        </a:p>
      </dsp:txBody>
      <dsp:txXfrm>
        <a:off x="41465" y="78441"/>
        <a:ext cx="8153020" cy="766490"/>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90" tIns="46245" rIns="92490" bIns="46245" numCol="1" anchor="t" anchorCtr="0" compatLnSpc="1">
            <a:prstTxWarp prst="textNoShape">
              <a:avLst/>
            </a:prstTxWarp>
          </a:bodyPr>
          <a:lstStyle>
            <a:lvl1pPr algn="l">
              <a:lnSpc>
                <a:spcPct val="100000"/>
              </a:lnSpc>
              <a:defRPr sz="1200"/>
            </a:lvl1pPr>
          </a:lstStyle>
          <a:p>
            <a:endParaRPr lang="en-US"/>
          </a:p>
        </p:txBody>
      </p:sp>
      <p:sp>
        <p:nvSpPr>
          <p:cNvPr id="3075" name="Rectangle 3"/>
          <p:cNvSpPr>
            <a:spLocks noGrp="1" noChangeArrowheads="1"/>
          </p:cNvSpPr>
          <p:nvPr>
            <p:ph type="dt" idx="1"/>
          </p:nvPr>
        </p:nvSpPr>
        <p:spPr bwMode="auto">
          <a:xfrm>
            <a:off x="3936769" y="0"/>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90" tIns="46245" rIns="92490" bIns="46245" numCol="1" anchor="t" anchorCtr="0" compatLnSpc="1">
            <a:prstTxWarp prst="textNoShape">
              <a:avLst/>
            </a:prstTxWarp>
          </a:bodyPr>
          <a:lstStyle>
            <a:lvl1pPr algn="r">
              <a:lnSpc>
                <a:spcPct val="100000"/>
              </a:lnSpc>
              <a:defRPr sz="1200"/>
            </a:lvl1pPr>
          </a:lstStyle>
          <a:p>
            <a:endParaRPr lang="en-US"/>
          </a:p>
        </p:txBody>
      </p:sp>
      <p:sp>
        <p:nvSpPr>
          <p:cNvPr id="3076" name="Rectangle 4"/>
          <p:cNvSpPr>
            <a:spLocks noGrp="1" noRot="1" noChangeAspect="1" noChangeArrowheads="1" noTextEdit="1"/>
          </p:cNvSpPr>
          <p:nvPr>
            <p:ph type="sldImg" idx="2"/>
          </p:nvPr>
        </p:nvSpPr>
        <p:spPr bwMode="auto">
          <a:xfrm>
            <a:off x="1049338" y="692150"/>
            <a:ext cx="4851400" cy="34639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008" y="4387136"/>
            <a:ext cx="5560060" cy="4156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90" tIns="46245" rIns="92490" bIns="462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772668"/>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90" tIns="46245" rIns="92490" bIns="46245" numCol="1" anchor="b" anchorCtr="0" compatLnSpc="1">
            <a:prstTxWarp prst="textNoShape">
              <a:avLst/>
            </a:prstTxWarp>
          </a:bodyPr>
          <a:lstStyle>
            <a:lvl1pPr algn="l">
              <a:lnSpc>
                <a:spcPct val="100000"/>
              </a:lnSpc>
              <a:defRPr sz="1200"/>
            </a:lvl1pPr>
          </a:lstStyle>
          <a:p>
            <a:endParaRPr lang="en-US"/>
          </a:p>
        </p:txBody>
      </p:sp>
      <p:sp>
        <p:nvSpPr>
          <p:cNvPr id="3079" name="Rectangle 7"/>
          <p:cNvSpPr>
            <a:spLocks noGrp="1" noChangeArrowheads="1"/>
          </p:cNvSpPr>
          <p:nvPr>
            <p:ph type="sldNum" sz="quarter" idx="5"/>
          </p:nvPr>
        </p:nvSpPr>
        <p:spPr bwMode="auto">
          <a:xfrm>
            <a:off x="3936769" y="8772668"/>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90" tIns="46245" rIns="92490" bIns="46245" numCol="1" anchor="b" anchorCtr="0" compatLnSpc="1">
            <a:prstTxWarp prst="textNoShape">
              <a:avLst/>
            </a:prstTxWarp>
          </a:bodyPr>
          <a:lstStyle>
            <a:lvl1pPr algn="r">
              <a:lnSpc>
                <a:spcPct val="100000"/>
              </a:lnSpc>
              <a:defRPr sz="1200"/>
            </a:lvl1pPr>
          </a:lstStyle>
          <a:p>
            <a:fld id="{B6DF7701-4179-408B-953F-72627F904C4E}" type="slidenum">
              <a:rPr lang="en-US"/>
              <a:pPr/>
              <a:t>‹#›</a:t>
            </a:fld>
            <a:endParaRPr lang="en-US"/>
          </a:p>
        </p:txBody>
      </p:sp>
    </p:spTree>
    <p:extLst>
      <p:ext uri="{BB962C8B-B14F-4D97-AF65-F5344CB8AC3E}">
        <p14:creationId xmlns:p14="http://schemas.microsoft.com/office/powerpoint/2010/main" val="176861588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4F75AE-A0D3-42D3-9445-ABBA075AE3C3}" type="slidenum">
              <a:rPr lang="en-US"/>
              <a:pPr/>
              <a:t>0</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370541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49338" y="692150"/>
            <a:ext cx="4851400"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324C55-F184-4190-9A00-F40D64A851F7}" type="slidenum">
              <a:rPr lang="en-US" smtClean="0"/>
              <a:pPr/>
              <a:t>4</a:t>
            </a:fld>
            <a:endParaRPr lang="en-US" dirty="0"/>
          </a:p>
        </p:txBody>
      </p:sp>
    </p:spTree>
    <p:extLst>
      <p:ext uri="{BB962C8B-B14F-4D97-AF65-F5344CB8AC3E}">
        <p14:creationId xmlns:p14="http://schemas.microsoft.com/office/powerpoint/2010/main" val="3208783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defTabSz="924804">
              <a:defRPr sz="1400" b="1">
                <a:solidFill>
                  <a:schemeClr val="tx1"/>
                </a:solidFill>
                <a:latin typeface="Arial" pitchFamily="34" charset="0"/>
                <a:ea typeface="MS PGothic" pitchFamily="34" charset="-128"/>
              </a:defRPr>
            </a:lvl1pPr>
            <a:lvl2pPr marL="737323" indent="-283585" defTabSz="924804">
              <a:defRPr sz="1400" b="1">
                <a:solidFill>
                  <a:schemeClr val="tx1"/>
                </a:solidFill>
                <a:latin typeface="Arial" pitchFamily="34" charset="0"/>
                <a:ea typeface="MS PGothic" pitchFamily="34" charset="-128"/>
              </a:defRPr>
            </a:lvl2pPr>
            <a:lvl3pPr marL="1134343" indent="-226868" defTabSz="924804">
              <a:defRPr sz="1400" b="1">
                <a:solidFill>
                  <a:schemeClr val="tx1"/>
                </a:solidFill>
                <a:latin typeface="Arial" pitchFamily="34" charset="0"/>
                <a:ea typeface="MS PGothic" pitchFamily="34" charset="-128"/>
              </a:defRPr>
            </a:lvl3pPr>
            <a:lvl4pPr marL="1588078" indent="-226868" defTabSz="924804">
              <a:defRPr sz="1400" b="1">
                <a:solidFill>
                  <a:schemeClr val="tx1"/>
                </a:solidFill>
                <a:latin typeface="Arial" pitchFamily="34" charset="0"/>
                <a:ea typeface="MS PGothic" pitchFamily="34" charset="-128"/>
              </a:defRPr>
            </a:lvl4pPr>
            <a:lvl5pPr marL="2041818" indent="-226868" defTabSz="924804">
              <a:defRPr sz="1400" b="1">
                <a:solidFill>
                  <a:schemeClr val="tx1"/>
                </a:solidFill>
                <a:latin typeface="Arial" pitchFamily="34" charset="0"/>
                <a:ea typeface="MS PGothic" pitchFamily="34" charset="-128"/>
              </a:defRPr>
            </a:lvl5pPr>
            <a:lvl6pPr marL="2495553" indent="-226868" algn="ctr" defTabSz="924804" eaLnBrk="0" fontAlgn="base" hangingPunct="0">
              <a:spcBef>
                <a:spcPct val="0"/>
              </a:spcBef>
              <a:spcAft>
                <a:spcPct val="0"/>
              </a:spcAft>
              <a:defRPr sz="1400" b="1">
                <a:solidFill>
                  <a:schemeClr val="tx1"/>
                </a:solidFill>
                <a:latin typeface="Arial" pitchFamily="34" charset="0"/>
                <a:ea typeface="MS PGothic" pitchFamily="34" charset="-128"/>
              </a:defRPr>
            </a:lvl6pPr>
            <a:lvl7pPr marL="2949290" indent="-226868" algn="ctr" defTabSz="924804" eaLnBrk="0" fontAlgn="base" hangingPunct="0">
              <a:spcBef>
                <a:spcPct val="0"/>
              </a:spcBef>
              <a:spcAft>
                <a:spcPct val="0"/>
              </a:spcAft>
              <a:defRPr sz="1400" b="1">
                <a:solidFill>
                  <a:schemeClr val="tx1"/>
                </a:solidFill>
                <a:latin typeface="Arial" pitchFamily="34" charset="0"/>
                <a:ea typeface="MS PGothic" pitchFamily="34" charset="-128"/>
              </a:defRPr>
            </a:lvl7pPr>
            <a:lvl8pPr marL="3403027" indent="-226868" algn="ctr" defTabSz="924804" eaLnBrk="0" fontAlgn="base" hangingPunct="0">
              <a:spcBef>
                <a:spcPct val="0"/>
              </a:spcBef>
              <a:spcAft>
                <a:spcPct val="0"/>
              </a:spcAft>
              <a:defRPr sz="1400" b="1">
                <a:solidFill>
                  <a:schemeClr val="tx1"/>
                </a:solidFill>
                <a:latin typeface="Arial" pitchFamily="34" charset="0"/>
                <a:ea typeface="MS PGothic" pitchFamily="34" charset="-128"/>
              </a:defRPr>
            </a:lvl8pPr>
            <a:lvl9pPr marL="3856765" indent="-226868" algn="ctr" defTabSz="924804" eaLnBrk="0" fontAlgn="base" hangingPunct="0">
              <a:spcBef>
                <a:spcPct val="0"/>
              </a:spcBef>
              <a:spcAft>
                <a:spcPct val="0"/>
              </a:spcAft>
              <a:defRPr sz="1400" b="1">
                <a:solidFill>
                  <a:schemeClr val="tx1"/>
                </a:solidFill>
                <a:latin typeface="Arial" pitchFamily="34" charset="0"/>
                <a:ea typeface="MS PGothic" pitchFamily="34" charset="-128"/>
              </a:defRPr>
            </a:lvl9pPr>
          </a:lstStyle>
          <a:p>
            <a:fld id="{CF3605DE-9E3D-4C05-B6EB-C00B63BB7BC4}" type="slidenum">
              <a:rPr lang="en-US" sz="1200" b="0"/>
              <a:pPr/>
              <a:t>20</a:t>
            </a:fld>
            <a:endParaRPr lang="en-US" sz="1200" b="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es-ES_tradnl" smtClean="0">
              <a:latin typeface="Arial" pitchFamily="34" charset="0"/>
            </a:endParaRPr>
          </a:p>
        </p:txBody>
      </p:sp>
    </p:spTree>
    <p:extLst>
      <p:ext uri="{BB962C8B-B14F-4D97-AF65-F5344CB8AC3E}">
        <p14:creationId xmlns:p14="http://schemas.microsoft.com/office/powerpoint/2010/main" val="36417410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4" Type="http://schemas.openxmlformats.org/officeDocument/2006/relationships/slideMaster" Target="../slideMasters/slideMaster1.xml"/><Relationship Id="rId5" Type="http://schemas.openxmlformats.org/officeDocument/2006/relationships/image" Target="../media/image1.tiff"/><Relationship Id="rId6" Type="http://schemas.openxmlformats.org/officeDocument/2006/relationships/image" Target="../media/image2.tiff"/><Relationship Id="rId7" Type="http://schemas.openxmlformats.org/officeDocument/2006/relationships/image" Target="../media/image3.tiff"/><Relationship Id="rId1" Type="http://schemas.openxmlformats.org/officeDocument/2006/relationships/tags" Target="../tags/tag8.xml"/><Relationship Id="rId2"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MMC_CoverShape"/>
          <p:cNvGrpSpPr/>
          <p:nvPr userDrawn="1">
            <p:custDataLst>
              <p:tags r:id="rId1"/>
            </p:custDataLst>
          </p:nvPr>
        </p:nvGrpSpPr>
        <p:grpSpPr>
          <a:xfrm>
            <a:off x="0" y="2159000"/>
            <a:ext cx="9601201" cy="4114801"/>
            <a:chOff x="0" y="2159000"/>
            <a:chExt cx="9601201" cy="4114801"/>
          </a:xfrm>
        </p:grpSpPr>
        <p:sp>
          <p:nvSpPr>
            <p:cNvPr id="15" name="Freeform 14"/>
            <p:cNvSpPr/>
            <p:nvPr userDrawn="1"/>
          </p:nvSpPr>
          <p:spPr bwMode="auto">
            <a:xfrm>
              <a:off x="0" y="3530600"/>
              <a:ext cx="914401" cy="2743201"/>
            </a:xfrm>
            <a:custGeom>
              <a:avLst/>
              <a:gdLst/>
              <a:ahLst/>
              <a:cxnLst/>
              <a:rect l="0" t="0" r="0" b="0"/>
              <a:pathLst>
                <a:path w="914401" h="2743201">
                  <a:moveTo>
                    <a:pt x="0" y="0"/>
                  </a:moveTo>
                  <a:lnTo>
                    <a:pt x="914400" y="0"/>
                  </a:lnTo>
                  <a:lnTo>
                    <a:pt x="711200" y="2743200"/>
                  </a:lnTo>
                  <a:lnTo>
                    <a:pt x="0" y="2743200"/>
                  </a:lnTo>
                </a:path>
              </a:pathLst>
            </a:custGeom>
            <a:solidFill>
              <a:schemeClr val="folHlink"/>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chemeClr val="bg2"/>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91440" bIns="45720" numCol="1" rtlCol="0" anchor="ctr" anchorCtr="0" compatLnSpc="1">
              <a:prstTxWarp prst="textNoShape">
                <a:avLst/>
              </a:prstTxWarp>
            </a:bodyPr>
            <a:lstStyle/>
            <a:p>
              <a:pPr marL="0" marR="0" indent="0" algn="ctr" defTabSz="914400" rtl="0" eaLnBrk="1" fontAlgn="base" latinLnBrk="0" hangingPunct="1">
                <a:lnSpc>
                  <a:spcPct val="86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16" name="Freeform 15"/>
            <p:cNvSpPr/>
            <p:nvPr userDrawn="1"/>
          </p:nvSpPr>
          <p:spPr bwMode="auto">
            <a:xfrm>
              <a:off x="457200" y="3530600"/>
              <a:ext cx="7569201" cy="2743201"/>
            </a:xfrm>
            <a:custGeom>
              <a:avLst/>
              <a:gdLst/>
              <a:ahLst/>
              <a:cxnLst/>
              <a:rect l="0" t="0" r="0" b="0"/>
              <a:pathLst>
                <a:path w="7569201" h="2743201">
                  <a:moveTo>
                    <a:pt x="0" y="2743200"/>
                  </a:moveTo>
                  <a:lnTo>
                    <a:pt x="457200" y="0"/>
                  </a:lnTo>
                  <a:lnTo>
                    <a:pt x="7569200" y="2743200"/>
                  </a:lnTo>
                </a:path>
              </a:pathLst>
            </a:custGeom>
            <a:solidFill>
              <a:schemeClr val="hlink"/>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chemeClr val="bg2"/>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91440" bIns="45720" numCol="1" rtlCol="0" anchor="ctr" anchorCtr="0" compatLnSpc="1">
              <a:prstTxWarp prst="textNoShape">
                <a:avLst/>
              </a:prstTxWarp>
            </a:bodyPr>
            <a:lstStyle/>
            <a:p>
              <a:pPr marL="0" marR="0" indent="0" algn="ctr" defTabSz="914400" rtl="0" eaLnBrk="1" fontAlgn="base" latinLnBrk="0" hangingPunct="1">
                <a:lnSpc>
                  <a:spcPct val="86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17" name="Freeform 16"/>
            <p:cNvSpPr/>
            <p:nvPr userDrawn="1"/>
          </p:nvSpPr>
          <p:spPr bwMode="auto">
            <a:xfrm>
              <a:off x="914400" y="3530600"/>
              <a:ext cx="8686801" cy="2743201"/>
            </a:xfrm>
            <a:custGeom>
              <a:avLst/>
              <a:gdLst/>
              <a:ahLst/>
              <a:cxnLst/>
              <a:rect l="0" t="0" r="0" b="0"/>
              <a:pathLst>
                <a:path w="8686801" h="2743201">
                  <a:moveTo>
                    <a:pt x="6858000" y="2743200"/>
                  </a:moveTo>
                  <a:lnTo>
                    <a:pt x="0" y="0"/>
                  </a:lnTo>
                  <a:lnTo>
                    <a:pt x="8686800" y="1574800"/>
                  </a:lnTo>
                  <a:lnTo>
                    <a:pt x="8686800" y="2743200"/>
                  </a:lnTo>
                </a:path>
              </a:pathLst>
            </a:custGeom>
            <a:solidFill>
              <a:schemeClr val="accent1"/>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chemeClr val="bg2"/>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91440" bIns="45720" numCol="1" rtlCol="0" anchor="ctr" anchorCtr="0" compatLnSpc="1">
              <a:prstTxWarp prst="textNoShape">
                <a:avLst/>
              </a:prstTxWarp>
            </a:bodyPr>
            <a:lstStyle/>
            <a:p>
              <a:pPr marL="0" marR="0" indent="0" algn="ctr" defTabSz="914400" rtl="0" eaLnBrk="1" fontAlgn="base" latinLnBrk="0" hangingPunct="1">
                <a:lnSpc>
                  <a:spcPct val="86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18" name="Freeform 17"/>
            <p:cNvSpPr/>
            <p:nvPr userDrawn="1"/>
          </p:nvSpPr>
          <p:spPr bwMode="auto">
            <a:xfrm>
              <a:off x="914400" y="2159000"/>
              <a:ext cx="8686801" cy="3200401"/>
            </a:xfrm>
            <a:custGeom>
              <a:avLst/>
              <a:gdLst/>
              <a:ahLst/>
              <a:cxnLst/>
              <a:rect l="0" t="0" r="0" b="0"/>
              <a:pathLst>
                <a:path w="8686801" h="3200401">
                  <a:moveTo>
                    <a:pt x="8686800" y="3200400"/>
                  </a:moveTo>
                  <a:lnTo>
                    <a:pt x="0" y="1371600"/>
                  </a:lnTo>
                  <a:lnTo>
                    <a:pt x="8686800" y="0"/>
                  </a:lnTo>
                </a:path>
              </a:pathLst>
            </a:custGeom>
            <a:solidFill>
              <a:schemeClr val="accent2"/>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chemeClr val="bg2"/>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91440" bIns="45720" numCol="1" rtlCol="0" anchor="ctr" anchorCtr="0" compatLnSpc="1">
              <a:prstTxWarp prst="textNoShape">
                <a:avLst/>
              </a:prstTxWarp>
            </a:bodyPr>
            <a:lstStyle/>
            <a:p>
              <a:pPr marL="0" marR="0" indent="0" algn="ctr" defTabSz="914400" rtl="0" eaLnBrk="1" fontAlgn="base" latinLnBrk="0" hangingPunct="1">
                <a:lnSpc>
                  <a:spcPct val="86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grpSp>
      <p:sp>
        <p:nvSpPr>
          <p:cNvPr id="8194" name="PresentationTitle"/>
          <p:cNvSpPr>
            <a:spLocks noGrp="1" noChangeArrowheads="1"/>
          </p:cNvSpPr>
          <p:nvPr>
            <p:ph type="ctrTitle"/>
            <p:custDataLst>
              <p:tags r:id="rId2"/>
            </p:custDataLst>
          </p:nvPr>
        </p:nvSpPr>
        <p:spPr>
          <a:xfrm>
            <a:off x="896938" y="1243013"/>
            <a:ext cx="8234362" cy="370551"/>
          </a:xfrm>
        </p:spPr>
        <p:txBody>
          <a:bodyPr tIns="0" rIns="0" bIns="0">
            <a:spAutoFit/>
          </a:bodyPr>
          <a:lstStyle>
            <a:lvl1pPr>
              <a:lnSpc>
                <a:spcPct val="86000"/>
              </a:lnSpc>
              <a:defRPr sz="2800"/>
            </a:lvl1pPr>
          </a:lstStyle>
          <a:p>
            <a:pPr lvl="0"/>
            <a:r>
              <a:rPr lang="en-US" noProof="0" smtClean="0"/>
              <a:t>CLICK TO EDIT MASTER TITLE STYLE</a:t>
            </a:r>
          </a:p>
        </p:txBody>
      </p:sp>
      <p:sp>
        <p:nvSpPr>
          <p:cNvPr id="8388" name="Date"/>
          <p:cNvSpPr>
            <a:spLocks noGrp="1" noChangeArrowheads="1"/>
          </p:cNvSpPr>
          <p:nvPr>
            <p:ph type="subTitle" sz="quarter" idx="1"/>
            <p:custDataLst>
              <p:tags r:id="rId3"/>
            </p:custDataLst>
          </p:nvPr>
        </p:nvSpPr>
        <p:spPr>
          <a:xfrm>
            <a:off x="904875" y="1998663"/>
            <a:ext cx="4852988" cy="228600"/>
          </a:xfrm>
          <a:extLs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0" indent="0">
              <a:lnSpc>
                <a:spcPct val="83000"/>
              </a:lnSpc>
              <a:spcBef>
                <a:spcPct val="0"/>
              </a:spcBef>
              <a:buFontTx/>
              <a:buNone/>
              <a:defRPr sz="1800">
                <a:solidFill>
                  <a:schemeClr val="accent2"/>
                </a:solidFill>
              </a:defRPr>
            </a:lvl1pPr>
          </a:lstStyle>
          <a:p>
            <a:pPr lvl="0"/>
            <a:r>
              <a:rPr lang="en-US" noProof="0" smtClean="0"/>
              <a:t>Click to edit Master subtitle style</a:t>
            </a:r>
          </a:p>
        </p:txBody>
      </p:sp>
      <p:pic>
        <p:nvPicPr>
          <p:cNvPr id="7" name="Picture 6"/>
          <p:cNvPicPr>
            <a:picLocks/>
          </p:cNvPicPr>
          <p:nvPr userDrawn="1"/>
        </p:nvPicPr>
        <p:blipFill>
          <a:blip r:embed="rId5" cstate="print">
            <a:extLst>
              <a:ext uri="{28A0092B-C50C-407E-A947-70E740481C1C}">
                <a14:useLocalDpi xmlns:a14="http://schemas.microsoft.com/office/drawing/2010/main" val="0"/>
              </a:ext>
            </a:extLst>
          </a:blip>
          <a:stretch>
            <a:fillRect/>
          </a:stretch>
        </p:blipFill>
        <p:spPr>
          <a:xfrm>
            <a:off x="716026" y="477901"/>
            <a:ext cx="1510284" cy="228600"/>
          </a:xfrm>
          <a:prstGeom prst="rect">
            <a:avLst/>
          </a:prstGeom>
        </p:spPr>
      </p:pic>
      <p:pic>
        <p:nvPicPr>
          <p:cNvPr id="8" name="Picture 7"/>
          <p:cNvPicPr>
            <a:picLocks/>
          </p:cNvPicPr>
          <p:nvPr userDrawn="1"/>
        </p:nvPicPr>
        <p:blipFill>
          <a:blip r:embed="rId6" cstate="print">
            <a:extLst>
              <a:ext uri="{28A0092B-C50C-407E-A947-70E740481C1C}">
                <a14:useLocalDpi xmlns:a14="http://schemas.microsoft.com/office/drawing/2010/main" val="0"/>
              </a:ext>
            </a:extLst>
          </a:blip>
          <a:stretch>
            <a:fillRect/>
          </a:stretch>
        </p:blipFill>
        <p:spPr>
          <a:xfrm>
            <a:off x="7466838" y="6459474"/>
            <a:ext cx="1659636" cy="228600"/>
          </a:xfrm>
          <a:prstGeom prst="rect">
            <a:avLst/>
          </a:prstGeom>
        </p:spPr>
      </p:pic>
      <p:pic>
        <p:nvPicPr>
          <p:cNvPr id="9" name="Picture 8"/>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6176010" y="574675"/>
            <a:ext cx="2950464" cy="103632"/>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9D25B8FD-BB98-4B75-A7B0-AABAA61A4320}" type="slidenum">
              <a:rPr lang="en-US"/>
              <a:pPr/>
              <a:t>‹#›</a:t>
            </a:fld>
            <a:endParaRPr lang="en-US"/>
          </a:p>
        </p:txBody>
      </p:sp>
      <p:sp>
        <p:nvSpPr>
          <p:cNvPr id="5" name="Date Placeholder 4"/>
          <p:cNvSpPr>
            <a:spLocks noGrp="1"/>
          </p:cNvSpPr>
          <p:nvPr>
            <p:ph type="dt" sz="half" idx="11"/>
          </p:nvPr>
        </p:nvSpPr>
        <p:spPr/>
        <p:txBody>
          <a:bodyPr/>
          <a:lstStyle>
            <a:lvl1pPr>
              <a:defRPr/>
            </a:lvl1pPr>
          </a:lstStyle>
          <a:p>
            <a:fld id="{B09CE3AB-FE27-4BB8-A8CF-348AC732CED0}" type="datetime4">
              <a:rPr lang="en-US" smtClean="0"/>
              <a:pPr/>
              <a:t>October 24, 2017</a:t>
            </a:fld>
            <a:endParaRPr lang="en-US"/>
          </a:p>
        </p:txBody>
      </p:sp>
    </p:spTree>
    <p:extLst>
      <p:ext uri="{BB962C8B-B14F-4D97-AF65-F5344CB8AC3E}">
        <p14:creationId xmlns:p14="http://schemas.microsoft.com/office/powerpoint/2010/main" val="612619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0713" y="382588"/>
            <a:ext cx="2171700" cy="58832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382588"/>
            <a:ext cx="6362700" cy="58832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49B9EB1F-6146-4B5C-9004-013E868B27CC}" type="slidenum">
              <a:rPr lang="en-US"/>
              <a:pPr/>
              <a:t>‹#›</a:t>
            </a:fld>
            <a:endParaRPr lang="en-US"/>
          </a:p>
        </p:txBody>
      </p:sp>
      <p:sp>
        <p:nvSpPr>
          <p:cNvPr id="5" name="Date Placeholder 4"/>
          <p:cNvSpPr>
            <a:spLocks noGrp="1"/>
          </p:cNvSpPr>
          <p:nvPr>
            <p:ph type="dt" sz="half" idx="11"/>
          </p:nvPr>
        </p:nvSpPr>
        <p:spPr/>
        <p:txBody>
          <a:bodyPr/>
          <a:lstStyle>
            <a:lvl1pPr>
              <a:defRPr/>
            </a:lvl1pPr>
          </a:lstStyle>
          <a:p>
            <a:fld id="{180E03E9-4958-4C86-A193-DA2C8087FB8F}" type="datetime4">
              <a:rPr lang="en-US" smtClean="0"/>
              <a:pPr/>
              <a:t>October 24, 2017</a:t>
            </a:fld>
            <a:endParaRPr lang="en-US"/>
          </a:p>
        </p:txBody>
      </p:sp>
    </p:spTree>
    <p:extLst>
      <p:ext uri="{BB962C8B-B14F-4D97-AF65-F5344CB8AC3E}">
        <p14:creationId xmlns:p14="http://schemas.microsoft.com/office/powerpoint/2010/main" val="1882277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1800"/>
            </a:lvl1pPr>
            <a:lvl2pPr>
              <a:defRPr sz="18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lvl1pPr>
              <a:defRPr/>
            </a:lvl1pPr>
          </a:lstStyle>
          <a:p>
            <a:fld id="{6C1245C0-0C3B-49F1-9CA9-326A05D9E64D}" type="slidenum">
              <a:rPr lang="en-US"/>
              <a:pPr/>
              <a:t>‹#›</a:t>
            </a:fld>
            <a:endParaRPr lang="en-US"/>
          </a:p>
        </p:txBody>
      </p:sp>
      <p:sp>
        <p:nvSpPr>
          <p:cNvPr id="5" name="Date Placeholder 4"/>
          <p:cNvSpPr>
            <a:spLocks noGrp="1"/>
          </p:cNvSpPr>
          <p:nvPr>
            <p:ph type="dt" sz="half" idx="11"/>
          </p:nvPr>
        </p:nvSpPr>
        <p:spPr/>
        <p:txBody>
          <a:bodyPr/>
          <a:lstStyle>
            <a:lvl1pPr>
              <a:defRPr/>
            </a:lvl1pPr>
          </a:lstStyle>
          <a:p>
            <a:fld id="{55C79AD4-ADD6-4A7A-91BA-AE202582AFE5}" type="datetime4">
              <a:rPr lang="en-US" smtClean="0"/>
              <a:pPr/>
              <a:t>October 24, 2017</a:t>
            </a:fld>
            <a:endParaRPr lang="en-US"/>
          </a:p>
        </p:txBody>
      </p:sp>
    </p:spTree>
    <p:extLst>
      <p:ext uri="{BB962C8B-B14F-4D97-AF65-F5344CB8AC3E}">
        <p14:creationId xmlns:p14="http://schemas.microsoft.com/office/powerpoint/2010/main" val="21313481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825" y="4406900"/>
            <a:ext cx="8161338"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58825" y="2906713"/>
            <a:ext cx="8161338"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86C940D8-1443-4BB1-A86F-46FD0B29A9E7}" type="slidenum">
              <a:rPr lang="en-US"/>
              <a:pPr/>
              <a:t>‹#›</a:t>
            </a:fld>
            <a:endParaRPr lang="en-US"/>
          </a:p>
        </p:txBody>
      </p:sp>
      <p:sp>
        <p:nvSpPr>
          <p:cNvPr id="5" name="Date Placeholder 4"/>
          <p:cNvSpPr>
            <a:spLocks noGrp="1"/>
          </p:cNvSpPr>
          <p:nvPr>
            <p:ph type="dt" sz="half" idx="11"/>
          </p:nvPr>
        </p:nvSpPr>
        <p:spPr/>
        <p:txBody>
          <a:bodyPr/>
          <a:lstStyle>
            <a:lvl1pPr>
              <a:defRPr/>
            </a:lvl1pPr>
          </a:lstStyle>
          <a:p>
            <a:fld id="{B837A4D3-35BA-40D6-BFBA-CDA05FA91CD8}" type="datetime4">
              <a:rPr lang="en-US" smtClean="0"/>
              <a:pPr/>
              <a:t>October 24, 2017</a:t>
            </a:fld>
            <a:endParaRPr lang="en-US"/>
          </a:p>
        </p:txBody>
      </p:sp>
    </p:spTree>
    <p:extLst>
      <p:ext uri="{BB962C8B-B14F-4D97-AF65-F5344CB8AC3E}">
        <p14:creationId xmlns:p14="http://schemas.microsoft.com/office/powerpoint/2010/main" val="3930014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277938"/>
            <a:ext cx="4267200" cy="4987925"/>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75213" y="1277938"/>
            <a:ext cx="4267200" cy="4987925"/>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5D6ABDB6-AD56-49D1-B8DE-D65A04CBEE2E}" type="slidenum">
              <a:rPr lang="en-US"/>
              <a:pPr/>
              <a:t>‹#›</a:t>
            </a:fld>
            <a:endParaRPr lang="en-US"/>
          </a:p>
        </p:txBody>
      </p:sp>
      <p:sp>
        <p:nvSpPr>
          <p:cNvPr id="6" name="Date Placeholder 5"/>
          <p:cNvSpPr>
            <a:spLocks noGrp="1"/>
          </p:cNvSpPr>
          <p:nvPr>
            <p:ph type="dt" sz="half" idx="11"/>
          </p:nvPr>
        </p:nvSpPr>
        <p:spPr/>
        <p:txBody>
          <a:bodyPr/>
          <a:lstStyle>
            <a:lvl1pPr>
              <a:defRPr/>
            </a:lvl1pPr>
          </a:lstStyle>
          <a:p>
            <a:fld id="{1BD0530D-4D83-4135-A356-EBF1A1FE20AA}" type="datetime4">
              <a:rPr lang="en-US" smtClean="0"/>
              <a:pPr/>
              <a:t>October 24, 2017</a:t>
            </a:fld>
            <a:endParaRPr lang="en-US"/>
          </a:p>
        </p:txBody>
      </p:sp>
    </p:spTree>
    <p:extLst>
      <p:ext uri="{BB962C8B-B14F-4D97-AF65-F5344CB8AC3E}">
        <p14:creationId xmlns:p14="http://schemas.microsoft.com/office/powerpoint/2010/main" val="4269163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9425" y="274638"/>
            <a:ext cx="8643938"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79425" y="1535113"/>
            <a:ext cx="4243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9425" y="2174875"/>
            <a:ext cx="4243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8388" y="1535113"/>
            <a:ext cx="42449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8388" y="2174875"/>
            <a:ext cx="42449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264D0F1B-6256-413D-B612-E30626E6E6BF}" type="slidenum">
              <a:rPr lang="en-US"/>
              <a:pPr/>
              <a:t>‹#›</a:t>
            </a:fld>
            <a:endParaRPr lang="en-US"/>
          </a:p>
        </p:txBody>
      </p:sp>
      <p:sp>
        <p:nvSpPr>
          <p:cNvPr id="8" name="Date Placeholder 7"/>
          <p:cNvSpPr>
            <a:spLocks noGrp="1"/>
          </p:cNvSpPr>
          <p:nvPr>
            <p:ph type="dt" sz="half" idx="11"/>
          </p:nvPr>
        </p:nvSpPr>
        <p:spPr/>
        <p:txBody>
          <a:bodyPr/>
          <a:lstStyle>
            <a:lvl1pPr>
              <a:defRPr/>
            </a:lvl1pPr>
          </a:lstStyle>
          <a:p>
            <a:fld id="{4420E126-050B-476C-8BC7-CE44B8B6584D}" type="datetime4">
              <a:rPr lang="en-US" smtClean="0"/>
              <a:pPr/>
              <a:t>October 24, 2017</a:t>
            </a:fld>
            <a:endParaRPr lang="en-US"/>
          </a:p>
        </p:txBody>
      </p:sp>
    </p:spTree>
    <p:extLst>
      <p:ext uri="{BB962C8B-B14F-4D97-AF65-F5344CB8AC3E}">
        <p14:creationId xmlns:p14="http://schemas.microsoft.com/office/powerpoint/2010/main" val="121787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2E6D1F7-36ED-4847-BDED-52620E463003}" type="slidenum">
              <a:rPr lang="en-US"/>
              <a:pPr/>
              <a:t>‹#›</a:t>
            </a:fld>
            <a:endParaRPr lang="en-US"/>
          </a:p>
        </p:txBody>
      </p:sp>
      <p:sp>
        <p:nvSpPr>
          <p:cNvPr id="4" name="Date Placeholder 3"/>
          <p:cNvSpPr>
            <a:spLocks noGrp="1"/>
          </p:cNvSpPr>
          <p:nvPr>
            <p:ph type="dt" sz="half" idx="11"/>
          </p:nvPr>
        </p:nvSpPr>
        <p:spPr/>
        <p:txBody>
          <a:bodyPr/>
          <a:lstStyle>
            <a:lvl1pPr>
              <a:defRPr/>
            </a:lvl1pPr>
          </a:lstStyle>
          <a:p>
            <a:fld id="{3D7B69C1-8701-4D44-91A4-599F1E62DDD9}" type="datetime4">
              <a:rPr lang="en-US" smtClean="0"/>
              <a:pPr/>
              <a:t>October 24, 2017</a:t>
            </a:fld>
            <a:endParaRPr lang="en-US"/>
          </a:p>
        </p:txBody>
      </p:sp>
    </p:spTree>
    <p:extLst>
      <p:ext uri="{BB962C8B-B14F-4D97-AF65-F5344CB8AC3E}">
        <p14:creationId xmlns:p14="http://schemas.microsoft.com/office/powerpoint/2010/main" val="3015252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86066BFD-3274-40DA-814B-DA00DA4F56B1}" type="slidenum">
              <a:rPr lang="en-US"/>
              <a:pPr/>
              <a:t>‹#›</a:t>
            </a:fld>
            <a:endParaRPr lang="en-US"/>
          </a:p>
        </p:txBody>
      </p:sp>
      <p:sp>
        <p:nvSpPr>
          <p:cNvPr id="3" name="Date Placeholder 2"/>
          <p:cNvSpPr>
            <a:spLocks noGrp="1"/>
          </p:cNvSpPr>
          <p:nvPr>
            <p:ph type="dt" sz="half" idx="11"/>
          </p:nvPr>
        </p:nvSpPr>
        <p:spPr/>
        <p:txBody>
          <a:bodyPr/>
          <a:lstStyle>
            <a:lvl1pPr>
              <a:defRPr/>
            </a:lvl1pPr>
          </a:lstStyle>
          <a:p>
            <a:fld id="{A85C2E2B-B4D6-4D5D-9B42-02358D9EDE26}" type="datetime4">
              <a:rPr lang="en-US" smtClean="0"/>
              <a:pPr/>
              <a:t>October 24, 2017</a:t>
            </a:fld>
            <a:endParaRPr lang="en-US"/>
          </a:p>
        </p:txBody>
      </p:sp>
    </p:spTree>
    <p:extLst>
      <p:ext uri="{BB962C8B-B14F-4D97-AF65-F5344CB8AC3E}">
        <p14:creationId xmlns:p14="http://schemas.microsoft.com/office/powerpoint/2010/main" val="3971435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9425" y="273050"/>
            <a:ext cx="31607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754438" y="273050"/>
            <a:ext cx="53689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79425" y="1435100"/>
            <a:ext cx="31607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A63040A9-94DE-48BC-B74A-9BE1F0B28CB3}" type="slidenum">
              <a:rPr lang="en-US"/>
              <a:pPr/>
              <a:t>‹#›</a:t>
            </a:fld>
            <a:endParaRPr lang="en-US"/>
          </a:p>
        </p:txBody>
      </p:sp>
      <p:sp>
        <p:nvSpPr>
          <p:cNvPr id="6" name="Date Placeholder 5"/>
          <p:cNvSpPr>
            <a:spLocks noGrp="1"/>
          </p:cNvSpPr>
          <p:nvPr>
            <p:ph type="dt" sz="half" idx="11"/>
          </p:nvPr>
        </p:nvSpPr>
        <p:spPr/>
        <p:txBody>
          <a:bodyPr/>
          <a:lstStyle>
            <a:lvl1pPr>
              <a:defRPr/>
            </a:lvl1pPr>
          </a:lstStyle>
          <a:p>
            <a:fld id="{DC34CD8A-0398-491D-A887-E97DD4202A12}" type="datetime4">
              <a:rPr lang="en-US" smtClean="0"/>
              <a:pPr/>
              <a:t>October 24, 2017</a:t>
            </a:fld>
            <a:endParaRPr lang="en-US"/>
          </a:p>
        </p:txBody>
      </p:sp>
    </p:spTree>
    <p:extLst>
      <p:ext uri="{BB962C8B-B14F-4D97-AF65-F5344CB8AC3E}">
        <p14:creationId xmlns:p14="http://schemas.microsoft.com/office/powerpoint/2010/main" val="1138910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2775" y="4800600"/>
            <a:ext cx="5761038"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82775" y="612775"/>
            <a:ext cx="576103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882775" y="5367338"/>
            <a:ext cx="576103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3413ED2A-3229-44E5-A936-C5D278363C9A}" type="slidenum">
              <a:rPr lang="en-US"/>
              <a:pPr/>
              <a:t>‹#›</a:t>
            </a:fld>
            <a:endParaRPr lang="en-US"/>
          </a:p>
        </p:txBody>
      </p:sp>
      <p:sp>
        <p:nvSpPr>
          <p:cNvPr id="6" name="Date Placeholder 5"/>
          <p:cNvSpPr>
            <a:spLocks noGrp="1"/>
          </p:cNvSpPr>
          <p:nvPr>
            <p:ph type="dt" sz="half" idx="11"/>
          </p:nvPr>
        </p:nvSpPr>
        <p:spPr/>
        <p:txBody>
          <a:bodyPr/>
          <a:lstStyle>
            <a:lvl1pPr>
              <a:defRPr/>
            </a:lvl1pPr>
          </a:lstStyle>
          <a:p>
            <a:fld id="{E401AAB2-1EFD-4515-94D3-A78AAEF9C350}" type="datetime4">
              <a:rPr lang="en-US" smtClean="0"/>
              <a:pPr/>
              <a:t>October 24, 2017</a:t>
            </a:fld>
            <a:endParaRPr lang="en-US"/>
          </a:p>
        </p:txBody>
      </p:sp>
    </p:spTree>
    <p:extLst>
      <p:ext uri="{BB962C8B-B14F-4D97-AF65-F5344CB8AC3E}">
        <p14:creationId xmlns:p14="http://schemas.microsoft.com/office/powerpoint/2010/main" val="257233719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tags" Target="../tags/tag1.xml"/><Relationship Id="rId14" Type="http://schemas.openxmlformats.org/officeDocument/2006/relationships/tags" Target="../tags/tag2.xml"/><Relationship Id="rId15" Type="http://schemas.openxmlformats.org/officeDocument/2006/relationships/tags" Target="../tags/tag3.xml"/><Relationship Id="rId16" Type="http://schemas.openxmlformats.org/officeDocument/2006/relationships/tags" Target="../tags/tag4.xml"/><Relationship Id="rId17" Type="http://schemas.openxmlformats.org/officeDocument/2006/relationships/tags" Target="../tags/tag5.xml"/><Relationship Id="rId18" Type="http://schemas.openxmlformats.org/officeDocument/2006/relationships/tags" Target="../tags/tag6.xml"/><Relationship Id="rId19" Type="http://schemas.openxmlformats.org/officeDocument/2006/relationships/tags" Target="../tags/tag7.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cNvSpPr>
            <a:spLocks noGrp="1" noChangeArrowheads="1"/>
          </p:cNvSpPr>
          <p:nvPr>
            <p:ph type="title"/>
            <p:custDataLst>
              <p:tags r:id="rId13"/>
            </p:custDataLst>
          </p:nvPr>
        </p:nvSpPr>
        <p:spPr bwMode="gray">
          <a:xfrm>
            <a:off x="455613" y="382588"/>
            <a:ext cx="8686800" cy="690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p>
            <a:pPr lvl="0"/>
            <a:r>
              <a:rPr lang="en-US" smtClean="0"/>
              <a:t>Click to edit Master title style</a:t>
            </a:r>
          </a:p>
        </p:txBody>
      </p:sp>
      <p:sp>
        <p:nvSpPr>
          <p:cNvPr id="1027" name="BodyText"/>
          <p:cNvSpPr>
            <a:spLocks noGrp="1" noChangeArrowheads="1"/>
          </p:cNvSpPr>
          <p:nvPr>
            <p:ph type="body" idx="1"/>
            <p:custDataLst>
              <p:tags r:id="rId14"/>
            </p:custDataLst>
          </p:nvPr>
        </p:nvSpPr>
        <p:spPr bwMode="gray">
          <a:xfrm>
            <a:off x="455613" y="1277938"/>
            <a:ext cx="8686800" cy="498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5" name="Copyright" hidden="1"/>
          <p:cNvSpPr txBox="1">
            <a:spLocks noChangeArrowheads="1"/>
          </p:cNvSpPr>
          <p:nvPr>
            <p:custDataLst>
              <p:tags r:id="rId15"/>
            </p:custDataLst>
          </p:nvPr>
        </p:nvSpPr>
        <p:spPr bwMode="gray">
          <a:xfrm>
            <a:off x="477838" y="6534150"/>
            <a:ext cx="2897187" cy="10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lstStyle/>
          <a:p>
            <a:pPr algn="l">
              <a:lnSpc>
                <a:spcPct val="100000"/>
              </a:lnSpc>
              <a:spcBef>
                <a:spcPct val="50000"/>
              </a:spcBef>
            </a:pPr>
            <a:r>
              <a:rPr lang="en-US" sz="700" smtClean="0">
                <a:solidFill>
                  <a:srgbClr val="7C848A"/>
                </a:solidFill>
                <a:cs typeface="Arial" charset="0"/>
              </a:rPr>
              <a:t>© 2014 Marsh USA Inc.</a:t>
            </a:r>
            <a:endParaRPr lang="en-US" sz="700">
              <a:solidFill>
                <a:srgbClr val="7C848A"/>
              </a:solidFill>
            </a:endParaRPr>
          </a:p>
        </p:txBody>
      </p:sp>
      <p:sp>
        <p:nvSpPr>
          <p:cNvPr id="1049" name="SlideNumber"/>
          <p:cNvSpPr>
            <a:spLocks noGrp="1" noChangeArrowheads="1"/>
          </p:cNvSpPr>
          <p:nvPr>
            <p:ph type="sldNum" sz="quarter" idx="4"/>
            <p:custDataLst>
              <p:tags r:id="rId16"/>
            </p:custDataLst>
          </p:nvPr>
        </p:nvSpPr>
        <p:spPr bwMode="gray">
          <a:xfrm>
            <a:off x="8691563" y="6483350"/>
            <a:ext cx="447675"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lnSpc>
                <a:spcPct val="100000"/>
              </a:lnSpc>
              <a:defRPr sz="1100">
                <a:solidFill>
                  <a:schemeClr val="accent1"/>
                </a:solidFill>
              </a:defRPr>
            </a:lvl1pPr>
          </a:lstStyle>
          <a:p>
            <a:fld id="{C91C44E9-2DB7-4D4E-9B4A-F860F064E441}" type="slidenum">
              <a:rPr lang="en-US" smtClean="0"/>
              <a:pPr/>
              <a:t>‹#›</a:t>
            </a:fld>
            <a:endParaRPr lang="en-US"/>
          </a:p>
        </p:txBody>
      </p:sp>
      <p:sp>
        <p:nvSpPr>
          <p:cNvPr id="1052" name="Date" hidden="1"/>
          <p:cNvSpPr>
            <a:spLocks noGrp="1" noChangeArrowheads="1"/>
          </p:cNvSpPr>
          <p:nvPr>
            <p:ph type="dt" sz="half" idx="2"/>
            <p:custDataLst>
              <p:tags r:id="rId17"/>
            </p:custDataLst>
          </p:nvPr>
        </p:nvSpPr>
        <p:spPr bwMode="gray">
          <a:xfrm>
            <a:off x="4262438" y="6532791"/>
            <a:ext cx="1079500" cy="107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nSpc>
                <a:spcPct val="100000"/>
              </a:lnSpc>
              <a:spcBef>
                <a:spcPct val="50000"/>
              </a:spcBef>
              <a:defRPr sz="700">
                <a:solidFill>
                  <a:srgbClr val="7C848A"/>
                </a:solidFill>
                <a:cs typeface="Arial" charset="0"/>
              </a:defRPr>
            </a:lvl1pPr>
          </a:lstStyle>
          <a:p>
            <a:fld id="{4C081888-C9FD-4CF0-89EE-BC86AF4C9FDE}" type="datetime4">
              <a:rPr lang="en-US" smtClean="0"/>
              <a:pPr/>
              <a:t>October 24, 2017</a:t>
            </a:fld>
            <a:endParaRPr lang="en-US"/>
          </a:p>
        </p:txBody>
      </p:sp>
      <p:sp>
        <p:nvSpPr>
          <p:cNvPr id="1059" name="Business"/>
          <p:cNvSpPr txBox="1">
            <a:spLocks noChangeArrowheads="1"/>
          </p:cNvSpPr>
          <p:nvPr>
            <p:custDataLst>
              <p:tags r:id="rId18"/>
            </p:custDataLst>
          </p:nvPr>
        </p:nvSpPr>
        <p:spPr bwMode="gray">
          <a:xfrm>
            <a:off x="477838" y="6534150"/>
            <a:ext cx="2889250" cy="10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lstStyle/>
          <a:p>
            <a:pPr algn="l">
              <a:lnSpc>
                <a:spcPct val="100000"/>
              </a:lnSpc>
              <a:spcBef>
                <a:spcPct val="50000"/>
              </a:spcBef>
            </a:pPr>
            <a:r>
              <a:rPr lang="en-US" sz="700" smtClean="0">
                <a:solidFill>
                  <a:schemeClr val="bg2"/>
                </a:solidFill>
              </a:rPr>
              <a:t>MARSH</a:t>
            </a:r>
            <a:endParaRPr lang="en-US" sz="700">
              <a:solidFill>
                <a:schemeClr val="bg2"/>
              </a:solidFill>
            </a:endParaRPr>
          </a:p>
        </p:txBody>
      </p:sp>
      <p:sp>
        <p:nvSpPr>
          <p:cNvPr id="1060" name="Filepath"/>
          <p:cNvSpPr txBox="1">
            <a:spLocks noChangeArrowheads="1"/>
          </p:cNvSpPr>
          <p:nvPr>
            <p:custDataLst>
              <p:tags r:id="rId19"/>
            </p:custDataLst>
          </p:nvPr>
        </p:nvSpPr>
        <p:spPr bwMode="gray">
          <a:xfrm>
            <a:off x="2482850" y="6528028"/>
            <a:ext cx="6021388" cy="107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algn="r">
              <a:lnSpc>
                <a:spcPct val="100000"/>
              </a:lnSpc>
              <a:spcBef>
                <a:spcPct val="50000"/>
              </a:spcBef>
            </a:pPr>
            <a:endParaRPr lang="en-US" sz="700">
              <a:solidFill>
                <a:schemeClr val="bg2"/>
              </a:solidFill>
            </a:endParaRPr>
          </a:p>
        </p:txBody>
      </p:sp>
      <p:sp>
        <p:nvSpPr>
          <p:cNvPr id="2" name="Freeform 1"/>
          <p:cNvSpPr/>
          <p:nvPr userDrawn="1"/>
        </p:nvSpPr>
        <p:spPr bwMode="auto">
          <a:xfrm>
            <a:off x="0" y="0"/>
            <a:ext cx="9601201" cy="292101"/>
          </a:xfrm>
          <a:custGeom>
            <a:avLst/>
            <a:gdLst/>
            <a:ahLst/>
            <a:cxnLst/>
            <a:rect l="0" t="0" r="0" b="0"/>
            <a:pathLst>
              <a:path w="9601201" h="292101">
                <a:moveTo>
                  <a:pt x="0" y="0"/>
                </a:moveTo>
                <a:lnTo>
                  <a:pt x="9601200" y="0"/>
                </a:lnTo>
                <a:lnTo>
                  <a:pt x="9601200" y="292100"/>
                </a:lnTo>
                <a:lnTo>
                  <a:pt x="0" y="114300"/>
                </a:lnTo>
                <a:lnTo>
                  <a:pt x="0" y="0"/>
                </a:lnTo>
                <a:close/>
              </a:path>
            </a:pathLst>
          </a:custGeom>
          <a:solidFill>
            <a:schemeClr val="accent2"/>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chemeClr val="bg2"/>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91440" bIns="45720" numCol="1" rtlCol="0" anchor="ctr" anchorCtr="0" compatLnSpc="1">
            <a:prstTxWarp prst="textNoShape">
              <a:avLst/>
            </a:prstTxWarp>
          </a:bodyPr>
          <a:lstStyle/>
          <a:p>
            <a:pPr marL="0" marR="0" indent="0" algn="ctr" defTabSz="914400" rtl="0" eaLnBrk="1" fontAlgn="base" latinLnBrk="0" hangingPunct="1">
              <a:lnSpc>
                <a:spcPct val="86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3" name="Freeform 2"/>
          <p:cNvSpPr/>
          <p:nvPr userDrawn="1"/>
        </p:nvSpPr>
        <p:spPr bwMode="auto">
          <a:xfrm>
            <a:off x="0" y="0"/>
            <a:ext cx="9601201" cy="431801"/>
          </a:xfrm>
          <a:custGeom>
            <a:avLst/>
            <a:gdLst/>
            <a:ahLst/>
            <a:cxnLst/>
            <a:rect l="0" t="0" r="0" b="0"/>
            <a:pathLst>
              <a:path w="9601201" h="431801">
                <a:moveTo>
                  <a:pt x="0" y="88900"/>
                </a:moveTo>
                <a:lnTo>
                  <a:pt x="9601200" y="266700"/>
                </a:lnTo>
                <a:lnTo>
                  <a:pt x="9601200" y="431800"/>
                </a:lnTo>
                <a:lnTo>
                  <a:pt x="0" y="152400"/>
                </a:lnTo>
                <a:lnTo>
                  <a:pt x="0" y="88900"/>
                </a:lnTo>
                <a:lnTo>
                  <a:pt x="0" y="0"/>
                </a:lnTo>
              </a:path>
            </a:pathLst>
          </a:custGeom>
          <a:solidFill>
            <a:schemeClr val="folHlink"/>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chemeClr val="bg2"/>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91440" bIns="45720" numCol="1" rtlCol="0" anchor="ctr" anchorCtr="0" compatLnSpc="1">
            <a:prstTxWarp prst="textNoShape">
              <a:avLst/>
            </a:prstTxWarp>
          </a:bodyPr>
          <a:lstStyle/>
          <a:p>
            <a:pPr marL="0" marR="0" indent="0" algn="ctr" defTabSz="914400" rtl="0" eaLnBrk="1" fontAlgn="base" latinLnBrk="0" hangingPunct="1">
              <a:lnSpc>
                <a:spcPct val="86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rtl="0" fontAlgn="base">
        <a:lnSpc>
          <a:spcPct val="83000"/>
        </a:lnSpc>
        <a:spcBef>
          <a:spcPct val="0"/>
        </a:spcBef>
        <a:spcAft>
          <a:spcPct val="0"/>
        </a:spcAft>
        <a:defRPr sz="2100">
          <a:solidFill>
            <a:schemeClr val="accent1"/>
          </a:solidFill>
          <a:latin typeface="+mj-lt"/>
          <a:ea typeface="+mj-ea"/>
          <a:cs typeface="+mj-cs"/>
        </a:defRPr>
      </a:lvl1pPr>
      <a:lvl2pPr algn="l" rtl="0" fontAlgn="base">
        <a:lnSpc>
          <a:spcPct val="83000"/>
        </a:lnSpc>
        <a:spcBef>
          <a:spcPct val="0"/>
        </a:spcBef>
        <a:spcAft>
          <a:spcPct val="0"/>
        </a:spcAft>
        <a:defRPr sz="2100">
          <a:solidFill>
            <a:schemeClr val="accent1"/>
          </a:solidFill>
          <a:latin typeface="Arial" charset="0"/>
        </a:defRPr>
      </a:lvl2pPr>
      <a:lvl3pPr algn="l" rtl="0" fontAlgn="base">
        <a:lnSpc>
          <a:spcPct val="83000"/>
        </a:lnSpc>
        <a:spcBef>
          <a:spcPct val="0"/>
        </a:spcBef>
        <a:spcAft>
          <a:spcPct val="0"/>
        </a:spcAft>
        <a:defRPr sz="2100">
          <a:solidFill>
            <a:schemeClr val="accent1"/>
          </a:solidFill>
          <a:latin typeface="Arial" charset="0"/>
        </a:defRPr>
      </a:lvl3pPr>
      <a:lvl4pPr algn="l" rtl="0" fontAlgn="base">
        <a:lnSpc>
          <a:spcPct val="83000"/>
        </a:lnSpc>
        <a:spcBef>
          <a:spcPct val="0"/>
        </a:spcBef>
        <a:spcAft>
          <a:spcPct val="0"/>
        </a:spcAft>
        <a:defRPr sz="2100">
          <a:solidFill>
            <a:schemeClr val="accent1"/>
          </a:solidFill>
          <a:latin typeface="Arial" charset="0"/>
        </a:defRPr>
      </a:lvl4pPr>
      <a:lvl5pPr algn="l" rtl="0" fontAlgn="base">
        <a:lnSpc>
          <a:spcPct val="83000"/>
        </a:lnSpc>
        <a:spcBef>
          <a:spcPct val="0"/>
        </a:spcBef>
        <a:spcAft>
          <a:spcPct val="0"/>
        </a:spcAft>
        <a:defRPr sz="2100">
          <a:solidFill>
            <a:schemeClr val="accent1"/>
          </a:solidFill>
          <a:latin typeface="Arial" charset="0"/>
        </a:defRPr>
      </a:lvl5pPr>
      <a:lvl6pPr marL="457200" algn="l" rtl="0" fontAlgn="base">
        <a:lnSpc>
          <a:spcPct val="83000"/>
        </a:lnSpc>
        <a:spcBef>
          <a:spcPct val="0"/>
        </a:spcBef>
        <a:spcAft>
          <a:spcPct val="0"/>
        </a:spcAft>
        <a:defRPr sz="2100">
          <a:solidFill>
            <a:schemeClr val="accent1"/>
          </a:solidFill>
          <a:latin typeface="Arial" charset="0"/>
        </a:defRPr>
      </a:lvl6pPr>
      <a:lvl7pPr marL="914400" algn="l" rtl="0" fontAlgn="base">
        <a:lnSpc>
          <a:spcPct val="83000"/>
        </a:lnSpc>
        <a:spcBef>
          <a:spcPct val="0"/>
        </a:spcBef>
        <a:spcAft>
          <a:spcPct val="0"/>
        </a:spcAft>
        <a:defRPr sz="2100">
          <a:solidFill>
            <a:schemeClr val="accent1"/>
          </a:solidFill>
          <a:latin typeface="Arial" charset="0"/>
        </a:defRPr>
      </a:lvl7pPr>
      <a:lvl8pPr marL="1371600" algn="l" rtl="0" fontAlgn="base">
        <a:lnSpc>
          <a:spcPct val="83000"/>
        </a:lnSpc>
        <a:spcBef>
          <a:spcPct val="0"/>
        </a:spcBef>
        <a:spcAft>
          <a:spcPct val="0"/>
        </a:spcAft>
        <a:defRPr sz="2100">
          <a:solidFill>
            <a:schemeClr val="accent1"/>
          </a:solidFill>
          <a:latin typeface="Arial" charset="0"/>
        </a:defRPr>
      </a:lvl8pPr>
      <a:lvl9pPr marL="1828800" algn="l" rtl="0" fontAlgn="base">
        <a:lnSpc>
          <a:spcPct val="83000"/>
        </a:lnSpc>
        <a:spcBef>
          <a:spcPct val="0"/>
        </a:spcBef>
        <a:spcAft>
          <a:spcPct val="0"/>
        </a:spcAft>
        <a:defRPr sz="2100">
          <a:solidFill>
            <a:schemeClr val="accent1"/>
          </a:solidFill>
          <a:latin typeface="Arial" charset="0"/>
        </a:defRPr>
      </a:lvl9pPr>
    </p:titleStyle>
    <p:bodyStyle>
      <a:lvl1pPr marL="203200" indent="-203200" algn="l" rtl="0" fontAlgn="base">
        <a:spcBef>
          <a:spcPct val="60000"/>
        </a:spcBef>
        <a:spcAft>
          <a:spcPct val="0"/>
        </a:spcAft>
        <a:buChar char="•"/>
        <a:defRPr sz="2000">
          <a:solidFill>
            <a:schemeClr val="tx1"/>
          </a:solidFill>
          <a:latin typeface="+mn-lt"/>
          <a:ea typeface="+mn-ea"/>
          <a:cs typeface="+mn-cs"/>
        </a:defRPr>
      </a:lvl1pPr>
      <a:lvl2pPr marL="508000" indent="-279400" algn="l" rtl="0" fontAlgn="base">
        <a:spcBef>
          <a:spcPct val="20000"/>
        </a:spcBef>
        <a:spcAft>
          <a:spcPct val="0"/>
        </a:spcAft>
        <a:buChar char="–"/>
        <a:defRPr sz="2000">
          <a:solidFill>
            <a:schemeClr val="tx1"/>
          </a:solidFill>
          <a:latin typeface="+mn-lt"/>
          <a:ea typeface="+mn-ea"/>
        </a:defRPr>
      </a:lvl2pPr>
      <a:lvl3pPr marL="685800" indent="-177800" algn="l" rtl="0" fontAlgn="base">
        <a:spcBef>
          <a:spcPct val="20000"/>
        </a:spcBef>
        <a:spcAft>
          <a:spcPct val="0"/>
        </a:spcAft>
        <a:buFont typeface="Arial" charset="0"/>
        <a:buChar char="­"/>
        <a:defRPr sz="2000">
          <a:solidFill>
            <a:schemeClr val="tx1"/>
          </a:solidFill>
          <a:latin typeface="+mn-lt"/>
          <a:ea typeface="+mn-ea"/>
        </a:defRPr>
      </a:lvl3pPr>
      <a:lvl4pPr marL="863600" indent="-177800" algn="l" rtl="0" fontAlgn="base">
        <a:spcBef>
          <a:spcPct val="20000"/>
        </a:spcBef>
        <a:spcAft>
          <a:spcPct val="0"/>
        </a:spcAft>
        <a:buFont typeface="Arial" charset="0"/>
        <a:buChar char="­"/>
        <a:defRPr sz="2000">
          <a:solidFill>
            <a:schemeClr val="tx1"/>
          </a:solidFill>
          <a:latin typeface="+mn-lt"/>
          <a:ea typeface="+mn-ea"/>
        </a:defRPr>
      </a:lvl4pPr>
      <a:lvl5pPr marL="1041400" indent="-177800" algn="l" rtl="0" fontAlgn="base">
        <a:spcBef>
          <a:spcPct val="20000"/>
        </a:spcBef>
        <a:spcAft>
          <a:spcPct val="0"/>
        </a:spcAft>
        <a:buFont typeface="Arial" charset="0"/>
        <a:buChar char="-"/>
        <a:defRPr sz="2000">
          <a:solidFill>
            <a:schemeClr val="tx1"/>
          </a:solidFill>
          <a:latin typeface="+mn-lt"/>
          <a:ea typeface="+mn-ea"/>
        </a:defRPr>
      </a:lvl5pPr>
      <a:lvl6pPr marL="1498600" indent="-177800" algn="l" rtl="0" fontAlgn="base">
        <a:spcBef>
          <a:spcPct val="20000"/>
        </a:spcBef>
        <a:spcAft>
          <a:spcPct val="0"/>
        </a:spcAft>
        <a:buFont typeface="Arial" charset="0"/>
        <a:buChar char="-"/>
        <a:defRPr sz="2000">
          <a:solidFill>
            <a:schemeClr val="tx1"/>
          </a:solidFill>
          <a:latin typeface="+mn-lt"/>
          <a:ea typeface="+mn-ea"/>
        </a:defRPr>
      </a:lvl6pPr>
      <a:lvl7pPr marL="1955800" indent="-177800" algn="l" rtl="0" fontAlgn="base">
        <a:spcBef>
          <a:spcPct val="20000"/>
        </a:spcBef>
        <a:spcAft>
          <a:spcPct val="0"/>
        </a:spcAft>
        <a:buFont typeface="Arial" charset="0"/>
        <a:buChar char="-"/>
        <a:defRPr sz="2000">
          <a:solidFill>
            <a:schemeClr val="tx1"/>
          </a:solidFill>
          <a:latin typeface="+mn-lt"/>
          <a:ea typeface="+mn-ea"/>
        </a:defRPr>
      </a:lvl7pPr>
      <a:lvl8pPr marL="2413000" indent="-177800" algn="l" rtl="0" fontAlgn="base">
        <a:spcBef>
          <a:spcPct val="20000"/>
        </a:spcBef>
        <a:spcAft>
          <a:spcPct val="0"/>
        </a:spcAft>
        <a:buFont typeface="Arial" charset="0"/>
        <a:buChar char="-"/>
        <a:defRPr sz="2000">
          <a:solidFill>
            <a:schemeClr val="tx1"/>
          </a:solidFill>
          <a:latin typeface="+mn-lt"/>
          <a:ea typeface="+mn-ea"/>
        </a:defRPr>
      </a:lvl8pPr>
      <a:lvl9pPr marL="2870200" indent="-177800" algn="l" rtl="0" fontAlgn="base">
        <a:spcBef>
          <a:spcPct val="20000"/>
        </a:spcBef>
        <a:spcAft>
          <a:spcPct val="0"/>
        </a:spcAft>
        <a:buFont typeface="Arial" charset="0"/>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13.xml"/><Relationship Id="rId4" Type="http://schemas.openxmlformats.org/officeDocument/2006/relationships/slideLayout" Target="../slideLayouts/slideLayout1.xml"/><Relationship Id="rId5" Type="http://schemas.openxmlformats.org/officeDocument/2006/relationships/notesSlide" Target="../notesSlides/notesSlide1.xml"/><Relationship Id="rId1" Type="http://schemas.openxmlformats.org/officeDocument/2006/relationships/tags" Target="../tags/tag11.xml"/><Relationship Id="rId2" Type="http://schemas.openxmlformats.org/officeDocument/2006/relationships/tags" Target="../tags/tag1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7" Type="http://schemas.openxmlformats.org/officeDocument/2006/relationships/diagramData" Target="../diagrams/data4.xml"/><Relationship Id="rId8" Type="http://schemas.openxmlformats.org/officeDocument/2006/relationships/diagramLayout" Target="../diagrams/layout4.xml"/><Relationship Id="rId9" Type="http://schemas.openxmlformats.org/officeDocument/2006/relationships/diagramQuickStyle" Target="../diagrams/quickStyle4.xml"/><Relationship Id="rId10" Type="http://schemas.openxmlformats.org/officeDocument/2006/relationships/diagramColors" Target="../diagrams/colors4.xml"/><Relationship Id="rId11"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13.xml.rels><?xml version="1.0" encoding="UTF-8" standalone="yes"?>
<Relationships xmlns="http://schemas.openxmlformats.org/package/2006/relationships"><Relationship Id="rId1" Type="http://schemas.openxmlformats.org/officeDocument/2006/relationships/tags" Target="../tags/tag18.xml"/><Relationship Id="rId2" Type="http://schemas.openxmlformats.org/officeDocument/2006/relationships/tags" Target="../tags/tag19.xml"/><Relationship Id="rId3"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1.png"/><Relationship Id="rId3"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15.png"/><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16.xml.rels><?xml version="1.0" encoding="UTF-8" standalone="yes"?>
<Relationships xmlns="http://schemas.openxmlformats.org/package/2006/relationships"><Relationship Id="rId1" Type="http://schemas.openxmlformats.org/officeDocument/2006/relationships/tags" Target="../tags/tag20.xml"/><Relationship Id="rId2" Type="http://schemas.openxmlformats.org/officeDocument/2006/relationships/tags" Target="../tags/tag21.xml"/><Relationship Id="rId3"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tags" Target="../tags/tag22.xml"/><Relationship Id="rId2" Type="http://schemas.openxmlformats.org/officeDocument/2006/relationships/tags" Target="../tags/tag23.xml"/><Relationship Id="rId3"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tags" Target="../tags/tag14.xml"/><Relationship Id="rId2" Type="http://schemas.openxmlformats.org/officeDocument/2006/relationships/tags" Target="../tags/tag15.xml"/><Relationship Id="rId3"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tags" Target="../tags/tag24.xml"/><Relationship Id="rId2" Type="http://schemas.openxmlformats.org/officeDocument/2006/relationships/tags" Target="../tags/tag25.xml"/><Relationship Id="rId3"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3.xml"/><Relationship Id="rId5" Type="http://schemas.openxmlformats.org/officeDocument/2006/relationships/image" Target="../media/image16.jpeg"/><Relationship Id="rId1" Type="http://schemas.openxmlformats.org/officeDocument/2006/relationships/tags" Target="../tags/tag26.xml"/><Relationship Id="rId2" Type="http://schemas.openxmlformats.org/officeDocument/2006/relationships/tags" Target="../tags/tag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6.emf"/><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tags" Target="../tags/tag16.xml"/><Relationship Id="rId2" Type="http://schemas.openxmlformats.org/officeDocument/2006/relationships/tags" Target="../tags/tag17.xml"/><Relationship Id="rId3"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6" name="PresentationTitle"/>
          <p:cNvSpPr>
            <a:spLocks noGrp="1" noChangeArrowheads="1"/>
          </p:cNvSpPr>
          <p:nvPr>
            <p:ph type="ctrTitle"/>
            <p:custDataLst>
              <p:tags r:id="rId2"/>
            </p:custDataLst>
          </p:nvPr>
        </p:nvSpPr>
        <p:spPr>
          <a:xfrm>
            <a:off x="810673" y="1268760"/>
            <a:ext cx="8866410" cy="741100"/>
          </a:xfrm>
        </p:spPr>
        <p:txBody>
          <a:bodyPr/>
          <a:lstStyle/>
          <a:p>
            <a:r>
              <a:rPr lang="en-US" b="1" dirty="0" smtClean="0"/>
              <a:t>The Small Business Captive Revolution</a:t>
            </a:r>
            <a:br>
              <a:rPr lang="en-US" b="1" dirty="0" smtClean="0"/>
            </a:br>
            <a:endParaRPr lang="en-US" dirty="0">
              <a:solidFill>
                <a:schemeClr val="accent2"/>
              </a:solidFill>
            </a:endParaRPr>
          </a:p>
        </p:txBody>
      </p:sp>
      <p:sp>
        <p:nvSpPr>
          <p:cNvPr id="2237" name="Date"/>
          <p:cNvSpPr>
            <a:spLocks noGrp="1" noChangeArrowheads="1"/>
          </p:cNvSpPr>
          <p:nvPr>
            <p:ph type="subTitle" idx="1"/>
            <p:custDataLst>
              <p:tags r:id="rId3"/>
            </p:custDataLst>
          </p:nvPr>
        </p:nvSpPr>
        <p:spPr>
          <a:xfrm>
            <a:off x="840954" y="2276872"/>
            <a:ext cx="4852988" cy="228600"/>
          </a:xfrm>
        </p:spPr>
        <p:txBody>
          <a:bodyPr/>
          <a:lstStyle/>
          <a:p>
            <a:r>
              <a:rPr lang="en-US" dirty="0" smtClean="0"/>
              <a:t>October  26, 2017 </a:t>
            </a:r>
            <a:endParaRPr lang="en-US" dirty="0"/>
          </a:p>
        </p:txBody>
      </p:sp>
      <p:sp>
        <p:nvSpPr>
          <p:cNvPr id="4" name="Rectangle 3"/>
          <p:cNvSpPr/>
          <p:nvPr/>
        </p:nvSpPr>
        <p:spPr>
          <a:xfrm>
            <a:off x="840954" y="3789040"/>
            <a:ext cx="3024336" cy="738664"/>
          </a:xfrm>
          <a:prstGeom prst="rect">
            <a:avLst/>
          </a:prstGeom>
        </p:spPr>
        <p:txBody>
          <a:bodyPr wrap="square" anchor="b" anchorCtr="0">
            <a:spAutoFit/>
          </a:bodyPr>
          <a:lstStyle/>
          <a:p>
            <a:pPr algn="l">
              <a:lnSpc>
                <a:spcPct val="100000"/>
              </a:lnSpc>
            </a:pPr>
            <a:r>
              <a:rPr lang="fr-FR" sz="1400" b="1" dirty="0" smtClean="0">
                <a:solidFill>
                  <a:schemeClr val="bg1"/>
                </a:solidFill>
              </a:rPr>
              <a:t>MICHAEL SERRICCHIO, JD	</a:t>
            </a:r>
          </a:p>
          <a:p>
            <a:pPr algn="l">
              <a:lnSpc>
                <a:spcPct val="100000"/>
              </a:lnSpc>
            </a:pPr>
            <a:r>
              <a:rPr lang="fr-FR" sz="1400" b="1" dirty="0" smtClean="0">
                <a:solidFill>
                  <a:schemeClr val="bg1"/>
                </a:solidFill>
              </a:rPr>
              <a:t>MANAGING DIRECTOR</a:t>
            </a:r>
            <a:endParaRPr lang="fr-FR" sz="1400" b="1" dirty="0">
              <a:solidFill>
                <a:schemeClr val="bg1"/>
              </a:solidFill>
            </a:endParaRPr>
          </a:p>
          <a:p>
            <a:pPr algn="l">
              <a:lnSpc>
                <a:spcPct val="100000"/>
              </a:lnSpc>
            </a:pPr>
            <a:r>
              <a:rPr lang="fr-FR" sz="1400" dirty="0">
                <a:solidFill>
                  <a:schemeClr val="bg1"/>
                </a:solidFill>
              </a:rPr>
              <a:t>Marsh Captive </a:t>
            </a:r>
            <a:r>
              <a:rPr lang="fr-FR" sz="1400" dirty="0" smtClean="0">
                <a:solidFill>
                  <a:schemeClr val="bg1"/>
                </a:solidFill>
              </a:rPr>
              <a:t>Solutions</a:t>
            </a:r>
            <a:endParaRPr lang="fr-FR" sz="1800" dirty="0">
              <a:solidFill>
                <a:schemeClr val="bg1"/>
              </a:solidFill>
            </a:endParaRPr>
          </a:p>
        </p:txBody>
      </p:sp>
      <p:sp>
        <p:nvSpPr>
          <p:cNvPr id="5" name="Rectangle 4"/>
          <p:cNvSpPr/>
          <p:nvPr/>
        </p:nvSpPr>
        <p:spPr>
          <a:xfrm>
            <a:off x="840954" y="4581709"/>
            <a:ext cx="3024336" cy="954107"/>
          </a:xfrm>
          <a:prstGeom prst="rect">
            <a:avLst/>
          </a:prstGeom>
        </p:spPr>
        <p:txBody>
          <a:bodyPr wrap="square" anchor="b" anchorCtr="0">
            <a:spAutoFit/>
          </a:bodyPr>
          <a:lstStyle/>
          <a:p>
            <a:pPr algn="l">
              <a:lnSpc>
                <a:spcPct val="100000"/>
              </a:lnSpc>
            </a:pPr>
            <a:r>
              <a:rPr lang="fr-FR" sz="1400" b="1" dirty="0" smtClean="0">
                <a:solidFill>
                  <a:schemeClr val="bg1"/>
                </a:solidFill>
              </a:rPr>
              <a:t>DAWNE DAVENPORT	, ACAS, MAAA</a:t>
            </a:r>
          </a:p>
          <a:p>
            <a:pPr algn="l">
              <a:lnSpc>
                <a:spcPct val="100000"/>
              </a:lnSpc>
            </a:pPr>
            <a:r>
              <a:rPr lang="fr-FR" sz="1400" b="1" dirty="0" smtClean="0">
                <a:solidFill>
                  <a:schemeClr val="bg1"/>
                </a:solidFill>
              </a:rPr>
              <a:t>SENIOR VICE PRESIDENT</a:t>
            </a:r>
            <a:endParaRPr lang="fr-FR" sz="1400" b="1" dirty="0">
              <a:solidFill>
                <a:schemeClr val="bg1"/>
              </a:solidFill>
            </a:endParaRPr>
          </a:p>
          <a:p>
            <a:pPr algn="l">
              <a:lnSpc>
                <a:spcPct val="100000"/>
              </a:lnSpc>
            </a:pPr>
            <a:r>
              <a:rPr lang="fr-FR" sz="1400" dirty="0">
                <a:solidFill>
                  <a:schemeClr val="bg1"/>
                </a:solidFill>
              </a:rPr>
              <a:t>Marsh Captive </a:t>
            </a:r>
            <a:r>
              <a:rPr lang="fr-FR" sz="1400" dirty="0" smtClean="0">
                <a:solidFill>
                  <a:schemeClr val="bg1"/>
                </a:solidFill>
              </a:rPr>
              <a:t>Solutions</a:t>
            </a:r>
            <a:endParaRPr lang="fr-FR" sz="1800" dirty="0">
              <a:solidFill>
                <a:schemeClr val="bg1"/>
              </a:solidFill>
            </a:endParaRPr>
          </a:p>
        </p:txBody>
      </p:sp>
      <p:sp>
        <p:nvSpPr>
          <p:cNvPr id="6" name="Rectangle 5"/>
          <p:cNvSpPr/>
          <p:nvPr/>
        </p:nvSpPr>
        <p:spPr>
          <a:xfrm>
            <a:off x="4297338" y="3774965"/>
            <a:ext cx="3024336" cy="738664"/>
          </a:xfrm>
          <a:prstGeom prst="rect">
            <a:avLst/>
          </a:prstGeom>
        </p:spPr>
        <p:txBody>
          <a:bodyPr wrap="square" anchor="b" anchorCtr="0">
            <a:spAutoFit/>
          </a:bodyPr>
          <a:lstStyle/>
          <a:p>
            <a:pPr algn="l">
              <a:lnSpc>
                <a:spcPct val="100000"/>
              </a:lnSpc>
            </a:pPr>
            <a:r>
              <a:rPr lang="fr-FR" sz="1400" b="1" dirty="0" smtClean="0">
                <a:solidFill>
                  <a:schemeClr val="bg1"/>
                </a:solidFill>
              </a:rPr>
              <a:t>GLENN SASLOW	</a:t>
            </a:r>
          </a:p>
          <a:p>
            <a:pPr algn="l">
              <a:lnSpc>
                <a:spcPct val="100000"/>
              </a:lnSpc>
            </a:pPr>
            <a:r>
              <a:rPr lang="fr-FR" sz="1400" b="1" dirty="0" smtClean="0">
                <a:solidFill>
                  <a:schemeClr val="bg1"/>
                </a:solidFill>
              </a:rPr>
              <a:t>AUDIT PARTNER</a:t>
            </a:r>
            <a:endParaRPr lang="fr-FR" sz="1400" b="1" dirty="0">
              <a:solidFill>
                <a:schemeClr val="bg1"/>
              </a:solidFill>
            </a:endParaRPr>
          </a:p>
          <a:p>
            <a:pPr algn="l">
              <a:lnSpc>
                <a:spcPct val="100000"/>
              </a:lnSpc>
            </a:pPr>
            <a:r>
              <a:rPr lang="fr-FR" sz="1400" dirty="0" err="1" smtClean="0">
                <a:solidFill>
                  <a:schemeClr val="bg1"/>
                </a:solidFill>
              </a:rPr>
              <a:t>Crowe</a:t>
            </a:r>
            <a:r>
              <a:rPr lang="fr-FR" sz="1400" dirty="0" smtClean="0">
                <a:solidFill>
                  <a:schemeClr val="bg1"/>
                </a:solidFill>
              </a:rPr>
              <a:t> Horwath</a:t>
            </a:r>
            <a:endParaRPr lang="fr-FR" sz="1800" dirty="0">
              <a:solidFill>
                <a:schemeClr val="bg1"/>
              </a:solidFill>
            </a:endParaRPr>
          </a:p>
        </p:txBody>
      </p:sp>
      <p:sp>
        <p:nvSpPr>
          <p:cNvPr id="7" name="Rectangle 6"/>
          <p:cNvSpPr/>
          <p:nvPr/>
        </p:nvSpPr>
        <p:spPr>
          <a:xfrm>
            <a:off x="4303406" y="4689430"/>
            <a:ext cx="3024336" cy="738664"/>
          </a:xfrm>
          <a:prstGeom prst="rect">
            <a:avLst/>
          </a:prstGeom>
        </p:spPr>
        <p:txBody>
          <a:bodyPr wrap="square" anchor="b" anchorCtr="0">
            <a:spAutoFit/>
          </a:bodyPr>
          <a:lstStyle/>
          <a:p>
            <a:pPr algn="l">
              <a:lnSpc>
                <a:spcPct val="100000"/>
              </a:lnSpc>
            </a:pPr>
            <a:r>
              <a:rPr lang="fr-FR" sz="1400" b="1" dirty="0" smtClean="0">
                <a:solidFill>
                  <a:schemeClr val="bg1"/>
                </a:solidFill>
              </a:rPr>
              <a:t>CINDY LYFORD	</a:t>
            </a:r>
          </a:p>
          <a:p>
            <a:pPr algn="l">
              <a:lnSpc>
                <a:spcPct val="100000"/>
              </a:lnSpc>
            </a:pPr>
            <a:r>
              <a:rPr lang="fr-FR" sz="1400" b="1" dirty="0" smtClean="0">
                <a:solidFill>
                  <a:schemeClr val="bg1"/>
                </a:solidFill>
              </a:rPr>
              <a:t>VICE PRESIDENT</a:t>
            </a:r>
            <a:endParaRPr lang="fr-FR" sz="1400" b="1" dirty="0">
              <a:solidFill>
                <a:schemeClr val="bg1"/>
              </a:solidFill>
            </a:endParaRPr>
          </a:p>
          <a:p>
            <a:pPr algn="l">
              <a:lnSpc>
                <a:spcPct val="100000"/>
              </a:lnSpc>
            </a:pPr>
            <a:r>
              <a:rPr lang="fr-FR" sz="1400" dirty="0" smtClean="0">
                <a:solidFill>
                  <a:schemeClr val="bg1"/>
                </a:solidFill>
              </a:rPr>
              <a:t>USA </a:t>
            </a:r>
            <a:r>
              <a:rPr lang="fr-FR" sz="1400" dirty="0" err="1" smtClean="0">
                <a:solidFill>
                  <a:schemeClr val="bg1"/>
                </a:solidFill>
              </a:rPr>
              <a:t>Risk</a:t>
            </a:r>
            <a:r>
              <a:rPr lang="fr-FR" sz="1400" dirty="0" smtClean="0">
                <a:solidFill>
                  <a:schemeClr val="bg1"/>
                </a:solidFill>
              </a:rPr>
              <a:t> Group, Inc.</a:t>
            </a:r>
            <a:endParaRPr lang="fr-FR" sz="1800" dirty="0">
              <a:solidFill>
                <a:schemeClr val="bg1"/>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dirty="0" smtClean="0">
                <a:latin typeface="Arial"/>
              </a:rPr>
              <a:t>Captive Manager’s Perspective</a:t>
            </a:r>
            <a:br>
              <a:rPr lang="en-US" dirty="0" smtClean="0">
                <a:latin typeface="Arial"/>
              </a:rPr>
            </a:br>
            <a:endParaRPr lang="en-US" dirty="0" smtClean="0">
              <a:solidFill>
                <a:schemeClr val="accent2"/>
              </a:solidFill>
              <a:latin typeface="Arial"/>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4215233533"/>
              </p:ext>
            </p:extLst>
          </p:nvPr>
        </p:nvGraphicFramePr>
        <p:xfrm>
          <a:off x="455613" y="1412776"/>
          <a:ext cx="8686800" cy="4987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1215888" y="2177629"/>
            <a:ext cx="1581779" cy="357021"/>
          </a:xfrm>
          <a:prstGeom prst="rect">
            <a:avLst/>
          </a:prstGeom>
          <a:noFill/>
        </p:spPr>
        <p:txBody>
          <a:bodyPr wrap="square" rtlCol="0">
            <a:spAutoFit/>
          </a:bodyPr>
          <a:lstStyle/>
          <a:p>
            <a:r>
              <a:rPr lang="en-US" dirty="0" smtClean="0"/>
              <a:t>structure</a:t>
            </a:r>
            <a:endParaRPr lang="en-US" dirty="0"/>
          </a:p>
        </p:txBody>
      </p:sp>
      <p:sp>
        <p:nvSpPr>
          <p:cNvPr id="6" name="TextBox 5"/>
          <p:cNvSpPr txBox="1"/>
          <p:nvPr/>
        </p:nvSpPr>
        <p:spPr>
          <a:xfrm>
            <a:off x="7177658" y="2172377"/>
            <a:ext cx="1584176" cy="357021"/>
          </a:xfrm>
          <a:prstGeom prst="rect">
            <a:avLst/>
          </a:prstGeom>
          <a:noFill/>
        </p:spPr>
        <p:txBody>
          <a:bodyPr wrap="square" rtlCol="0">
            <a:spAutoFit/>
          </a:bodyPr>
          <a:lstStyle/>
          <a:p>
            <a:r>
              <a:rPr lang="en-US" dirty="0" smtClean="0"/>
              <a:t>purpose</a:t>
            </a:r>
            <a:endParaRPr lang="en-US" dirty="0"/>
          </a:p>
        </p:txBody>
      </p:sp>
      <p:sp>
        <p:nvSpPr>
          <p:cNvPr id="7" name="TextBox 6"/>
          <p:cNvSpPr txBox="1"/>
          <p:nvPr/>
        </p:nvSpPr>
        <p:spPr>
          <a:xfrm>
            <a:off x="7110452" y="4293094"/>
            <a:ext cx="1944216" cy="621709"/>
          </a:xfrm>
          <a:prstGeom prst="rect">
            <a:avLst/>
          </a:prstGeom>
          <a:noFill/>
        </p:spPr>
        <p:txBody>
          <a:bodyPr wrap="square" rtlCol="0">
            <a:spAutoFit/>
          </a:bodyPr>
          <a:lstStyle/>
          <a:p>
            <a:r>
              <a:rPr lang="en-US" dirty="0" smtClean="0"/>
              <a:t>further examination</a:t>
            </a:r>
            <a:endParaRPr lang="en-US" dirty="0"/>
          </a:p>
        </p:txBody>
      </p:sp>
      <p:sp>
        <p:nvSpPr>
          <p:cNvPr id="8" name="TextBox 7"/>
          <p:cNvSpPr txBox="1"/>
          <p:nvPr/>
        </p:nvSpPr>
        <p:spPr>
          <a:xfrm>
            <a:off x="1215888" y="3717032"/>
            <a:ext cx="993217" cy="357021"/>
          </a:xfrm>
          <a:prstGeom prst="rect">
            <a:avLst/>
          </a:prstGeom>
          <a:noFill/>
        </p:spPr>
        <p:txBody>
          <a:bodyPr wrap="square" rtlCol="0">
            <a:spAutoFit/>
          </a:bodyPr>
          <a:lstStyle/>
          <a:p>
            <a:endParaRPr lang="en-US" dirty="0"/>
          </a:p>
        </p:txBody>
      </p:sp>
      <p:sp>
        <p:nvSpPr>
          <p:cNvPr id="9" name="TextBox 8"/>
          <p:cNvSpPr txBox="1"/>
          <p:nvPr/>
        </p:nvSpPr>
        <p:spPr>
          <a:xfrm>
            <a:off x="912962" y="4471606"/>
            <a:ext cx="936104" cy="621709"/>
          </a:xfrm>
          <a:prstGeom prst="rect">
            <a:avLst/>
          </a:prstGeom>
          <a:noFill/>
        </p:spPr>
        <p:txBody>
          <a:bodyPr wrap="square" rtlCol="0">
            <a:spAutoFit/>
          </a:bodyPr>
          <a:lstStyle/>
          <a:p>
            <a:r>
              <a:rPr lang="en-US" dirty="0" smtClean="0"/>
              <a:t>8886 filing</a:t>
            </a:r>
            <a:endParaRPr lang="en-US" dirty="0"/>
          </a:p>
        </p:txBody>
      </p:sp>
      <p:sp>
        <p:nvSpPr>
          <p:cNvPr id="10" name="5-Point Star 9"/>
          <p:cNvSpPr/>
          <p:nvPr/>
        </p:nvSpPr>
        <p:spPr bwMode="auto">
          <a:xfrm>
            <a:off x="5089426" y="1484784"/>
            <a:ext cx="45719" cy="45719"/>
          </a:xfrm>
          <a:prstGeom prst="star5">
            <a:avLst/>
          </a:prstGeom>
          <a:noFill/>
          <a:ln w="9525" cap="flat" cmpd="sng" algn="ctr">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91440" bIns="45720" numCol="1" rtlCol="0" anchor="ctr" anchorCtr="0" compatLnSpc="1">
            <a:prstTxWarp prst="textNoShape">
              <a:avLst/>
            </a:prstTxWarp>
          </a:bodyPr>
          <a:lstStyle/>
          <a:p>
            <a:pPr marL="0" marR="0" indent="0" algn="ctr" defTabSz="914400" rtl="0" eaLnBrk="1" fontAlgn="base" latinLnBrk="0" hangingPunct="1">
              <a:lnSpc>
                <a:spcPct val="86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16" name="Oval 15"/>
          <p:cNvSpPr/>
          <p:nvPr/>
        </p:nvSpPr>
        <p:spPr bwMode="auto">
          <a:xfrm>
            <a:off x="1287896" y="1916832"/>
            <a:ext cx="1425266" cy="914400"/>
          </a:xfrm>
          <a:prstGeom prst="ellipse">
            <a:avLst/>
          </a:prstGeom>
          <a:solidFill>
            <a:srgbClr val="4BACC6"/>
          </a:solidFill>
          <a:ln>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none" lIns="0" tIns="0" rIns="91440" bIns="45720" numCol="1" rtlCol="0" anchor="ctr" anchorCtr="0" compatLnSpc="1">
            <a:prstTxWarp prst="textNoShape">
              <a:avLst/>
            </a:prstTxWarp>
          </a:bodyPr>
          <a:lstStyle/>
          <a:p>
            <a:pPr marL="0" marR="0" indent="0" algn="ctr" defTabSz="914400" rtl="0" eaLnBrk="1" fontAlgn="base" latinLnBrk="0" hangingPunct="1">
              <a:lnSpc>
                <a:spcPct val="86000"/>
              </a:lnSpc>
              <a:spcBef>
                <a:spcPct val="0"/>
              </a:spcBef>
              <a:spcAft>
                <a:spcPct val="0"/>
              </a:spcAft>
              <a:buClrTx/>
              <a:buSzTx/>
              <a:buFontTx/>
              <a:buNone/>
              <a:tabLst/>
            </a:pPr>
            <a:r>
              <a:rPr kumimoji="0" lang="en-US" sz="2000" i="0" u="none" strike="noStrike" cap="none" normalizeH="0" baseline="0" dirty="0" smtClean="0">
                <a:ln>
                  <a:noFill/>
                </a:ln>
                <a:solidFill>
                  <a:schemeClr val="bg1"/>
                </a:solidFill>
                <a:effectLst/>
                <a:latin typeface="Arial" charset="0"/>
              </a:rPr>
              <a:t>structure</a:t>
            </a:r>
          </a:p>
        </p:txBody>
      </p:sp>
      <p:sp>
        <p:nvSpPr>
          <p:cNvPr id="17" name="Oval 16"/>
          <p:cNvSpPr/>
          <p:nvPr/>
        </p:nvSpPr>
        <p:spPr bwMode="auto">
          <a:xfrm>
            <a:off x="624929" y="4348853"/>
            <a:ext cx="1584175" cy="914400"/>
          </a:xfrm>
          <a:prstGeom prst="ellipse">
            <a:avLst/>
          </a:prstGeom>
          <a:solidFill>
            <a:srgbClr val="4BACC6"/>
          </a:solidFill>
          <a:ln>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none" lIns="0" tIns="0" rIns="91440" bIns="45720" numCol="1" rtlCol="0" anchor="ctr" anchorCtr="0" compatLnSpc="1">
            <a:prstTxWarp prst="textNoShape">
              <a:avLst/>
            </a:prstTxWarp>
          </a:bodyPr>
          <a:lstStyle/>
          <a:p>
            <a:pPr marL="0" marR="0" indent="0" algn="ctr" defTabSz="914400" rtl="0" eaLnBrk="1" fontAlgn="base" latinLnBrk="0" hangingPunct="1">
              <a:lnSpc>
                <a:spcPct val="86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rPr>
              <a:t>8886 filing</a:t>
            </a:r>
          </a:p>
        </p:txBody>
      </p:sp>
      <p:sp>
        <p:nvSpPr>
          <p:cNvPr id="18" name="Oval 17"/>
          <p:cNvSpPr/>
          <p:nvPr/>
        </p:nvSpPr>
        <p:spPr bwMode="auto">
          <a:xfrm>
            <a:off x="7177659" y="1916832"/>
            <a:ext cx="1584176" cy="897396"/>
          </a:xfrm>
          <a:prstGeom prst="ellipse">
            <a:avLst/>
          </a:prstGeom>
          <a:solidFill>
            <a:srgbClr val="4BACC6"/>
          </a:solidFill>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none" lIns="0" tIns="0" rIns="91440" bIns="45720" numCol="1" rtlCol="0" anchor="ctr" anchorCtr="0" compatLnSpc="1">
            <a:prstTxWarp prst="textNoShape">
              <a:avLst/>
            </a:prstTxWarp>
          </a:bodyPr>
          <a:lstStyle/>
          <a:p>
            <a:pPr marL="0" marR="0" indent="0" algn="ctr" defTabSz="914400" rtl="0" eaLnBrk="1" fontAlgn="base" latinLnBrk="0" hangingPunct="1">
              <a:lnSpc>
                <a:spcPct val="86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charset="0"/>
              </a:rPr>
              <a:t>purpose</a:t>
            </a:r>
          </a:p>
        </p:txBody>
      </p:sp>
      <p:sp>
        <p:nvSpPr>
          <p:cNvPr id="19" name="Oval 18"/>
          <p:cNvSpPr/>
          <p:nvPr/>
        </p:nvSpPr>
        <p:spPr bwMode="auto">
          <a:xfrm>
            <a:off x="7110452" y="4171900"/>
            <a:ext cx="1949971" cy="864096"/>
          </a:xfrm>
          <a:prstGeom prst="ellipse">
            <a:avLst/>
          </a:prstGeom>
          <a:solidFill>
            <a:srgbClr val="4BACC6"/>
          </a:solidFill>
          <a:ln>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none" lIns="0" tIns="0" rIns="91440" bIns="45720" numCol="1" rtlCol="0" anchor="ctr" anchorCtr="0" compatLnSpc="1">
            <a:prstTxWarp prst="textNoShape">
              <a:avLst/>
            </a:prstTxWarp>
          </a:bodyPr>
          <a:lstStyle/>
          <a:p>
            <a:pPr marL="0" marR="0" indent="0" algn="ctr" defTabSz="914400" rtl="0" eaLnBrk="1" fontAlgn="base" latinLnBrk="0" hangingPunct="1">
              <a:lnSpc>
                <a:spcPct val="86000"/>
              </a:lnSpc>
              <a:spcBef>
                <a:spcPct val="0"/>
              </a:spcBef>
              <a:spcAft>
                <a:spcPct val="0"/>
              </a:spcAft>
              <a:buClrTx/>
              <a:buSzTx/>
              <a:buFontTx/>
              <a:buNone/>
              <a:tabLst/>
            </a:pPr>
            <a:r>
              <a:rPr lang="en-US" dirty="0">
                <a:solidFill>
                  <a:schemeClr val="bg1"/>
                </a:solidFill>
                <a:latin typeface="Arial" charset="0"/>
              </a:rPr>
              <a:t>f</a:t>
            </a:r>
            <a:r>
              <a:rPr kumimoji="0" lang="en-US" sz="2000" b="0" i="0" u="none" strike="noStrike" cap="none" normalizeH="0" baseline="0" dirty="0" smtClean="0">
                <a:ln>
                  <a:noFill/>
                </a:ln>
                <a:solidFill>
                  <a:schemeClr val="bg1"/>
                </a:solidFill>
                <a:effectLst/>
                <a:latin typeface="Arial" charset="0"/>
              </a:rPr>
              <a:t>urther review</a:t>
            </a:r>
          </a:p>
        </p:txBody>
      </p:sp>
    </p:spTree>
    <p:extLst>
      <p:ext uri="{BB962C8B-B14F-4D97-AF65-F5344CB8AC3E}">
        <p14:creationId xmlns:p14="http://schemas.microsoft.com/office/powerpoint/2010/main" val="4253065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476672"/>
            <a:ext cx="8686800" cy="864096"/>
          </a:xfrm>
        </p:spPr>
        <p:txBody>
          <a:bodyPr/>
          <a:lstStyle/>
          <a:p>
            <a:r>
              <a:rPr lang="en-US" dirty="0"/>
              <a:t>Given the new rules, should a captive manager advise against the formation/ operation of captives taking the §831(b) tax election? </a:t>
            </a:r>
            <a:br>
              <a:rPr lang="en-US" dirty="0"/>
            </a:b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97373046"/>
              </p:ext>
            </p:extLst>
          </p:nvPr>
        </p:nvGraphicFramePr>
        <p:xfrm>
          <a:off x="1273002" y="1556792"/>
          <a:ext cx="6624736" cy="47090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fld id="{6C1245C0-0C3B-49F1-9CA9-326A05D9E64D}" type="slidenum">
              <a:rPr lang="en-US" smtClean="0"/>
              <a:pPr/>
              <a:t>10</a:t>
            </a:fld>
            <a:endParaRPr lang="en-US"/>
          </a:p>
        </p:txBody>
      </p:sp>
    </p:spTree>
    <p:extLst>
      <p:ext uri="{BB962C8B-B14F-4D97-AF65-F5344CB8AC3E}">
        <p14:creationId xmlns:p14="http://schemas.microsoft.com/office/powerpoint/2010/main" val="32551405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Captives Need to Do</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85933537"/>
              </p:ext>
            </p:extLst>
          </p:nvPr>
        </p:nvGraphicFramePr>
        <p:xfrm>
          <a:off x="455613" y="1277939"/>
          <a:ext cx="8686800" cy="25111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fld id="{6C1245C0-0C3B-49F1-9CA9-326A05D9E64D}" type="slidenum">
              <a:rPr lang="en-US" smtClean="0"/>
              <a:pPr/>
              <a:t>11</a:t>
            </a:fld>
            <a:endParaRPr lang="en-US"/>
          </a:p>
        </p:txBody>
      </p:sp>
      <p:graphicFrame>
        <p:nvGraphicFramePr>
          <p:cNvPr id="8" name="Diagram 7"/>
          <p:cNvGraphicFramePr/>
          <p:nvPr>
            <p:extLst>
              <p:ext uri="{D42A27DB-BD31-4B8C-83A1-F6EECF244321}">
                <p14:modId xmlns:p14="http://schemas.microsoft.com/office/powerpoint/2010/main" val="1757047339"/>
              </p:ext>
            </p:extLst>
          </p:nvPr>
        </p:nvGraphicFramePr>
        <p:xfrm>
          <a:off x="612549" y="4293096"/>
          <a:ext cx="8235950" cy="88639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451368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2" name="MMC_SectionShape"/>
          <p:cNvGrpSpPr>
            <a:grpSpLocks/>
          </p:cNvGrpSpPr>
          <p:nvPr>
            <p:custDataLst>
              <p:tags r:id="rId2"/>
            </p:custDataLst>
          </p:nvPr>
        </p:nvGrpSpPr>
        <p:grpSpPr bwMode="auto">
          <a:xfrm>
            <a:off x="0" y="0"/>
            <a:ext cx="9601200" cy="6858000"/>
            <a:chOff x="0" y="0"/>
            <a:chExt cx="6048" cy="4320"/>
          </a:xfrm>
        </p:grpSpPr>
        <p:sp>
          <p:nvSpPr>
            <p:cNvPr id="35844" name="Freeform 3"/>
            <p:cNvSpPr>
              <a:spLocks/>
            </p:cNvSpPr>
            <p:nvPr/>
          </p:nvSpPr>
          <p:spPr bwMode="invGray">
            <a:xfrm>
              <a:off x="0" y="1336"/>
              <a:ext cx="6048" cy="1504"/>
            </a:xfrm>
            <a:custGeom>
              <a:avLst/>
              <a:gdLst>
                <a:gd name="T0" fmla="*/ 0 w 6048"/>
                <a:gd name="T1" fmla="*/ 888 h 1504"/>
                <a:gd name="T2" fmla="*/ 6048 w 6048"/>
                <a:gd name="T3" fmla="*/ 0 h 1504"/>
                <a:gd name="T4" fmla="*/ 6048 w 6048"/>
                <a:gd name="T5" fmla="*/ 1504 h 1504"/>
                <a:gd name="T6" fmla="*/ 0 w 6048"/>
                <a:gd name="T7" fmla="*/ 1504 h 150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48" h="1504">
                  <a:moveTo>
                    <a:pt x="0" y="888"/>
                  </a:moveTo>
                  <a:lnTo>
                    <a:pt x="6048" y="0"/>
                  </a:lnTo>
                  <a:lnTo>
                    <a:pt x="6048" y="1504"/>
                  </a:lnTo>
                  <a:lnTo>
                    <a:pt x="0" y="1504"/>
                  </a:lnTo>
                </a:path>
              </a:pathLst>
            </a:custGeom>
            <a:solidFill>
              <a:schemeClr val="accent2"/>
            </a:solidFill>
            <a:ln>
              <a:noFill/>
            </a:ln>
            <a:effectLst/>
            <a:extLst>
              <a:ext uri="{91240B29-F687-4F45-9708-019B960494DF}">
                <a14:hiddenLine xmlns:a14="http://schemas.microsoft.com/office/drawing/2010/main" w="9525" cap="flat" cmpd="sng">
                  <a:solidFill>
                    <a:schemeClr val="bg2"/>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anchor="ctr"/>
            <a:lstStyle/>
            <a:p>
              <a:endParaRPr lang="en-US"/>
            </a:p>
          </p:txBody>
        </p:sp>
        <p:sp>
          <p:nvSpPr>
            <p:cNvPr id="35845" name="Freeform 4"/>
            <p:cNvSpPr>
              <a:spLocks/>
            </p:cNvSpPr>
            <p:nvPr/>
          </p:nvSpPr>
          <p:spPr bwMode="invGray">
            <a:xfrm>
              <a:off x="0" y="2816"/>
              <a:ext cx="6048" cy="912"/>
            </a:xfrm>
            <a:custGeom>
              <a:avLst/>
              <a:gdLst>
                <a:gd name="T0" fmla="*/ 0 w 6048"/>
                <a:gd name="T1" fmla="*/ 0 h 912"/>
                <a:gd name="T2" fmla="*/ 6048 w 6048"/>
                <a:gd name="T3" fmla="*/ 0 h 912"/>
                <a:gd name="T4" fmla="*/ 6048 w 6048"/>
                <a:gd name="T5" fmla="*/ 912 h 912"/>
                <a:gd name="T6" fmla="*/ 0 w 6048"/>
                <a:gd name="T7" fmla="*/ 320 h 9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48" h="912">
                  <a:moveTo>
                    <a:pt x="0" y="0"/>
                  </a:moveTo>
                  <a:lnTo>
                    <a:pt x="6048" y="0"/>
                  </a:lnTo>
                  <a:lnTo>
                    <a:pt x="6048" y="912"/>
                  </a:lnTo>
                  <a:lnTo>
                    <a:pt x="0" y="320"/>
                  </a:lnTo>
                </a:path>
              </a:pathLst>
            </a:custGeom>
            <a:solidFill>
              <a:schemeClr val="folHlink"/>
            </a:solidFill>
            <a:ln>
              <a:noFill/>
            </a:ln>
            <a:effectLst/>
            <a:extLst>
              <a:ext uri="{91240B29-F687-4F45-9708-019B960494DF}">
                <a14:hiddenLine xmlns:a14="http://schemas.microsoft.com/office/drawing/2010/main" w="9525" cap="flat" cmpd="sng">
                  <a:solidFill>
                    <a:schemeClr val="bg2"/>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anchor="ctr"/>
            <a:lstStyle/>
            <a:p>
              <a:endParaRPr lang="en-US"/>
            </a:p>
          </p:txBody>
        </p:sp>
        <p:sp>
          <p:nvSpPr>
            <p:cNvPr id="35846" name="Freeform 5"/>
            <p:cNvSpPr>
              <a:spLocks/>
            </p:cNvSpPr>
            <p:nvPr/>
          </p:nvSpPr>
          <p:spPr bwMode="invGray">
            <a:xfrm>
              <a:off x="0" y="3112"/>
              <a:ext cx="6048" cy="1208"/>
            </a:xfrm>
            <a:custGeom>
              <a:avLst/>
              <a:gdLst>
                <a:gd name="T0" fmla="*/ 0 w 6048"/>
                <a:gd name="T1" fmla="*/ 0 h 1208"/>
                <a:gd name="T2" fmla="*/ 6048 w 6048"/>
                <a:gd name="T3" fmla="*/ 592 h 1208"/>
                <a:gd name="T4" fmla="*/ 6048 w 6048"/>
                <a:gd name="T5" fmla="*/ 1208 h 1208"/>
                <a:gd name="T6" fmla="*/ 0 w 6048"/>
                <a:gd name="T7" fmla="*/ 1208 h 12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48" h="1208">
                  <a:moveTo>
                    <a:pt x="0" y="0"/>
                  </a:moveTo>
                  <a:lnTo>
                    <a:pt x="6048" y="592"/>
                  </a:lnTo>
                  <a:lnTo>
                    <a:pt x="6048" y="1208"/>
                  </a:lnTo>
                  <a:lnTo>
                    <a:pt x="0" y="1208"/>
                  </a:lnTo>
                </a:path>
              </a:pathLst>
            </a:custGeom>
            <a:solidFill>
              <a:schemeClr val="hlink"/>
            </a:solidFill>
            <a:ln>
              <a:noFill/>
            </a:ln>
            <a:effectLst/>
            <a:extLst>
              <a:ext uri="{91240B29-F687-4F45-9708-019B960494DF}">
                <a14:hiddenLine xmlns:a14="http://schemas.microsoft.com/office/drawing/2010/main" w="9525" cap="flat" cmpd="sng">
                  <a:solidFill>
                    <a:schemeClr val="bg2"/>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anchor="ctr"/>
            <a:lstStyle/>
            <a:p>
              <a:endParaRPr lang="en-US"/>
            </a:p>
          </p:txBody>
        </p:sp>
        <p:sp>
          <p:nvSpPr>
            <p:cNvPr id="35847" name="Freeform 6"/>
            <p:cNvSpPr>
              <a:spLocks/>
            </p:cNvSpPr>
            <p:nvPr/>
          </p:nvSpPr>
          <p:spPr bwMode="invGray">
            <a:xfrm>
              <a:off x="0" y="0"/>
              <a:ext cx="6048" cy="2272"/>
            </a:xfrm>
            <a:custGeom>
              <a:avLst/>
              <a:gdLst>
                <a:gd name="T0" fmla="*/ 0 w 6048"/>
                <a:gd name="T1" fmla="*/ 2272 h 2272"/>
                <a:gd name="T2" fmla="*/ 0 w 6048"/>
                <a:gd name="T3" fmla="*/ 0 h 2272"/>
                <a:gd name="T4" fmla="*/ 6048 w 6048"/>
                <a:gd name="T5" fmla="*/ 0 h 2272"/>
                <a:gd name="T6" fmla="*/ 6048 w 6048"/>
                <a:gd name="T7" fmla="*/ 1384 h 227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48" h="2272">
                  <a:moveTo>
                    <a:pt x="0" y="2272"/>
                  </a:moveTo>
                  <a:lnTo>
                    <a:pt x="0" y="0"/>
                  </a:lnTo>
                  <a:lnTo>
                    <a:pt x="6048" y="0"/>
                  </a:lnTo>
                  <a:lnTo>
                    <a:pt x="6048" y="1384"/>
                  </a:lnTo>
                </a:path>
              </a:pathLst>
            </a:custGeom>
            <a:solidFill>
              <a:schemeClr val="accent1"/>
            </a:solidFill>
            <a:ln>
              <a:noFill/>
            </a:ln>
            <a:effectLst/>
            <a:extLst>
              <a:ext uri="{91240B29-F687-4F45-9708-019B960494DF}">
                <a14:hiddenLine xmlns:a14="http://schemas.microsoft.com/office/drawing/2010/main" w="9525" cap="flat" cmpd="sng">
                  <a:solidFill>
                    <a:schemeClr val="bg2"/>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anchor="ctr"/>
            <a:lstStyle/>
            <a:p>
              <a:endParaRPr lang="en-US"/>
            </a:p>
          </p:txBody>
        </p:sp>
      </p:grpSp>
      <p:sp>
        <p:nvSpPr>
          <p:cNvPr id="12" name="MMCOA_SectionTitle"/>
          <p:cNvSpPr txBox="1">
            <a:spLocks noChangeArrowheads="1"/>
          </p:cNvSpPr>
          <p:nvPr/>
        </p:nvSpPr>
        <p:spPr bwMode="invGray">
          <a:xfrm>
            <a:off x="912813" y="1371600"/>
            <a:ext cx="7621587" cy="41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a:spAutoFit/>
          </a:bodyPr>
          <a:lstStyle>
            <a:lvl1pPr eaLnBrk="0" hangingPunct="0">
              <a:defRPr sz="2000">
                <a:solidFill>
                  <a:schemeClr val="tx1"/>
                </a:solidFill>
                <a:latin typeface="Arial" pitchFamily="34" charset="0"/>
                <a:ea typeface="MS PGothic" pitchFamily="34" charset="-128"/>
              </a:defRPr>
            </a:lvl1pPr>
            <a:lvl2pPr marL="742950" indent="-285750" eaLnBrk="0" hangingPunct="0">
              <a:defRPr sz="2000">
                <a:solidFill>
                  <a:schemeClr val="tx1"/>
                </a:solidFill>
                <a:latin typeface="Arial" pitchFamily="34" charset="0"/>
                <a:ea typeface="MS PGothic" pitchFamily="34" charset="-128"/>
              </a:defRPr>
            </a:lvl2pPr>
            <a:lvl3pPr marL="1143000" indent="-228600" eaLnBrk="0" hangingPunct="0">
              <a:defRPr sz="2000">
                <a:solidFill>
                  <a:schemeClr val="tx1"/>
                </a:solidFill>
                <a:latin typeface="Arial" pitchFamily="34" charset="0"/>
                <a:ea typeface="MS PGothic" pitchFamily="34" charset="-128"/>
              </a:defRPr>
            </a:lvl3pPr>
            <a:lvl4pPr marL="1600200" indent="-228600" eaLnBrk="0" hangingPunct="0">
              <a:defRPr sz="2000">
                <a:solidFill>
                  <a:schemeClr val="tx1"/>
                </a:solidFill>
                <a:latin typeface="Arial" pitchFamily="34" charset="0"/>
                <a:ea typeface="MS PGothic" pitchFamily="34" charset="-128"/>
              </a:defRPr>
            </a:lvl4pPr>
            <a:lvl5pPr marL="2057400" indent="-228600" eaLnBrk="0" hangingPunct="0">
              <a:defRPr sz="2000">
                <a:solidFill>
                  <a:schemeClr val="tx1"/>
                </a:solidFill>
                <a:latin typeface="Arial" pitchFamily="34" charset="0"/>
                <a:ea typeface="MS PGothic" pitchFamily="34" charset="-128"/>
              </a:defRPr>
            </a:lvl5pPr>
            <a:lvl6pPr marL="25146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6pPr>
            <a:lvl7pPr marL="29718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7pPr>
            <a:lvl8pPr marL="34290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8pPr>
            <a:lvl9pPr marL="38862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9pPr>
          </a:lstStyle>
          <a:p>
            <a:pPr algn="l" eaLnBrk="1" hangingPunct="1"/>
            <a:r>
              <a:rPr lang="en-US" sz="2800" dirty="0" smtClean="0">
                <a:solidFill>
                  <a:srgbClr val="FFFFFF"/>
                </a:solidFill>
                <a:cs typeface="Arial" pitchFamily="34" charset="0"/>
              </a:rPr>
              <a:t>THE ACTUARY’S ROLE </a:t>
            </a:r>
            <a:endParaRPr lang="en-US" sz="2800" dirty="0">
              <a:solidFill>
                <a:srgbClr val="00A8C8"/>
              </a:solidFill>
              <a:cs typeface="Arial" pitchFamily="34" charset="0"/>
            </a:endParaRPr>
          </a:p>
        </p:txBody>
      </p:sp>
    </p:spTree>
    <p:custDataLst>
      <p:tags r:id="rId1"/>
    </p:custDataLst>
    <p:extLst>
      <p:ext uri="{BB962C8B-B14F-4D97-AF65-F5344CB8AC3E}">
        <p14:creationId xmlns:p14="http://schemas.microsoft.com/office/powerpoint/2010/main" val="1549307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dirty="0" smtClean="0">
                <a:solidFill>
                  <a:schemeClr val="accent2"/>
                </a:solidFill>
                <a:latin typeface="Arial"/>
              </a:rPr>
              <a:t>1) Feasibility &amp; Implementation</a:t>
            </a:r>
            <a:br>
              <a:rPr lang="en-US" dirty="0" smtClean="0">
                <a:solidFill>
                  <a:schemeClr val="accent2"/>
                </a:solidFill>
                <a:latin typeface="Arial"/>
              </a:rPr>
            </a:br>
            <a:endParaRPr lang="en-US" dirty="0" smtClean="0">
              <a:solidFill>
                <a:schemeClr val="accent2"/>
              </a:solidFill>
              <a:latin typeface="Arial"/>
            </a:endParaRPr>
          </a:p>
        </p:txBody>
      </p:sp>
      <p:sp>
        <p:nvSpPr>
          <p:cNvPr id="36867" name="Rectangle 3"/>
          <p:cNvSpPr>
            <a:spLocks noGrp="1" noChangeArrowheads="1"/>
          </p:cNvSpPr>
          <p:nvPr>
            <p:ph sz="half" idx="1"/>
          </p:nvPr>
        </p:nvSpPr>
        <p:spPr/>
        <p:txBody>
          <a:bodyPr/>
          <a:lstStyle/>
          <a:p>
            <a:r>
              <a:rPr lang="en-US" dirty="0" smtClean="0"/>
              <a:t>Does the parent entity have a risk profile suitable for a small captive?</a:t>
            </a:r>
          </a:p>
          <a:p>
            <a:endParaRPr lang="en-US" dirty="0"/>
          </a:p>
          <a:p>
            <a:pPr lvl="1"/>
            <a:r>
              <a:rPr lang="en-US" dirty="0" smtClean="0"/>
              <a:t>Limits/deductible/reinsurance</a:t>
            </a:r>
          </a:p>
          <a:p>
            <a:pPr lvl="1"/>
            <a:endParaRPr lang="en-US" dirty="0"/>
          </a:p>
          <a:p>
            <a:pPr lvl="1"/>
            <a:r>
              <a:rPr lang="en-US" dirty="0" smtClean="0"/>
              <a:t>Exposure basis</a:t>
            </a:r>
          </a:p>
          <a:p>
            <a:pPr lvl="1"/>
            <a:endParaRPr lang="en-US" dirty="0"/>
          </a:p>
          <a:p>
            <a:pPr lvl="1"/>
            <a:r>
              <a:rPr lang="en-US" dirty="0" smtClean="0"/>
              <a:t>Loss experience</a:t>
            </a:r>
          </a:p>
          <a:p>
            <a:pPr marL="228600" lvl="1" indent="0">
              <a:buNone/>
            </a:pPr>
            <a:endParaRPr lang="en-US" dirty="0"/>
          </a:p>
          <a:p>
            <a:pPr marL="228600" lvl="1" indent="0">
              <a:buNone/>
            </a:pPr>
            <a:endParaRPr lang="en-US" dirty="0" smtClean="0"/>
          </a:p>
        </p:txBody>
      </p:sp>
      <p:sp>
        <p:nvSpPr>
          <p:cNvPr id="7" name="Content Placeholder 6"/>
          <p:cNvSpPr>
            <a:spLocks noGrp="1"/>
          </p:cNvSpPr>
          <p:nvPr>
            <p:ph sz="half" idx="2"/>
          </p:nvPr>
        </p:nvSpPr>
        <p:spPr/>
        <p:txBody>
          <a:bodyPr/>
          <a:lstStyle/>
          <a:p>
            <a:r>
              <a:rPr lang="en-US" dirty="0" smtClean="0"/>
              <a:t>What do we file with the domicile to set up the prospective small captive?</a:t>
            </a:r>
          </a:p>
          <a:p>
            <a:endParaRPr lang="en-US" dirty="0"/>
          </a:p>
          <a:p>
            <a:pPr lvl="1"/>
            <a:r>
              <a:rPr lang="en-US" dirty="0" smtClean="0"/>
              <a:t>Five-year expected cash flows</a:t>
            </a:r>
          </a:p>
          <a:p>
            <a:pPr lvl="1"/>
            <a:endParaRPr lang="en-US" dirty="0"/>
          </a:p>
          <a:p>
            <a:pPr lvl="1"/>
            <a:r>
              <a:rPr lang="en-US" dirty="0" smtClean="0"/>
              <a:t>Expected/adverse cases</a:t>
            </a:r>
          </a:p>
          <a:p>
            <a:pPr lvl="1"/>
            <a:endParaRPr lang="en-US" dirty="0"/>
          </a:p>
          <a:p>
            <a:pPr lvl="1"/>
            <a:r>
              <a:rPr lang="en-US" dirty="0" smtClean="0"/>
              <a:t>Risk transfer discussion</a:t>
            </a:r>
          </a:p>
          <a:p>
            <a:pPr lvl="1"/>
            <a:endParaRPr lang="en-US" dirty="0"/>
          </a:p>
          <a:p>
            <a:pPr lvl="1"/>
            <a:endParaRPr lang="en-US" dirty="0" smtClean="0"/>
          </a:p>
          <a:p>
            <a:endParaRPr lang="en-US" dirty="0"/>
          </a:p>
          <a:p>
            <a:pPr marL="228600" lvl="1" indent="0">
              <a:buNone/>
            </a:pPr>
            <a:endParaRPr lang="en-US" dirty="0" smtClean="0"/>
          </a:p>
          <a:p>
            <a:endParaRPr lang="en-US" dirty="0"/>
          </a:p>
          <a:p>
            <a:pPr marL="228600" lvl="1" indent="0">
              <a:buNone/>
            </a:pPr>
            <a:endParaRPr lang="en-US" dirty="0" smtClean="0"/>
          </a:p>
          <a:p>
            <a:pPr marL="228600" lvl="1" indent="0">
              <a:buNone/>
            </a:pPr>
            <a:r>
              <a:rPr lang="en-US" dirty="0"/>
              <a:t>	</a:t>
            </a:r>
            <a:endParaRPr lang="en-US"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3482" y="4077072"/>
            <a:ext cx="2571750" cy="1781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8986" y="4089842"/>
            <a:ext cx="1872208" cy="19707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54032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dirty="0" smtClean="0">
                <a:solidFill>
                  <a:schemeClr val="accent2"/>
                </a:solidFill>
                <a:latin typeface="Arial"/>
              </a:rPr>
              <a:t>2) Ongoing Actuarial Services</a:t>
            </a:r>
            <a:br>
              <a:rPr lang="en-US" dirty="0" smtClean="0">
                <a:solidFill>
                  <a:schemeClr val="accent2"/>
                </a:solidFill>
                <a:latin typeface="Arial"/>
              </a:rPr>
            </a:br>
            <a:endParaRPr lang="en-US" dirty="0" smtClean="0">
              <a:solidFill>
                <a:schemeClr val="accent2"/>
              </a:solidFill>
              <a:latin typeface="Arial"/>
            </a:endParaRPr>
          </a:p>
        </p:txBody>
      </p:sp>
      <p:sp>
        <p:nvSpPr>
          <p:cNvPr id="36867" name="Rectangle 3"/>
          <p:cNvSpPr>
            <a:spLocks noGrp="1" noChangeArrowheads="1"/>
          </p:cNvSpPr>
          <p:nvPr>
            <p:ph idx="1"/>
          </p:nvPr>
        </p:nvSpPr>
        <p:spPr/>
        <p:txBody>
          <a:bodyPr/>
          <a:lstStyle/>
          <a:p>
            <a:r>
              <a:rPr lang="en-US" dirty="0" smtClean="0"/>
              <a:t>Reserving</a:t>
            </a:r>
          </a:p>
          <a:p>
            <a:r>
              <a:rPr lang="en-US" dirty="0" smtClean="0"/>
              <a:t>Renewal premiums</a:t>
            </a:r>
          </a:p>
          <a:p>
            <a:r>
              <a:rPr lang="en-US" dirty="0" smtClean="0"/>
              <a:t>Changing policy terms or limits</a:t>
            </a:r>
          </a:p>
          <a:p>
            <a:r>
              <a:rPr lang="en-US" dirty="0"/>
              <a:t>Introduction of new coverages</a:t>
            </a:r>
          </a:p>
          <a:p>
            <a:pPr marL="0" indent="0">
              <a:buNone/>
            </a:pPr>
            <a:endParaRPr lang="en-US" dirty="0" smtClean="0"/>
          </a:p>
          <a:p>
            <a:pPr marL="0" indent="0">
              <a:buNone/>
            </a:pPr>
            <a:endParaRPr lang="en-US"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87915" y="4005064"/>
            <a:ext cx="2495550" cy="18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5115" y="1124744"/>
            <a:ext cx="2038350" cy="223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5010" y="3602731"/>
            <a:ext cx="1990725" cy="2295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49487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2" name="MMC_SectionShape"/>
          <p:cNvGrpSpPr>
            <a:grpSpLocks/>
          </p:cNvGrpSpPr>
          <p:nvPr>
            <p:custDataLst>
              <p:tags r:id="rId2"/>
            </p:custDataLst>
          </p:nvPr>
        </p:nvGrpSpPr>
        <p:grpSpPr bwMode="auto">
          <a:xfrm>
            <a:off x="0" y="0"/>
            <a:ext cx="9601200" cy="6858000"/>
            <a:chOff x="0" y="0"/>
            <a:chExt cx="6048" cy="4320"/>
          </a:xfrm>
        </p:grpSpPr>
        <p:sp>
          <p:nvSpPr>
            <p:cNvPr id="35844" name="Freeform 3"/>
            <p:cNvSpPr>
              <a:spLocks/>
            </p:cNvSpPr>
            <p:nvPr/>
          </p:nvSpPr>
          <p:spPr bwMode="invGray">
            <a:xfrm>
              <a:off x="0" y="1336"/>
              <a:ext cx="6048" cy="1504"/>
            </a:xfrm>
            <a:custGeom>
              <a:avLst/>
              <a:gdLst>
                <a:gd name="T0" fmla="*/ 0 w 6048"/>
                <a:gd name="T1" fmla="*/ 888 h 1504"/>
                <a:gd name="T2" fmla="*/ 6048 w 6048"/>
                <a:gd name="T3" fmla="*/ 0 h 1504"/>
                <a:gd name="T4" fmla="*/ 6048 w 6048"/>
                <a:gd name="T5" fmla="*/ 1504 h 1504"/>
                <a:gd name="T6" fmla="*/ 0 w 6048"/>
                <a:gd name="T7" fmla="*/ 1504 h 150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48" h="1504">
                  <a:moveTo>
                    <a:pt x="0" y="888"/>
                  </a:moveTo>
                  <a:lnTo>
                    <a:pt x="6048" y="0"/>
                  </a:lnTo>
                  <a:lnTo>
                    <a:pt x="6048" y="1504"/>
                  </a:lnTo>
                  <a:lnTo>
                    <a:pt x="0" y="1504"/>
                  </a:lnTo>
                </a:path>
              </a:pathLst>
            </a:custGeom>
            <a:solidFill>
              <a:schemeClr val="accent2"/>
            </a:solidFill>
            <a:ln>
              <a:noFill/>
            </a:ln>
            <a:effectLst/>
            <a:extLst>
              <a:ext uri="{91240B29-F687-4F45-9708-019B960494DF}">
                <a14:hiddenLine xmlns:a14="http://schemas.microsoft.com/office/drawing/2010/main" w="9525" cap="flat" cmpd="sng">
                  <a:solidFill>
                    <a:schemeClr val="bg2"/>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anchor="ctr"/>
            <a:lstStyle/>
            <a:p>
              <a:endParaRPr lang="en-US"/>
            </a:p>
          </p:txBody>
        </p:sp>
        <p:sp>
          <p:nvSpPr>
            <p:cNvPr id="35845" name="Freeform 4"/>
            <p:cNvSpPr>
              <a:spLocks/>
            </p:cNvSpPr>
            <p:nvPr/>
          </p:nvSpPr>
          <p:spPr bwMode="invGray">
            <a:xfrm>
              <a:off x="0" y="2816"/>
              <a:ext cx="6048" cy="912"/>
            </a:xfrm>
            <a:custGeom>
              <a:avLst/>
              <a:gdLst>
                <a:gd name="T0" fmla="*/ 0 w 6048"/>
                <a:gd name="T1" fmla="*/ 0 h 912"/>
                <a:gd name="T2" fmla="*/ 6048 w 6048"/>
                <a:gd name="T3" fmla="*/ 0 h 912"/>
                <a:gd name="T4" fmla="*/ 6048 w 6048"/>
                <a:gd name="T5" fmla="*/ 912 h 912"/>
                <a:gd name="T6" fmla="*/ 0 w 6048"/>
                <a:gd name="T7" fmla="*/ 320 h 9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48" h="912">
                  <a:moveTo>
                    <a:pt x="0" y="0"/>
                  </a:moveTo>
                  <a:lnTo>
                    <a:pt x="6048" y="0"/>
                  </a:lnTo>
                  <a:lnTo>
                    <a:pt x="6048" y="912"/>
                  </a:lnTo>
                  <a:lnTo>
                    <a:pt x="0" y="320"/>
                  </a:lnTo>
                </a:path>
              </a:pathLst>
            </a:custGeom>
            <a:solidFill>
              <a:schemeClr val="folHlink"/>
            </a:solidFill>
            <a:ln>
              <a:noFill/>
            </a:ln>
            <a:effectLst/>
            <a:extLst>
              <a:ext uri="{91240B29-F687-4F45-9708-019B960494DF}">
                <a14:hiddenLine xmlns:a14="http://schemas.microsoft.com/office/drawing/2010/main" w="9525" cap="flat" cmpd="sng">
                  <a:solidFill>
                    <a:schemeClr val="bg2"/>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anchor="ctr"/>
            <a:lstStyle/>
            <a:p>
              <a:endParaRPr lang="en-US"/>
            </a:p>
          </p:txBody>
        </p:sp>
        <p:sp>
          <p:nvSpPr>
            <p:cNvPr id="35846" name="Freeform 5"/>
            <p:cNvSpPr>
              <a:spLocks/>
            </p:cNvSpPr>
            <p:nvPr/>
          </p:nvSpPr>
          <p:spPr bwMode="invGray">
            <a:xfrm>
              <a:off x="0" y="3112"/>
              <a:ext cx="6048" cy="1208"/>
            </a:xfrm>
            <a:custGeom>
              <a:avLst/>
              <a:gdLst>
                <a:gd name="T0" fmla="*/ 0 w 6048"/>
                <a:gd name="T1" fmla="*/ 0 h 1208"/>
                <a:gd name="T2" fmla="*/ 6048 w 6048"/>
                <a:gd name="T3" fmla="*/ 592 h 1208"/>
                <a:gd name="T4" fmla="*/ 6048 w 6048"/>
                <a:gd name="T5" fmla="*/ 1208 h 1208"/>
                <a:gd name="T6" fmla="*/ 0 w 6048"/>
                <a:gd name="T7" fmla="*/ 1208 h 12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48" h="1208">
                  <a:moveTo>
                    <a:pt x="0" y="0"/>
                  </a:moveTo>
                  <a:lnTo>
                    <a:pt x="6048" y="592"/>
                  </a:lnTo>
                  <a:lnTo>
                    <a:pt x="6048" y="1208"/>
                  </a:lnTo>
                  <a:lnTo>
                    <a:pt x="0" y="1208"/>
                  </a:lnTo>
                </a:path>
              </a:pathLst>
            </a:custGeom>
            <a:solidFill>
              <a:schemeClr val="hlink"/>
            </a:solidFill>
            <a:ln>
              <a:noFill/>
            </a:ln>
            <a:effectLst/>
            <a:extLst>
              <a:ext uri="{91240B29-F687-4F45-9708-019B960494DF}">
                <a14:hiddenLine xmlns:a14="http://schemas.microsoft.com/office/drawing/2010/main" w="9525" cap="flat" cmpd="sng">
                  <a:solidFill>
                    <a:schemeClr val="bg2"/>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anchor="ctr"/>
            <a:lstStyle/>
            <a:p>
              <a:endParaRPr lang="en-US"/>
            </a:p>
          </p:txBody>
        </p:sp>
        <p:sp>
          <p:nvSpPr>
            <p:cNvPr id="35847" name="Freeform 6"/>
            <p:cNvSpPr>
              <a:spLocks/>
            </p:cNvSpPr>
            <p:nvPr/>
          </p:nvSpPr>
          <p:spPr bwMode="invGray">
            <a:xfrm>
              <a:off x="0" y="0"/>
              <a:ext cx="6048" cy="2272"/>
            </a:xfrm>
            <a:custGeom>
              <a:avLst/>
              <a:gdLst>
                <a:gd name="T0" fmla="*/ 0 w 6048"/>
                <a:gd name="T1" fmla="*/ 2272 h 2272"/>
                <a:gd name="T2" fmla="*/ 0 w 6048"/>
                <a:gd name="T3" fmla="*/ 0 h 2272"/>
                <a:gd name="T4" fmla="*/ 6048 w 6048"/>
                <a:gd name="T5" fmla="*/ 0 h 2272"/>
                <a:gd name="T6" fmla="*/ 6048 w 6048"/>
                <a:gd name="T7" fmla="*/ 1384 h 227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48" h="2272">
                  <a:moveTo>
                    <a:pt x="0" y="2272"/>
                  </a:moveTo>
                  <a:lnTo>
                    <a:pt x="0" y="0"/>
                  </a:lnTo>
                  <a:lnTo>
                    <a:pt x="6048" y="0"/>
                  </a:lnTo>
                  <a:lnTo>
                    <a:pt x="6048" y="1384"/>
                  </a:lnTo>
                </a:path>
              </a:pathLst>
            </a:custGeom>
            <a:solidFill>
              <a:schemeClr val="accent1"/>
            </a:solidFill>
            <a:ln>
              <a:noFill/>
            </a:ln>
            <a:effectLst/>
            <a:extLst>
              <a:ext uri="{91240B29-F687-4F45-9708-019B960494DF}">
                <a14:hiddenLine xmlns:a14="http://schemas.microsoft.com/office/drawing/2010/main" w="9525" cap="flat" cmpd="sng">
                  <a:solidFill>
                    <a:schemeClr val="bg2"/>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anchor="ctr"/>
            <a:lstStyle/>
            <a:p>
              <a:endParaRPr lang="en-US"/>
            </a:p>
          </p:txBody>
        </p:sp>
      </p:grpSp>
      <p:sp>
        <p:nvSpPr>
          <p:cNvPr id="12" name="MMCOA_SectionTitle"/>
          <p:cNvSpPr txBox="1">
            <a:spLocks noChangeArrowheads="1"/>
          </p:cNvSpPr>
          <p:nvPr/>
        </p:nvSpPr>
        <p:spPr bwMode="invGray">
          <a:xfrm>
            <a:off x="912813" y="1371600"/>
            <a:ext cx="7621587" cy="41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a:spAutoFit/>
          </a:bodyPr>
          <a:lstStyle>
            <a:lvl1pPr eaLnBrk="0" hangingPunct="0">
              <a:defRPr sz="2000">
                <a:solidFill>
                  <a:schemeClr val="tx1"/>
                </a:solidFill>
                <a:latin typeface="Arial" pitchFamily="34" charset="0"/>
                <a:ea typeface="MS PGothic" pitchFamily="34" charset="-128"/>
              </a:defRPr>
            </a:lvl1pPr>
            <a:lvl2pPr marL="742950" indent="-285750" eaLnBrk="0" hangingPunct="0">
              <a:defRPr sz="2000">
                <a:solidFill>
                  <a:schemeClr val="tx1"/>
                </a:solidFill>
                <a:latin typeface="Arial" pitchFamily="34" charset="0"/>
                <a:ea typeface="MS PGothic" pitchFamily="34" charset="-128"/>
              </a:defRPr>
            </a:lvl2pPr>
            <a:lvl3pPr marL="1143000" indent="-228600" eaLnBrk="0" hangingPunct="0">
              <a:defRPr sz="2000">
                <a:solidFill>
                  <a:schemeClr val="tx1"/>
                </a:solidFill>
                <a:latin typeface="Arial" pitchFamily="34" charset="0"/>
                <a:ea typeface="MS PGothic" pitchFamily="34" charset="-128"/>
              </a:defRPr>
            </a:lvl3pPr>
            <a:lvl4pPr marL="1600200" indent="-228600" eaLnBrk="0" hangingPunct="0">
              <a:defRPr sz="2000">
                <a:solidFill>
                  <a:schemeClr val="tx1"/>
                </a:solidFill>
                <a:latin typeface="Arial" pitchFamily="34" charset="0"/>
                <a:ea typeface="MS PGothic" pitchFamily="34" charset="-128"/>
              </a:defRPr>
            </a:lvl4pPr>
            <a:lvl5pPr marL="2057400" indent="-228600" eaLnBrk="0" hangingPunct="0">
              <a:defRPr sz="2000">
                <a:solidFill>
                  <a:schemeClr val="tx1"/>
                </a:solidFill>
                <a:latin typeface="Arial" pitchFamily="34" charset="0"/>
                <a:ea typeface="MS PGothic" pitchFamily="34" charset="-128"/>
              </a:defRPr>
            </a:lvl5pPr>
            <a:lvl6pPr marL="25146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6pPr>
            <a:lvl7pPr marL="29718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7pPr>
            <a:lvl8pPr marL="34290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8pPr>
            <a:lvl9pPr marL="38862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9pPr>
          </a:lstStyle>
          <a:p>
            <a:pPr algn="l" eaLnBrk="1" hangingPunct="1"/>
            <a:r>
              <a:rPr lang="en-US" sz="2800" dirty="0" smtClean="0">
                <a:solidFill>
                  <a:srgbClr val="FFFFFF"/>
                </a:solidFill>
                <a:cs typeface="Arial" pitchFamily="34" charset="0"/>
              </a:rPr>
              <a:t>AUDIT AND TAX MATTERS</a:t>
            </a:r>
            <a:endParaRPr lang="en-US" sz="2800" dirty="0">
              <a:solidFill>
                <a:srgbClr val="00A8C8"/>
              </a:solidFill>
              <a:cs typeface="Arial" pitchFamily="34" charset="0"/>
            </a:endParaRPr>
          </a:p>
        </p:txBody>
      </p:sp>
    </p:spTree>
    <p:custDataLst>
      <p:tags r:id="rId1"/>
    </p:custDataLst>
    <p:extLst>
      <p:ext uri="{BB962C8B-B14F-4D97-AF65-F5344CB8AC3E}">
        <p14:creationId xmlns:p14="http://schemas.microsoft.com/office/powerpoint/2010/main" val="1549307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noFill/>
        <a:effectLst/>
      </p:bgPr>
    </p:bg>
    <p:spTree>
      <p:nvGrpSpPr>
        <p:cNvPr id="1" name=""/>
        <p:cNvGrpSpPr/>
        <p:nvPr/>
      </p:nvGrpSpPr>
      <p:grpSpPr>
        <a:xfrm>
          <a:off x="0" y="0"/>
          <a:ext cx="0" cy="0"/>
          <a:chOff x="0" y="0"/>
          <a:chExt cx="0" cy="0"/>
        </a:xfrm>
      </p:grpSpPr>
      <p:grpSp>
        <p:nvGrpSpPr>
          <p:cNvPr id="35842" name="MMC_SectionShape"/>
          <p:cNvGrpSpPr>
            <a:grpSpLocks/>
          </p:cNvGrpSpPr>
          <p:nvPr>
            <p:custDataLst>
              <p:tags r:id="rId2"/>
            </p:custDataLst>
          </p:nvPr>
        </p:nvGrpSpPr>
        <p:grpSpPr bwMode="auto">
          <a:xfrm>
            <a:off x="0" y="0"/>
            <a:ext cx="9601200" cy="6858000"/>
            <a:chOff x="0" y="0"/>
            <a:chExt cx="6048" cy="4320"/>
          </a:xfrm>
        </p:grpSpPr>
        <p:sp>
          <p:nvSpPr>
            <p:cNvPr id="35844" name="Freeform 3"/>
            <p:cNvSpPr>
              <a:spLocks/>
            </p:cNvSpPr>
            <p:nvPr/>
          </p:nvSpPr>
          <p:spPr bwMode="invGray">
            <a:xfrm>
              <a:off x="0" y="1336"/>
              <a:ext cx="6048" cy="1504"/>
            </a:xfrm>
            <a:custGeom>
              <a:avLst/>
              <a:gdLst>
                <a:gd name="T0" fmla="*/ 0 w 6048"/>
                <a:gd name="T1" fmla="*/ 888 h 1504"/>
                <a:gd name="T2" fmla="*/ 6048 w 6048"/>
                <a:gd name="T3" fmla="*/ 0 h 1504"/>
                <a:gd name="T4" fmla="*/ 6048 w 6048"/>
                <a:gd name="T5" fmla="*/ 1504 h 1504"/>
                <a:gd name="T6" fmla="*/ 0 w 6048"/>
                <a:gd name="T7" fmla="*/ 1504 h 150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48" h="1504">
                  <a:moveTo>
                    <a:pt x="0" y="888"/>
                  </a:moveTo>
                  <a:lnTo>
                    <a:pt x="6048" y="0"/>
                  </a:lnTo>
                  <a:lnTo>
                    <a:pt x="6048" y="1504"/>
                  </a:lnTo>
                  <a:lnTo>
                    <a:pt x="0" y="1504"/>
                  </a:lnTo>
                </a:path>
              </a:pathLst>
            </a:custGeom>
            <a:solidFill>
              <a:schemeClr val="accent2"/>
            </a:solidFill>
            <a:ln>
              <a:noFill/>
            </a:ln>
            <a:effectLst/>
            <a:extLst>
              <a:ext uri="{91240B29-F687-4F45-9708-019B960494DF}">
                <a14:hiddenLine xmlns:a14="http://schemas.microsoft.com/office/drawing/2010/main" w="9525" cap="flat" cmpd="sng">
                  <a:solidFill>
                    <a:schemeClr val="bg2"/>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anchor="ctr"/>
            <a:lstStyle/>
            <a:p>
              <a:endParaRPr lang="en-US"/>
            </a:p>
          </p:txBody>
        </p:sp>
        <p:sp>
          <p:nvSpPr>
            <p:cNvPr id="35845" name="Freeform 4"/>
            <p:cNvSpPr>
              <a:spLocks/>
            </p:cNvSpPr>
            <p:nvPr/>
          </p:nvSpPr>
          <p:spPr bwMode="invGray">
            <a:xfrm>
              <a:off x="0" y="2816"/>
              <a:ext cx="6048" cy="912"/>
            </a:xfrm>
            <a:custGeom>
              <a:avLst/>
              <a:gdLst>
                <a:gd name="T0" fmla="*/ 0 w 6048"/>
                <a:gd name="T1" fmla="*/ 0 h 912"/>
                <a:gd name="T2" fmla="*/ 6048 w 6048"/>
                <a:gd name="T3" fmla="*/ 0 h 912"/>
                <a:gd name="T4" fmla="*/ 6048 w 6048"/>
                <a:gd name="T5" fmla="*/ 912 h 912"/>
                <a:gd name="T6" fmla="*/ 0 w 6048"/>
                <a:gd name="T7" fmla="*/ 320 h 9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48" h="912">
                  <a:moveTo>
                    <a:pt x="0" y="0"/>
                  </a:moveTo>
                  <a:lnTo>
                    <a:pt x="6048" y="0"/>
                  </a:lnTo>
                  <a:lnTo>
                    <a:pt x="6048" y="912"/>
                  </a:lnTo>
                  <a:lnTo>
                    <a:pt x="0" y="320"/>
                  </a:lnTo>
                </a:path>
              </a:pathLst>
            </a:custGeom>
            <a:solidFill>
              <a:schemeClr val="folHlink"/>
            </a:solidFill>
            <a:ln>
              <a:noFill/>
            </a:ln>
            <a:effectLst/>
            <a:extLst>
              <a:ext uri="{91240B29-F687-4F45-9708-019B960494DF}">
                <a14:hiddenLine xmlns:a14="http://schemas.microsoft.com/office/drawing/2010/main" w="9525" cap="flat" cmpd="sng">
                  <a:solidFill>
                    <a:schemeClr val="bg2"/>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anchor="ctr"/>
            <a:lstStyle/>
            <a:p>
              <a:endParaRPr lang="en-US"/>
            </a:p>
          </p:txBody>
        </p:sp>
        <p:sp>
          <p:nvSpPr>
            <p:cNvPr id="35846" name="Freeform 5"/>
            <p:cNvSpPr>
              <a:spLocks/>
            </p:cNvSpPr>
            <p:nvPr/>
          </p:nvSpPr>
          <p:spPr bwMode="invGray">
            <a:xfrm>
              <a:off x="0" y="3112"/>
              <a:ext cx="6048" cy="1208"/>
            </a:xfrm>
            <a:custGeom>
              <a:avLst/>
              <a:gdLst>
                <a:gd name="T0" fmla="*/ 0 w 6048"/>
                <a:gd name="T1" fmla="*/ 0 h 1208"/>
                <a:gd name="T2" fmla="*/ 6048 w 6048"/>
                <a:gd name="T3" fmla="*/ 592 h 1208"/>
                <a:gd name="T4" fmla="*/ 6048 w 6048"/>
                <a:gd name="T5" fmla="*/ 1208 h 1208"/>
                <a:gd name="T6" fmla="*/ 0 w 6048"/>
                <a:gd name="T7" fmla="*/ 1208 h 12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48" h="1208">
                  <a:moveTo>
                    <a:pt x="0" y="0"/>
                  </a:moveTo>
                  <a:lnTo>
                    <a:pt x="6048" y="592"/>
                  </a:lnTo>
                  <a:lnTo>
                    <a:pt x="6048" y="1208"/>
                  </a:lnTo>
                  <a:lnTo>
                    <a:pt x="0" y="1208"/>
                  </a:lnTo>
                </a:path>
              </a:pathLst>
            </a:custGeom>
            <a:solidFill>
              <a:schemeClr val="hlink"/>
            </a:solidFill>
            <a:ln>
              <a:noFill/>
            </a:ln>
            <a:effectLst/>
            <a:extLst>
              <a:ext uri="{91240B29-F687-4F45-9708-019B960494DF}">
                <a14:hiddenLine xmlns:a14="http://schemas.microsoft.com/office/drawing/2010/main" w="9525" cap="flat" cmpd="sng">
                  <a:solidFill>
                    <a:schemeClr val="bg2"/>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anchor="ctr"/>
            <a:lstStyle/>
            <a:p>
              <a:endParaRPr lang="en-US"/>
            </a:p>
          </p:txBody>
        </p:sp>
        <p:sp>
          <p:nvSpPr>
            <p:cNvPr id="35847" name="Freeform 6"/>
            <p:cNvSpPr>
              <a:spLocks/>
            </p:cNvSpPr>
            <p:nvPr/>
          </p:nvSpPr>
          <p:spPr bwMode="invGray">
            <a:xfrm>
              <a:off x="0" y="0"/>
              <a:ext cx="6048" cy="2272"/>
            </a:xfrm>
            <a:custGeom>
              <a:avLst/>
              <a:gdLst>
                <a:gd name="T0" fmla="*/ 0 w 6048"/>
                <a:gd name="T1" fmla="*/ 2272 h 2272"/>
                <a:gd name="T2" fmla="*/ 0 w 6048"/>
                <a:gd name="T3" fmla="*/ 0 h 2272"/>
                <a:gd name="T4" fmla="*/ 6048 w 6048"/>
                <a:gd name="T5" fmla="*/ 0 h 2272"/>
                <a:gd name="T6" fmla="*/ 6048 w 6048"/>
                <a:gd name="T7" fmla="*/ 1384 h 227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48" h="2272">
                  <a:moveTo>
                    <a:pt x="0" y="2272"/>
                  </a:moveTo>
                  <a:lnTo>
                    <a:pt x="0" y="0"/>
                  </a:lnTo>
                  <a:lnTo>
                    <a:pt x="6048" y="0"/>
                  </a:lnTo>
                  <a:lnTo>
                    <a:pt x="6048" y="1384"/>
                  </a:lnTo>
                </a:path>
              </a:pathLst>
            </a:custGeom>
            <a:solidFill>
              <a:schemeClr val="accent1"/>
            </a:solidFill>
            <a:ln>
              <a:noFill/>
            </a:ln>
            <a:effectLst/>
            <a:extLst>
              <a:ext uri="{91240B29-F687-4F45-9708-019B960494DF}">
                <a14:hiddenLine xmlns:a14="http://schemas.microsoft.com/office/drawing/2010/main" w="9525" cap="flat" cmpd="sng">
                  <a:solidFill>
                    <a:schemeClr val="bg2"/>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anchor="ctr"/>
            <a:lstStyle/>
            <a:p>
              <a:endParaRPr lang="en-US"/>
            </a:p>
          </p:txBody>
        </p:sp>
      </p:grpSp>
      <p:sp>
        <p:nvSpPr>
          <p:cNvPr id="12" name="MMCOA_SectionTitle"/>
          <p:cNvSpPr txBox="1">
            <a:spLocks noChangeArrowheads="1"/>
          </p:cNvSpPr>
          <p:nvPr/>
        </p:nvSpPr>
        <p:spPr bwMode="invGray">
          <a:xfrm>
            <a:off x="912813" y="1371600"/>
            <a:ext cx="7621587" cy="41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a:spAutoFit/>
          </a:bodyPr>
          <a:lstStyle>
            <a:lvl1pPr eaLnBrk="0" hangingPunct="0">
              <a:defRPr sz="2000">
                <a:solidFill>
                  <a:schemeClr val="tx1"/>
                </a:solidFill>
                <a:latin typeface="Arial" pitchFamily="34" charset="0"/>
                <a:ea typeface="MS PGothic" pitchFamily="34" charset="-128"/>
              </a:defRPr>
            </a:lvl1pPr>
            <a:lvl2pPr marL="742950" indent="-285750" eaLnBrk="0" hangingPunct="0">
              <a:defRPr sz="2000">
                <a:solidFill>
                  <a:schemeClr val="tx1"/>
                </a:solidFill>
                <a:latin typeface="Arial" pitchFamily="34" charset="0"/>
                <a:ea typeface="MS PGothic" pitchFamily="34" charset="-128"/>
              </a:defRPr>
            </a:lvl2pPr>
            <a:lvl3pPr marL="1143000" indent="-228600" eaLnBrk="0" hangingPunct="0">
              <a:defRPr sz="2000">
                <a:solidFill>
                  <a:schemeClr val="tx1"/>
                </a:solidFill>
                <a:latin typeface="Arial" pitchFamily="34" charset="0"/>
                <a:ea typeface="MS PGothic" pitchFamily="34" charset="-128"/>
              </a:defRPr>
            </a:lvl3pPr>
            <a:lvl4pPr marL="1600200" indent="-228600" eaLnBrk="0" hangingPunct="0">
              <a:defRPr sz="2000">
                <a:solidFill>
                  <a:schemeClr val="tx1"/>
                </a:solidFill>
                <a:latin typeface="Arial" pitchFamily="34" charset="0"/>
                <a:ea typeface="MS PGothic" pitchFamily="34" charset="-128"/>
              </a:defRPr>
            </a:lvl4pPr>
            <a:lvl5pPr marL="2057400" indent="-228600" eaLnBrk="0" hangingPunct="0">
              <a:defRPr sz="2000">
                <a:solidFill>
                  <a:schemeClr val="tx1"/>
                </a:solidFill>
                <a:latin typeface="Arial" pitchFamily="34" charset="0"/>
                <a:ea typeface="MS PGothic" pitchFamily="34" charset="-128"/>
              </a:defRPr>
            </a:lvl5pPr>
            <a:lvl6pPr marL="25146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6pPr>
            <a:lvl7pPr marL="29718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7pPr>
            <a:lvl8pPr marL="34290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8pPr>
            <a:lvl9pPr marL="38862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9pPr>
          </a:lstStyle>
          <a:p>
            <a:pPr algn="l" eaLnBrk="1" hangingPunct="1"/>
            <a:r>
              <a:rPr lang="en-US" sz="2800" dirty="0" smtClean="0">
                <a:solidFill>
                  <a:srgbClr val="FFFFFF"/>
                </a:solidFill>
                <a:cs typeface="Arial" pitchFamily="34" charset="0"/>
              </a:rPr>
              <a:t>REAL LIFE CASE STUDIES</a:t>
            </a:r>
            <a:endParaRPr lang="en-US" sz="2800" dirty="0">
              <a:solidFill>
                <a:srgbClr val="00A8C8"/>
              </a:solidFill>
              <a:cs typeface="Arial" pitchFamily="34" charset="0"/>
            </a:endParaRPr>
          </a:p>
        </p:txBody>
      </p:sp>
    </p:spTree>
    <p:custDataLst>
      <p:tags r:id="rId1"/>
    </p:custDataLst>
    <p:extLst>
      <p:ext uri="{BB962C8B-B14F-4D97-AF65-F5344CB8AC3E}">
        <p14:creationId xmlns:p14="http://schemas.microsoft.com/office/powerpoint/2010/main" val="1964112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smtClean="0">
                <a:solidFill>
                  <a:schemeClr val="accent2"/>
                </a:solidFill>
                <a:latin typeface="Arial"/>
              </a:rPr>
              <a:t>1</a:t>
            </a:r>
            <a:r>
              <a:rPr lang="en-US" dirty="0" smtClean="0">
                <a:solidFill>
                  <a:schemeClr val="accent2"/>
                </a:solidFill>
                <a:latin typeface="Arial"/>
              </a:rPr>
              <a:t>) Construction Client (Privately Held)</a:t>
            </a:r>
            <a:br>
              <a:rPr lang="en-US" dirty="0" smtClean="0">
                <a:solidFill>
                  <a:schemeClr val="accent2"/>
                </a:solidFill>
                <a:latin typeface="Arial"/>
              </a:rPr>
            </a:br>
            <a:endParaRPr lang="en-US" dirty="0" smtClean="0">
              <a:solidFill>
                <a:schemeClr val="accent2"/>
              </a:solidFill>
              <a:latin typeface="Arial"/>
            </a:endParaRPr>
          </a:p>
        </p:txBody>
      </p:sp>
      <p:sp>
        <p:nvSpPr>
          <p:cNvPr id="36867" name="Rectangle 3"/>
          <p:cNvSpPr>
            <a:spLocks noGrp="1" noChangeArrowheads="1"/>
          </p:cNvSpPr>
          <p:nvPr>
            <p:ph sz="half" idx="1"/>
          </p:nvPr>
        </p:nvSpPr>
        <p:spPr/>
        <p:txBody>
          <a:bodyPr/>
          <a:lstStyle/>
          <a:p>
            <a:r>
              <a:rPr lang="en-US" smtClean="0"/>
              <a:t>$500 million in sales. </a:t>
            </a:r>
          </a:p>
          <a:p>
            <a:r>
              <a:rPr lang="en-US" smtClean="0"/>
              <a:t>Large commercial market premium spend.</a:t>
            </a:r>
          </a:p>
          <a:p>
            <a:r>
              <a:rPr lang="en-US" smtClean="0"/>
              <a:t>Recommended coverages:</a:t>
            </a:r>
          </a:p>
          <a:p>
            <a:pPr lvl="1"/>
            <a:r>
              <a:rPr lang="en-US" smtClean="0"/>
              <a:t>Supply chain/contingent business interruption.</a:t>
            </a:r>
          </a:p>
          <a:p>
            <a:pPr lvl="1"/>
            <a:r>
              <a:rPr lang="en-US" smtClean="0"/>
              <a:t>Rip and tear.</a:t>
            </a:r>
          </a:p>
          <a:p>
            <a:pPr lvl="1"/>
            <a:r>
              <a:rPr lang="en-US" smtClean="0"/>
              <a:t>Professional liability.</a:t>
            </a:r>
          </a:p>
          <a:p>
            <a:pPr lvl="1"/>
            <a:r>
              <a:rPr lang="en-US" smtClean="0"/>
              <a:t>Equipment property coverage.</a:t>
            </a:r>
          </a:p>
          <a:p>
            <a:pPr lvl="1"/>
            <a:r>
              <a:rPr lang="en-US" smtClean="0"/>
              <a:t>Subcontractor default.</a:t>
            </a:r>
            <a:endParaRPr lang="en-US" dirty="0" smtClean="0"/>
          </a:p>
        </p:txBody>
      </p:sp>
      <p:sp>
        <p:nvSpPr>
          <p:cNvPr id="7" name="Content Placeholder 6"/>
          <p:cNvSpPr>
            <a:spLocks noGrp="1"/>
          </p:cNvSpPr>
          <p:nvPr>
            <p:ph sz="half" idx="2"/>
          </p:nvPr>
        </p:nvSpPr>
        <p:spPr/>
        <p:txBody>
          <a:bodyPr/>
          <a:lstStyle/>
          <a:p>
            <a:r>
              <a:rPr lang="en-US" dirty="0" smtClean="0"/>
              <a:t>Benefits:</a:t>
            </a:r>
          </a:p>
          <a:p>
            <a:pPr lvl="1"/>
            <a:r>
              <a:rPr lang="en-US" dirty="0" smtClean="0"/>
              <a:t>Cover current exclusions/hard to place insurance (rip and tear).</a:t>
            </a:r>
          </a:p>
          <a:p>
            <a:pPr lvl="1"/>
            <a:r>
              <a:rPr lang="en-US" dirty="0" smtClean="0"/>
              <a:t>Tax efficient funding of risks.</a:t>
            </a:r>
          </a:p>
          <a:p>
            <a:pPr lvl="1"/>
            <a:r>
              <a:rPr lang="en-US" dirty="0" smtClean="0"/>
              <a:t>Wealth transfer by using trusts.</a:t>
            </a:r>
          </a:p>
          <a:p>
            <a:r>
              <a:rPr lang="en-US" dirty="0" smtClean="0"/>
              <a:t>Challenges:</a:t>
            </a:r>
          </a:p>
          <a:p>
            <a:pPr lvl="1"/>
            <a:r>
              <a:rPr lang="en-US" dirty="0" smtClean="0"/>
              <a:t>Posting capital.</a:t>
            </a:r>
          </a:p>
          <a:p>
            <a:pPr lvl="2"/>
            <a:r>
              <a:rPr lang="en-US" dirty="0" smtClean="0"/>
              <a:t>Pledging assets.</a:t>
            </a:r>
          </a:p>
          <a:p>
            <a:r>
              <a:rPr lang="en-US" dirty="0" smtClean="0"/>
              <a:t>Potential economic impact:</a:t>
            </a:r>
          </a:p>
          <a:p>
            <a:pPr lvl="1"/>
            <a:r>
              <a:rPr lang="en-US" dirty="0" smtClean="0"/>
              <a:t>$350,000 annually.</a:t>
            </a:r>
          </a:p>
        </p:txBody>
      </p:sp>
    </p:spTree>
    <p:extLst>
      <p:ext uri="{BB962C8B-B14F-4D97-AF65-F5344CB8AC3E}">
        <p14:creationId xmlns:p14="http://schemas.microsoft.com/office/powerpoint/2010/main" val="628058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dirty="0" smtClean="0">
                <a:solidFill>
                  <a:schemeClr val="accent2"/>
                </a:solidFill>
                <a:latin typeface="Arial"/>
              </a:rPr>
              <a:t>2) Beverage Distributor (Privately Held)</a:t>
            </a:r>
            <a:br>
              <a:rPr lang="en-US" dirty="0" smtClean="0">
                <a:solidFill>
                  <a:schemeClr val="accent2"/>
                </a:solidFill>
                <a:latin typeface="Arial"/>
              </a:rPr>
            </a:br>
            <a:endParaRPr lang="en-US" dirty="0" smtClean="0">
              <a:solidFill>
                <a:schemeClr val="accent2"/>
              </a:solidFill>
              <a:latin typeface="Arial"/>
            </a:endParaRPr>
          </a:p>
        </p:txBody>
      </p:sp>
      <p:sp>
        <p:nvSpPr>
          <p:cNvPr id="36867" name="Rectangle 3"/>
          <p:cNvSpPr>
            <a:spLocks noGrp="1" noChangeArrowheads="1"/>
          </p:cNvSpPr>
          <p:nvPr>
            <p:ph idx="1"/>
          </p:nvPr>
        </p:nvSpPr>
        <p:spPr/>
        <p:txBody>
          <a:bodyPr/>
          <a:lstStyle/>
          <a:p>
            <a:r>
              <a:rPr lang="en-US" dirty="0" smtClean="0"/>
              <a:t>$145 million in sales. </a:t>
            </a:r>
          </a:p>
          <a:p>
            <a:r>
              <a:rPr lang="en-US" dirty="0" smtClean="0"/>
              <a:t>Recommended coverages:</a:t>
            </a:r>
          </a:p>
          <a:p>
            <a:pPr lvl="1"/>
            <a:r>
              <a:rPr lang="en-US" dirty="0" smtClean="0"/>
              <a:t>Accidental contamination.</a:t>
            </a:r>
          </a:p>
          <a:p>
            <a:pPr lvl="1"/>
            <a:r>
              <a:rPr lang="en-US" dirty="0" smtClean="0"/>
              <a:t>Supply chain/contingent business interruption.</a:t>
            </a:r>
          </a:p>
          <a:p>
            <a:pPr lvl="1"/>
            <a:r>
              <a:rPr lang="en-US" dirty="0" smtClean="0"/>
              <a:t>Workers’ compensation and general liability buy down.</a:t>
            </a:r>
          </a:p>
          <a:p>
            <a:pPr lvl="1"/>
            <a:r>
              <a:rPr lang="en-US" dirty="0" smtClean="0"/>
              <a:t>Terrorism.</a:t>
            </a:r>
          </a:p>
          <a:p>
            <a:r>
              <a:rPr lang="en-US" dirty="0" smtClean="0"/>
              <a:t>Benefits:</a:t>
            </a:r>
          </a:p>
          <a:p>
            <a:pPr lvl="1"/>
            <a:r>
              <a:rPr lang="en-US" dirty="0" smtClean="0"/>
              <a:t>Product not readily available in commercial market.</a:t>
            </a:r>
          </a:p>
          <a:p>
            <a:pPr lvl="1"/>
            <a:r>
              <a:rPr lang="en-US" dirty="0" smtClean="0"/>
              <a:t>Funding retained deductibles.</a:t>
            </a:r>
          </a:p>
          <a:p>
            <a:pPr lvl="1"/>
            <a:r>
              <a:rPr lang="en-US" dirty="0" smtClean="0"/>
              <a:t>Tax efficiencies (savings) with additional coverage's written.</a:t>
            </a:r>
          </a:p>
          <a:p>
            <a:r>
              <a:rPr lang="en-US" dirty="0" smtClean="0"/>
              <a:t>Challenges:</a:t>
            </a:r>
          </a:p>
          <a:p>
            <a:pPr lvl="1"/>
            <a:r>
              <a:rPr lang="en-US" dirty="0" smtClean="0"/>
              <a:t>No material challenges.</a:t>
            </a:r>
          </a:p>
          <a:p>
            <a:r>
              <a:rPr lang="en-US" dirty="0" smtClean="0"/>
              <a:t>Potential economic impact:</a:t>
            </a:r>
          </a:p>
          <a:p>
            <a:pPr lvl="1"/>
            <a:r>
              <a:rPr lang="en-US" dirty="0" smtClean="0"/>
              <a:t>$400,000 annually.</a:t>
            </a:r>
          </a:p>
        </p:txBody>
      </p:sp>
    </p:spTree>
    <p:extLst>
      <p:ext uri="{BB962C8B-B14F-4D97-AF65-F5344CB8AC3E}">
        <p14:creationId xmlns:p14="http://schemas.microsoft.com/office/powerpoint/2010/main" val="1289390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2" name="MMC_SectionShape"/>
          <p:cNvGrpSpPr>
            <a:grpSpLocks/>
          </p:cNvGrpSpPr>
          <p:nvPr>
            <p:custDataLst>
              <p:tags r:id="rId2"/>
            </p:custDataLst>
          </p:nvPr>
        </p:nvGrpSpPr>
        <p:grpSpPr bwMode="auto">
          <a:xfrm>
            <a:off x="0" y="0"/>
            <a:ext cx="9601200" cy="6858000"/>
            <a:chOff x="0" y="0"/>
            <a:chExt cx="6048" cy="4320"/>
          </a:xfrm>
        </p:grpSpPr>
        <p:sp>
          <p:nvSpPr>
            <p:cNvPr id="35844" name="Freeform 3"/>
            <p:cNvSpPr>
              <a:spLocks/>
            </p:cNvSpPr>
            <p:nvPr/>
          </p:nvSpPr>
          <p:spPr bwMode="invGray">
            <a:xfrm>
              <a:off x="0" y="1336"/>
              <a:ext cx="6048" cy="1504"/>
            </a:xfrm>
            <a:custGeom>
              <a:avLst/>
              <a:gdLst>
                <a:gd name="T0" fmla="*/ 0 w 6048"/>
                <a:gd name="T1" fmla="*/ 888 h 1504"/>
                <a:gd name="T2" fmla="*/ 6048 w 6048"/>
                <a:gd name="T3" fmla="*/ 0 h 1504"/>
                <a:gd name="T4" fmla="*/ 6048 w 6048"/>
                <a:gd name="T5" fmla="*/ 1504 h 1504"/>
                <a:gd name="T6" fmla="*/ 0 w 6048"/>
                <a:gd name="T7" fmla="*/ 1504 h 150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48" h="1504">
                  <a:moveTo>
                    <a:pt x="0" y="888"/>
                  </a:moveTo>
                  <a:lnTo>
                    <a:pt x="6048" y="0"/>
                  </a:lnTo>
                  <a:lnTo>
                    <a:pt x="6048" y="1504"/>
                  </a:lnTo>
                  <a:lnTo>
                    <a:pt x="0" y="1504"/>
                  </a:lnTo>
                </a:path>
              </a:pathLst>
            </a:custGeom>
            <a:solidFill>
              <a:schemeClr val="accent2"/>
            </a:solidFill>
            <a:ln>
              <a:noFill/>
            </a:ln>
            <a:effectLst/>
            <a:extLst>
              <a:ext uri="{91240B29-F687-4F45-9708-019B960494DF}">
                <a14:hiddenLine xmlns:a14="http://schemas.microsoft.com/office/drawing/2010/main" w="9525" cap="flat" cmpd="sng">
                  <a:solidFill>
                    <a:schemeClr val="bg2"/>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anchor="ctr"/>
            <a:lstStyle/>
            <a:p>
              <a:endParaRPr lang="en-US"/>
            </a:p>
          </p:txBody>
        </p:sp>
        <p:sp>
          <p:nvSpPr>
            <p:cNvPr id="35845" name="Freeform 4"/>
            <p:cNvSpPr>
              <a:spLocks/>
            </p:cNvSpPr>
            <p:nvPr/>
          </p:nvSpPr>
          <p:spPr bwMode="invGray">
            <a:xfrm>
              <a:off x="0" y="2816"/>
              <a:ext cx="6048" cy="912"/>
            </a:xfrm>
            <a:custGeom>
              <a:avLst/>
              <a:gdLst>
                <a:gd name="T0" fmla="*/ 0 w 6048"/>
                <a:gd name="T1" fmla="*/ 0 h 912"/>
                <a:gd name="T2" fmla="*/ 6048 w 6048"/>
                <a:gd name="T3" fmla="*/ 0 h 912"/>
                <a:gd name="T4" fmla="*/ 6048 w 6048"/>
                <a:gd name="T5" fmla="*/ 912 h 912"/>
                <a:gd name="T6" fmla="*/ 0 w 6048"/>
                <a:gd name="T7" fmla="*/ 320 h 9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48" h="912">
                  <a:moveTo>
                    <a:pt x="0" y="0"/>
                  </a:moveTo>
                  <a:lnTo>
                    <a:pt x="6048" y="0"/>
                  </a:lnTo>
                  <a:lnTo>
                    <a:pt x="6048" y="912"/>
                  </a:lnTo>
                  <a:lnTo>
                    <a:pt x="0" y="320"/>
                  </a:lnTo>
                </a:path>
              </a:pathLst>
            </a:custGeom>
            <a:solidFill>
              <a:schemeClr val="folHlink"/>
            </a:solidFill>
            <a:ln>
              <a:noFill/>
            </a:ln>
            <a:effectLst/>
            <a:extLst>
              <a:ext uri="{91240B29-F687-4F45-9708-019B960494DF}">
                <a14:hiddenLine xmlns:a14="http://schemas.microsoft.com/office/drawing/2010/main" w="9525" cap="flat" cmpd="sng">
                  <a:solidFill>
                    <a:schemeClr val="bg2"/>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anchor="ctr"/>
            <a:lstStyle/>
            <a:p>
              <a:endParaRPr lang="en-US"/>
            </a:p>
          </p:txBody>
        </p:sp>
        <p:sp>
          <p:nvSpPr>
            <p:cNvPr id="35846" name="Freeform 5"/>
            <p:cNvSpPr>
              <a:spLocks/>
            </p:cNvSpPr>
            <p:nvPr/>
          </p:nvSpPr>
          <p:spPr bwMode="invGray">
            <a:xfrm>
              <a:off x="0" y="3112"/>
              <a:ext cx="6048" cy="1208"/>
            </a:xfrm>
            <a:custGeom>
              <a:avLst/>
              <a:gdLst>
                <a:gd name="T0" fmla="*/ 0 w 6048"/>
                <a:gd name="T1" fmla="*/ 0 h 1208"/>
                <a:gd name="T2" fmla="*/ 6048 w 6048"/>
                <a:gd name="T3" fmla="*/ 592 h 1208"/>
                <a:gd name="T4" fmla="*/ 6048 w 6048"/>
                <a:gd name="T5" fmla="*/ 1208 h 1208"/>
                <a:gd name="T6" fmla="*/ 0 w 6048"/>
                <a:gd name="T7" fmla="*/ 1208 h 12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48" h="1208">
                  <a:moveTo>
                    <a:pt x="0" y="0"/>
                  </a:moveTo>
                  <a:lnTo>
                    <a:pt x="6048" y="592"/>
                  </a:lnTo>
                  <a:lnTo>
                    <a:pt x="6048" y="1208"/>
                  </a:lnTo>
                  <a:lnTo>
                    <a:pt x="0" y="1208"/>
                  </a:lnTo>
                </a:path>
              </a:pathLst>
            </a:custGeom>
            <a:solidFill>
              <a:schemeClr val="hlink"/>
            </a:solidFill>
            <a:ln>
              <a:noFill/>
            </a:ln>
            <a:effectLst/>
            <a:extLst>
              <a:ext uri="{91240B29-F687-4F45-9708-019B960494DF}">
                <a14:hiddenLine xmlns:a14="http://schemas.microsoft.com/office/drawing/2010/main" w="9525" cap="flat" cmpd="sng">
                  <a:solidFill>
                    <a:schemeClr val="bg2"/>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anchor="ctr"/>
            <a:lstStyle/>
            <a:p>
              <a:endParaRPr lang="en-US"/>
            </a:p>
          </p:txBody>
        </p:sp>
        <p:sp>
          <p:nvSpPr>
            <p:cNvPr id="35847" name="Freeform 6"/>
            <p:cNvSpPr>
              <a:spLocks/>
            </p:cNvSpPr>
            <p:nvPr/>
          </p:nvSpPr>
          <p:spPr bwMode="invGray">
            <a:xfrm>
              <a:off x="0" y="0"/>
              <a:ext cx="6048" cy="2272"/>
            </a:xfrm>
            <a:custGeom>
              <a:avLst/>
              <a:gdLst>
                <a:gd name="T0" fmla="*/ 0 w 6048"/>
                <a:gd name="T1" fmla="*/ 2272 h 2272"/>
                <a:gd name="T2" fmla="*/ 0 w 6048"/>
                <a:gd name="T3" fmla="*/ 0 h 2272"/>
                <a:gd name="T4" fmla="*/ 6048 w 6048"/>
                <a:gd name="T5" fmla="*/ 0 h 2272"/>
                <a:gd name="T6" fmla="*/ 6048 w 6048"/>
                <a:gd name="T7" fmla="*/ 1384 h 227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48" h="2272">
                  <a:moveTo>
                    <a:pt x="0" y="2272"/>
                  </a:moveTo>
                  <a:lnTo>
                    <a:pt x="0" y="0"/>
                  </a:lnTo>
                  <a:lnTo>
                    <a:pt x="6048" y="0"/>
                  </a:lnTo>
                  <a:lnTo>
                    <a:pt x="6048" y="1384"/>
                  </a:lnTo>
                </a:path>
              </a:pathLst>
            </a:custGeom>
            <a:solidFill>
              <a:schemeClr val="accent1"/>
            </a:solidFill>
            <a:ln>
              <a:noFill/>
            </a:ln>
            <a:effectLst/>
            <a:extLst>
              <a:ext uri="{91240B29-F687-4F45-9708-019B960494DF}">
                <a14:hiddenLine xmlns:a14="http://schemas.microsoft.com/office/drawing/2010/main" w="9525" cap="flat" cmpd="sng">
                  <a:solidFill>
                    <a:schemeClr val="bg2"/>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anchor="ctr"/>
            <a:lstStyle/>
            <a:p>
              <a:endParaRPr lang="en-US"/>
            </a:p>
          </p:txBody>
        </p:sp>
      </p:grpSp>
      <p:sp>
        <p:nvSpPr>
          <p:cNvPr id="12" name="MMCOA_SectionTitle"/>
          <p:cNvSpPr txBox="1">
            <a:spLocks noChangeArrowheads="1"/>
          </p:cNvSpPr>
          <p:nvPr/>
        </p:nvSpPr>
        <p:spPr bwMode="invGray">
          <a:xfrm>
            <a:off x="912813" y="1371600"/>
            <a:ext cx="7621587" cy="41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a:spAutoFit/>
          </a:bodyPr>
          <a:lstStyle>
            <a:lvl1pPr eaLnBrk="0" hangingPunct="0">
              <a:defRPr sz="2000">
                <a:solidFill>
                  <a:schemeClr val="tx1"/>
                </a:solidFill>
                <a:latin typeface="Arial" pitchFamily="34" charset="0"/>
                <a:ea typeface="MS PGothic" pitchFamily="34" charset="-128"/>
              </a:defRPr>
            </a:lvl1pPr>
            <a:lvl2pPr marL="742950" indent="-285750" eaLnBrk="0" hangingPunct="0">
              <a:defRPr sz="2000">
                <a:solidFill>
                  <a:schemeClr val="tx1"/>
                </a:solidFill>
                <a:latin typeface="Arial" pitchFamily="34" charset="0"/>
                <a:ea typeface="MS PGothic" pitchFamily="34" charset="-128"/>
              </a:defRPr>
            </a:lvl2pPr>
            <a:lvl3pPr marL="1143000" indent="-228600" eaLnBrk="0" hangingPunct="0">
              <a:defRPr sz="2000">
                <a:solidFill>
                  <a:schemeClr val="tx1"/>
                </a:solidFill>
                <a:latin typeface="Arial" pitchFamily="34" charset="0"/>
                <a:ea typeface="MS PGothic" pitchFamily="34" charset="-128"/>
              </a:defRPr>
            </a:lvl3pPr>
            <a:lvl4pPr marL="1600200" indent="-228600" eaLnBrk="0" hangingPunct="0">
              <a:defRPr sz="2000">
                <a:solidFill>
                  <a:schemeClr val="tx1"/>
                </a:solidFill>
                <a:latin typeface="Arial" pitchFamily="34" charset="0"/>
                <a:ea typeface="MS PGothic" pitchFamily="34" charset="-128"/>
              </a:defRPr>
            </a:lvl4pPr>
            <a:lvl5pPr marL="2057400" indent="-228600" eaLnBrk="0" hangingPunct="0">
              <a:defRPr sz="2000">
                <a:solidFill>
                  <a:schemeClr val="tx1"/>
                </a:solidFill>
                <a:latin typeface="Arial" pitchFamily="34" charset="0"/>
                <a:ea typeface="MS PGothic" pitchFamily="34" charset="-128"/>
              </a:defRPr>
            </a:lvl5pPr>
            <a:lvl6pPr marL="25146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6pPr>
            <a:lvl7pPr marL="29718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7pPr>
            <a:lvl8pPr marL="34290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8pPr>
            <a:lvl9pPr marL="38862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9pPr>
          </a:lstStyle>
          <a:p>
            <a:pPr algn="l" eaLnBrk="1" hangingPunct="1"/>
            <a:r>
              <a:rPr lang="en-US" sz="2800" dirty="0" smtClean="0">
                <a:solidFill>
                  <a:srgbClr val="FFFFFF"/>
                </a:solidFill>
                <a:cs typeface="Arial" pitchFamily="34" charset="0"/>
              </a:rPr>
              <a:t>SMALL CAPTIVES BY THE NUMBERS</a:t>
            </a:r>
            <a:endParaRPr lang="en-US" sz="2800" dirty="0">
              <a:solidFill>
                <a:srgbClr val="00A8C8"/>
              </a:solidFill>
              <a:cs typeface="Arial" pitchFamily="34" charset="0"/>
            </a:endParaRPr>
          </a:p>
        </p:txBody>
      </p:sp>
    </p:spTree>
    <p:custDataLst>
      <p:tags r:id="rId1"/>
    </p:custDataLst>
    <p:extLst>
      <p:ext uri="{BB962C8B-B14F-4D97-AF65-F5344CB8AC3E}">
        <p14:creationId xmlns:p14="http://schemas.microsoft.com/office/powerpoint/2010/main" val="2348664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noFill/>
        <a:effectLst/>
      </p:bgPr>
    </p:bg>
    <p:spTree>
      <p:nvGrpSpPr>
        <p:cNvPr id="1" name=""/>
        <p:cNvGrpSpPr/>
        <p:nvPr/>
      </p:nvGrpSpPr>
      <p:grpSpPr>
        <a:xfrm>
          <a:off x="0" y="0"/>
          <a:ext cx="0" cy="0"/>
          <a:chOff x="0" y="0"/>
          <a:chExt cx="0" cy="0"/>
        </a:xfrm>
      </p:grpSpPr>
      <p:grpSp>
        <p:nvGrpSpPr>
          <p:cNvPr id="17" name="MMC_SectionShape"/>
          <p:cNvGrpSpPr/>
          <p:nvPr>
            <p:custDataLst>
              <p:tags r:id="rId2"/>
            </p:custDataLst>
          </p:nvPr>
        </p:nvGrpSpPr>
        <p:grpSpPr bwMode="invGray">
          <a:xfrm>
            <a:off x="0" y="0"/>
            <a:ext cx="9601201" cy="6858001"/>
            <a:chOff x="0" y="0"/>
            <a:chExt cx="9601201" cy="6858001"/>
          </a:xfrm>
        </p:grpSpPr>
        <p:sp>
          <p:nvSpPr>
            <p:cNvPr id="13" name="Freeform 12"/>
            <p:cNvSpPr/>
            <p:nvPr/>
          </p:nvSpPr>
          <p:spPr bwMode="invGray">
            <a:xfrm>
              <a:off x="0" y="3530600"/>
              <a:ext cx="9601201" cy="1447801"/>
            </a:xfrm>
            <a:custGeom>
              <a:avLst/>
              <a:gdLst/>
              <a:ahLst/>
              <a:cxnLst/>
              <a:rect l="0" t="0" r="0" b="0"/>
              <a:pathLst>
                <a:path w="9601201" h="1447801">
                  <a:moveTo>
                    <a:pt x="0" y="0"/>
                  </a:moveTo>
                  <a:lnTo>
                    <a:pt x="9601200" y="0"/>
                  </a:lnTo>
                  <a:lnTo>
                    <a:pt x="9601200" y="1447800"/>
                  </a:lnTo>
                  <a:lnTo>
                    <a:pt x="0" y="977900"/>
                  </a:lnTo>
                </a:path>
              </a:pathLst>
            </a:custGeom>
            <a:solidFill>
              <a:schemeClr val="hlink"/>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chemeClr val="bg2"/>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91440" bIns="45720" numCol="1" rtlCol="0" anchor="ctr" anchorCtr="0" compatLnSpc="1">
              <a:prstTxWarp prst="textNoShape">
                <a:avLst/>
              </a:prstTxWarp>
            </a:bodyPr>
            <a:lstStyle/>
            <a:p>
              <a:pPr marL="0" marR="0" indent="0" algn="ctr" defTabSz="914400" rtl="0" eaLnBrk="1" fontAlgn="base" latinLnBrk="0" hangingPunct="1">
                <a:lnSpc>
                  <a:spcPct val="86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14" name="Freeform 13"/>
            <p:cNvSpPr/>
            <p:nvPr/>
          </p:nvSpPr>
          <p:spPr bwMode="invGray">
            <a:xfrm>
              <a:off x="0" y="4470400"/>
              <a:ext cx="9601201" cy="1917701"/>
            </a:xfrm>
            <a:custGeom>
              <a:avLst/>
              <a:gdLst/>
              <a:ahLst/>
              <a:cxnLst/>
              <a:rect l="0" t="0" r="0" b="0"/>
              <a:pathLst>
                <a:path w="9601201" h="1917701">
                  <a:moveTo>
                    <a:pt x="0" y="0"/>
                  </a:moveTo>
                  <a:lnTo>
                    <a:pt x="9601200" y="469900"/>
                  </a:lnTo>
                  <a:lnTo>
                    <a:pt x="9601200" y="1917700"/>
                  </a:lnTo>
                  <a:lnTo>
                    <a:pt x="0" y="508000"/>
                  </a:lnTo>
                </a:path>
              </a:pathLst>
            </a:custGeom>
            <a:solidFill>
              <a:schemeClr val="folHlink"/>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chemeClr val="bg2"/>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91440" bIns="45720" numCol="1" rtlCol="0" anchor="ctr" anchorCtr="0" compatLnSpc="1">
              <a:prstTxWarp prst="textNoShape">
                <a:avLst/>
              </a:prstTxWarp>
            </a:bodyPr>
            <a:lstStyle/>
            <a:p>
              <a:pPr marL="0" marR="0" indent="0" algn="ctr" defTabSz="914400" rtl="0" eaLnBrk="1" fontAlgn="base" latinLnBrk="0" hangingPunct="1">
                <a:lnSpc>
                  <a:spcPct val="86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15" name="Freeform 14"/>
            <p:cNvSpPr/>
            <p:nvPr/>
          </p:nvSpPr>
          <p:spPr bwMode="invGray">
            <a:xfrm>
              <a:off x="0" y="4940300"/>
              <a:ext cx="9601201" cy="1917701"/>
            </a:xfrm>
            <a:custGeom>
              <a:avLst/>
              <a:gdLst/>
              <a:ahLst/>
              <a:cxnLst/>
              <a:rect l="0" t="0" r="0" b="0"/>
              <a:pathLst>
                <a:path w="9601201" h="1917701">
                  <a:moveTo>
                    <a:pt x="0" y="0"/>
                  </a:moveTo>
                  <a:lnTo>
                    <a:pt x="9601200" y="1409700"/>
                  </a:lnTo>
                  <a:lnTo>
                    <a:pt x="9601200" y="1917700"/>
                  </a:lnTo>
                  <a:lnTo>
                    <a:pt x="0" y="1917700"/>
                  </a:lnTo>
                </a:path>
              </a:pathLst>
            </a:custGeom>
            <a:solidFill>
              <a:schemeClr val="accent2"/>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chemeClr val="bg2"/>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91440" bIns="45720" numCol="1" rtlCol="0" anchor="ctr" anchorCtr="0" compatLnSpc="1">
              <a:prstTxWarp prst="textNoShape">
                <a:avLst/>
              </a:prstTxWarp>
            </a:bodyPr>
            <a:lstStyle/>
            <a:p>
              <a:pPr marL="0" marR="0" indent="0" algn="ctr" defTabSz="914400" rtl="0" eaLnBrk="1" fontAlgn="base" latinLnBrk="0" hangingPunct="1">
                <a:lnSpc>
                  <a:spcPct val="86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16" name="Freeform 15"/>
            <p:cNvSpPr/>
            <p:nvPr/>
          </p:nvSpPr>
          <p:spPr bwMode="invGray">
            <a:xfrm>
              <a:off x="0" y="0"/>
              <a:ext cx="9601201" cy="3606801"/>
            </a:xfrm>
            <a:custGeom>
              <a:avLst/>
              <a:gdLst/>
              <a:ahLst/>
              <a:cxnLst/>
              <a:rect l="0" t="0" r="0" b="0"/>
              <a:pathLst>
                <a:path w="9601201" h="3606801">
                  <a:moveTo>
                    <a:pt x="0" y="3606800"/>
                  </a:moveTo>
                  <a:lnTo>
                    <a:pt x="0" y="0"/>
                  </a:lnTo>
                  <a:lnTo>
                    <a:pt x="9601200" y="0"/>
                  </a:lnTo>
                  <a:lnTo>
                    <a:pt x="9601200" y="3606800"/>
                  </a:lnTo>
                </a:path>
              </a:pathLst>
            </a:custGeom>
            <a:solidFill>
              <a:schemeClr val="accent1"/>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chemeClr val="bg2"/>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91440" bIns="45720" numCol="1" rtlCol="0" anchor="ctr" anchorCtr="0" compatLnSpc="1">
              <a:prstTxWarp prst="textNoShape">
                <a:avLst/>
              </a:prstTxWarp>
            </a:bodyPr>
            <a:lstStyle/>
            <a:p>
              <a:pPr marL="0" marR="0" indent="0" algn="ctr" defTabSz="914400" rtl="0" eaLnBrk="1" fontAlgn="base" latinLnBrk="0" hangingPunct="1">
                <a:lnSpc>
                  <a:spcPct val="86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grpSp>
      <p:sp>
        <p:nvSpPr>
          <p:cNvPr id="9" name="MMCOA_SectionTitle"/>
          <p:cNvSpPr txBox="1"/>
          <p:nvPr/>
        </p:nvSpPr>
        <p:spPr bwMode="invGray">
          <a:xfrm>
            <a:off x="914400" y="1371600"/>
            <a:ext cx="7620000" cy="462884"/>
          </a:xfrm>
          <a:prstGeom prst="rect">
            <a:avLst/>
          </a:prstGeom>
          <a:noFill/>
        </p:spPr>
        <p:txBody>
          <a:bodyPr vert="horz" wrap="square" rtlCol="0">
            <a:spAutoFit/>
          </a:bodyPr>
          <a:lstStyle/>
          <a:p>
            <a:pPr algn="l"/>
            <a:r>
              <a:rPr lang="en-US" sz="2800" dirty="0">
                <a:solidFill>
                  <a:srgbClr val="FFFFFF"/>
                </a:solidFill>
                <a:latin typeface="Arial"/>
              </a:rPr>
              <a:t>QUESTIONS AND ANSWERS</a:t>
            </a:r>
          </a:p>
        </p:txBody>
      </p:sp>
    </p:spTree>
    <p:custDataLst>
      <p:tags r:id="rId1"/>
    </p:custDataLst>
    <p:extLst>
      <p:ext uri="{BB962C8B-B14F-4D97-AF65-F5344CB8AC3E}">
        <p14:creationId xmlns:p14="http://schemas.microsoft.com/office/powerpoint/2010/main" val="2116114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MDT"/>
          <p:cNvSpPr>
            <a:spLocks noGrp="1" noChangeArrowheads="1"/>
          </p:cNvSpPr>
          <p:nvPr>
            <p:ph idx="1"/>
            <p:custDataLst>
              <p:tags r:id="rId2"/>
            </p:custDataLst>
          </p:nvPr>
        </p:nvSpPr>
        <p:spPr>
          <a:xfrm>
            <a:off x="455613" y="4211018"/>
            <a:ext cx="8686800" cy="2059607"/>
          </a:xfrm>
        </p:spPr>
        <p:txBody>
          <a:bodyPr anchor="b" anchorCtr="0"/>
          <a:lstStyle/>
          <a:p>
            <a:pPr marL="0" indent="0">
              <a:buFontTx/>
              <a:buNone/>
              <a:defRPr/>
            </a:pPr>
            <a:r>
              <a:rPr lang="en-US" sz="800" dirty="0"/>
              <a:t>Marsh is one of the Marsh &amp; McLennan Companies, together with Guy Carpenter, Mercer, and Oliver Wyman. </a:t>
            </a:r>
            <a:endParaRPr lang="en-US" sz="800" dirty="0" smtClean="0"/>
          </a:p>
          <a:p>
            <a:pPr marL="0" indent="0">
              <a:buFontTx/>
              <a:buNone/>
              <a:defRPr/>
            </a:pPr>
            <a:r>
              <a:rPr lang="en-US" sz="800" dirty="0" smtClean="0"/>
              <a:t>This </a:t>
            </a:r>
            <a:r>
              <a:rPr lang="en-US" sz="800" dirty="0"/>
              <a:t>document and any recommendations, analysis, or advice provided by Marsh (collectively, the “Marsh Analysis” are not intended to be taken as advice regarding any individual situation and should not be relied upon as such. The information contained herein is based on sources we believe reliable, but we make no representation or warranty as to its accuracy. Marsh shall have no obligation to update the Marsh Analysis and shall have no liability to you or any other party arising out of this publication or any matter contained herein. Any statements concerning actuarial, tax, accounting, or legal matters are based solely on our experience as insurance brokers and risk consultants and are not to be relied upon as actuarial, tax, accounting, or legal advice, for which you should consult your own professional advisors. Any modeling, analytics, or projections are subject to inherent uncertainty, and the Marsh Analysis could be materially affected if any underlying assumptions, conditions, information, or factors are inaccurate or incomplete or should change. Marsh makes no representation or warranty concerning the application of policy wording or the financial condition or solvency of insurers or reinsurers. Marsh makes no assurances regarding the availability, cost, or terms of insurance coverage. Although Marsh may provide advice and recommendations, all decisions regarding the amount, type or terms of coverage are the ultimate responsibility of the insurance purchaser, who must decide on the specific coverage that is appropriate to its particular circumstances and financial position.</a:t>
            </a:r>
          </a:p>
          <a:p>
            <a:pPr marL="0" indent="0">
              <a:buNone/>
              <a:defRPr/>
            </a:pPr>
            <a:r>
              <a:rPr lang="en-US" sz="800" dirty="0"/>
              <a:t>Copyright © </a:t>
            </a:r>
            <a:r>
              <a:rPr lang="en-US" sz="800" dirty="0" smtClean="0"/>
              <a:t>2017 </a:t>
            </a:r>
            <a:r>
              <a:rPr lang="en-US" sz="800" dirty="0"/>
              <a:t>Marsh LLC. All rights reserved. MA15-13317</a:t>
            </a:r>
          </a:p>
        </p:txBody>
      </p:sp>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5400000">
            <a:off x="4392610" y="783494"/>
            <a:ext cx="594360" cy="3953256"/>
          </a:xfrm>
          <a:prstGeom prst="rect">
            <a:avLst/>
          </a:prstGeom>
        </p:spPr>
      </p:pic>
    </p:spTree>
    <p:custDataLst>
      <p:tags r:id="rId1"/>
    </p:custDataLst>
    <p:extLst>
      <p:ext uri="{BB962C8B-B14F-4D97-AF65-F5344CB8AC3E}">
        <p14:creationId xmlns:p14="http://schemas.microsoft.com/office/powerpoint/2010/main" val="366642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CD1D0A60-8A54-46BB-8291-BEF7EC4F1E84}" type="slidenum">
              <a:rPr lang="en-US" smtClean="0">
                <a:solidFill>
                  <a:srgbClr val="002C77"/>
                </a:solidFill>
              </a:rPr>
              <a:pPr>
                <a:defRPr/>
              </a:pPr>
              <a:t>2</a:t>
            </a:fld>
            <a:endParaRPr lang="en-US" dirty="0">
              <a:solidFill>
                <a:srgbClr val="002C77"/>
              </a:solidFill>
            </a:endParaRPr>
          </a:p>
        </p:txBody>
      </p:sp>
      <p:sp>
        <p:nvSpPr>
          <p:cNvPr id="3" name="Date Placeholder 2"/>
          <p:cNvSpPr>
            <a:spLocks noGrp="1"/>
          </p:cNvSpPr>
          <p:nvPr>
            <p:ph type="dt" sz="quarter" idx="11"/>
          </p:nvPr>
        </p:nvSpPr>
        <p:spPr/>
        <p:txBody>
          <a:bodyPr/>
          <a:lstStyle/>
          <a:p>
            <a:pPr>
              <a:defRPr/>
            </a:pPr>
            <a:fld id="{1A4AB2DF-8373-4F2B-BB70-F92D68051B48}" type="datetime4">
              <a:rPr lang="en-US" smtClean="0"/>
              <a:pPr>
                <a:defRPr/>
              </a:pPr>
              <a:t>October 24, 2017</a:t>
            </a:fld>
            <a:endParaRPr lang="en-US" dirty="0"/>
          </a:p>
        </p:txBody>
      </p:sp>
      <p:sp>
        <p:nvSpPr>
          <p:cNvPr id="4" name="Title 1"/>
          <p:cNvSpPr txBox="1">
            <a:spLocks/>
          </p:cNvSpPr>
          <p:nvPr/>
        </p:nvSpPr>
        <p:spPr>
          <a:xfrm>
            <a:off x="455613" y="382588"/>
            <a:ext cx="8686800" cy="690562"/>
          </a:xfrm>
          <a:prstGeom prst="rect">
            <a:avLst/>
          </a:prstGeom>
        </p:spPr>
        <p:txBody>
          <a:bodyPr/>
          <a:lstStyle>
            <a:lvl1pPr algn="l" rtl="0" eaLnBrk="0" fontAlgn="base" hangingPunct="0">
              <a:lnSpc>
                <a:spcPct val="83000"/>
              </a:lnSpc>
              <a:spcBef>
                <a:spcPct val="0"/>
              </a:spcBef>
              <a:spcAft>
                <a:spcPct val="0"/>
              </a:spcAft>
              <a:defRPr sz="2100">
                <a:solidFill>
                  <a:schemeClr val="accent1"/>
                </a:solidFill>
                <a:latin typeface="+mj-lt"/>
                <a:ea typeface="+mj-ea"/>
                <a:cs typeface="+mj-cs"/>
              </a:defRPr>
            </a:lvl1pPr>
            <a:lvl2pPr algn="l" rtl="0" eaLnBrk="0" fontAlgn="base" hangingPunct="0">
              <a:lnSpc>
                <a:spcPct val="83000"/>
              </a:lnSpc>
              <a:spcBef>
                <a:spcPct val="0"/>
              </a:spcBef>
              <a:spcAft>
                <a:spcPct val="0"/>
              </a:spcAft>
              <a:defRPr sz="2100">
                <a:solidFill>
                  <a:schemeClr val="accent1"/>
                </a:solidFill>
                <a:latin typeface="Arial" charset="0"/>
              </a:defRPr>
            </a:lvl2pPr>
            <a:lvl3pPr algn="l" rtl="0" eaLnBrk="0" fontAlgn="base" hangingPunct="0">
              <a:lnSpc>
                <a:spcPct val="83000"/>
              </a:lnSpc>
              <a:spcBef>
                <a:spcPct val="0"/>
              </a:spcBef>
              <a:spcAft>
                <a:spcPct val="0"/>
              </a:spcAft>
              <a:defRPr sz="2100">
                <a:solidFill>
                  <a:schemeClr val="accent1"/>
                </a:solidFill>
                <a:latin typeface="Arial" charset="0"/>
              </a:defRPr>
            </a:lvl3pPr>
            <a:lvl4pPr algn="l" rtl="0" eaLnBrk="0" fontAlgn="base" hangingPunct="0">
              <a:lnSpc>
                <a:spcPct val="83000"/>
              </a:lnSpc>
              <a:spcBef>
                <a:spcPct val="0"/>
              </a:spcBef>
              <a:spcAft>
                <a:spcPct val="0"/>
              </a:spcAft>
              <a:defRPr sz="2100">
                <a:solidFill>
                  <a:schemeClr val="accent1"/>
                </a:solidFill>
                <a:latin typeface="Arial" charset="0"/>
              </a:defRPr>
            </a:lvl4pPr>
            <a:lvl5pPr algn="l" rtl="0" eaLnBrk="0" fontAlgn="base" hangingPunct="0">
              <a:lnSpc>
                <a:spcPct val="83000"/>
              </a:lnSpc>
              <a:spcBef>
                <a:spcPct val="0"/>
              </a:spcBef>
              <a:spcAft>
                <a:spcPct val="0"/>
              </a:spcAft>
              <a:defRPr sz="2100">
                <a:solidFill>
                  <a:schemeClr val="accent1"/>
                </a:solidFill>
                <a:latin typeface="Arial" charset="0"/>
              </a:defRPr>
            </a:lvl5pPr>
            <a:lvl6pPr marL="457200" algn="l" rtl="0" fontAlgn="base">
              <a:lnSpc>
                <a:spcPct val="83000"/>
              </a:lnSpc>
              <a:spcBef>
                <a:spcPct val="0"/>
              </a:spcBef>
              <a:spcAft>
                <a:spcPct val="0"/>
              </a:spcAft>
              <a:defRPr sz="2100">
                <a:solidFill>
                  <a:schemeClr val="accent1"/>
                </a:solidFill>
                <a:latin typeface="Arial" charset="0"/>
              </a:defRPr>
            </a:lvl6pPr>
            <a:lvl7pPr marL="914400" algn="l" rtl="0" fontAlgn="base">
              <a:lnSpc>
                <a:spcPct val="83000"/>
              </a:lnSpc>
              <a:spcBef>
                <a:spcPct val="0"/>
              </a:spcBef>
              <a:spcAft>
                <a:spcPct val="0"/>
              </a:spcAft>
              <a:defRPr sz="2100">
                <a:solidFill>
                  <a:schemeClr val="accent1"/>
                </a:solidFill>
                <a:latin typeface="Arial" charset="0"/>
              </a:defRPr>
            </a:lvl7pPr>
            <a:lvl8pPr marL="1371600" algn="l" rtl="0" fontAlgn="base">
              <a:lnSpc>
                <a:spcPct val="83000"/>
              </a:lnSpc>
              <a:spcBef>
                <a:spcPct val="0"/>
              </a:spcBef>
              <a:spcAft>
                <a:spcPct val="0"/>
              </a:spcAft>
              <a:defRPr sz="2100">
                <a:solidFill>
                  <a:schemeClr val="accent1"/>
                </a:solidFill>
                <a:latin typeface="Arial" charset="0"/>
              </a:defRPr>
            </a:lvl8pPr>
            <a:lvl9pPr marL="1828800" algn="l" rtl="0" fontAlgn="base">
              <a:lnSpc>
                <a:spcPct val="83000"/>
              </a:lnSpc>
              <a:spcBef>
                <a:spcPct val="0"/>
              </a:spcBef>
              <a:spcAft>
                <a:spcPct val="0"/>
              </a:spcAft>
              <a:defRPr sz="2100">
                <a:solidFill>
                  <a:schemeClr val="accent1"/>
                </a:solidFill>
                <a:latin typeface="Arial" charset="0"/>
              </a:defRPr>
            </a:lvl9pPr>
          </a:lstStyle>
          <a:p>
            <a:pPr>
              <a:defRPr/>
            </a:pPr>
            <a:r>
              <a:rPr lang="en-GB" altLang="en-US" kern="0" dirty="0" smtClean="0"/>
              <a:t>Continued Growth of Captives Worldwide</a:t>
            </a:r>
          </a:p>
        </p:txBody>
      </p:sp>
      <p:pic>
        <p:nvPicPr>
          <p:cNvPr id="5125" name="Picture 5" descr="CaptiveLandscape_Figure1.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14400"/>
            <a:ext cx="8686800" cy="564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5305450" y="1819432"/>
            <a:ext cx="1872208" cy="462947"/>
          </a:xfrm>
          <a:prstGeom prst="rect">
            <a:avLst/>
          </a:prstGeom>
          <a:noFill/>
        </p:spPr>
        <p:txBody>
          <a:bodyPr wrap="square" rtlCol="0">
            <a:spAutoFit/>
          </a:bodyPr>
          <a:lstStyle/>
          <a:p>
            <a:r>
              <a:rPr lang="en-US" sz="1400" dirty="0" smtClean="0">
                <a:solidFill>
                  <a:srgbClr val="FF0000"/>
                </a:solidFill>
              </a:rPr>
              <a:t>Small 831(b) Captive Emerge!</a:t>
            </a:r>
            <a:endParaRPr lang="en-US" sz="1400" dirty="0">
              <a:solidFill>
                <a:srgbClr val="FF0000"/>
              </a:solidFill>
            </a:endParaRPr>
          </a:p>
        </p:txBody>
      </p:sp>
      <p:cxnSp>
        <p:nvCxnSpPr>
          <p:cNvPr id="8" name="Straight Arrow Connector 7"/>
          <p:cNvCxnSpPr/>
          <p:nvPr/>
        </p:nvCxnSpPr>
        <p:spPr bwMode="auto">
          <a:xfrm>
            <a:off x="6241554" y="2282379"/>
            <a:ext cx="0" cy="200578"/>
          </a:xfrm>
          <a:prstGeom prst="straightConnector1">
            <a:avLst/>
          </a:prstGeom>
          <a:noFill/>
          <a:ln w="19050"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524973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pPr eaLnBrk="1" hangingPunct="1"/>
            <a:r>
              <a:rPr lang="en-US" dirty="0" smtClean="0"/>
              <a:t>Small Insurance Company</a:t>
            </a:r>
            <a:br>
              <a:rPr lang="en-US" dirty="0" smtClean="0"/>
            </a:br>
            <a:r>
              <a:rPr lang="en-US" dirty="0" smtClean="0">
                <a:solidFill>
                  <a:schemeClr val="accent2"/>
                </a:solidFill>
              </a:rPr>
              <a:t>831(b) Election – How it Works</a:t>
            </a:r>
            <a:endParaRPr lang="en-US" dirty="0" smtClean="0"/>
          </a:p>
        </p:txBody>
      </p:sp>
      <p:sp>
        <p:nvSpPr>
          <p:cNvPr id="172035" name="Rectangle 3"/>
          <p:cNvSpPr>
            <a:spLocks noGrp="1" noChangeArrowheads="1"/>
          </p:cNvSpPr>
          <p:nvPr>
            <p:ph type="body" idx="1"/>
          </p:nvPr>
        </p:nvSpPr>
        <p:spPr>
          <a:xfrm>
            <a:off x="858583" y="4559329"/>
            <a:ext cx="4781388" cy="1516063"/>
          </a:xfrm>
        </p:spPr>
        <p:txBody>
          <a:bodyPr/>
          <a:lstStyle/>
          <a:p>
            <a:pPr eaLnBrk="1" hangingPunct="1">
              <a:spcBef>
                <a:spcPct val="0"/>
              </a:spcBef>
            </a:pPr>
            <a:r>
              <a:rPr lang="en-US" sz="1600" dirty="0" smtClean="0"/>
              <a:t>Premium(s) deductible.</a:t>
            </a:r>
          </a:p>
          <a:p>
            <a:pPr eaLnBrk="1" hangingPunct="1">
              <a:spcBef>
                <a:spcPct val="0"/>
              </a:spcBef>
            </a:pPr>
            <a:r>
              <a:rPr lang="en-US" sz="1600" dirty="0" smtClean="0"/>
              <a:t>Premium income accumulated tax free.</a:t>
            </a:r>
          </a:p>
          <a:p>
            <a:pPr eaLnBrk="1" hangingPunct="1">
              <a:spcBef>
                <a:spcPct val="0"/>
              </a:spcBef>
            </a:pPr>
            <a:r>
              <a:rPr lang="en-US" sz="1600" dirty="0" smtClean="0"/>
              <a:t>Investment income taxed as ordinary income.</a:t>
            </a:r>
          </a:p>
          <a:p>
            <a:pPr eaLnBrk="1" hangingPunct="1">
              <a:spcBef>
                <a:spcPct val="0"/>
              </a:spcBef>
            </a:pPr>
            <a:r>
              <a:rPr lang="en-US" sz="1600" dirty="0" smtClean="0"/>
              <a:t>Dividends taxed capital gains rate.</a:t>
            </a:r>
          </a:p>
          <a:p>
            <a:pPr eaLnBrk="1" hangingPunct="1">
              <a:spcBef>
                <a:spcPct val="0"/>
              </a:spcBef>
            </a:pPr>
            <a:r>
              <a:rPr lang="en-US" sz="1600" dirty="0" smtClean="0"/>
              <a:t>Claim payments are tax neutral.</a:t>
            </a:r>
          </a:p>
        </p:txBody>
      </p:sp>
      <p:grpSp>
        <p:nvGrpSpPr>
          <p:cNvPr id="172036" name="Group 34"/>
          <p:cNvGrpSpPr>
            <a:grpSpLocks/>
          </p:cNvGrpSpPr>
          <p:nvPr/>
        </p:nvGrpSpPr>
        <p:grpSpPr bwMode="auto">
          <a:xfrm>
            <a:off x="863586" y="1498600"/>
            <a:ext cx="7442161" cy="2806700"/>
            <a:chOff x="544" y="944"/>
            <a:chExt cx="4688" cy="1768"/>
          </a:xfrm>
        </p:grpSpPr>
        <p:sp>
          <p:nvSpPr>
            <p:cNvPr id="402436" name="Rectangle 4"/>
            <p:cNvSpPr>
              <a:spLocks noChangeAspect="1" noChangeArrowheads="1"/>
            </p:cNvSpPr>
            <p:nvPr/>
          </p:nvSpPr>
          <p:spPr bwMode="auto">
            <a:xfrm>
              <a:off x="544" y="1128"/>
              <a:ext cx="742" cy="584"/>
            </a:xfrm>
            <a:prstGeom prst="rect">
              <a:avLst/>
            </a:prstGeom>
            <a:solidFill>
              <a:schemeClr val="hlink"/>
            </a:solidFill>
            <a:ln>
              <a:noFill/>
            </a:ln>
            <a:effectLst>
              <a:prstShdw prst="shdw17" dist="17961" dir="2700000">
                <a:schemeClr val="hlink">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anchor="ctr"/>
            <a:lstStyle/>
            <a:p>
              <a:pPr algn="ctr">
                <a:defRPr/>
              </a:pPr>
              <a:r>
                <a:rPr lang="en-US" sz="1400" b="1" dirty="0">
                  <a:solidFill>
                    <a:srgbClr val="FFFFFF"/>
                  </a:solidFill>
                  <a:latin typeface="+mn-lt"/>
                  <a:ea typeface="+mn-ea"/>
                </a:rPr>
                <a:t>Owner(s)</a:t>
              </a:r>
            </a:p>
          </p:txBody>
        </p:sp>
        <p:sp>
          <p:nvSpPr>
            <p:cNvPr id="402437" name="Oval 5"/>
            <p:cNvSpPr>
              <a:spLocks noChangeArrowheads="1"/>
            </p:cNvSpPr>
            <p:nvPr/>
          </p:nvSpPr>
          <p:spPr bwMode="auto">
            <a:xfrm>
              <a:off x="2148" y="944"/>
              <a:ext cx="1442" cy="912"/>
            </a:xfrm>
            <a:prstGeom prst="ellipse">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round/>
                  <a:headEnd/>
                  <a:tailEnd/>
                </a14:hiddenLine>
              </a:ext>
            </a:extLst>
          </p:spPr>
          <p:txBody>
            <a:bodyPr anchor="ctr"/>
            <a:lstStyle/>
            <a:p>
              <a:pPr algn="ctr">
                <a:defRPr/>
              </a:pPr>
              <a:r>
                <a:rPr lang="en-US" sz="1600" b="1" dirty="0">
                  <a:solidFill>
                    <a:srgbClr val="000000"/>
                  </a:solidFill>
                  <a:latin typeface="+mn-lt"/>
                  <a:ea typeface="+mn-ea"/>
                </a:rPr>
                <a:t>Small Captive Insurance Company</a:t>
              </a:r>
            </a:p>
          </p:txBody>
        </p:sp>
        <p:sp>
          <p:nvSpPr>
            <p:cNvPr id="402438" name="Rectangle 6"/>
            <p:cNvSpPr>
              <a:spLocks noChangeAspect="1" noChangeArrowheads="1"/>
            </p:cNvSpPr>
            <p:nvPr/>
          </p:nvSpPr>
          <p:spPr bwMode="auto">
            <a:xfrm>
              <a:off x="4488" y="1152"/>
              <a:ext cx="733" cy="584"/>
            </a:xfrm>
            <a:prstGeom prst="rect">
              <a:avLst/>
            </a:prstGeom>
            <a:solidFill>
              <a:schemeClr val="accent1"/>
            </a:solidFill>
            <a:ln>
              <a:noFill/>
            </a:ln>
            <a:effectLst>
              <a:prstShdw prst="shdw17" dist="17961" dir="2700000">
                <a:schemeClr val="accent1">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anchor="ctr"/>
            <a:lstStyle/>
            <a:p>
              <a:pPr algn="ctr">
                <a:defRPr/>
              </a:pPr>
              <a:r>
                <a:rPr lang="en-US" sz="1400" b="1" dirty="0">
                  <a:solidFill>
                    <a:srgbClr val="FFFFFF"/>
                  </a:solidFill>
                  <a:latin typeface="+mn-lt"/>
                  <a:ea typeface="+mn-ea"/>
                </a:rPr>
                <a:t>Insured(s)</a:t>
              </a:r>
            </a:p>
          </p:txBody>
        </p:sp>
        <p:sp>
          <p:nvSpPr>
            <p:cNvPr id="402439" name="Rectangle 7"/>
            <p:cNvSpPr>
              <a:spLocks noChangeArrowheads="1"/>
            </p:cNvSpPr>
            <p:nvPr/>
          </p:nvSpPr>
          <p:spPr bwMode="auto">
            <a:xfrm>
              <a:off x="2454" y="2112"/>
              <a:ext cx="816" cy="600"/>
            </a:xfrm>
            <a:prstGeom prst="rect">
              <a:avLst/>
            </a:prstGeom>
            <a:solidFill>
              <a:schemeClr val="bg2"/>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anchor="ctr"/>
            <a:lstStyle/>
            <a:p>
              <a:pPr algn="ctr">
                <a:defRPr/>
              </a:pPr>
              <a:r>
                <a:rPr lang="en-US" sz="1400" b="1" dirty="0">
                  <a:solidFill>
                    <a:srgbClr val="FFFFFF"/>
                  </a:solidFill>
                  <a:latin typeface="+mn-lt"/>
                  <a:ea typeface="+mn-ea"/>
                </a:rPr>
                <a:t>Reinsurance (Optional)</a:t>
              </a:r>
            </a:p>
          </p:txBody>
        </p:sp>
        <p:grpSp>
          <p:nvGrpSpPr>
            <p:cNvPr id="172041" name="Group 8"/>
            <p:cNvGrpSpPr>
              <a:grpSpLocks/>
            </p:cNvGrpSpPr>
            <p:nvPr/>
          </p:nvGrpSpPr>
          <p:grpSpPr bwMode="auto">
            <a:xfrm>
              <a:off x="4224" y="2206"/>
              <a:ext cx="1008" cy="474"/>
              <a:chOff x="288" y="1680"/>
              <a:chExt cx="1008" cy="474"/>
            </a:xfrm>
          </p:grpSpPr>
          <p:sp>
            <p:nvSpPr>
              <p:cNvPr id="172055" name="AutoShape 9"/>
              <p:cNvSpPr>
                <a:spLocks noChangeArrowheads="1"/>
              </p:cNvSpPr>
              <p:nvPr/>
            </p:nvSpPr>
            <p:spPr bwMode="auto">
              <a:xfrm>
                <a:off x="288" y="1680"/>
                <a:ext cx="1008" cy="474"/>
              </a:xfrm>
              <a:prstGeom prst="roundRect">
                <a:avLst>
                  <a:gd name="adj" fmla="val 7574"/>
                </a:avLst>
              </a:prstGeom>
              <a:solidFill>
                <a:schemeClr val="bg1"/>
              </a:solidFill>
              <a:ln w="127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spcBef>
                    <a:spcPct val="20000"/>
                  </a:spcBef>
                  <a:spcAft>
                    <a:spcPct val="40000"/>
                  </a:spcAft>
                </a:pPr>
                <a:r>
                  <a:rPr lang="en-US" sz="1200" b="1" dirty="0">
                    <a:solidFill>
                      <a:srgbClr val="000000"/>
                    </a:solidFill>
                  </a:rPr>
                  <a:t>Legend</a:t>
                </a:r>
              </a:p>
            </p:txBody>
          </p:sp>
          <p:sp>
            <p:nvSpPr>
              <p:cNvPr id="172056" name="Text Box 10"/>
              <p:cNvSpPr txBox="1">
                <a:spLocks noChangeArrowheads="1"/>
              </p:cNvSpPr>
              <p:nvPr/>
            </p:nvSpPr>
            <p:spPr bwMode="auto">
              <a:xfrm>
                <a:off x="764" y="1832"/>
                <a:ext cx="416" cy="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r>
                  <a:rPr lang="en-US" sz="1000" dirty="0">
                    <a:solidFill>
                      <a:srgbClr val="000000"/>
                    </a:solidFill>
                  </a:rPr>
                  <a:t>Possibly</a:t>
                </a:r>
              </a:p>
            </p:txBody>
          </p:sp>
          <p:sp>
            <p:nvSpPr>
              <p:cNvPr id="172057" name="Text Box 11"/>
              <p:cNvSpPr txBox="1">
                <a:spLocks noChangeArrowheads="1"/>
              </p:cNvSpPr>
              <p:nvPr/>
            </p:nvSpPr>
            <p:spPr bwMode="auto">
              <a:xfrm>
                <a:off x="779" y="1976"/>
                <a:ext cx="448" cy="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r>
                  <a:rPr lang="en-US" sz="1000" dirty="0">
                    <a:solidFill>
                      <a:srgbClr val="000000"/>
                    </a:solidFill>
                  </a:rPr>
                  <a:t>Definitely</a:t>
                </a:r>
              </a:p>
            </p:txBody>
          </p:sp>
          <p:sp>
            <p:nvSpPr>
              <p:cNvPr id="172058" name="Line 12"/>
              <p:cNvSpPr>
                <a:spLocks noChangeShapeType="1"/>
              </p:cNvSpPr>
              <p:nvPr/>
            </p:nvSpPr>
            <p:spPr bwMode="auto">
              <a:xfrm>
                <a:off x="402" y="1908"/>
                <a:ext cx="384" cy="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72059" name="Line 13"/>
              <p:cNvSpPr>
                <a:spLocks noChangeShapeType="1"/>
              </p:cNvSpPr>
              <p:nvPr/>
            </p:nvSpPr>
            <p:spPr bwMode="auto">
              <a:xfrm>
                <a:off x="402" y="2053"/>
                <a:ext cx="38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sp>
          <p:nvSpPr>
            <p:cNvPr id="172042" name="Text Box 14"/>
            <p:cNvSpPr txBox="1">
              <a:spLocks noChangeArrowheads="1"/>
            </p:cNvSpPr>
            <p:nvPr/>
          </p:nvSpPr>
          <p:spPr bwMode="auto">
            <a:xfrm>
              <a:off x="1356" y="1076"/>
              <a:ext cx="503" cy="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r>
                <a:rPr lang="en-US" sz="1200" dirty="0">
                  <a:solidFill>
                    <a:srgbClr val="000000"/>
                  </a:solidFill>
                </a:rPr>
                <a:t>Premium</a:t>
              </a:r>
            </a:p>
          </p:txBody>
        </p:sp>
        <p:sp>
          <p:nvSpPr>
            <p:cNvPr id="172043" name="Text Box 15"/>
            <p:cNvSpPr txBox="1">
              <a:spLocks noChangeArrowheads="1"/>
            </p:cNvSpPr>
            <p:nvPr/>
          </p:nvSpPr>
          <p:spPr bwMode="auto">
            <a:xfrm>
              <a:off x="1370" y="1300"/>
              <a:ext cx="809" cy="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r>
                <a:rPr lang="en-US" sz="1200" dirty="0">
                  <a:solidFill>
                    <a:srgbClr val="000000"/>
                  </a:solidFill>
                </a:rPr>
                <a:t>Claim payments</a:t>
              </a:r>
            </a:p>
          </p:txBody>
        </p:sp>
        <p:sp>
          <p:nvSpPr>
            <p:cNvPr id="172044" name="Text Box 17"/>
            <p:cNvSpPr txBox="1">
              <a:spLocks noChangeArrowheads="1"/>
            </p:cNvSpPr>
            <p:nvPr/>
          </p:nvSpPr>
          <p:spPr bwMode="auto">
            <a:xfrm>
              <a:off x="1349" y="1532"/>
              <a:ext cx="539" cy="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r>
                <a:rPr lang="en-US" sz="1200" dirty="0">
                  <a:solidFill>
                    <a:srgbClr val="000000"/>
                  </a:solidFill>
                </a:rPr>
                <a:t>Dividends</a:t>
              </a:r>
            </a:p>
          </p:txBody>
        </p:sp>
        <p:sp>
          <p:nvSpPr>
            <p:cNvPr id="172045" name="Line 22"/>
            <p:cNvSpPr>
              <a:spLocks noChangeShapeType="1"/>
            </p:cNvSpPr>
            <p:nvPr/>
          </p:nvSpPr>
          <p:spPr bwMode="auto">
            <a:xfrm>
              <a:off x="1304" y="1240"/>
              <a:ext cx="869" cy="0"/>
            </a:xfrm>
            <a:prstGeom prst="line">
              <a:avLst/>
            </a:prstGeom>
            <a:noFill/>
            <a:ln w="1905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72046" name="Line 23"/>
            <p:cNvSpPr>
              <a:spLocks noChangeShapeType="1"/>
            </p:cNvSpPr>
            <p:nvPr/>
          </p:nvSpPr>
          <p:spPr bwMode="auto">
            <a:xfrm>
              <a:off x="1296" y="1688"/>
              <a:ext cx="977" cy="0"/>
            </a:xfrm>
            <a:prstGeom prst="line">
              <a:avLst/>
            </a:prstGeom>
            <a:noFill/>
            <a:ln w="1905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cxnSp>
          <p:nvCxnSpPr>
            <p:cNvPr id="172047" name="AutoShape 24"/>
            <p:cNvCxnSpPr>
              <a:cxnSpLocks noChangeShapeType="1"/>
            </p:cNvCxnSpPr>
            <p:nvPr/>
          </p:nvCxnSpPr>
          <p:spPr bwMode="auto">
            <a:xfrm>
              <a:off x="1300" y="1468"/>
              <a:ext cx="869" cy="0"/>
            </a:xfrm>
            <a:prstGeom prst="straightConnector1">
              <a:avLst/>
            </a:prstGeom>
            <a:noFill/>
            <a:ln w="1905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2048" name="Text Box 25"/>
            <p:cNvSpPr txBox="1">
              <a:spLocks noChangeArrowheads="1"/>
            </p:cNvSpPr>
            <p:nvPr/>
          </p:nvSpPr>
          <p:spPr bwMode="auto">
            <a:xfrm>
              <a:off x="3941" y="1076"/>
              <a:ext cx="503" cy="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algn="r" eaLnBrk="1" hangingPunct="1"/>
              <a:r>
                <a:rPr lang="en-US" sz="1200" dirty="0">
                  <a:solidFill>
                    <a:srgbClr val="000000"/>
                  </a:solidFill>
                </a:rPr>
                <a:t>Premium</a:t>
              </a:r>
            </a:p>
          </p:txBody>
        </p:sp>
        <p:sp>
          <p:nvSpPr>
            <p:cNvPr id="172049" name="Text Box 26"/>
            <p:cNvSpPr txBox="1">
              <a:spLocks noChangeArrowheads="1"/>
            </p:cNvSpPr>
            <p:nvPr/>
          </p:nvSpPr>
          <p:spPr bwMode="auto">
            <a:xfrm>
              <a:off x="3635" y="1300"/>
              <a:ext cx="809" cy="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algn="r" eaLnBrk="1" hangingPunct="1"/>
              <a:r>
                <a:rPr lang="en-US" sz="1200" dirty="0">
                  <a:solidFill>
                    <a:srgbClr val="000000"/>
                  </a:solidFill>
                </a:rPr>
                <a:t>Claim payments</a:t>
              </a:r>
            </a:p>
          </p:txBody>
        </p:sp>
        <p:sp>
          <p:nvSpPr>
            <p:cNvPr id="172050" name="Text Box 27"/>
            <p:cNvSpPr txBox="1">
              <a:spLocks noChangeArrowheads="1"/>
            </p:cNvSpPr>
            <p:nvPr/>
          </p:nvSpPr>
          <p:spPr bwMode="auto">
            <a:xfrm>
              <a:off x="3893" y="1532"/>
              <a:ext cx="539" cy="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algn="r" eaLnBrk="1" hangingPunct="1"/>
              <a:r>
                <a:rPr lang="en-US" sz="1200" dirty="0">
                  <a:solidFill>
                    <a:srgbClr val="000000"/>
                  </a:solidFill>
                </a:rPr>
                <a:t>Dividends</a:t>
              </a:r>
            </a:p>
          </p:txBody>
        </p:sp>
        <p:sp>
          <p:nvSpPr>
            <p:cNvPr id="172051" name="Line 29"/>
            <p:cNvSpPr>
              <a:spLocks noChangeShapeType="1"/>
            </p:cNvSpPr>
            <p:nvPr/>
          </p:nvSpPr>
          <p:spPr bwMode="auto">
            <a:xfrm>
              <a:off x="3560" y="1240"/>
              <a:ext cx="898" cy="0"/>
            </a:xfrm>
            <a:prstGeom prst="line">
              <a:avLst/>
            </a:prstGeom>
            <a:noFill/>
            <a:ln w="1905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72052" name="Line 30"/>
            <p:cNvSpPr>
              <a:spLocks noChangeShapeType="1"/>
            </p:cNvSpPr>
            <p:nvPr/>
          </p:nvSpPr>
          <p:spPr bwMode="auto">
            <a:xfrm>
              <a:off x="3464" y="1688"/>
              <a:ext cx="1015" cy="0"/>
            </a:xfrm>
            <a:prstGeom prst="line">
              <a:avLst/>
            </a:prstGeom>
            <a:noFill/>
            <a:ln w="1905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cxnSp>
          <p:nvCxnSpPr>
            <p:cNvPr id="172053" name="AutoShape 31"/>
            <p:cNvCxnSpPr>
              <a:cxnSpLocks noChangeShapeType="1"/>
            </p:cNvCxnSpPr>
            <p:nvPr/>
          </p:nvCxnSpPr>
          <p:spPr bwMode="auto">
            <a:xfrm>
              <a:off x="3608" y="1468"/>
              <a:ext cx="869" cy="0"/>
            </a:xfrm>
            <a:prstGeom prst="straightConnector1">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2054" name="AutoShape 32"/>
            <p:cNvCxnSpPr>
              <a:cxnSpLocks noChangeShapeType="1"/>
            </p:cNvCxnSpPr>
            <p:nvPr/>
          </p:nvCxnSpPr>
          <p:spPr bwMode="auto">
            <a:xfrm flipH="1">
              <a:off x="2850" y="1872"/>
              <a:ext cx="6" cy="240"/>
            </a:xfrm>
            <a:prstGeom prst="straightConnector1">
              <a:avLst/>
            </a:prstGeom>
            <a:noFill/>
            <a:ln w="1905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228332126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4"/>
          <p:cNvSpPr>
            <a:spLocks noGrp="1"/>
          </p:cNvSpPr>
          <p:nvPr>
            <p:ph idx="1"/>
          </p:nvPr>
        </p:nvSpPr>
        <p:spPr>
          <a:xfrm>
            <a:off x="6143286" y="980749"/>
            <a:ext cx="3314621" cy="4662129"/>
          </a:xfrm>
        </p:spPr>
        <p:txBody>
          <a:bodyPr/>
          <a:lstStyle/>
          <a:p>
            <a:r>
              <a:rPr lang="en-US" sz="1600" dirty="0" smtClean="0"/>
              <a:t>A </a:t>
            </a:r>
            <a:r>
              <a:rPr lang="en-US" sz="1600" dirty="0"/>
              <a:t>significant number of </a:t>
            </a:r>
            <a:r>
              <a:rPr lang="en-US" sz="1600" dirty="0" smtClean="0"/>
              <a:t>small captives rely on </a:t>
            </a:r>
            <a:r>
              <a:rPr lang="en-US" sz="1600" dirty="0"/>
              <a:t>unrelated risk (25%) in the form of a well-developed and prudent risk </a:t>
            </a:r>
            <a:r>
              <a:rPr lang="en-US" sz="1600" dirty="0" smtClean="0"/>
              <a:t>pool. </a:t>
            </a:r>
          </a:p>
          <a:p>
            <a:r>
              <a:rPr lang="en-US" sz="1600" dirty="0" smtClean="0"/>
              <a:t>This is because </a:t>
            </a:r>
            <a:r>
              <a:rPr lang="en-US" sz="1600" dirty="0"/>
              <a:t>so many middle market and small organizations are structured as Limited Liability Companies (LLCs) or Subchapter S </a:t>
            </a:r>
            <a:r>
              <a:rPr lang="en-US" sz="1600" dirty="0" smtClean="0"/>
              <a:t>corporations, which necessitate a </a:t>
            </a:r>
            <a:r>
              <a:rPr lang="en-US" sz="1600" dirty="0"/>
              <a:t>strong and stable risk pool </a:t>
            </a:r>
            <a:r>
              <a:rPr lang="en-US" sz="1600" dirty="0" smtClean="0"/>
              <a:t>to meet tax </a:t>
            </a:r>
            <a:r>
              <a:rPr lang="en-US" sz="1600" dirty="0"/>
              <a:t>requirements. </a:t>
            </a:r>
          </a:p>
        </p:txBody>
      </p:sp>
      <p:sp>
        <p:nvSpPr>
          <p:cNvPr id="2" name="Slide Number Placeholder 1"/>
          <p:cNvSpPr>
            <a:spLocks noGrp="1"/>
          </p:cNvSpPr>
          <p:nvPr>
            <p:ph type="sldNum" sz="quarter" idx="10"/>
          </p:nvPr>
        </p:nvSpPr>
        <p:spPr/>
        <p:txBody>
          <a:bodyPr/>
          <a:lstStyle/>
          <a:p>
            <a:fld id="{FAB1DED8-F33B-48C5-8CFF-33F82CC4EC78}" type="slidenum">
              <a:rPr lang="en-US" smtClean="0"/>
              <a:pPr/>
              <a:t>4</a:t>
            </a:fld>
            <a:endParaRPr lang="en-US" dirty="0"/>
          </a:p>
        </p:txBody>
      </p:sp>
      <p:sp>
        <p:nvSpPr>
          <p:cNvPr id="8" name="Title 4"/>
          <p:cNvSpPr>
            <a:spLocks noGrp="1"/>
          </p:cNvSpPr>
          <p:nvPr>
            <p:ph type="title"/>
          </p:nvPr>
        </p:nvSpPr>
        <p:spPr>
          <a:xfrm>
            <a:off x="240796" y="260868"/>
            <a:ext cx="8686800" cy="690562"/>
          </a:xfrm>
        </p:spPr>
        <p:txBody>
          <a:bodyPr/>
          <a:lstStyle/>
          <a:p>
            <a:r>
              <a:rPr lang="en-US" dirty="0" smtClean="0">
                <a:solidFill>
                  <a:srgbClr val="1B4A88"/>
                </a:solidFill>
              </a:rPr>
              <a:t>Benchmarking 2016</a:t>
            </a:r>
            <a:br>
              <a:rPr lang="en-US" dirty="0" smtClean="0">
                <a:solidFill>
                  <a:srgbClr val="1B4A88"/>
                </a:solidFill>
              </a:rPr>
            </a:br>
            <a:r>
              <a:rPr lang="en-US" dirty="0" smtClean="0">
                <a:solidFill>
                  <a:schemeClr val="accent2"/>
                </a:solidFill>
              </a:rPr>
              <a:t>831(b) - Small Captives</a:t>
            </a:r>
            <a:endParaRPr lang="en-US" dirty="0">
              <a:solidFill>
                <a:schemeClr val="accent2"/>
              </a:solidFill>
            </a:endParaRPr>
          </a:p>
        </p:txBody>
      </p:sp>
      <p:pic>
        <p:nvPicPr>
          <p:cNvPr id="3" name="Picture 2" descr="AllCharts_bar-vert9.eps"/>
          <p:cNvPicPr>
            <a:picLocks noChangeAspect="1"/>
          </p:cNvPicPr>
          <p:nvPr/>
        </p:nvPicPr>
        <p:blipFill rotWithShape="1">
          <a:blip r:embed="rId3">
            <a:extLst>
              <a:ext uri="{28A0092B-C50C-407E-A947-70E740481C1C}">
                <a14:useLocalDpi xmlns:a14="http://schemas.microsoft.com/office/drawing/2010/main" val="0"/>
              </a:ext>
            </a:extLst>
          </a:blip>
          <a:srcRect l="5632" t="22902" r="4828" b="4164"/>
          <a:stretch/>
        </p:blipFill>
        <p:spPr>
          <a:xfrm>
            <a:off x="249751" y="1220813"/>
            <a:ext cx="5759533" cy="2588822"/>
          </a:xfrm>
          <a:prstGeom prst="rect">
            <a:avLst/>
          </a:prstGeom>
        </p:spPr>
      </p:pic>
      <p:sp>
        <p:nvSpPr>
          <p:cNvPr id="4" name="TextBox 3"/>
          <p:cNvSpPr txBox="1"/>
          <p:nvPr/>
        </p:nvSpPr>
        <p:spPr>
          <a:xfrm>
            <a:off x="-255701" y="944051"/>
            <a:ext cx="6432269" cy="277640"/>
          </a:xfrm>
          <a:prstGeom prst="rect">
            <a:avLst/>
          </a:prstGeom>
          <a:noFill/>
        </p:spPr>
        <p:txBody>
          <a:bodyPr wrap="square" rtlCol="0">
            <a:spAutoFit/>
          </a:bodyPr>
          <a:lstStyle/>
          <a:p>
            <a:r>
              <a:rPr lang="en-US" sz="1400" b="1" dirty="0"/>
              <a:t>Marsh-Managed Small Captives Making the 831(b) Tax Elections</a:t>
            </a:r>
          </a:p>
        </p:txBody>
      </p:sp>
      <p:pic>
        <p:nvPicPr>
          <p:cNvPr id="7" name="Picture 6" descr="AllCharts_piechart6.eps"/>
          <p:cNvPicPr>
            <a:picLocks noChangeAspect="1"/>
          </p:cNvPicPr>
          <p:nvPr/>
        </p:nvPicPr>
        <p:blipFill rotWithShape="1">
          <a:blip r:embed="rId4">
            <a:extLst>
              <a:ext uri="{28A0092B-C50C-407E-A947-70E740481C1C}">
                <a14:useLocalDpi xmlns:a14="http://schemas.microsoft.com/office/drawing/2010/main" val="0"/>
              </a:ext>
            </a:extLst>
          </a:blip>
          <a:srcRect l="10080" t="26716" r="4326" b="8093"/>
          <a:stretch/>
        </p:blipFill>
        <p:spPr>
          <a:xfrm>
            <a:off x="249760" y="4165154"/>
            <a:ext cx="5436780" cy="2481944"/>
          </a:xfrm>
          <a:prstGeom prst="rect">
            <a:avLst/>
          </a:prstGeom>
        </p:spPr>
      </p:pic>
      <p:sp>
        <p:nvSpPr>
          <p:cNvPr id="10" name="TextBox 9"/>
          <p:cNvSpPr txBox="1"/>
          <p:nvPr/>
        </p:nvSpPr>
        <p:spPr>
          <a:xfrm>
            <a:off x="178500" y="3958162"/>
            <a:ext cx="6631729" cy="277640"/>
          </a:xfrm>
          <a:prstGeom prst="rect">
            <a:avLst/>
          </a:prstGeom>
          <a:noFill/>
        </p:spPr>
        <p:txBody>
          <a:bodyPr wrap="square" rtlCol="0">
            <a:spAutoFit/>
          </a:bodyPr>
          <a:lstStyle/>
          <a:p>
            <a:pPr algn="l"/>
            <a:r>
              <a:rPr lang="en-US" sz="1400" b="1" dirty="0" smtClean="0"/>
              <a:t>Approach to Achieve Insurance Tax Status for All Small Captives</a:t>
            </a:r>
            <a:endParaRPr lang="en-US" sz="1400" b="1" dirty="0"/>
          </a:p>
        </p:txBody>
      </p:sp>
    </p:spTree>
    <p:extLst>
      <p:ext uri="{BB962C8B-B14F-4D97-AF65-F5344CB8AC3E}">
        <p14:creationId xmlns:p14="http://schemas.microsoft.com/office/powerpoint/2010/main" val="2469757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p:txBody>
          <a:bodyPr/>
          <a:lstStyle/>
          <a:p>
            <a:r>
              <a:rPr lang="en-US" smtClean="0"/>
              <a:t>Small Captives</a:t>
            </a:r>
            <a:br>
              <a:rPr lang="en-US" smtClean="0"/>
            </a:br>
            <a:r>
              <a:rPr lang="en-US" smtClean="0">
                <a:solidFill>
                  <a:schemeClr val="accent2"/>
                </a:solidFill>
              </a:rPr>
              <a:t>Similarities to Large Captives</a:t>
            </a:r>
          </a:p>
        </p:txBody>
      </p:sp>
      <p:sp>
        <p:nvSpPr>
          <p:cNvPr id="3" name="Content Placeholder 2"/>
          <p:cNvSpPr>
            <a:spLocks noGrp="1"/>
          </p:cNvSpPr>
          <p:nvPr>
            <p:ph idx="1"/>
          </p:nvPr>
        </p:nvSpPr>
        <p:spPr/>
        <p:txBody>
          <a:bodyPr/>
          <a:lstStyle/>
          <a:p>
            <a:pPr marL="0" indent="0">
              <a:buNone/>
            </a:pPr>
            <a:r>
              <a:rPr lang="en-US" dirty="0" smtClean="0"/>
              <a:t>At a very high level, small captives are just like large captives...</a:t>
            </a:r>
          </a:p>
          <a:p>
            <a:r>
              <a:rPr lang="en-US" dirty="0" smtClean="0"/>
              <a:t>Fund retained corporate risk.</a:t>
            </a:r>
          </a:p>
          <a:p>
            <a:r>
              <a:rPr lang="en-US" dirty="0" smtClean="0"/>
              <a:t>Means to access reinsurance markets for capacity.</a:t>
            </a:r>
          </a:p>
          <a:p>
            <a:r>
              <a:rPr lang="en-US" dirty="0" smtClean="0"/>
              <a:t>Profit center (underwriting risk of third parties).</a:t>
            </a:r>
          </a:p>
          <a:p>
            <a:r>
              <a:rPr lang="en-US" dirty="0" smtClean="0"/>
              <a:t>Must satisfy risk transfer and risk distribution.</a:t>
            </a:r>
            <a:endParaRPr lang="en-US" dirty="0"/>
          </a:p>
        </p:txBody>
      </p:sp>
      <p:sp>
        <p:nvSpPr>
          <p:cNvPr id="44037" name="TextBox 1"/>
          <p:cNvSpPr txBox="1">
            <a:spLocks noChangeArrowheads="1"/>
          </p:cNvSpPr>
          <p:nvPr/>
        </p:nvSpPr>
        <p:spPr bwMode="auto">
          <a:xfrm>
            <a:off x="1146175" y="5776913"/>
            <a:ext cx="7110413" cy="357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ea typeface="MS PGothic" pitchFamily="34" charset="-128"/>
              </a:defRPr>
            </a:lvl1pPr>
            <a:lvl2pPr marL="742950" indent="-285750" eaLnBrk="0" hangingPunct="0">
              <a:defRPr sz="2000">
                <a:solidFill>
                  <a:schemeClr val="tx1"/>
                </a:solidFill>
                <a:latin typeface="Arial" pitchFamily="34" charset="0"/>
                <a:ea typeface="MS PGothic" pitchFamily="34" charset="-128"/>
              </a:defRPr>
            </a:lvl2pPr>
            <a:lvl3pPr marL="1143000" indent="-228600" eaLnBrk="0" hangingPunct="0">
              <a:defRPr sz="2000">
                <a:solidFill>
                  <a:schemeClr val="tx1"/>
                </a:solidFill>
                <a:latin typeface="Arial" pitchFamily="34" charset="0"/>
                <a:ea typeface="MS PGothic" pitchFamily="34" charset="-128"/>
              </a:defRPr>
            </a:lvl3pPr>
            <a:lvl4pPr marL="1600200" indent="-228600" eaLnBrk="0" hangingPunct="0">
              <a:defRPr sz="2000">
                <a:solidFill>
                  <a:schemeClr val="tx1"/>
                </a:solidFill>
                <a:latin typeface="Arial" pitchFamily="34" charset="0"/>
                <a:ea typeface="MS PGothic" pitchFamily="34" charset="-128"/>
              </a:defRPr>
            </a:lvl4pPr>
            <a:lvl5pPr marL="2057400" indent="-228600" eaLnBrk="0" hangingPunct="0">
              <a:defRPr sz="2000">
                <a:solidFill>
                  <a:schemeClr val="tx1"/>
                </a:solidFill>
                <a:latin typeface="Arial" pitchFamily="34" charset="0"/>
                <a:ea typeface="MS PGothic" pitchFamily="34" charset="-128"/>
              </a:defRPr>
            </a:lvl5pPr>
            <a:lvl6pPr marL="25146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6pPr>
            <a:lvl7pPr marL="29718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7pPr>
            <a:lvl8pPr marL="34290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8pPr>
            <a:lvl9pPr marL="38862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9pPr>
          </a:lstStyle>
          <a:p>
            <a:pPr eaLnBrk="1" hangingPunct="1"/>
            <a:r>
              <a:rPr lang="en-US" dirty="0" smtClean="0">
                <a:solidFill>
                  <a:srgbClr val="000000"/>
                </a:solidFill>
              </a:rPr>
              <a:t>...</a:t>
            </a:r>
            <a:r>
              <a:rPr lang="en-US" dirty="0">
                <a:solidFill>
                  <a:srgbClr val="000000"/>
                </a:solidFill>
              </a:rPr>
              <a:t>only smaller and with a special tax </a:t>
            </a:r>
            <a:r>
              <a:rPr lang="en-US" dirty="0" smtClean="0">
                <a:solidFill>
                  <a:srgbClr val="000000"/>
                </a:solidFill>
              </a:rPr>
              <a:t>election.</a:t>
            </a:r>
            <a:endParaRPr lang="en-US" dirty="0">
              <a:solidFill>
                <a:srgbClr val="000000"/>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3122" y="3809921"/>
            <a:ext cx="1769954" cy="17699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3521" y="4602009"/>
            <a:ext cx="977866" cy="977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572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mtClean="0">
                <a:latin typeface="Arial"/>
              </a:rPr>
              <a:t>Captive Creation</a:t>
            </a:r>
            <a:br>
              <a:rPr lang="en-US" smtClean="0">
                <a:latin typeface="Arial"/>
              </a:rPr>
            </a:br>
            <a:r>
              <a:rPr lang="en-US" smtClean="0">
                <a:solidFill>
                  <a:schemeClr val="accent2"/>
                </a:solidFill>
                <a:latin typeface="Arial"/>
              </a:rPr>
              <a:t>Identifying Candidates</a:t>
            </a:r>
          </a:p>
        </p:txBody>
      </p:sp>
      <p:sp>
        <p:nvSpPr>
          <p:cNvPr id="84995" name="Rectangle 3"/>
          <p:cNvSpPr>
            <a:spLocks noGrp="1" noChangeArrowheads="1"/>
          </p:cNvSpPr>
          <p:nvPr>
            <p:ph idx="1"/>
          </p:nvPr>
        </p:nvSpPr>
        <p:spPr/>
        <p:txBody>
          <a:bodyPr/>
          <a:lstStyle/>
          <a:p>
            <a:r>
              <a:rPr lang="en-US" dirty="0" smtClean="0"/>
              <a:t>What does a small captive candidate look like? </a:t>
            </a:r>
          </a:p>
          <a:p>
            <a:pPr lvl="1"/>
            <a:r>
              <a:rPr lang="en-US" dirty="0" smtClean="0"/>
              <a:t>Substantial high-severity/low frequency risks that are uninsured or self-insured.</a:t>
            </a:r>
          </a:p>
          <a:p>
            <a:pPr lvl="1"/>
            <a:r>
              <a:rPr lang="en-US" dirty="0" smtClean="0"/>
              <a:t>US taxpayers.</a:t>
            </a:r>
          </a:p>
          <a:p>
            <a:pPr lvl="1"/>
            <a:r>
              <a:rPr lang="en-US" dirty="0" smtClean="0"/>
              <a:t>Privately held or closely held (doesn’t have to be).</a:t>
            </a:r>
          </a:p>
          <a:p>
            <a:pPr lvl="1"/>
            <a:r>
              <a:rPr lang="en-US" dirty="0" smtClean="0"/>
              <a:t>Revenue: $200 million or greater (varies based upon industry).</a:t>
            </a:r>
          </a:p>
          <a:p>
            <a:pPr lvl="1"/>
            <a:r>
              <a:rPr lang="en-US" dirty="0" smtClean="0"/>
              <a:t>Cash flow positive.</a:t>
            </a:r>
          </a:p>
          <a:p>
            <a:pPr lvl="1"/>
            <a:r>
              <a:rPr lang="en-US" dirty="0" smtClean="0"/>
              <a:t>Willingness to post necessary capital (minimums typically $250,000, plus $1M+ based on business plan).</a:t>
            </a:r>
          </a:p>
          <a:p>
            <a:pPr lvl="1"/>
            <a:r>
              <a:rPr lang="en-US" dirty="0" smtClean="0"/>
              <a:t>Willingness to assume some risk and sometimes the risk of others (if a risk pool is needed).</a:t>
            </a:r>
          </a:p>
          <a:p>
            <a:pPr lvl="1"/>
            <a:endParaRPr lang="en-US" dirty="0" smtClean="0"/>
          </a:p>
        </p:txBody>
      </p:sp>
    </p:spTree>
    <p:extLst>
      <p:ext uri="{BB962C8B-B14F-4D97-AF65-F5344CB8AC3E}">
        <p14:creationId xmlns:p14="http://schemas.microsoft.com/office/powerpoint/2010/main" val="2778201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smtClean="0"/>
              <a:t>US Domestic Captive Domiciles </a:t>
            </a:r>
            <a:br>
              <a:rPr lang="en-US" altLang="en-US" smtClean="0"/>
            </a:br>
            <a:r>
              <a:rPr lang="en-US" altLang="en-US" smtClean="0">
                <a:solidFill>
                  <a:schemeClr val="accent2"/>
                </a:solidFill>
              </a:rPr>
              <a:t>As of 2016</a:t>
            </a:r>
          </a:p>
        </p:txBody>
      </p:sp>
      <p:sp>
        <p:nvSpPr>
          <p:cNvPr id="18435" name="Freeform 3"/>
          <p:cNvSpPr>
            <a:spLocks/>
          </p:cNvSpPr>
          <p:nvPr/>
        </p:nvSpPr>
        <p:spPr bwMode="auto">
          <a:xfrm>
            <a:off x="7634288" y="1962150"/>
            <a:ext cx="306387" cy="468313"/>
          </a:xfrm>
          <a:custGeom>
            <a:avLst/>
            <a:gdLst>
              <a:gd name="T0" fmla="*/ 2147483647 w 180"/>
              <a:gd name="T1" fmla="*/ 0 h 295"/>
              <a:gd name="T2" fmla="*/ 0 w 180"/>
              <a:gd name="T3" fmla="*/ 2147483647 h 295"/>
              <a:gd name="T4" fmla="*/ 0 w 180"/>
              <a:gd name="T5" fmla="*/ 2147483647 h 295"/>
              <a:gd name="T6" fmla="*/ 2147483647 w 180"/>
              <a:gd name="T7" fmla="*/ 2147483647 h 295"/>
              <a:gd name="T8" fmla="*/ 2147483647 w 180"/>
              <a:gd name="T9" fmla="*/ 0 h 29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0" h="295">
                <a:moveTo>
                  <a:pt x="179" y="0"/>
                </a:moveTo>
                <a:lnTo>
                  <a:pt x="0" y="139"/>
                </a:lnTo>
                <a:lnTo>
                  <a:pt x="0" y="294"/>
                </a:lnTo>
                <a:lnTo>
                  <a:pt x="179" y="157"/>
                </a:lnTo>
                <a:lnTo>
                  <a:pt x="179"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36" name="Freeform 4"/>
          <p:cNvSpPr>
            <a:spLocks/>
          </p:cNvSpPr>
          <p:nvPr/>
        </p:nvSpPr>
        <p:spPr bwMode="auto">
          <a:xfrm>
            <a:off x="7519988" y="2181225"/>
            <a:ext cx="115887" cy="354013"/>
          </a:xfrm>
          <a:custGeom>
            <a:avLst/>
            <a:gdLst>
              <a:gd name="T0" fmla="*/ 0 w 67"/>
              <a:gd name="T1" fmla="*/ 2147483647 h 222"/>
              <a:gd name="T2" fmla="*/ 2147483647 w 67"/>
              <a:gd name="T3" fmla="*/ 2147483647 h 222"/>
              <a:gd name="T4" fmla="*/ 2147483647 w 67"/>
              <a:gd name="T5" fmla="*/ 0 h 222"/>
              <a:gd name="T6" fmla="*/ 2147483647 w 67"/>
              <a:gd name="T7" fmla="*/ 2147483647 h 222"/>
              <a:gd name="T8" fmla="*/ 2147483647 w 67"/>
              <a:gd name="T9" fmla="*/ 2147483647 h 222"/>
              <a:gd name="T10" fmla="*/ 0 w 67"/>
              <a:gd name="T11" fmla="*/ 2147483647 h 222"/>
              <a:gd name="T12" fmla="*/ 0 w 67"/>
              <a:gd name="T13" fmla="*/ 2147483647 h 22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7" h="222">
                <a:moveTo>
                  <a:pt x="0" y="63"/>
                </a:moveTo>
                <a:lnTo>
                  <a:pt x="58" y="28"/>
                </a:lnTo>
                <a:lnTo>
                  <a:pt x="66" y="0"/>
                </a:lnTo>
                <a:lnTo>
                  <a:pt x="66" y="153"/>
                </a:lnTo>
                <a:lnTo>
                  <a:pt x="58" y="191"/>
                </a:lnTo>
                <a:lnTo>
                  <a:pt x="0" y="221"/>
                </a:lnTo>
                <a:lnTo>
                  <a:pt x="0" y="63"/>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37" name="Freeform 5"/>
          <p:cNvSpPr>
            <a:spLocks/>
          </p:cNvSpPr>
          <p:nvPr/>
        </p:nvSpPr>
        <p:spPr bwMode="auto">
          <a:xfrm>
            <a:off x="7497763" y="2352675"/>
            <a:ext cx="36512" cy="92075"/>
          </a:xfrm>
          <a:custGeom>
            <a:avLst/>
            <a:gdLst>
              <a:gd name="T0" fmla="*/ 2147483647 w 23"/>
              <a:gd name="T1" fmla="*/ 0 h 59"/>
              <a:gd name="T2" fmla="*/ 0 w 23"/>
              <a:gd name="T3" fmla="*/ 2147483647 h 59"/>
              <a:gd name="T4" fmla="*/ 2147483647 w 23"/>
              <a:gd name="T5" fmla="*/ 2147483647 h 59"/>
              <a:gd name="T6" fmla="*/ 2147483647 w 23"/>
              <a:gd name="T7" fmla="*/ 0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 h="59">
                <a:moveTo>
                  <a:pt x="22" y="0"/>
                </a:moveTo>
                <a:lnTo>
                  <a:pt x="0" y="22"/>
                </a:lnTo>
                <a:lnTo>
                  <a:pt x="22" y="58"/>
                </a:lnTo>
                <a:lnTo>
                  <a:pt x="22" y="0"/>
                </a:lnTo>
              </a:path>
            </a:pathLst>
          </a:custGeom>
          <a:solidFill>
            <a:srgbClr val="969696"/>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38" name="Freeform 6"/>
          <p:cNvSpPr>
            <a:spLocks/>
          </p:cNvSpPr>
          <p:nvPr/>
        </p:nvSpPr>
        <p:spPr bwMode="auto">
          <a:xfrm>
            <a:off x="7621588" y="2181225"/>
            <a:ext cx="14287" cy="303213"/>
          </a:xfrm>
          <a:custGeom>
            <a:avLst/>
            <a:gdLst>
              <a:gd name="T0" fmla="*/ 2147483647 w 8"/>
              <a:gd name="T1" fmla="*/ 0 h 190"/>
              <a:gd name="T2" fmla="*/ 0 w 8"/>
              <a:gd name="T3" fmla="*/ 2147483647 h 190"/>
              <a:gd name="T4" fmla="*/ 0 w 8"/>
              <a:gd name="T5" fmla="*/ 2147483647 h 190"/>
              <a:gd name="T6" fmla="*/ 2147483647 w 8"/>
              <a:gd name="T7" fmla="*/ 2147483647 h 190"/>
              <a:gd name="T8" fmla="*/ 2147483647 w 8"/>
              <a:gd name="T9" fmla="*/ 0 h 19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 h="190">
                <a:moveTo>
                  <a:pt x="6" y="0"/>
                </a:moveTo>
                <a:lnTo>
                  <a:pt x="0" y="30"/>
                </a:lnTo>
                <a:lnTo>
                  <a:pt x="0" y="189"/>
                </a:lnTo>
                <a:lnTo>
                  <a:pt x="7" y="157"/>
                </a:lnTo>
                <a:lnTo>
                  <a:pt x="6"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39" name="Freeform 7"/>
          <p:cNvSpPr>
            <a:spLocks/>
          </p:cNvSpPr>
          <p:nvPr/>
        </p:nvSpPr>
        <p:spPr bwMode="auto">
          <a:xfrm>
            <a:off x="5372100" y="4019550"/>
            <a:ext cx="80963" cy="271463"/>
          </a:xfrm>
          <a:custGeom>
            <a:avLst/>
            <a:gdLst>
              <a:gd name="T0" fmla="*/ 0 w 49"/>
              <a:gd name="T1" fmla="*/ 2147483647 h 172"/>
              <a:gd name="T2" fmla="*/ 2147483647 w 49"/>
              <a:gd name="T3" fmla="*/ 2147483647 h 172"/>
              <a:gd name="T4" fmla="*/ 2147483647 w 49"/>
              <a:gd name="T5" fmla="*/ 2147483647 h 172"/>
              <a:gd name="T6" fmla="*/ 2147483647 w 49"/>
              <a:gd name="T7" fmla="*/ 2147483647 h 172"/>
              <a:gd name="T8" fmla="*/ 2147483647 w 49"/>
              <a:gd name="T9" fmla="*/ 0 h 172"/>
              <a:gd name="T10" fmla="*/ 0 w 49"/>
              <a:gd name="T11" fmla="*/ 2147483647 h 17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9" h="172">
                <a:moveTo>
                  <a:pt x="0" y="30"/>
                </a:moveTo>
                <a:lnTo>
                  <a:pt x="22" y="97"/>
                </a:lnTo>
                <a:lnTo>
                  <a:pt x="22" y="171"/>
                </a:lnTo>
                <a:lnTo>
                  <a:pt x="48" y="153"/>
                </a:lnTo>
                <a:lnTo>
                  <a:pt x="48" y="0"/>
                </a:lnTo>
                <a:lnTo>
                  <a:pt x="0" y="3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0" name="Freeform 8"/>
          <p:cNvSpPr>
            <a:spLocks/>
          </p:cNvSpPr>
          <p:nvPr/>
        </p:nvSpPr>
        <p:spPr bwMode="auto">
          <a:xfrm>
            <a:off x="5453063" y="4006850"/>
            <a:ext cx="260350" cy="254000"/>
          </a:xfrm>
          <a:custGeom>
            <a:avLst/>
            <a:gdLst>
              <a:gd name="T0" fmla="*/ 0 w 152"/>
              <a:gd name="T1" fmla="*/ 2147483647 h 160"/>
              <a:gd name="T2" fmla="*/ 2147483647 w 152"/>
              <a:gd name="T3" fmla="*/ 0 h 160"/>
              <a:gd name="T4" fmla="*/ 2147483647 w 152"/>
              <a:gd name="T5" fmla="*/ 0 h 160"/>
              <a:gd name="T6" fmla="*/ 2147483647 w 152"/>
              <a:gd name="T7" fmla="*/ 2147483647 h 160"/>
              <a:gd name="T8" fmla="*/ 2147483647 w 152"/>
              <a:gd name="T9" fmla="*/ 2147483647 h 160"/>
              <a:gd name="T10" fmla="*/ 0 w 152"/>
              <a:gd name="T11" fmla="*/ 2147483647 h 160"/>
              <a:gd name="T12" fmla="*/ 0 w 152"/>
              <a:gd name="T13" fmla="*/ 2147483647 h 16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2" h="160">
                <a:moveTo>
                  <a:pt x="0" y="6"/>
                </a:moveTo>
                <a:lnTo>
                  <a:pt x="64" y="0"/>
                </a:lnTo>
                <a:lnTo>
                  <a:pt x="151" y="0"/>
                </a:lnTo>
                <a:lnTo>
                  <a:pt x="151" y="155"/>
                </a:lnTo>
                <a:lnTo>
                  <a:pt x="64" y="155"/>
                </a:lnTo>
                <a:lnTo>
                  <a:pt x="0" y="159"/>
                </a:lnTo>
                <a:lnTo>
                  <a:pt x="0" y="6"/>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1" name="Freeform 9"/>
          <p:cNvSpPr>
            <a:spLocks/>
          </p:cNvSpPr>
          <p:nvPr/>
        </p:nvSpPr>
        <p:spPr bwMode="auto">
          <a:xfrm>
            <a:off x="5713413" y="4010025"/>
            <a:ext cx="128587" cy="346075"/>
          </a:xfrm>
          <a:custGeom>
            <a:avLst/>
            <a:gdLst>
              <a:gd name="T0" fmla="*/ 0 w 72"/>
              <a:gd name="T1" fmla="*/ 0 h 218"/>
              <a:gd name="T2" fmla="*/ 0 w 72"/>
              <a:gd name="T3" fmla="*/ 2147483647 h 218"/>
              <a:gd name="T4" fmla="*/ 2147483647 w 72"/>
              <a:gd name="T5" fmla="*/ 2147483647 h 218"/>
              <a:gd name="T6" fmla="*/ 2147483647 w 72"/>
              <a:gd name="T7" fmla="*/ 2147483647 h 218"/>
              <a:gd name="T8" fmla="*/ 0 w 72"/>
              <a:gd name="T9" fmla="*/ 0 h 2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 h="218">
                <a:moveTo>
                  <a:pt x="0" y="0"/>
                </a:moveTo>
                <a:lnTo>
                  <a:pt x="0" y="153"/>
                </a:lnTo>
                <a:lnTo>
                  <a:pt x="71" y="217"/>
                </a:lnTo>
                <a:lnTo>
                  <a:pt x="71" y="60"/>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2" name="Freeform 10"/>
          <p:cNvSpPr>
            <a:spLocks/>
          </p:cNvSpPr>
          <p:nvPr/>
        </p:nvSpPr>
        <p:spPr bwMode="auto">
          <a:xfrm>
            <a:off x="5840413" y="4073525"/>
            <a:ext cx="149225" cy="279400"/>
          </a:xfrm>
          <a:custGeom>
            <a:avLst/>
            <a:gdLst>
              <a:gd name="T0" fmla="*/ 0 w 89"/>
              <a:gd name="T1" fmla="*/ 2147483647 h 176"/>
              <a:gd name="T2" fmla="*/ 2147483647 w 89"/>
              <a:gd name="T3" fmla="*/ 0 h 176"/>
              <a:gd name="T4" fmla="*/ 2147483647 w 89"/>
              <a:gd name="T5" fmla="*/ 2147483647 h 176"/>
              <a:gd name="T6" fmla="*/ 0 w 89"/>
              <a:gd name="T7" fmla="*/ 2147483647 h 176"/>
              <a:gd name="T8" fmla="*/ 0 w 89"/>
              <a:gd name="T9" fmla="*/ 2147483647 h 1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9" h="176">
                <a:moveTo>
                  <a:pt x="0" y="22"/>
                </a:moveTo>
                <a:lnTo>
                  <a:pt x="88" y="0"/>
                </a:lnTo>
                <a:lnTo>
                  <a:pt x="88" y="155"/>
                </a:lnTo>
                <a:lnTo>
                  <a:pt x="0" y="175"/>
                </a:lnTo>
                <a:lnTo>
                  <a:pt x="0" y="22"/>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3" name="Freeform 11"/>
          <p:cNvSpPr>
            <a:spLocks/>
          </p:cNvSpPr>
          <p:nvPr/>
        </p:nvSpPr>
        <p:spPr bwMode="auto">
          <a:xfrm>
            <a:off x="6088063" y="4314825"/>
            <a:ext cx="100012" cy="387350"/>
          </a:xfrm>
          <a:custGeom>
            <a:avLst/>
            <a:gdLst>
              <a:gd name="T0" fmla="*/ 0 w 58"/>
              <a:gd name="T1" fmla="*/ 0 h 243"/>
              <a:gd name="T2" fmla="*/ 2147483647 w 58"/>
              <a:gd name="T3" fmla="*/ 2147483647 h 243"/>
              <a:gd name="T4" fmla="*/ 2147483647 w 58"/>
              <a:gd name="T5" fmla="*/ 2147483647 h 243"/>
              <a:gd name="T6" fmla="*/ 0 w 58"/>
              <a:gd name="T7" fmla="*/ 2147483647 h 243"/>
              <a:gd name="T8" fmla="*/ 0 w 58"/>
              <a:gd name="T9" fmla="*/ 0 h 24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8" h="243">
                <a:moveTo>
                  <a:pt x="0" y="0"/>
                </a:moveTo>
                <a:lnTo>
                  <a:pt x="57" y="86"/>
                </a:lnTo>
                <a:lnTo>
                  <a:pt x="57" y="242"/>
                </a:lnTo>
                <a:lnTo>
                  <a:pt x="0" y="154"/>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4" name="Freeform 12"/>
          <p:cNvSpPr>
            <a:spLocks/>
          </p:cNvSpPr>
          <p:nvPr/>
        </p:nvSpPr>
        <p:spPr bwMode="auto">
          <a:xfrm>
            <a:off x="5988050" y="4073525"/>
            <a:ext cx="128588" cy="350838"/>
          </a:xfrm>
          <a:custGeom>
            <a:avLst/>
            <a:gdLst>
              <a:gd name="T0" fmla="*/ 0 w 75"/>
              <a:gd name="T1" fmla="*/ 0 h 221"/>
              <a:gd name="T2" fmla="*/ 2147483647 w 75"/>
              <a:gd name="T3" fmla="*/ 2147483647 h 221"/>
              <a:gd name="T4" fmla="*/ 2147483647 w 75"/>
              <a:gd name="T5" fmla="*/ 2147483647 h 221"/>
              <a:gd name="T6" fmla="*/ 2147483647 w 75"/>
              <a:gd name="T7" fmla="*/ 2147483647 h 221"/>
              <a:gd name="T8" fmla="*/ 0 w 75"/>
              <a:gd name="T9" fmla="*/ 2147483647 h 221"/>
              <a:gd name="T10" fmla="*/ 0 w 75"/>
              <a:gd name="T11" fmla="*/ 0 h 2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5" h="221">
                <a:moveTo>
                  <a:pt x="0" y="0"/>
                </a:moveTo>
                <a:lnTo>
                  <a:pt x="74" y="79"/>
                </a:lnTo>
                <a:lnTo>
                  <a:pt x="58" y="151"/>
                </a:lnTo>
                <a:lnTo>
                  <a:pt x="58" y="220"/>
                </a:lnTo>
                <a:lnTo>
                  <a:pt x="0" y="153"/>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5" name="Freeform 13"/>
          <p:cNvSpPr>
            <a:spLocks/>
          </p:cNvSpPr>
          <p:nvPr/>
        </p:nvSpPr>
        <p:spPr bwMode="auto">
          <a:xfrm>
            <a:off x="4467225" y="4106863"/>
            <a:ext cx="265113" cy="436562"/>
          </a:xfrm>
          <a:custGeom>
            <a:avLst/>
            <a:gdLst>
              <a:gd name="T0" fmla="*/ 2147483647 w 156"/>
              <a:gd name="T1" fmla="*/ 2147483647 h 274"/>
              <a:gd name="T2" fmla="*/ 0 w 156"/>
              <a:gd name="T3" fmla="*/ 2147483647 h 274"/>
              <a:gd name="T4" fmla="*/ 2147483647 w 156"/>
              <a:gd name="T5" fmla="*/ 2147483647 h 274"/>
              <a:gd name="T6" fmla="*/ 2147483647 w 156"/>
              <a:gd name="T7" fmla="*/ 0 h 274"/>
              <a:gd name="T8" fmla="*/ 2147483647 w 156"/>
              <a:gd name="T9" fmla="*/ 2147483647 h 274"/>
              <a:gd name="T10" fmla="*/ 2147483647 w 156"/>
              <a:gd name="T11" fmla="*/ 2147483647 h 274"/>
              <a:gd name="T12" fmla="*/ 2147483647 w 156"/>
              <a:gd name="T13" fmla="*/ 2147483647 h 27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6" h="274">
                <a:moveTo>
                  <a:pt x="14" y="273"/>
                </a:moveTo>
                <a:lnTo>
                  <a:pt x="0" y="187"/>
                </a:lnTo>
                <a:lnTo>
                  <a:pt x="32" y="99"/>
                </a:lnTo>
                <a:lnTo>
                  <a:pt x="155" y="0"/>
                </a:lnTo>
                <a:lnTo>
                  <a:pt x="155" y="153"/>
                </a:lnTo>
                <a:lnTo>
                  <a:pt x="34" y="250"/>
                </a:lnTo>
                <a:lnTo>
                  <a:pt x="14" y="273"/>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6" name="Freeform 14"/>
          <p:cNvSpPr>
            <a:spLocks/>
          </p:cNvSpPr>
          <p:nvPr/>
        </p:nvSpPr>
        <p:spPr bwMode="auto">
          <a:xfrm>
            <a:off x="4730750" y="4068763"/>
            <a:ext cx="153988" cy="280987"/>
          </a:xfrm>
          <a:custGeom>
            <a:avLst/>
            <a:gdLst>
              <a:gd name="T0" fmla="*/ 0 w 88"/>
              <a:gd name="T1" fmla="*/ 2147483647 h 176"/>
              <a:gd name="T2" fmla="*/ 0 w 88"/>
              <a:gd name="T3" fmla="*/ 2147483647 h 176"/>
              <a:gd name="T4" fmla="*/ 2147483647 w 88"/>
              <a:gd name="T5" fmla="*/ 2147483647 h 176"/>
              <a:gd name="T6" fmla="*/ 2147483647 w 88"/>
              <a:gd name="T7" fmla="*/ 0 h 176"/>
              <a:gd name="T8" fmla="*/ 0 w 88"/>
              <a:gd name="T9" fmla="*/ 2147483647 h 1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8" h="176">
                <a:moveTo>
                  <a:pt x="0" y="24"/>
                </a:moveTo>
                <a:lnTo>
                  <a:pt x="0" y="175"/>
                </a:lnTo>
                <a:lnTo>
                  <a:pt x="87" y="153"/>
                </a:lnTo>
                <a:lnTo>
                  <a:pt x="87" y="0"/>
                </a:lnTo>
                <a:lnTo>
                  <a:pt x="0" y="24"/>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7" name="Freeform 15"/>
          <p:cNvSpPr>
            <a:spLocks/>
          </p:cNvSpPr>
          <p:nvPr/>
        </p:nvSpPr>
        <p:spPr bwMode="auto">
          <a:xfrm>
            <a:off x="4883150" y="4068763"/>
            <a:ext cx="303213" cy="342900"/>
          </a:xfrm>
          <a:custGeom>
            <a:avLst/>
            <a:gdLst>
              <a:gd name="T0" fmla="*/ 0 w 176"/>
              <a:gd name="T1" fmla="*/ 0 h 216"/>
              <a:gd name="T2" fmla="*/ 2147483647 w 176"/>
              <a:gd name="T3" fmla="*/ 2147483647 h 216"/>
              <a:gd name="T4" fmla="*/ 2147483647 w 176"/>
              <a:gd name="T5" fmla="*/ 2147483647 h 216"/>
              <a:gd name="T6" fmla="*/ 0 w 176"/>
              <a:gd name="T7" fmla="*/ 2147483647 h 216"/>
              <a:gd name="T8" fmla="*/ 0 w 176"/>
              <a:gd name="T9" fmla="*/ 0 h 2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6" h="216">
                <a:moveTo>
                  <a:pt x="0" y="0"/>
                </a:moveTo>
                <a:lnTo>
                  <a:pt x="175" y="62"/>
                </a:lnTo>
                <a:lnTo>
                  <a:pt x="175" y="215"/>
                </a:lnTo>
                <a:lnTo>
                  <a:pt x="0" y="153"/>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8" name="Freeform 16"/>
          <p:cNvSpPr>
            <a:spLocks/>
          </p:cNvSpPr>
          <p:nvPr/>
        </p:nvSpPr>
        <p:spPr bwMode="auto">
          <a:xfrm>
            <a:off x="5181600" y="4168775"/>
            <a:ext cx="233363" cy="254000"/>
          </a:xfrm>
          <a:custGeom>
            <a:avLst/>
            <a:gdLst>
              <a:gd name="T0" fmla="*/ 0 w 136"/>
              <a:gd name="T1" fmla="*/ 0 h 160"/>
              <a:gd name="T2" fmla="*/ 0 w 136"/>
              <a:gd name="T3" fmla="*/ 2147483647 h 160"/>
              <a:gd name="T4" fmla="*/ 2147483647 w 136"/>
              <a:gd name="T5" fmla="*/ 2147483647 h 160"/>
              <a:gd name="T6" fmla="*/ 2147483647 w 136"/>
              <a:gd name="T7" fmla="*/ 2147483647 h 160"/>
              <a:gd name="T8" fmla="*/ 0 w 136"/>
              <a:gd name="T9" fmla="*/ 0 h 16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6" h="160">
                <a:moveTo>
                  <a:pt x="0" y="0"/>
                </a:moveTo>
                <a:lnTo>
                  <a:pt x="0" y="153"/>
                </a:lnTo>
                <a:lnTo>
                  <a:pt x="135" y="159"/>
                </a:lnTo>
                <a:lnTo>
                  <a:pt x="135" y="4"/>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9" name="Freeform 17"/>
          <p:cNvSpPr>
            <a:spLocks/>
          </p:cNvSpPr>
          <p:nvPr/>
        </p:nvSpPr>
        <p:spPr bwMode="auto">
          <a:xfrm>
            <a:off x="6367463" y="4562475"/>
            <a:ext cx="130175" cy="361950"/>
          </a:xfrm>
          <a:custGeom>
            <a:avLst/>
            <a:gdLst>
              <a:gd name="T0" fmla="*/ 0 w 77"/>
              <a:gd name="T1" fmla="*/ 2147483647 h 227"/>
              <a:gd name="T2" fmla="*/ 2147483647 w 77"/>
              <a:gd name="T3" fmla="*/ 0 h 227"/>
              <a:gd name="T4" fmla="*/ 2147483647 w 77"/>
              <a:gd name="T5" fmla="*/ 2147483647 h 227"/>
              <a:gd name="T6" fmla="*/ 0 w 77"/>
              <a:gd name="T7" fmla="*/ 2147483647 h 227"/>
              <a:gd name="T8" fmla="*/ 0 w 77"/>
              <a:gd name="T9" fmla="*/ 2147483647 h 22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227">
                <a:moveTo>
                  <a:pt x="0" y="73"/>
                </a:moveTo>
                <a:lnTo>
                  <a:pt x="76" y="0"/>
                </a:lnTo>
                <a:lnTo>
                  <a:pt x="76" y="152"/>
                </a:lnTo>
                <a:lnTo>
                  <a:pt x="0" y="226"/>
                </a:lnTo>
                <a:lnTo>
                  <a:pt x="0" y="73"/>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0" name="Freeform 18"/>
          <p:cNvSpPr>
            <a:spLocks/>
          </p:cNvSpPr>
          <p:nvPr/>
        </p:nvSpPr>
        <p:spPr bwMode="auto">
          <a:xfrm>
            <a:off x="6184900" y="4451350"/>
            <a:ext cx="42863" cy="250825"/>
          </a:xfrm>
          <a:custGeom>
            <a:avLst/>
            <a:gdLst>
              <a:gd name="T0" fmla="*/ 0 w 25"/>
              <a:gd name="T1" fmla="*/ 0 h 157"/>
              <a:gd name="T2" fmla="*/ 0 w 25"/>
              <a:gd name="T3" fmla="*/ 2147483647 h 157"/>
              <a:gd name="T4" fmla="*/ 2147483647 w 25"/>
              <a:gd name="T5" fmla="*/ 2147483647 h 157"/>
              <a:gd name="T6" fmla="*/ 2147483647 w 25"/>
              <a:gd name="T7" fmla="*/ 2147483647 h 157"/>
              <a:gd name="T8" fmla="*/ 0 w 25"/>
              <a:gd name="T9" fmla="*/ 0 h 1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57">
                <a:moveTo>
                  <a:pt x="0" y="0"/>
                </a:moveTo>
                <a:lnTo>
                  <a:pt x="0" y="156"/>
                </a:lnTo>
                <a:lnTo>
                  <a:pt x="24" y="156"/>
                </a:lnTo>
                <a:lnTo>
                  <a:pt x="24" y="2"/>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1" name="Freeform 19"/>
          <p:cNvSpPr>
            <a:spLocks/>
          </p:cNvSpPr>
          <p:nvPr/>
        </p:nvSpPr>
        <p:spPr bwMode="auto">
          <a:xfrm>
            <a:off x="6261100" y="4678363"/>
            <a:ext cx="107950" cy="249237"/>
          </a:xfrm>
          <a:custGeom>
            <a:avLst/>
            <a:gdLst>
              <a:gd name="T0" fmla="*/ 0 w 62"/>
              <a:gd name="T1" fmla="*/ 2147483647 h 158"/>
              <a:gd name="T2" fmla="*/ 2147483647 w 62"/>
              <a:gd name="T3" fmla="*/ 0 h 158"/>
              <a:gd name="T4" fmla="*/ 2147483647 w 62"/>
              <a:gd name="T5" fmla="*/ 2147483647 h 158"/>
              <a:gd name="T6" fmla="*/ 0 w 62"/>
              <a:gd name="T7" fmla="*/ 2147483647 h 158"/>
              <a:gd name="T8" fmla="*/ 0 w 62"/>
              <a:gd name="T9" fmla="*/ 2147483647 h 15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 h="158">
                <a:moveTo>
                  <a:pt x="0" y="4"/>
                </a:moveTo>
                <a:lnTo>
                  <a:pt x="61" y="0"/>
                </a:lnTo>
                <a:lnTo>
                  <a:pt x="61" y="151"/>
                </a:lnTo>
                <a:lnTo>
                  <a:pt x="0" y="157"/>
                </a:lnTo>
                <a:lnTo>
                  <a:pt x="0" y="4"/>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2" name="Freeform 20"/>
          <p:cNvSpPr>
            <a:spLocks/>
          </p:cNvSpPr>
          <p:nvPr/>
        </p:nvSpPr>
        <p:spPr bwMode="auto">
          <a:xfrm>
            <a:off x="6226175" y="4456113"/>
            <a:ext cx="38100" cy="473075"/>
          </a:xfrm>
          <a:custGeom>
            <a:avLst/>
            <a:gdLst>
              <a:gd name="T0" fmla="*/ 0 w 22"/>
              <a:gd name="T1" fmla="*/ 0 h 300"/>
              <a:gd name="T2" fmla="*/ 2147483647 w 22"/>
              <a:gd name="T3" fmla="*/ 2147483647 h 300"/>
              <a:gd name="T4" fmla="*/ 2147483647 w 22"/>
              <a:gd name="T5" fmla="*/ 2147483647 h 300"/>
              <a:gd name="T6" fmla="*/ 0 w 22"/>
              <a:gd name="T7" fmla="*/ 2147483647 h 300"/>
              <a:gd name="T8" fmla="*/ 0 w 22"/>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 h="300">
                <a:moveTo>
                  <a:pt x="0" y="0"/>
                </a:moveTo>
                <a:lnTo>
                  <a:pt x="21" y="149"/>
                </a:lnTo>
                <a:lnTo>
                  <a:pt x="21" y="299"/>
                </a:lnTo>
                <a:lnTo>
                  <a:pt x="0" y="154"/>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3" name="Freeform 21"/>
          <p:cNvSpPr>
            <a:spLocks/>
          </p:cNvSpPr>
          <p:nvPr/>
        </p:nvSpPr>
        <p:spPr bwMode="auto">
          <a:xfrm>
            <a:off x="6367463" y="3709988"/>
            <a:ext cx="111125" cy="282575"/>
          </a:xfrm>
          <a:custGeom>
            <a:avLst/>
            <a:gdLst>
              <a:gd name="T0" fmla="*/ 0 w 65"/>
              <a:gd name="T1" fmla="*/ 2147483647 h 178"/>
              <a:gd name="T2" fmla="*/ 2147483647 w 65"/>
              <a:gd name="T3" fmla="*/ 0 h 178"/>
              <a:gd name="T4" fmla="*/ 2147483647 w 65"/>
              <a:gd name="T5" fmla="*/ 2147483647 h 178"/>
              <a:gd name="T6" fmla="*/ 0 w 65"/>
              <a:gd name="T7" fmla="*/ 2147483647 h 178"/>
              <a:gd name="T8" fmla="*/ 0 w 65"/>
              <a:gd name="T9" fmla="*/ 2147483647 h 17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178">
                <a:moveTo>
                  <a:pt x="0" y="22"/>
                </a:moveTo>
                <a:lnTo>
                  <a:pt x="64" y="0"/>
                </a:lnTo>
                <a:lnTo>
                  <a:pt x="64" y="155"/>
                </a:lnTo>
                <a:lnTo>
                  <a:pt x="0" y="177"/>
                </a:lnTo>
                <a:lnTo>
                  <a:pt x="0" y="22"/>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4" name="Freeform 22"/>
          <p:cNvSpPr>
            <a:spLocks/>
          </p:cNvSpPr>
          <p:nvPr/>
        </p:nvSpPr>
        <p:spPr bwMode="auto">
          <a:xfrm>
            <a:off x="6475413" y="3567113"/>
            <a:ext cx="147637" cy="393700"/>
          </a:xfrm>
          <a:custGeom>
            <a:avLst/>
            <a:gdLst>
              <a:gd name="T0" fmla="*/ 0 w 86"/>
              <a:gd name="T1" fmla="*/ 2147483647 h 247"/>
              <a:gd name="T2" fmla="*/ 2147483647 w 86"/>
              <a:gd name="T3" fmla="*/ 0 h 247"/>
              <a:gd name="T4" fmla="*/ 2147483647 w 86"/>
              <a:gd name="T5" fmla="*/ 2147483647 h 247"/>
              <a:gd name="T6" fmla="*/ 0 w 86"/>
              <a:gd name="T7" fmla="*/ 2147483647 h 247"/>
              <a:gd name="T8" fmla="*/ 0 w 86"/>
              <a:gd name="T9" fmla="*/ 2147483647 h 2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6" h="247">
                <a:moveTo>
                  <a:pt x="0" y="89"/>
                </a:moveTo>
                <a:lnTo>
                  <a:pt x="85" y="0"/>
                </a:lnTo>
                <a:lnTo>
                  <a:pt x="85" y="156"/>
                </a:lnTo>
                <a:lnTo>
                  <a:pt x="0" y="246"/>
                </a:lnTo>
                <a:lnTo>
                  <a:pt x="0" y="89"/>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5" name="Freeform 23"/>
          <p:cNvSpPr>
            <a:spLocks/>
          </p:cNvSpPr>
          <p:nvPr/>
        </p:nvSpPr>
        <p:spPr bwMode="auto">
          <a:xfrm>
            <a:off x="6621463" y="3473450"/>
            <a:ext cx="65087" cy="344488"/>
          </a:xfrm>
          <a:custGeom>
            <a:avLst/>
            <a:gdLst>
              <a:gd name="T0" fmla="*/ 0 w 39"/>
              <a:gd name="T1" fmla="*/ 2147483647 h 216"/>
              <a:gd name="T2" fmla="*/ 0 w 39"/>
              <a:gd name="T3" fmla="*/ 2147483647 h 216"/>
              <a:gd name="T4" fmla="*/ 2147483647 w 39"/>
              <a:gd name="T5" fmla="*/ 2147483647 h 216"/>
              <a:gd name="T6" fmla="*/ 2147483647 w 39"/>
              <a:gd name="T7" fmla="*/ 0 h 216"/>
              <a:gd name="T8" fmla="*/ 0 w 39"/>
              <a:gd name="T9" fmla="*/ 2147483647 h 2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9" h="216">
                <a:moveTo>
                  <a:pt x="0" y="63"/>
                </a:moveTo>
                <a:lnTo>
                  <a:pt x="0" y="215"/>
                </a:lnTo>
                <a:lnTo>
                  <a:pt x="38" y="152"/>
                </a:lnTo>
                <a:lnTo>
                  <a:pt x="38" y="0"/>
                </a:lnTo>
                <a:lnTo>
                  <a:pt x="0" y="63"/>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6" name="Freeform 24"/>
          <p:cNvSpPr>
            <a:spLocks/>
          </p:cNvSpPr>
          <p:nvPr/>
        </p:nvSpPr>
        <p:spPr bwMode="auto">
          <a:xfrm>
            <a:off x="6281738" y="3748088"/>
            <a:ext cx="87312" cy="369887"/>
          </a:xfrm>
          <a:custGeom>
            <a:avLst/>
            <a:gdLst>
              <a:gd name="T0" fmla="*/ 2147483647 w 50"/>
              <a:gd name="T1" fmla="*/ 0 h 233"/>
              <a:gd name="T2" fmla="*/ 2147483647 w 50"/>
              <a:gd name="T3" fmla="*/ 2147483647 h 233"/>
              <a:gd name="T4" fmla="*/ 2147483647 w 50"/>
              <a:gd name="T5" fmla="*/ 2147483647 h 233"/>
              <a:gd name="T6" fmla="*/ 2147483647 w 50"/>
              <a:gd name="T7" fmla="*/ 2147483647 h 233"/>
              <a:gd name="T8" fmla="*/ 2147483647 w 50"/>
              <a:gd name="T9" fmla="*/ 2147483647 h 233"/>
              <a:gd name="T10" fmla="*/ 0 w 50"/>
              <a:gd name="T11" fmla="*/ 2147483647 h 233"/>
              <a:gd name="T12" fmla="*/ 2147483647 w 50"/>
              <a:gd name="T13" fmla="*/ 2147483647 h 233"/>
              <a:gd name="T14" fmla="*/ 2147483647 w 50"/>
              <a:gd name="T15" fmla="*/ 0 h 23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0" h="233">
                <a:moveTo>
                  <a:pt x="49" y="0"/>
                </a:moveTo>
                <a:lnTo>
                  <a:pt x="49" y="159"/>
                </a:lnTo>
                <a:lnTo>
                  <a:pt x="41" y="202"/>
                </a:lnTo>
                <a:lnTo>
                  <a:pt x="29" y="232"/>
                </a:lnTo>
                <a:lnTo>
                  <a:pt x="10" y="204"/>
                </a:lnTo>
                <a:lnTo>
                  <a:pt x="0" y="149"/>
                </a:lnTo>
                <a:lnTo>
                  <a:pt x="39" y="51"/>
                </a:lnTo>
                <a:lnTo>
                  <a:pt x="49"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7" name="Freeform 25"/>
          <p:cNvSpPr>
            <a:spLocks/>
          </p:cNvSpPr>
          <p:nvPr/>
        </p:nvSpPr>
        <p:spPr bwMode="auto">
          <a:xfrm>
            <a:off x="6684963" y="3425825"/>
            <a:ext cx="165100" cy="295275"/>
          </a:xfrm>
          <a:custGeom>
            <a:avLst/>
            <a:gdLst>
              <a:gd name="T0" fmla="*/ 0 w 96"/>
              <a:gd name="T1" fmla="*/ 2147483647 h 185"/>
              <a:gd name="T2" fmla="*/ 2147483647 w 96"/>
              <a:gd name="T3" fmla="*/ 0 h 185"/>
              <a:gd name="T4" fmla="*/ 2147483647 w 96"/>
              <a:gd name="T5" fmla="*/ 2147483647 h 185"/>
              <a:gd name="T6" fmla="*/ 0 w 96"/>
              <a:gd name="T7" fmla="*/ 2147483647 h 185"/>
              <a:gd name="T8" fmla="*/ 0 w 96"/>
              <a:gd name="T9" fmla="*/ 2147483647 h 1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6" h="185">
                <a:moveTo>
                  <a:pt x="0" y="28"/>
                </a:moveTo>
                <a:lnTo>
                  <a:pt x="95" y="0"/>
                </a:lnTo>
                <a:lnTo>
                  <a:pt x="95" y="154"/>
                </a:lnTo>
                <a:lnTo>
                  <a:pt x="0" y="184"/>
                </a:lnTo>
                <a:lnTo>
                  <a:pt x="0" y="28"/>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8" name="Freeform 26"/>
          <p:cNvSpPr>
            <a:spLocks/>
          </p:cNvSpPr>
          <p:nvPr/>
        </p:nvSpPr>
        <p:spPr bwMode="auto">
          <a:xfrm>
            <a:off x="6848475" y="3314700"/>
            <a:ext cx="114300" cy="357188"/>
          </a:xfrm>
          <a:custGeom>
            <a:avLst/>
            <a:gdLst>
              <a:gd name="T0" fmla="*/ 0 w 67"/>
              <a:gd name="T1" fmla="*/ 2147483647 h 226"/>
              <a:gd name="T2" fmla="*/ 0 w 67"/>
              <a:gd name="T3" fmla="*/ 2147483647 h 226"/>
              <a:gd name="T4" fmla="*/ 2147483647 w 67"/>
              <a:gd name="T5" fmla="*/ 2147483647 h 226"/>
              <a:gd name="T6" fmla="*/ 2147483647 w 67"/>
              <a:gd name="T7" fmla="*/ 0 h 226"/>
              <a:gd name="T8" fmla="*/ 0 w 67"/>
              <a:gd name="T9" fmla="*/ 2147483647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7" h="226">
                <a:moveTo>
                  <a:pt x="0" y="70"/>
                </a:moveTo>
                <a:lnTo>
                  <a:pt x="0" y="225"/>
                </a:lnTo>
                <a:lnTo>
                  <a:pt x="66" y="154"/>
                </a:lnTo>
                <a:lnTo>
                  <a:pt x="66" y="0"/>
                </a:lnTo>
                <a:lnTo>
                  <a:pt x="0" y="7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59" name="Freeform 27"/>
          <p:cNvSpPr>
            <a:spLocks/>
          </p:cNvSpPr>
          <p:nvPr/>
        </p:nvSpPr>
        <p:spPr bwMode="auto">
          <a:xfrm>
            <a:off x="7037388" y="2752725"/>
            <a:ext cx="85725" cy="352425"/>
          </a:xfrm>
          <a:custGeom>
            <a:avLst/>
            <a:gdLst>
              <a:gd name="T0" fmla="*/ 0 w 50"/>
              <a:gd name="T1" fmla="*/ 2147483647 h 221"/>
              <a:gd name="T2" fmla="*/ 2147483647 w 50"/>
              <a:gd name="T3" fmla="*/ 0 h 221"/>
              <a:gd name="T4" fmla="*/ 2147483647 w 50"/>
              <a:gd name="T5" fmla="*/ 2147483647 h 221"/>
              <a:gd name="T6" fmla="*/ 0 w 50"/>
              <a:gd name="T7" fmla="*/ 2147483647 h 221"/>
              <a:gd name="T8" fmla="*/ 0 w 50"/>
              <a:gd name="T9" fmla="*/ 2147483647 h 2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 h="221">
                <a:moveTo>
                  <a:pt x="0" y="63"/>
                </a:moveTo>
                <a:lnTo>
                  <a:pt x="49" y="0"/>
                </a:lnTo>
                <a:lnTo>
                  <a:pt x="49" y="155"/>
                </a:lnTo>
                <a:lnTo>
                  <a:pt x="0" y="220"/>
                </a:lnTo>
                <a:lnTo>
                  <a:pt x="0" y="63"/>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60" name="Freeform 28"/>
          <p:cNvSpPr>
            <a:spLocks/>
          </p:cNvSpPr>
          <p:nvPr/>
        </p:nvSpPr>
        <p:spPr bwMode="auto">
          <a:xfrm>
            <a:off x="6970713" y="2768600"/>
            <a:ext cx="69850" cy="339725"/>
          </a:xfrm>
          <a:custGeom>
            <a:avLst/>
            <a:gdLst>
              <a:gd name="T0" fmla="*/ 0 w 41"/>
              <a:gd name="T1" fmla="*/ 0 h 213"/>
              <a:gd name="T2" fmla="*/ 2147483647 w 41"/>
              <a:gd name="T3" fmla="*/ 2147483647 h 213"/>
              <a:gd name="T4" fmla="*/ 2147483647 w 41"/>
              <a:gd name="T5" fmla="*/ 2147483647 h 213"/>
              <a:gd name="T6" fmla="*/ 0 w 41"/>
              <a:gd name="T7" fmla="*/ 2147483647 h 213"/>
              <a:gd name="T8" fmla="*/ 0 w 41"/>
              <a:gd name="T9" fmla="*/ 0 h 21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 h="213">
                <a:moveTo>
                  <a:pt x="0" y="0"/>
                </a:moveTo>
                <a:lnTo>
                  <a:pt x="40" y="55"/>
                </a:lnTo>
                <a:lnTo>
                  <a:pt x="40" y="212"/>
                </a:lnTo>
                <a:lnTo>
                  <a:pt x="0" y="156"/>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61" name="Freeform 29"/>
          <p:cNvSpPr>
            <a:spLocks/>
          </p:cNvSpPr>
          <p:nvPr/>
        </p:nvSpPr>
        <p:spPr bwMode="auto">
          <a:xfrm>
            <a:off x="6934200" y="2898775"/>
            <a:ext cx="84138" cy="398463"/>
          </a:xfrm>
          <a:custGeom>
            <a:avLst/>
            <a:gdLst>
              <a:gd name="T0" fmla="*/ 2147483647 w 53"/>
              <a:gd name="T1" fmla="*/ 0 h 251"/>
              <a:gd name="T2" fmla="*/ 0 w 53"/>
              <a:gd name="T3" fmla="*/ 2147483647 h 251"/>
              <a:gd name="T4" fmla="*/ 0 w 53"/>
              <a:gd name="T5" fmla="*/ 2147483647 h 251"/>
              <a:gd name="T6" fmla="*/ 2147483647 w 53"/>
              <a:gd name="T7" fmla="*/ 2147483647 h 251"/>
              <a:gd name="T8" fmla="*/ 2147483647 w 53"/>
              <a:gd name="T9" fmla="*/ 0 h 25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251">
                <a:moveTo>
                  <a:pt x="52" y="0"/>
                </a:moveTo>
                <a:lnTo>
                  <a:pt x="0" y="97"/>
                </a:lnTo>
                <a:lnTo>
                  <a:pt x="0" y="250"/>
                </a:lnTo>
                <a:lnTo>
                  <a:pt x="52" y="157"/>
                </a:lnTo>
                <a:lnTo>
                  <a:pt x="52"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62" name="Freeform 30"/>
          <p:cNvSpPr>
            <a:spLocks/>
          </p:cNvSpPr>
          <p:nvPr/>
        </p:nvSpPr>
        <p:spPr bwMode="auto">
          <a:xfrm>
            <a:off x="6878638" y="3054350"/>
            <a:ext cx="57150" cy="182563"/>
          </a:xfrm>
          <a:custGeom>
            <a:avLst/>
            <a:gdLst>
              <a:gd name="T0" fmla="*/ 2147483647 w 33"/>
              <a:gd name="T1" fmla="*/ 0 h 114"/>
              <a:gd name="T2" fmla="*/ 0 w 33"/>
              <a:gd name="T3" fmla="*/ 2147483647 h 114"/>
              <a:gd name="T4" fmla="*/ 2147483647 w 33"/>
              <a:gd name="T5" fmla="*/ 2147483647 h 114"/>
              <a:gd name="T6" fmla="*/ 2147483647 w 33"/>
              <a:gd name="T7" fmla="*/ 0 h 1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3" h="114">
                <a:moveTo>
                  <a:pt x="32" y="0"/>
                </a:moveTo>
                <a:lnTo>
                  <a:pt x="0" y="34"/>
                </a:lnTo>
                <a:lnTo>
                  <a:pt x="32" y="113"/>
                </a:lnTo>
                <a:lnTo>
                  <a:pt x="32"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63" name="Freeform 31"/>
          <p:cNvSpPr>
            <a:spLocks/>
          </p:cNvSpPr>
          <p:nvPr/>
        </p:nvSpPr>
        <p:spPr bwMode="auto">
          <a:xfrm>
            <a:off x="7523163" y="2479675"/>
            <a:ext cx="93662" cy="276225"/>
          </a:xfrm>
          <a:custGeom>
            <a:avLst/>
            <a:gdLst>
              <a:gd name="T0" fmla="*/ 0 w 55"/>
              <a:gd name="T1" fmla="*/ 2147483647 h 174"/>
              <a:gd name="T2" fmla="*/ 2147483647 w 55"/>
              <a:gd name="T3" fmla="*/ 0 h 174"/>
              <a:gd name="T4" fmla="*/ 2147483647 w 55"/>
              <a:gd name="T5" fmla="*/ 2147483647 h 174"/>
              <a:gd name="T6" fmla="*/ 0 w 55"/>
              <a:gd name="T7" fmla="*/ 2147483647 h 174"/>
              <a:gd name="T8" fmla="*/ 0 w 55"/>
              <a:gd name="T9" fmla="*/ 2147483647 h 17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5" h="174">
                <a:moveTo>
                  <a:pt x="0" y="20"/>
                </a:moveTo>
                <a:lnTo>
                  <a:pt x="54" y="0"/>
                </a:lnTo>
                <a:lnTo>
                  <a:pt x="54" y="153"/>
                </a:lnTo>
                <a:lnTo>
                  <a:pt x="0" y="173"/>
                </a:lnTo>
                <a:lnTo>
                  <a:pt x="0" y="2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64" name="Freeform 32"/>
          <p:cNvSpPr>
            <a:spLocks/>
          </p:cNvSpPr>
          <p:nvPr/>
        </p:nvSpPr>
        <p:spPr bwMode="auto">
          <a:xfrm>
            <a:off x="7469188" y="2470150"/>
            <a:ext cx="55562" cy="282575"/>
          </a:xfrm>
          <a:custGeom>
            <a:avLst/>
            <a:gdLst>
              <a:gd name="T0" fmla="*/ 0 w 32"/>
              <a:gd name="T1" fmla="*/ 0 h 178"/>
              <a:gd name="T2" fmla="*/ 2147483647 w 32"/>
              <a:gd name="T3" fmla="*/ 2147483647 h 178"/>
              <a:gd name="T4" fmla="*/ 2147483647 w 32"/>
              <a:gd name="T5" fmla="*/ 2147483647 h 178"/>
              <a:gd name="T6" fmla="*/ 0 w 32"/>
              <a:gd name="T7" fmla="*/ 2147483647 h 178"/>
              <a:gd name="T8" fmla="*/ 0 w 32"/>
              <a:gd name="T9" fmla="*/ 0 h 17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 h="178">
                <a:moveTo>
                  <a:pt x="0" y="0"/>
                </a:moveTo>
                <a:lnTo>
                  <a:pt x="31" y="28"/>
                </a:lnTo>
                <a:lnTo>
                  <a:pt x="31" y="177"/>
                </a:lnTo>
                <a:lnTo>
                  <a:pt x="0" y="151"/>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65" name="Freeform 33"/>
          <p:cNvSpPr>
            <a:spLocks/>
          </p:cNvSpPr>
          <p:nvPr/>
        </p:nvSpPr>
        <p:spPr bwMode="auto">
          <a:xfrm>
            <a:off x="7439025" y="2476500"/>
            <a:ext cx="33338" cy="296863"/>
          </a:xfrm>
          <a:custGeom>
            <a:avLst/>
            <a:gdLst>
              <a:gd name="T0" fmla="*/ 2147483647 w 19"/>
              <a:gd name="T1" fmla="*/ 0 h 188"/>
              <a:gd name="T2" fmla="*/ 2147483647 w 19"/>
              <a:gd name="T3" fmla="*/ 2147483647 h 188"/>
              <a:gd name="T4" fmla="*/ 0 w 19"/>
              <a:gd name="T5" fmla="*/ 2147483647 h 188"/>
              <a:gd name="T6" fmla="*/ 0 w 19"/>
              <a:gd name="T7" fmla="*/ 2147483647 h 188"/>
              <a:gd name="T8" fmla="*/ 2147483647 w 19"/>
              <a:gd name="T9" fmla="*/ 0 h 1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188">
                <a:moveTo>
                  <a:pt x="18" y="0"/>
                </a:moveTo>
                <a:lnTo>
                  <a:pt x="18" y="145"/>
                </a:lnTo>
                <a:lnTo>
                  <a:pt x="0" y="187"/>
                </a:lnTo>
                <a:lnTo>
                  <a:pt x="0" y="30"/>
                </a:lnTo>
                <a:lnTo>
                  <a:pt x="18"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66" name="Freeform 34"/>
          <p:cNvSpPr>
            <a:spLocks/>
          </p:cNvSpPr>
          <p:nvPr/>
        </p:nvSpPr>
        <p:spPr bwMode="auto">
          <a:xfrm>
            <a:off x="7194550" y="2525713"/>
            <a:ext cx="247650" cy="277812"/>
          </a:xfrm>
          <a:custGeom>
            <a:avLst/>
            <a:gdLst>
              <a:gd name="T0" fmla="*/ 2147483647 w 144"/>
              <a:gd name="T1" fmla="*/ 0 h 174"/>
              <a:gd name="T2" fmla="*/ 2147483647 w 144"/>
              <a:gd name="T3" fmla="*/ 2147483647 h 174"/>
              <a:gd name="T4" fmla="*/ 0 w 144"/>
              <a:gd name="T5" fmla="*/ 2147483647 h 174"/>
              <a:gd name="T6" fmla="*/ 0 w 144"/>
              <a:gd name="T7" fmla="*/ 2147483647 h 174"/>
              <a:gd name="T8" fmla="*/ 2147483647 w 144"/>
              <a:gd name="T9" fmla="*/ 2147483647 h 174"/>
              <a:gd name="T10" fmla="*/ 2147483647 w 144"/>
              <a:gd name="T11" fmla="*/ 2147483647 h 174"/>
              <a:gd name="T12" fmla="*/ 2147483647 w 144"/>
              <a:gd name="T13" fmla="*/ 0 h 17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4" h="174">
                <a:moveTo>
                  <a:pt x="143" y="0"/>
                </a:moveTo>
                <a:lnTo>
                  <a:pt x="113" y="4"/>
                </a:lnTo>
                <a:lnTo>
                  <a:pt x="0" y="20"/>
                </a:lnTo>
                <a:lnTo>
                  <a:pt x="0" y="173"/>
                </a:lnTo>
                <a:lnTo>
                  <a:pt x="115" y="159"/>
                </a:lnTo>
                <a:lnTo>
                  <a:pt x="143" y="155"/>
                </a:lnTo>
                <a:lnTo>
                  <a:pt x="143"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67" name="Freeform 35"/>
          <p:cNvSpPr>
            <a:spLocks/>
          </p:cNvSpPr>
          <p:nvPr/>
        </p:nvSpPr>
        <p:spPr bwMode="auto">
          <a:xfrm>
            <a:off x="7110413" y="2565400"/>
            <a:ext cx="87312" cy="322263"/>
          </a:xfrm>
          <a:custGeom>
            <a:avLst/>
            <a:gdLst>
              <a:gd name="T0" fmla="*/ 2147483647 w 51"/>
              <a:gd name="T1" fmla="*/ 0 h 201"/>
              <a:gd name="T2" fmla="*/ 2147483647 w 51"/>
              <a:gd name="T3" fmla="*/ 2147483647 h 201"/>
              <a:gd name="T4" fmla="*/ 2147483647 w 51"/>
              <a:gd name="T5" fmla="*/ 2147483647 h 201"/>
              <a:gd name="T6" fmla="*/ 2147483647 w 51"/>
              <a:gd name="T7" fmla="*/ 2147483647 h 201"/>
              <a:gd name="T8" fmla="*/ 2147483647 w 51"/>
              <a:gd name="T9" fmla="*/ 2147483647 h 201"/>
              <a:gd name="T10" fmla="*/ 2147483647 w 51"/>
              <a:gd name="T11" fmla="*/ 2147483647 h 201"/>
              <a:gd name="T12" fmla="*/ 0 w 51"/>
              <a:gd name="T13" fmla="*/ 2147483647 h 201"/>
              <a:gd name="T14" fmla="*/ 2147483647 w 51"/>
              <a:gd name="T15" fmla="*/ 2147483647 h 201"/>
              <a:gd name="T16" fmla="*/ 2147483647 w 51"/>
              <a:gd name="T17" fmla="*/ 0 h 20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1" h="201">
                <a:moveTo>
                  <a:pt x="50" y="0"/>
                </a:moveTo>
                <a:lnTo>
                  <a:pt x="50" y="151"/>
                </a:lnTo>
                <a:lnTo>
                  <a:pt x="18" y="171"/>
                </a:lnTo>
                <a:lnTo>
                  <a:pt x="6" y="200"/>
                </a:lnTo>
                <a:lnTo>
                  <a:pt x="6" y="123"/>
                </a:lnTo>
                <a:lnTo>
                  <a:pt x="14" y="63"/>
                </a:lnTo>
                <a:lnTo>
                  <a:pt x="0" y="58"/>
                </a:lnTo>
                <a:lnTo>
                  <a:pt x="16" y="22"/>
                </a:lnTo>
                <a:lnTo>
                  <a:pt x="5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68" name="Freeform 36"/>
          <p:cNvSpPr>
            <a:spLocks/>
          </p:cNvSpPr>
          <p:nvPr/>
        </p:nvSpPr>
        <p:spPr bwMode="auto">
          <a:xfrm>
            <a:off x="1465263" y="2847975"/>
            <a:ext cx="400050" cy="863600"/>
          </a:xfrm>
          <a:custGeom>
            <a:avLst/>
            <a:gdLst>
              <a:gd name="T0" fmla="*/ 0 w 232"/>
              <a:gd name="T1" fmla="*/ 0 h 544"/>
              <a:gd name="T2" fmla="*/ 0 w 232"/>
              <a:gd name="T3" fmla="*/ 2147483647 h 544"/>
              <a:gd name="T4" fmla="*/ 2147483647 w 232"/>
              <a:gd name="T5" fmla="*/ 2147483647 h 544"/>
              <a:gd name="T6" fmla="*/ 2147483647 w 232"/>
              <a:gd name="T7" fmla="*/ 2147483647 h 544"/>
              <a:gd name="T8" fmla="*/ 2147483647 w 232"/>
              <a:gd name="T9" fmla="*/ 2147483647 h 544"/>
              <a:gd name="T10" fmla="*/ 2147483647 w 232"/>
              <a:gd name="T11" fmla="*/ 2147483647 h 544"/>
              <a:gd name="T12" fmla="*/ 0 w 232"/>
              <a:gd name="T13" fmla="*/ 0 h 54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32" h="544">
                <a:moveTo>
                  <a:pt x="0" y="0"/>
                </a:moveTo>
                <a:lnTo>
                  <a:pt x="0" y="154"/>
                </a:lnTo>
                <a:lnTo>
                  <a:pt x="82" y="280"/>
                </a:lnTo>
                <a:lnTo>
                  <a:pt x="231" y="543"/>
                </a:lnTo>
                <a:lnTo>
                  <a:pt x="231" y="391"/>
                </a:lnTo>
                <a:lnTo>
                  <a:pt x="92" y="145"/>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69" name="Rectangle 37"/>
          <p:cNvSpPr>
            <a:spLocks noChangeArrowheads="1"/>
          </p:cNvSpPr>
          <p:nvPr/>
        </p:nvSpPr>
        <p:spPr bwMode="auto">
          <a:xfrm>
            <a:off x="1870075" y="3479800"/>
            <a:ext cx="80963" cy="227013"/>
          </a:xfrm>
          <a:prstGeom prst="rect">
            <a:avLst/>
          </a:prstGeom>
          <a:solidFill>
            <a:srgbClr val="9F9F9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endParaRPr lang="en-US" altLang="en-US" sz="1400" b="1">
              <a:solidFill>
                <a:srgbClr val="000000"/>
              </a:solidFill>
            </a:endParaRPr>
          </a:p>
        </p:txBody>
      </p:sp>
      <p:sp>
        <p:nvSpPr>
          <p:cNvPr id="18470" name="Freeform 38"/>
          <p:cNvSpPr>
            <a:spLocks/>
          </p:cNvSpPr>
          <p:nvPr/>
        </p:nvSpPr>
        <p:spPr bwMode="auto">
          <a:xfrm>
            <a:off x="1958975" y="3471863"/>
            <a:ext cx="280988" cy="447675"/>
          </a:xfrm>
          <a:custGeom>
            <a:avLst/>
            <a:gdLst>
              <a:gd name="T0" fmla="*/ 0 w 164"/>
              <a:gd name="T1" fmla="*/ 0 h 282"/>
              <a:gd name="T2" fmla="*/ 0 w 164"/>
              <a:gd name="T3" fmla="*/ 2147483647 h 282"/>
              <a:gd name="T4" fmla="*/ 2147483647 w 164"/>
              <a:gd name="T5" fmla="*/ 2147483647 h 282"/>
              <a:gd name="T6" fmla="*/ 2147483647 w 164"/>
              <a:gd name="T7" fmla="*/ 2147483647 h 282"/>
              <a:gd name="T8" fmla="*/ 0 w 164"/>
              <a:gd name="T9" fmla="*/ 0 h 2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4" h="282">
                <a:moveTo>
                  <a:pt x="0" y="0"/>
                </a:moveTo>
                <a:lnTo>
                  <a:pt x="0" y="150"/>
                </a:lnTo>
                <a:lnTo>
                  <a:pt x="163" y="281"/>
                </a:lnTo>
                <a:lnTo>
                  <a:pt x="163" y="128"/>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71" name="Freeform 39"/>
          <p:cNvSpPr>
            <a:spLocks/>
          </p:cNvSpPr>
          <p:nvPr/>
        </p:nvSpPr>
        <p:spPr bwMode="auto">
          <a:xfrm>
            <a:off x="2239963" y="3671888"/>
            <a:ext cx="315912" cy="252412"/>
          </a:xfrm>
          <a:custGeom>
            <a:avLst/>
            <a:gdLst>
              <a:gd name="T0" fmla="*/ 0 w 187"/>
              <a:gd name="T1" fmla="*/ 2147483647 h 158"/>
              <a:gd name="T2" fmla="*/ 0 w 187"/>
              <a:gd name="T3" fmla="*/ 2147483647 h 158"/>
              <a:gd name="T4" fmla="*/ 2147483647 w 187"/>
              <a:gd name="T5" fmla="*/ 2147483647 h 158"/>
              <a:gd name="T6" fmla="*/ 2147483647 w 187"/>
              <a:gd name="T7" fmla="*/ 0 h 158"/>
              <a:gd name="T8" fmla="*/ 0 w 187"/>
              <a:gd name="T9" fmla="*/ 2147483647 h 15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7" h="158">
                <a:moveTo>
                  <a:pt x="0" y="2"/>
                </a:moveTo>
                <a:lnTo>
                  <a:pt x="0" y="157"/>
                </a:lnTo>
                <a:lnTo>
                  <a:pt x="186" y="157"/>
                </a:lnTo>
                <a:lnTo>
                  <a:pt x="186" y="0"/>
                </a:lnTo>
                <a:lnTo>
                  <a:pt x="0" y="2"/>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72" name="Freeform 40"/>
          <p:cNvSpPr>
            <a:spLocks/>
          </p:cNvSpPr>
          <p:nvPr/>
        </p:nvSpPr>
        <p:spPr bwMode="auto">
          <a:xfrm>
            <a:off x="2554288" y="3725863"/>
            <a:ext cx="384175" cy="419100"/>
          </a:xfrm>
          <a:custGeom>
            <a:avLst/>
            <a:gdLst>
              <a:gd name="T0" fmla="*/ 0 w 225"/>
              <a:gd name="T1" fmla="*/ 0 h 261"/>
              <a:gd name="T2" fmla="*/ 2147483647 w 225"/>
              <a:gd name="T3" fmla="*/ 2147483647 h 261"/>
              <a:gd name="T4" fmla="*/ 2147483647 w 225"/>
              <a:gd name="T5" fmla="*/ 2147483647 h 261"/>
              <a:gd name="T6" fmla="*/ 0 w 225"/>
              <a:gd name="T7" fmla="*/ 2147483647 h 261"/>
              <a:gd name="T8" fmla="*/ 0 w 225"/>
              <a:gd name="T9" fmla="*/ 0 h 2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5" h="261">
                <a:moveTo>
                  <a:pt x="0" y="0"/>
                </a:moveTo>
                <a:lnTo>
                  <a:pt x="224" y="107"/>
                </a:lnTo>
                <a:lnTo>
                  <a:pt x="224" y="260"/>
                </a:lnTo>
                <a:lnTo>
                  <a:pt x="0" y="154"/>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73" name="Freeform 41"/>
          <p:cNvSpPr>
            <a:spLocks/>
          </p:cNvSpPr>
          <p:nvPr/>
        </p:nvSpPr>
        <p:spPr bwMode="auto">
          <a:xfrm>
            <a:off x="3249613" y="3789363"/>
            <a:ext cx="128587" cy="239712"/>
          </a:xfrm>
          <a:custGeom>
            <a:avLst/>
            <a:gdLst>
              <a:gd name="T0" fmla="*/ 0 w 76"/>
              <a:gd name="T1" fmla="*/ 2147483647 h 152"/>
              <a:gd name="T2" fmla="*/ 0 w 76"/>
              <a:gd name="T3" fmla="*/ 2147483647 h 152"/>
              <a:gd name="T4" fmla="*/ 2147483647 w 76"/>
              <a:gd name="T5" fmla="*/ 2147483647 h 152"/>
              <a:gd name="T6" fmla="*/ 2147483647 w 76"/>
              <a:gd name="T7" fmla="*/ 0 h 152"/>
              <a:gd name="T8" fmla="*/ 0 w 76"/>
              <a:gd name="T9" fmla="*/ 2147483647 h 1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152">
                <a:moveTo>
                  <a:pt x="0" y="2"/>
                </a:moveTo>
                <a:lnTo>
                  <a:pt x="0" y="151"/>
                </a:lnTo>
                <a:lnTo>
                  <a:pt x="75" y="151"/>
                </a:lnTo>
                <a:lnTo>
                  <a:pt x="75" y="0"/>
                </a:lnTo>
                <a:lnTo>
                  <a:pt x="0" y="2"/>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74" name="Freeform 42"/>
          <p:cNvSpPr>
            <a:spLocks/>
          </p:cNvSpPr>
          <p:nvPr/>
        </p:nvSpPr>
        <p:spPr bwMode="auto">
          <a:xfrm>
            <a:off x="3376613" y="3794125"/>
            <a:ext cx="222250" cy="419100"/>
          </a:xfrm>
          <a:custGeom>
            <a:avLst/>
            <a:gdLst>
              <a:gd name="T0" fmla="*/ 0 w 133"/>
              <a:gd name="T1" fmla="*/ 0 h 263"/>
              <a:gd name="T2" fmla="*/ 2147483647 w 133"/>
              <a:gd name="T3" fmla="*/ 2147483647 h 263"/>
              <a:gd name="T4" fmla="*/ 2147483647 w 133"/>
              <a:gd name="T5" fmla="*/ 2147483647 h 263"/>
              <a:gd name="T6" fmla="*/ 0 w 133"/>
              <a:gd name="T7" fmla="*/ 2147483647 h 263"/>
              <a:gd name="T8" fmla="*/ 0 w 133"/>
              <a:gd name="T9" fmla="*/ 0 h 26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3" h="263">
                <a:moveTo>
                  <a:pt x="0" y="0"/>
                </a:moveTo>
                <a:lnTo>
                  <a:pt x="132" y="109"/>
                </a:lnTo>
                <a:lnTo>
                  <a:pt x="132" y="262"/>
                </a:lnTo>
                <a:lnTo>
                  <a:pt x="0" y="147"/>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75" name="Freeform 43"/>
          <p:cNvSpPr>
            <a:spLocks/>
          </p:cNvSpPr>
          <p:nvPr/>
        </p:nvSpPr>
        <p:spPr bwMode="auto">
          <a:xfrm>
            <a:off x="3597275" y="3968750"/>
            <a:ext cx="109538" cy="419100"/>
          </a:xfrm>
          <a:custGeom>
            <a:avLst/>
            <a:gdLst>
              <a:gd name="T0" fmla="*/ 0 w 60"/>
              <a:gd name="T1" fmla="*/ 0 h 263"/>
              <a:gd name="T2" fmla="*/ 2147483647 w 60"/>
              <a:gd name="T3" fmla="*/ 2147483647 h 263"/>
              <a:gd name="T4" fmla="*/ 2147483647 w 60"/>
              <a:gd name="T5" fmla="*/ 2147483647 h 263"/>
              <a:gd name="T6" fmla="*/ 0 w 60"/>
              <a:gd name="T7" fmla="*/ 2147483647 h 263"/>
              <a:gd name="T8" fmla="*/ 0 w 60"/>
              <a:gd name="T9" fmla="*/ 0 h 26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263">
                <a:moveTo>
                  <a:pt x="0" y="0"/>
                </a:moveTo>
                <a:lnTo>
                  <a:pt x="59" y="108"/>
                </a:lnTo>
                <a:lnTo>
                  <a:pt x="59" y="262"/>
                </a:lnTo>
                <a:lnTo>
                  <a:pt x="0" y="153"/>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76" name="Freeform 44"/>
          <p:cNvSpPr>
            <a:spLocks/>
          </p:cNvSpPr>
          <p:nvPr/>
        </p:nvSpPr>
        <p:spPr bwMode="auto">
          <a:xfrm>
            <a:off x="3703638" y="4143375"/>
            <a:ext cx="114300" cy="303213"/>
          </a:xfrm>
          <a:custGeom>
            <a:avLst/>
            <a:gdLst>
              <a:gd name="T0" fmla="*/ 0 w 67"/>
              <a:gd name="T1" fmla="*/ 0 h 193"/>
              <a:gd name="T2" fmla="*/ 2147483647 w 67"/>
              <a:gd name="T3" fmla="*/ 2147483647 h 193"/>
              <a:gd name="T4" fmla="*/ 2147483647 w 67"/>
              <a:gd name="T5" fmla="*/ 2147483647 h 193"/>
              <a:gd name="T6" fmla="*/ 0 w 67"/>
              <a:gd name="T7" fmla="*/ 2147483647 h 193"/>
              <a:gd name="T8" fmla="*/ 0 w 67"/>
              <a:gd name="T9" fmla="*/ 0 h 1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7" h="193">
                <a:moveTo>
                  <a:pt x="0" y="0"/>
                </a:moveTo>
                <a:lnTo>
                  <a:pt x="66" y="39"/>
                </a:lnTo>
                <a:lnTo>
                  <a:pt x="66" y="192"/>
                </a:lnTo>
                <a:lnTo>
                  <a:pt x="0" y="152"/>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77" name="Freeform 45"/>
          <p:cNvSpPr>
            <a:spLocks/>
          </p:cNvSpPr>
          <p:nvPr/>
        </p:nvSpPr>
        <p:spPr bwMode="auto">
          <a:xfrm>
            <a:off x="3817938" y="4121150"/>
            <a:ext cx="74612" cy="320675"/>
          </a:xfrm>
          <a:custGeom>
            <a:avLst/>
            <a:gdLst>
              <a:gd name="T0" fmla="*/ 2147483647 w 46"/>
              <a:gd name="T1" fmla="*/ 0 h 201"/>
              <a:gd name="T2" fmla="*/ 0 w 46"/>
              <a:gd name="T3" fmla="*/ 2147483647 h 201"/>
              <a:gd name="T4" fmla="*/ 0 w 46"/>
              <a:gd name="T5" fmla="*/ 2147483647 h 201"/>
              <a:gd name="T6" fmla="*/ 2147483647 w 46"/>
              <a:gd name="T7" fmla="*/ 2147483647 h 201"/>
              <a:gd name="T8" fmla="*/ 2147483647 w 46"/>
              <a:gd name="T9" fmla="*/ 0 h 20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 h="201">
                <a:moveTo>
                  <a:pt x="45" y="0"/>
                </a:moveTo>
                <a:lnTo>
                  <a:pt x="0" y="51"/>
                </a:lnTo>
                <a:lnTo>
                  <a:pt x="0" y="200"/>
                </a:lnTo>
                <a:lnTo>
                  <a:pt x="45" y="151"/>
                </a:lnTo>
                <a:lnTo>
                  <a:pt x="45"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78" name="Freeform 46"/>
          <p:cNvSpPr>
            <a:spLocks/>
          </p:cNvSpPr>
          <p:nvPr/>
        </p:nvSpPr>
        <p:spPr bwMode="auto">
          <a:xfrm>
            <a:off x="3890963" y="4121150"/>
            <a:ext cx="144462" cy="287338"/>
          </a:xfrm>
          <a:custGeom>
            <a:avLst/>
            <a:gdLst>
              <a:gd name="T0" fmla="*/ 0 w 85"/>
              <a:gd name="T1" fmla="*/ 0 h 181"/>
              <a:gd name="T2" fmla="*/ 2147483647 w 85"/>
              <a:gd name="T3" fmla="*/ 2147483647 h 181"/>
              <a:gd name="T4" fmla="*/ 2147483647 w 85"/>
              <a:gd name="T5" fmla="*/ 2147483647 h 181"/>
              <a:gd name="T6" fmla="*/ 0 w 85"/>
              <a:gd name="T7" fmla="*/ 2147483647 h 181"/>
              <a:gd name="T8" fmla="*/ 0 w 85"/>
              <a:gd name="T9" fmla="*/ 0 h 18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5" h="181">
                <a:moveTo>
                  <a:pt x="0" y="0"/>
                </a:moveTo>
                <a:lnTo>
                  <a:pt x="84" y="29"/>
                </a:lnTo>
                <a:lnTo>
                  <a:pt x="84" y="180"/>
                </a:lnTo>
                <a:lnTo>
                  <a:pt x="0" y="153"/>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79" name="Freeform 47"/>
          <p:cNvSpPr>
            <a:spLocks/>
          </p:cNvSpPr>
          <p:nvPr/>
        </p:nvSpPr>
        <p:spPr bwMode="auto">
          <a:xfrm>
            <a:off x="4216400" y="4446588"/>
            <a:ext cx="276225" cy="338137"/>
          </a:xfrm>
          <a:custGeom>
            <a:avLst/>
            <a:gdLst>
              <a:gd name="T0" fmla="*/ 0 w 162"/>
              <a:gd name="T1" fmla="*/ 0 h 211"/>
              <a:gd name="T2" fmla="*/ 2147483647 w 162"/>
              <a:gd name="T3" fmla="*/ 2147483647 h 211"/>
              <a:gd name="T4" fmla="*/ 2147483647 w 162"/>
              <a:gd name="T5" fmla="*/ 2147483647 h 211"/>
              <a:gd name="T6" fmla="*/ 0 w 162"/>
              <a:gd name="T7" fmla="*/ 2147483647 h 211"/>
              <a:gd name="T8" fmla="*/ 0 w 162"/>
              <a:gd name="T9" fmla="*/ 0 h 2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2" h="211">
                <a:moveTo>
                  <a:pt x="0" y="0"/>
                </a:moveTo>
                <a:lnTo>
                  <a:pt x="161" y="54"/>
                </a:lnTo>
                <a:lnTo>
                  <a:pt x="161" y="210"/>
                </a:lnTo>
                <a:lnTo>
                  <a:pt x="0" y="154"/>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80" name="Freeform 48"/>
          <p:cNvSpPr>
            <a:spLocks/>
          </p:cNvSpPr>
          <p:nvPr/>
        </p:nvSpPr>
        <p:spPr bwMode="auto">
          <a:xfrm>
            <a:off x="4033838" y="4164013"/>
            <a:ext cx="184150" cy="533400"/>
          </a:xfrm>
          <a:custGeom>
            <a:avLst/>
            <a:gdLst>
              <a:gd name="T0" fmla="*/ 0 w 107"/>
              <a:gd name="T1" fmla="*/ 0 h 335"/>
              <a:gd name="T2" fmla="*/ 2147483647 w 107"/>
              <a:gd name="T3" fmla="*/ 2147483647 h 335"/>
              <a:gd name="T4" fmla="*/ 2147483647 w 107"/>
              <a:gd name="T5" fmla="*/ 2147483647 h 335"/>
              <a:gd name="T6" fmla="*/ 0 w 107"/>
              <a:gd name="T7" fmla="*/ 2147483647 h 335"/>
              <a:gd name="T8" fmla="*/ 0 w 107"/>
              <a:gd name="T9" fmla="*/ 0 h 3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7" h="335">
                <a:moveTo>
                  <a:pt x="0" y="0"/>
                </a:moveTo>
                <a:lnTo>
                  <a:pt x="106" y="180"/>
                </a:lnTo>
                <a:lnTo>
                  <a:pt x="106" y="334"/>
                </a:lnTo>
                <a:lnTo>
                  <a:pt x="0" y="155"/>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81" name="Freeform 49"/>
          <p:cNvSpPr>
            <a:spLocks/>
          </p:cNvSpPr>
          <p:nvPr/>
        </p:nvSpPr>
        <p:spPr bwMode="auto">
          <a:xfrm>
            <a:off x="1395413" y="1593850"/>
            <a:ext cx="65087" cy="407988"/>
          </a:xfrm>
          <a:custGeom>
            <a:avLst/>
            <a:gdLst>
              <a:gd name="T0" fmla="*/ 0 w 37"/>
              <a:gd name="T1" fmla="*/ 0 h 257"/>
              <a:gd name="T2" fmla="*/ 2147483647 w 37"/>
              <a:gd name="T3" fmla="*/ 2147483647 h 257"/>
              <a:gd name="T4" fmla="*/ 2147483647 w 37"/>
              <a:gd name="T5" fmla="*/ 2147483647 h 257"/>
              <a:gd name="T6" fmla="*/ 0 w 37"/>
              <a:gd name="T7" fmla="*/ 2147483647 h 257"/>
              <a:gd name="T8" fmla="*/ 0 w 37"/>
              <a:gd name="T9" fmla="*/ 0 h 2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7" h="257">
                <a:moveTo>
                  <a:pt x="0" y="0"/>
                </a:moveTo>
                <a:lnTo>
                  <a:pt x="36" y="157"/>
                </a:lnTo>
                <a:lnTo>
                  <a:pt x="24" y="256"/>
                </a:lnTo>
                <a:lnTo>
                  <a:pt x="0" y="155"/>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82" name="Freeform 50"/>
          <p:cNvSpPr>
            <a:spLocks/>
          </p:cNvSpPr>
          <p:nvPr/>
        </p:nvSpPr>
        <p:spPr bwMode="auto">
          <a:xfrm>
            <a:off x="1392238" y="2633663"/>
            <a:ext cx="98425" cy="341312"/>
          </a:xfrm>
          <a:custGeom>
            <a:avLst/>
            <a:gdLst>
              <a:gd name="T0" fmla="*/ 0 w 57"/>
              <a:gd name="T1" fmla="*/ 0 h 215"/>
              <a:gd name="T2" fmla="*/ 2147483647 w 57"/>
              <a:gd name="T3" fmla="*/ 2147483647 h 215"/>
              <a:gd name="T4" fmla="*/ 2147483647 w 57"/>
              <a:gd name="T5" fmla="*/ 2147483647 h 215"/>
              <a:gd name="T6" fmla="*/ 2147483647 w 57"/>
              <a:gd name="T7" fmla="*/ 2147483647 h 215"/>
              <a:gd name="T8" fmla="*/ 0 w 57"/>
              <a:gd name="T9" fmla="*/ 2147483647 h 215"/>
              <a:gd name="T10" fmla="*/ 0 w 57"/>
              <a:gd name="T11" fmla="*/ 0 h 21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 h="215">
                <a:moveTo>
                  <a:pt x="0" y="0"/>
                </a:moveTo>
                <a:lnTo>
                  <a:pt x="56" y="79"/>
                </a:lnTo>
                <a:lnTo>
                  <a:pt x="44" y="131"/>
                </a:lnTo>
                <a:lnTo>
                  <a:pt x="44" y="214"/>
                </a:lnTo>
                <a:lnTo>
                  <a:pt x="0" y="154"/>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83" name="Freeform 51"/>
          <p:cNvSpPr>
            <a:spLocks/>
          </p:cNvSpPr>
          <p:nvPr/>
        </p:nvSpPr>
        <p:spPr bwMode="auto">
          <a:xfrm>
            <a:off x="5653088" y="1858963"/>
            <a:ext cx="358775" cy="285750"/>
          </a:xfrm>
          <a:custGeom>
            <a:avLst/>
            <a:gdLst>
              <a:gd name="T0" fmla="*/ 0 w 210"/>
              <a:gd name="T1" fmla="*/ 2147483647 h 180"/>
              <a:gd name="T2" fmla="*/ 2147483647 w 210"/>
              <a:gd name="T3" fmla="*/ 0 h 180"/>
              <a:gd name="T4" fmla="*/ 2147483647 w 210"/>
              <a:gd name="T5" fmla="*/ 2147483647 h 180"/>
              <a:gd name="T6" fmla="*/ 0 w 210"/>
              <a:gd name="T7" fmla="*/ 2147483647 h 180"/>
              <a:gd name="T8" fmla="*/ 0 w 210"/>
              <a:gd name="T9" fmla="*/ 2147483647 h 18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0" h="180">
                <a:moveTo>
                  <a:pt x="0" y="26"/>
                </a:moveTo>
                <a:lnTo>
                  <a:pt x="209" y="0"/>
                </a:lnTo>
                <a:lnTo>
                  <a:pt x="209" y="149"/>
                </a:lnTo>
                <a:lnTo>
                  <a:pt x="0" y="179"/>
                </a:lnTo>
                <a:lnTo>
                  <a:pt x="0" y="26"/>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84" name="Freeform 52"/>
          <p:cNvSpPr>
            <a:spLocks/>
          </p:cNvSpPr>
          <p:nvPr/>
        </p:nvSpPr>
        <p:spPr bwMode="auto">
          <a:xfrm>
            <a:off x="5527675" y="1898650"/>
            <a:ext cx="146050" cy="373063"/>
          </a:xfrm>
          <a:custGeom>
            <a:avLst/>
            <a:gdLst>
              <a:gd name="T0" fmla="*/ 2147483647 w 82"/>
              <a:gd name="T1" fmla="*/ 0 h 233"/>
              <a:gd name="T2" fmla="*/ 2147483647 w 82"/>
              <a:gd name="T3" fmla="*/ 2147483647 h 233"/>
              <a:gd name="T4" fmla="*/ 0 w 82"/>
              <a:gd name="T5" fmla="*/ 2147483647 h 233"/>
              <a:gd name="T6" fmla="*/ 0 w 82"/>
              <a:gd name="T7" fmla="*/ 2147483647 h 233"/>
              <a:gd name="T8" fmla="*/ 2147483647 w 82"/>
              <a:gd name="T9" fmla="*/ 0 h 2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33">
                <a:moveTo>
                  <a:pt x="81" y="0"/>
                </a:moveTo>
                <a:lnTo>
                  <a:pt x="81" y="151"/>
                </a:lnTo>
                <a:lnTo>
                  <a:pt x="0" y="232"/>
                </a:lnTo>
                <a:lnTo>
                  <a:pt x="0" y="79"/>
                </a:lnTo>
                <a:lnTo>
                  <a:pt x="81"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85" name="Freeform 53"/>
          <p:cNvSpPr>
            <a:spLocks/>
          </p:cNvSpPr>
          <p:nvPr/>
        </p:nvSpPr>
        <p:spPr bwMode="auto">
          <a:xfrm>
            <a:off x="5035550" y="1544638"/>
            <a:ext cx="203200" cy="257175"/>
          </a:xfrm>
          <a:custGeom>
            <a:avLst/>
            <a:gdLst>
              <a:gd name="T0" fmla="*/ 2147483647 w 120"/>
              <a:gd name="T1" fmla="*/ 0 h 160"/>
              <a:gd name="T2" fmla="*/ 2147483647 w 120"/>
              <a:gd name="T3" fmla="*/ 2147483647 h 160"/>
              <a:gd name="T4" fmla="*/ 0 w 120"/>
              <a:gd name="T5" fmla="*/ 2147483647 h 160"/>
              <a:gd name="T6" fmla="*/ 2147483647 w 120"/>
              <a:gd name="T7" fmla="*/ 2147483647 h 160"/>
              <a:gd name="T8" fmla="*/ 2147483647 w 120"/>
              <a:gd name="T9" fmla="*/ 2147483647 h 160"/>
              <a:gd name="T10" fmla="*/ 2147483647 w 120"/>
              <a:gd name="T11" fmla="*/ 0 h 16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0" h="160">
                <a:moveTo>
                  <a:pt x="119" y="0"/>
                </a:moveTo>
                <a:lnTo>
                  <a:pt x="14" y="97"/>
                </a:lnTo>
                <a:lnTo>
                  <a:pt x="0" y="153"/>
                </a:lnTo>
                <a:lnTo>
                  <a:pt x="95" y="121"/>
                </a:lnTo>
                <a:lnTo>
                  <a:pt x="119" y="159"/>
                </a:lnTo>
                <a:lnTo>
                  <a:pt x="119"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86" name="Freeform 54"/>
          <p:cNvSpPr>
            <a:spLocks/>
          </p:cNvSpPr>
          <p:nvPr/>
        </p:nvSpPr>
        <p:spPr bwMode="auto">
          <a:xfrm>
            <a:off x="5467350" y="1692275"/>
            <a:ext cx="114300" cy="127000"/>
          </a:xfrm>
          <a:custGeom>
            <a:avLst/>
            <a:gdLst>
              <a:gd name="T0" fmla="*/ 2147483647 w 67"/>
              <a:gd name="T1" fmla="*/ 0 h 80"/>
              <a:gd name="T2" fmla="*/ 0 w 67"/>
              <a:gd name="T3" fmla="*/ 2147483647 h 80"/>
              <a:gd name="T4" fmla="*/ 2147483647 w 67"/>
              <a:gd name="T5" fmla="*/ 2147483647 h 80"/>
              <a:gd name="T6" fmla="*/ 2147483647 w 67"/>
              <a:gd name="T7" fmla="*/ 0 h 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7" h="80">
                <a:moveTo>
                  <a:pt x="66" y="0"/>
                </a:moveTo>
                <a:lnTo>
                  <a:pt x="0" y="54"/>
                </a:lnTo>
                <a:lnTo>
                  <a:pt x="66" y="79"/>
                </a:lnTo>
                <a:lnTo>
                  <a:pt x="66"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87" name="Freeform 55"/>
          <p:cNvSpPr>
            <a:spLocks/>
          </p:cNvSpPr>
          <p:nvPr/>
        </p:nvSpPr>
        <p:spPr bwMode="auto">
          <a:xfrm>
            <a:off x="5581650" y="2039938"/>
            <a:ext cx="79375" cy="347662"/>
          </a:xfrm>
          <a:custGeom>
            <a:avLst/>
            <a:gdLst>
              <a:gd name="T0" fmla="*/ 2147483647 w 47"/>
              <a:gd name="T1" fmla="*/ 0 h 220"/>
              <a:gd name="T2" fmla="*/ 0 w 47"/>
              <a:gd name="T3" fmla="*/ 2147483647 h 220"/>
              <a:gd name="T4" fmla="*/ 0 w 47"/>
              <a:gd name="T5" fmla="*/ 2147483647 h 220"/>
              <a:gd name="T6" fmla="*/ 2147483647 w 47"/>
              <a:gd name="T7" fmla="*/ 2147483647 h 220"/>
              <a:gd name="T8" fmla="*/ 2147483647 w 47"/>
              <a:gd name="T9" fmla="*/ 0 h 2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 h="220">
                <a:moveTo>
                  <a:pt x="46" y="0"/>
                </a:moveTo>
                <a:lnTo>
                  <a:pt x="0" y="60"/>
                </a:lnTo>
                <a:lnTo>
                  <a:pt x="0" y="219"/>
                </a:lnTo>
                <a:lnTo>
                  <a:pt x="46" y="154"/>
                </a:lnTo>
                <a:lnTo>
                  <a:pt x="46"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88" name="Freeform 56"/>
          <p:cNvSpPr>
            <a:spLocks/>
          </p:cNvSpPr>
          <p:nvPr/>
        </p:nvSpPr>
        <p:spPr bwMode="auto">
          <a:xfrm>
            <a:off x="5548313" y="2154238"/>
            <a:ext cx="33337" cy="285750"/>
          </a:xfrm>
          <a:custGeom>
            <a:avLst/>
            <a:gdLst>
              <a:gd name="T0" fmla="*/ 2147483647 w 19"/>
              <a:gd name="T1" fmla="*/ 0 h 180"/>
              <a:gd name="T2" fmla="*/ 2147483647 w 19"/>
              <a:gd name="T3" fmla="*/ 2147483647 h 180"/>
              <a:gd name="T4" fmla="*/ 2147483647 w 19"/>
              <a:gd name="T5" fmla="*/ 2147483647 h 180"/>
              <a:gd name="T6" fmla="*/ 0 w 19"/>
              <a:gd name="T7" fmla="*/ 2147483647 h 180"/>
              <a:gd name="T8" fmla="*/ 2147483647 w 19"/>
              <a:gd name="T9" fmla="*/ 0 h 18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180">
                <a:moveTo>
                  <a:pt x="18" y="0"/>
                </a:moveTo>
                <a:lnTo>
                  <a:pt x="18" y="145"/>
                </a:lnTo>
                <a:lnTo>
                  <a:pt x="14" y="179"/>
                </a:lnTo>
                <a:lnTo>
                  <a:pt x="0" y="141"/>
                </a:lnTo>
                <a:lnTo>
                  <a:pt x="18"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89" name="Freeform 57"/>
          <p:cNvSpPr>
            <a:spLocks/>
          </p:cNvSpPr>
          <p:nvPr/>
        </p:nvSpPr>
        <p:spPr bwMode="auto">
          <a:xfrm>
            <a:off x="6011863" y="2090738"/>
            <a:ext cx="103187" cy="134937"/>
          </a:xfrm>
          <a:custGeom>
            <a:avLst/>
            <a:gdLst>
              <a:gd name="T0" fmla="*/ 2147483647 w 58"/>
              <a:gd name="T1" fmla="*/ 0 h 83"/>
              <a:gd name="T2" fmla="*/ 0 w 58"/>
              <a:gd name="T3" fmla="*/ 2147483647 h 83"/>
              <a:gd name="T4" fmla="*/ 2147483647 w 58"/>
              <a:gd name="T5" fmla="*/ 2147483647 h 83"/>
              <a:gd name="T6" fmla="*/ 2147483647 w 58"/>
              <a:gd name="T7" fmla="*/ 2147483647 h 83"/>
              <a:gd name="T8" fmla="*/ 2147483647 w 58"/>
              <a:gd name="T9" fmla="*/ 0 h 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8" h="83">
                <a:moveTo>
                  <a:pt x="57" y="0"/>
                </a:moveTo>
                <a:lnTo>
                  <a:pt x="0" y="58"/>
                </a:lnTo>
                <a:lnTo>
                  <a:pt x="16" y="82"/>
                </a:lnTo>
                <a:lnTo>
                  <a:pt x="57" y="58"/>
                </a:lnTo>
                <a:lnTo>
                  <a:pt x="57"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90" name="Freeform 58"/>
          <p:cNvSpPr>
            <a:spLocks/>
          </p:cNvSpPr>
          <p:nvPr/>
        </p:nvSpPr>
        <p:spPr bwMode="auto">
          <a:xfrm>
            <a:off x="6076950" y="2332038"/>
            <a:ext cx="104775" cy="188912"/>
          </a:xfrm>
          <a:custGeom>
            <a:avLst/>
            <a:gdLst>
              <a:gd name="T0" fmla="*/ 2147483647 w 60"/>
              <a:gd name="T1" fmla="*/ 0 h 117"/>
              <a:gd name="T2" fmla="*/ 0 w 60"/>
              <a:gd name="T3" fmla="*/ 2147483647 h 117"/>
              <a:gd name="T4" fmla="*/ 0 w 60"/>
              <a:gd name="T5" fmla="*/ 2147483647 h 117"/>
              <a:gd name="T6" fmla="*/ 2147483647 w 60"/>
              <a:gd name="T7" fmla="*/ 2147483647 h 117"/>
              <a:gd name="T8" fmla="*/ 2147483647 w 60"/>
              <a:gd name="T9" fmla="*/ 2147483647 h 117"/>
              <a:gd name="T10" fmla="*/ 2147483647 w 60"/>
              <a:gd name="T11" fmla="*/ 0 h 11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117">
                <a:moveTo>
                  <a:pt x="59" y="0"/>
                </a:moveTo>
                <a:lnTo>
                  <a:pt x="0" y="77"/>
                </a:lnTo>
                <a:lnTo>
                  <a:pt x="0" y="92"/>
                </a:lnTo>
                <a:lnTo>
                  <a:pt x="44" y="116"/>
                </a:lnTo>
                <a:lnTo>
                  <a:pt x="59" y="116"/>
                </a:lnTo>
                <a:lnTo>
                  <a:pt x="59"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91" name="Freeform 59"/>
          <p:cNvSpPr>
            <a:spLocks/>
          </p:cNvSpPr>
          <p:nvPr/>
        </p:nvSpPr>
        <p:spPr bwMode="auto">
          <a:xfrm>
            <a:off x="6407150" y="2386013"/>
            <a:ext cx="636588" cy="363537"/>
          </a:xfrm>
          <a:custGeom>
            <a:avLst/>
            <a:gdLst>
              <a:gd name="T0" fmla="*/ 0 w 372"/>
              <a:gd name="T1" fmla="*/ 2147483647 h 228"/>
              <a:gd name="T2" fmla="*/ 2147483647 w 372"/>
              <a:gd name="T3" fmla="*/ 0 h 228"/>
              <a:gd name="T4" fmla="*/ 2147483647 w 372"/>
              <a:gd name="T5" fmla="*/ 2147483647 h 228"/>
              <a:gd name="T6" fmla="*/ 2147483647 w 372"/>
              <a:gd name="T7" fmla="*/ 2147483647 h 228"/>
              <a:gd name="T8" fmla="*/ 2147483647 w 372"/>
              <a:gd name="T9" fmla="*/ 2147483647 h 228"/>
              <a:gd name="T10" fmla="*/ 2147483647 w 372"/>
              <a:gd name="T11" fmla="*/ 2147483647 h 228"/>
              <a:gd name="T12" fmla="*/ 2147483647 w 372"/>
              <a:gd name="T13" fmla="*/ 2147483647 h 228"/>
              <a:gd name="T14" fmla="*/ 2147483647 w 372"/>
              <a:gd name="T15" fmla="*/ 2147483647 h 228"/>
              <a:gd name="T16" fmla="*/ 2147483647 w 372"/>
              <a:gd name="T17" fmla="*/ 2147483647 h 228"/>
              <a:gd name="T18" fmla="*/ 2147483647 w 372"/>
              <a:gd name="T19" fmla="*/ 2147483647 h 228"/>
              <a:gd name="T20" fmla="*/ 0 w 372"/>
              <a:gd name="T21" fmla="*/ 2147483647 h 228"/>
              <a:gd name="T22" fmla="*/ 0 w 372"/>
              <a:gd name="T23" fmla="*/ 2147483647 h 2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72" h="228">
                <a:moveTo>
                  <a:pt x="0" y="43"/>
                </a:moveTo>
                <a:lnTo>
                  <a:pt x="53" y="0"/>
                </a:lnTo>
                <a:lnTo>
                  <a:pt x="53" y="41"/>
                </a:lnTo>
                <a:lnTo>
                  <a:pt x="329" y="41"/>
                </a:lnTo>
                <a:lnTo>
                  <a:pt x="371" y="108"/>
                </a:lnTo>
                <a:lnTo>
                  <a:pt x="346" y="128"/>
                </a:lnTo>
                <a:lnTo>
                  <a:pt x="369" y="185"/>
                </a:lnTo>
                <a:lnTo>
                  <a:pt x="347" y="209"/>
                </a:lnTo>
                <a:lnTo>
                  <a:pt x="282" y="209"/>
                </a:lnTo>
                <a:lnTo>
                  <a:pt x="282" y="227"/>
                </a:lnTo>
                <a:lnTo>
                  <a:pt x="0" y="227"/>
                </a:lnTo>
                <a:lnTo>
                  <a:pt x="0" y="43"/>
                </a:lnTo>
              </a:path>
            </a:pathLst>
          </a:custGeom>
          <a:solidFill>
            <a:schemeClr va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92" name="Freeform 60"/>
          <p:cNvSpPr>
            <a:spLocks/>
          </p:cNvSpPr>
          <p:nvPr/>
        </p:nvSpPr>
        <p:spPr bwMode="auto">
          <a:xfrm>
            <a:off x="6492875" y="2014538"/>
            <a:ext cx="715963" cy="592137"/>
          </a:xfrm>
          <a:custGeom>
            <a:avLst/>
            <a:gdLst>
              <a:gd name="T0" fmla="*/ 0 w 418"/>
              <a:gd name="T1" fmla="*/ 2147483647 h 371"/>
              <a:gd name="T2" fmla="*/ 0 w 418"/>
              <a:gd name="T3" fmla="*/ 2147483647 h 371"/>
              <a:gd name="T4" fmla="*/ 2147483647 w 418"/>
              <a:gd name="T5" fmla="*/ 2147483647 h 371"/>
              <a:gd name="T6" fmla="*/ 2147483647 w 418"/>
              <a:gd name="T7" fmla="*/ 2147483647 h 371"/>
              <a:gd name="T8" fmla="*/ 2147483647 w 418"/>
              <a:gd name="T9" fmla="*/ 2147483647 h 371"/>
              <a:gd name="T10" fmla="*/ 2147483647 w 418"/>
              <a:gd name="T11" fmla="*/ 2147483647 h 371"/>
              <a:gd name="T12" fmla="*/ 2147483647 w 418"/>
              <a:gd name="T13" fmla="*/ 2147483647 h 371"/>
              <a:gd name="T14" fmla="*/ 2147483647 w 418"/>
              <a:gd name="T15" fmla="*/ 2147483647 h 371"/>
              <a:gd name="T16" fmla="*/ 2147483647 w 418"/>
              <a:gd name="T17" fmla="*/ 2147483647 h 371"/>
              <a:gd name="T18" fmla="*/ 2147483647 w 418"/>
              <a:gd name="T19" fmla="*/ 2147483647 h 371"/>
              <a:gd name="T20" fmla="*/ 2147483647 w 418"/>
              <a:gd name="T21" fmla="*/ 0 h 371"/>
              <a:gd name="T22" fmla="*/ 2147483647 w 418"/>
              <a:gd name="T23" fmla="*/ 0 h 371"/>
              <a:gd name="T24" fmla="*/ 2147483647 w 418"/>
              <a:gd name="T25" fmla="*/ 2147483647 h 371"/>
              <a:gd name="T26" fmla="*/ 2147483647 w 418"/>
              <a:gd name="T27" fmla="*/ 2147483647 h 371"/>
              <a:gd name="T28" fmla="*/ 2147483647 w 418"/>
              <a:gd name="T29" fmla="*/ 2147483647 h 371"/>
              <a:gd name="T30" fmla="*/ 2147483647 w 418"/>
              <a:gd name="T31" fmla="*/ 2147483647 h 371"/>
              <a:gd name="T32" fmla="*/ 2147483647 w 418"/>
              <a:gd name="T33" fmla="*/ 2147483647 h 371"/>
              <a:gd name="T34" fmla="*/ 2147483647 w 418"/>
              <a:gd name="T35" fmla="*/ 2147483647 h 371"/>
              <a:gd name="T36" fmla="*/ 0 w 418"/>
              <a:gd name="T37" fmla="*/ 2147483647 h 37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18" h="371">
                <a:moveTo>
                  <a:pt x="0" y="234"/>
                </a:moveTo>
                <a:lnTo>
                  <a:pt x="0" y="273"/>
                </a:lnTo>
                <a:lnTo>
                  <a:pt x="274" y="273"/>
                </a:lnTo>
                <a:lnTo>
                  <a:pt x="318" y="340"/>
                </a:lnTo>
                <a:lnTo>
                  <a:pt x="369" y="350"/>
                </a:lnTo>
                <a:lnTo>
                  <a:pt x="371" y="370"/>
                </a:lnTo>
                <a:lnTo>
                  <a:pt x="407" y="342"/>
                </a:lnTo>
                <a:lnTo>
                  <a:pt x="417" y="218"/>
                </a:lnTo>
                <a:lnTo>
                  <a:pt x="417" y="133"/>
                </a:lnTo>
                <a:lnTo>
                  <a:pt x="401" y="119"/>
                </a:lnTo>
                <a:lnTo>
                  <a:pt x="409" y="0"/>
                </a:lnTo>
                <a:lnTo>
                  <a:pt x="320" y="0"/>
                </a:lnTo>
                <a:lnTo>
                  <a:pt x="224" y="95"/>
                </a:lnTo>
                <a:lnTo>
                  <a:pt x="240" y="127"/>
                </a:lnTo>
                <a:lnTo>
                  <a:pt x="181" y="170"/>
                </a:lnTo>
                <a:lnTo>
                  <a:pt x="107" y="160"/>
                </a:lnTo>
                <a:lnTo>
                  <a:pt x="42" y="160"/>
                </a:lnTo>
                <a:lnTo>
                  <a:pt x="28" y="204"/>
                </a:lnTo>
                <a:lnTo>
                  <a:pt x="0" y="234"/>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93" name="Freeform 61"/>
          <p:cNvSpPr>
            <a:spLocks/>
          </p:cNvSpPr>
          <p:nvPr/>
        </p:nvSpPr>
        <p:spPr bwMode="auto">
          <a:xfrm>
            <a:off x="7180263" y="2019300"/>
            <a:ext cx="265112" cy="301625"/>
          </a:xfrm>
          <a:custGeom>
            <a:avLst/>
            <a:gdLst>
              <a:gd name="T0" fmla="*/ 2147483647 w 156"/>
              <a:gd name="T1" fmla="*/ 0 h 190"/>
              <a:gd name="T2" fmla="*/ 2147483647 w 156"/>
              <a:gd name="T3" fmla="*/ 0 h 190"/>
              <a:gd name="T4" fmla="*/ 2147483647 w 156"/>
              <a:gd name="T5" fmla="*/ 2147483647 h 190"/>
              <a:gd name="T6" fmla="*/ 2147483647 w 156"/>
              <a:gd name="T7" fmla="*/ 2147483647 h 190"/>
              <a:gd name="T8" fmla="*/ 2147483647 w 156"/>
              <a:gd name="T9" fmla="*/ 2147483647 h 190"/>
              <a:gd name="T10" fmla="*/ 2147483647 w 156"/>
              <a:gd name="T11" fmla="*/ 2147483647 h 190"/>
              <a:gd name="T12" fmla="*/ 2147483647 w 156"/>
              <a:gd name="T13" fmla="*/ 2147483647 h 190"/>
              <a:gd name="T14" fmla="*/ 0 w 156"/>
              <a:gd name="T15" fmla="*/ 2147483647 h 190"/>
              <a:gd name="T16" fmla="*/ 2147483647 w 156"/>
              <a:gd name="T17" fmla="*/ 0 h 1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56" h="190">
                <a:moveTo>
                  <a:pt x="10" y="0"/>
                </a:moveTo>
                <a:lnTo>
                  <a:pt x="155" y="0"/>
                </a:lnTo>
                <a:lnTo>
                  <a:pt x="149" y="46"/>
                </a:lnTo>
                <a:lnTo>
                  <a:pt x="123" y="56"/>
                </a:lnTo>
                <a:lnTo>
                  <a:pt x="83" y="189"/>
                </a:lnTo>
                <a:lnTo>
                  <a:pt x="18" y="189"/>
                </a:lnTo>
                <a:lnTo>
                  <a:pt x="18" y="130"/>
                </a:lnTo>
                <a:lnTo>
                  <a:pt x="0" y="116"/>
                </a:lnTo>
                <a:lnTo>
                  <a:pt x="10"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94" name="Freeform 62"/>
          <p:cNvSpPr>
            <a:spLocks/>
          </p:cNvSpPr>
          <p:nvPr/>
        </p:nvSpPr>
        <p:spPr bwMode="auto">
          <a:xfrm>
            <a:off x="7318375" y="1911350"/>
            <a:ext cx="203200" cy="409575"/>
          </a:xfrm>
          <a:custGeom>
            <a:avLst/>
            <a:gdLst>
              <a:gd name="T0" fmla="*/ 2147483647 w 117"/>
              <a:gd name="T1" fmla="*/ 2147483647 h 257"/>
              <a:gd name="T2" fmla="*/ 2147483647 w 117"/>
              <a:gd name="T3" fmla="*/ 0 h 257"/>
              <a:gd name="T4" fmla="*/ 2147483647 w 117"/>
              <a:gd name="T5" fmla="*/ 2147483647 h 257"/>
              <a:gd name="T6" fmla="*/ 2147483647 w 117"/>
              <a:gd name="T7" fmla="*/ 2147483647 h 257"/>
              <a:gd name="T8" fmla="*/ 0 w 117"/>
              <a:gd name="T9" fmla="*/ 2147483647 h 257"/>
              <a:gd name="T10" fmla="*/ 2147483647 w 117"/>
              <a:gd name="T11" fmla="*/ 2147483647 h 257"/>
              <a:gd name="T12" fmla="*/ 2147483647 w 117"/>
              <a:gd name="T13" fmla="*/ 2147483647 h 257"/>
              <a:gd name="T14" fmla="*/ 2147483647 w 117"/>
              <a:gd name="T15" fmla="*/ 2147483647 h 25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7" h="257">
                <a:moveTo>
                  <a:pt x="72" y="67"/>
                </a:moveTo>
                <a:lnTo>
                  <a:pt x="116" y="0"/>
                </a:lnTo>
                <a:lnTo>
                  <a:pt x="116" y="234"/>
                </a:lnTo>
                <a:lnTo>
                  <a:pt x="74" y="256"/>
                </a:lnTo>
                <a:lnTo>
                  <a:pt x="0" y="254"/>
                </a:lnTo>
                <a:lnTo>
                  <a:pt x="40" y="125"/>
                </a:lnTo>
                <a:lnTo>
                  <a:pt x="68" y="113"/>
                </a:lnTo>
                <a:lnTo>
                  <a:pt x="72" y="67"/>
                </a:lnTo>
              </a:path>
            </a:pathLst>
          </a:custGeom>
          <a:solidFill>
            <a:schemeClr va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95" name="Freeform 63"/>
          <p:cNvSpPr>
            <a:spLocks/>
          </p:cNvSpPr>
          <p:nvPr/>
        </p:nvSpPr>
        <p:spPr bwMode="auto">
          <a:xfrm>
            <a:off x="7519988" y="1687513"/>
            <a:ext cx="422275" cy="595312"/>
          </a:xfrm>
          <a:custGeom>
            <a:avLst/>
            <a:gdLst>
              <a:gd name="T0" fmla="*/ 0 w 247"/>
              <a:gd name="T1" fmla="*/ 2147483647 h 374"/>
              <a:gd name="T2" fmla="*/ 0 w 247"/>
              <a:gd name="T3" fmla="*/ 2147483647 h 374"/>
              <a:gd name="T4" fmla="*/ 2147483647 w 247"/>
              <a:gd name="T5" fmla="*/ 2147483647 h 374"/>
              <a:gd name="T6" fmla="*/ 2147483647 w 247"/>
              <a:gd name="T7" fmla="*/ 2147483647 h 374"/>
              <a:gd name="T8" fmla="*/ 2147483647 w 247"/>
              <a:gd name="T9" fmla="*/ 2147483647 h 374"/>
              <a:gd name="T10" fmla="*/ 2147483647 w 247"/>
              <a:gd name="T11" fmla="*/ 2147483647 h 374"/>
              <a:gd name="T12" fmla="*/ 2147483647 w 247"/>
              <a:gd name="T13" fmla="*/ 2147483647 h 374"/>
              <a:gd name="T14" fmla="*/ 2147483647 w 247"/>
              <a:gd name="T15" fmla="*/ 2147483647 h 374"/>
              <a:gd name="T16" fmla="*/ 2147483647 w 247"/>
              <a:gd name="T17" fmla="*/ 2147483647 h 374"/>
              <a:gd name="T18" fmla="*/ 2147483647 w 247"/>
              <a:gd name="T19" fmla="*/ 0 h 374"/>
              <a:gd name="T20" fmla="*/ 2147483647 w 247"/>
              <a:gd name="T21" fmla="*/ 2147483647 h 374"/>
              <a:gd name="T22" fmla="*/ 0 w 247"/>
              <a:gd name="T23" fmla="*/ 2147483647 h 37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47" h="374">
                <a:moveTo>
                  <a:pt x="0" y="145"/>
                </a:moveTo>
                <a:lnTo>
                  <a:pt x="0" y="373"/>
                </a:lnTo>
                <a:lnTo>
                  <a:pt x="59" y="340"/>
                </a:lnTo>
                <a:lnTo>
                  <a:pt x="63" y="310"/>
                </a:lnTo>
                <a:lnTo>
                  <a:pt x="246" y="177"/>
                </a:lnTo>
                <a:lnTo>
                  <a:pt x="236" y="127"/>
                </a:lnTo>
                <a:lnTo>
                  <a:pt x="204" y="113"/>
                </a:lnTo>
                <a:lnTo>
                  <a:pt x="182" y="6"/>
                </a:lnTo>
                <a:lnTo>
                  <a:pt x="133" y="20"/>
                </a:lnTo>
                <a:lnTo>
                  <a:pt x="107" y="0"/>
                </a:lnTo>
                <a:lnTo>
                  <a:pt x="59" y="38"/>
                </a:lnTo>
                <a:lnTo>
                  <a:pt x="0" y="145"/>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96" name="Freeform 64"/>
          <p:cNvSpPr>
            <a:spLocks/>
          </p:cNvSpPr>
          <p:nvPr/>
        </p:nvSpPr>
        <p:spPr bwMode="auto">
          <a:xfrm>
            <a:off x="7200900" y="2293938"/>
            <a:ext cx="409575" cy="217487"/>
          </a:xfrm>
          <a:custGeom>
            <a:avLst/>
            <a:gdLst>
              <a:gd name="T0" fmla="*/ 2147483647 w 239"/>
              <a:gd name="T1" fmla="*/ 2147483647 h 137"/>
              <a:gd name="T2" fmla="*/ 2147483647 w 239"/>
              <a:gd name="T3" fmla="*/ 2147483647 h 137"/>
              <a:gd name="T4" fmla="*/ 2147483647 w 239"/>
              <a:gd name="T5" fmla="*/ 0 h 137"/>
              <a:gd name="T6" fmla="*/ 2147483647 w 239"/>
              <a:gd name="T7" fmla="*/ 2147483647 h 137"/>
              <a:gd name="T8" fmla="*/ 2147483647 w 239"/>
              <a:gd name="T9" fmla="*/ 2147483647 h 137"/>
              <a:gd name="T10" fmla="*/ 2147483647 w 239"/>
              <a:gd name="T11" fmla="*/ 2147483647 h 137"/>
              <a:gd name="T12" fmla="*/ 2147483647 w 239"/>
              <a:gd name="T13" fmla="*/ 2147483647 h 137"/>
              <a:gd name="T14" fmla="*/ 2147483647 w 239"/>
              <a:gd name="T15" fmla="*/ 2147483647 h 137"/>
              <a:gd name="T16" fmla="*/ 2147483647 w 239"/>
              <a:gd name="T17" fmla="*/ 2147483647 h 137"/>
              <a:gd name="T18" fmla="*/ 0 w 239"/>
              <a:gd name="T19" fmla="*/ 2147483647 h 137"/>
              <a:gd name="T20" fmla="*/ 2147483647 w 239"/>
              <a:gd name="T21" fmla="*/ 2147483647 h 1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39" h="137">
                <a:moveTo>
                  <a:pt x="6" y="16"/>
                </a:moveTo>
                <a:lnTo>
                  <a:pt x="143" y="16"/>
                </a:lnTo>
                <a:lnTo>
                  <a:pt x="177" y="0"/>
                </a:lnTo>
                <a:lnTo>
                  <a:pt x="193" y="36"/>
                </a:lnTo>
                <a:lnTo>
                  <a:pt x="171" y="58"/>
                </a:lnTo>
                <a:lnTo>
                  <a:pt x="203" y="116"/>
                </a:lnTo>
                <a:lnTo>
                  <a:pt x="238" y="116"/>
                </a:lnTo>
                <a:lnTo>
                  <a:pt x="187" y="136"/>
                </a:lnTo>
                <a:lnTo>
                  <a:pt x="141" y="90"/>
                </a:lnTo>
                <a:lnTo>
                  <a:pt x="0" y="90"/>
                </a:lnTo>
                <a:lnTo>
                  <a:pt x="6" y="16"/>
                </a:lnTo>
              </a:path>
            </a:pathLst>
          </a:custGeom>
          <a:solidFill>
            <a:schemeClr va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97" name="Freeform 65"/>
          <p:cNvSpPr>
            <a:spLocks/>
          </p:cNvSpPr>
          <p:nvPr/>
        </p:nvSpPr>
        <p:spPr bwMode="auto">
          <a:xfrm>
            <a:off x="7386638" y="2438400"/>
            <a:ext cx="85725" cy="96838"/>
          </a:xfrm>
          <a:custGeom>
            <a:avLst/>
            <a:gdLst>
              <a:gd name="T0" fmla="*/ 0 w 49"/>
              <a:gd name="T1" fmla="*/ 0 h 61"/>
              <a:gd name="T2" fmla="*/ 2147483647 w 49"/>
              <a:gd name="T3" fmla="*/ 0 h 61"/>
              <a:gd name="T4" fmla="*/ 2147483647 w 49"/>
              <a:gd name="T5" fmla="*/ 2147483647 h 61"/>
              <a:gd name="T6" fmla="*/ 2147483647 w 49"/>
              <a:gd name="T7" fmla="*/ 2147483647 h 61"/>
              <a:gd name="T8" fmla="*/ 0 w 49"/>
              <a:gd name="T9" fmla="*/ 2147483647 h 61"/>
              <a:gd name="T10" fmla="*/ 0 w 49"/>
              <a:gd name="T11" fmla="*/ 0 h 6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9" h="61">
                <a:moveTo>
                  <a:pt x="0" y="0"/>
                </a:moveTo>
                <a:lnTo>
                  <a:pt x="32" y="0"/>
                </a:lnTo>
                <a:lnTo>
                  <a:pt x="48" y="17"/>
                </a:lnTo>
                <a:lnTo>
                  <a:pt x="30" y="56"/>
                </a:lnTo>
                <a:lnTo>
                  <a:pt x="0" y="60"/>
                </a:lnTo>
                <a:lnTo>
                  <a:pt x="0"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98" name="Freeform 66"/>
          <p:cNvSpPr>
            <a:spLocks/>
          </p:cNvSpPr>
          <p:nvPr/>
        </p:nvSpPr>
        <p:spPr bwMode="auto">
          <a:xfrm>
            <a:off x="6962775" y="2554288"/>
            <a:ext cx="169863" cy="304800"/>
          </a:xfrm>
          <a:custGeom>
            <a:avLst/>
            <a:gdLst>
              <a:gd name="T0" fmla="*/ 2147483647 w 101"/>
              <a:gd name="T1" fmla="*/ 0 h 191"/>
              <a:gd name="T2" fmla="*/ 2147483647 w 101"/>
              <a:gd name="T3" fmla="*/ 2147483647 h 191"/>
              <a:gd name="T4" fmla="*/ 2147483647 w 101"/>
              <a:gd name="T5" fmla="*/ 2147483647 h 191"/>
              <a:gd name="T6" fmla="*/ 2147483647 w 101"/>
              <a:gd name="T7" fmla="*/ 2147483647 h 191"/>
              <a:gd name="T8" fmla="*/ 0 w 101"/>
              <a:gd name="T9" fmla="*/ 2147483647 h 191"/>
              <a:gd name="T10" fmla="*/ 2147483647 w 101"/>
              <a:gd name="T11" fmla="*/ 2147483647 h 191"/>
              <a:gd name="T12" fmla="*/ 2147483647 w 101"/>
              <a:gd name="T13" fmla="*/ 2147483647 h 191"/>
              <a:gd name="T14" fmla="*/ 2147483647 w 101"/>
              <a:gd name="T15" fmla="*/ 2147483647 h 191"/>
              <a:gd name="T16" fmla="*/ 2147483647 w 101"/>
              <a:gd name="T17" fmla="*/ 2147483647 h 191"/>
              <a:gd name="T18" fmla="*/ 2147483647 w 101"/>
              <a:gd name="T19" fmla="*/ 2147483647 h 191"/>
              <a:gd name="T20" fmla="*/ 2147483647 w 101"/>
              <a:gd name="T21" fmla="*/ 2147483647 h 191"/>
              <a:gd name="T22" fmla="*/ 2147483647 w 101"/>
              <a:gd name="T23" fmla="*/ 0 h 1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1" h="191">
                <a:moveTo>
                  <a:pt x="46" y="0"/>
                </a:moveTo>
                <a:lnTo>
                  <a:pt x="22" y="21"/>
                </a:lnTo>
                <a:lnTo>
                  <a:pt x="43" y="76"/>
                </a:lnTo>
                <a:lnTo>
                  <a:pt x="22" y="102"/>
                </a:lnTo>
                <a:lnTo>
                  <a:pt x="0" y="131"/>
                </a:lnTo>
                <a:lnTo>
                  <a:pt x="43" y="190"/>
                </a:lnTo>
                <a:lnTo>
                  <a:pt x="87" y="131"/>
                </a:lnTo>
                <a:lnTo>
                  <a:pt x="100" y="64"/>
                </a:lnTo>
                <a:lnTo>
                  <a:pt x="84" y="61"/>
                </a:lnTo>
                <a:lnTo>
                  <a:pt x="99" y="27"/>
                </a:lnTo>
                <a:lnTo>
                  <a:pt x="96" y="8"/>
                </a:lnTo>
                <a:lnTo>
                  <a:pt x="46"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99" name="Freeform 67"/>
          <p:cNvSpPr>
            <a:spLocks/>
          </p:cNvSpPr>
          <p:nvPr/>
        </p:nvSpPr>
        <p:spPr bwMode="auto">
          <a:xfrm>
            <a:off x="6888163" y="2717800"/>
            <a:ext cx="131762" cy="215900"/>
          </a:xfrm>
          <a:custGeom>
            <a:avLst/>
            <a:gdLst>
              <a:gd name="T0" fmla="*/ 2147483647 w 78"/>
              <a:gd name="T1" fmla="*/ 0 h 135"/>
              <a:gd name="T2" fmla="*/ 0 w 78"/>
              <a:gd name="T3" fmla="*/ 0 h 135"/>
              <a:gd name="T4" fmla="*/ 0 w 78"/>
              <a:gd name="T5" fmla="*/ 2147483647 h 135"/>
              <a:gd name="T6" fmla="*/ 2147483647 w 78"/>
              <a:gd name="T7" fmla="*/ 2147483647 h 135"/>
              <a:gd name="T8" fmla="*/ 2147483647 w 78"/>
              <a:gd name="T9" fmla="*/ 2147483647 h 135"/>
              <a:gd name="T10" fmla="*/ 2147483647 w 78"/>
              <a:gd name="T11" fmla="*/ 2147483647 h 135"/>
              <a:gd name="T12" fmla="*/ 2147483647 w 78"/>
              <a:gd name="T13" fmla="*/ 2147483647 h 135"/>
              <a:gd name="T14" fmla="*/ 2147483647 w 78"/>
              <a:gd name="T15" fmla="*/ 0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8" h="135">
                <a:moveTo>
                  <a:pt x="66" y="0"/>
                </a:moveTo>
                <a:lnTo>
                  <a:pt x="0" y="0"/>
                </a:lnTo>
                <a:lnTo>
                  <a:pt x="0" y="134"/>
                </a:lnTo>
                <a:lnTo>
                  <a:pt x="64" y="134"/>
                </a:lnTo>
                <a:lnTo>
                  <a:pt x="77" y="113"/>
                </a:lnTo>
                <a:lnTo>
                  <a:pt x="44" y="71"/>
                </a:lnTo>
                <a:lnTo>
                  <a:pt x="45" y="34"/>
                </a:lnTo>
                <a:lnTo>
                  <a:pt x="66"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00" name="Freeform 68"/>
          <p:cNvSpPr>
            <a:spLocks/>
          </p:cNvSpPr>
          <p:nvPr/>
        </p:nvSpPr>
        <p:spPr bwMode="auto">
          <a:xfrm>
            <a:off x="6510338" y="2749550"/>
            <a:ext cx="493712" cy="295275"/>
          </a:xfrm>
          <a:custGeom>
            <a:avLst/>
            <a:gdLst>
              <a:gd name="T0" fmla="*/ 0 w 288"/>
              <a:gd name="T1" fmla="*/ 0 h 186"/>
              <a:gd name="T2" fmla="*/ 2147483647 w 288"/>
              <a:gd name="T3" fmla="*/ 0 h 186"/>
              <a:gd name="T4" fmla="*/ 2147483647 w 288"/>
              <a:gd name="T5" fmla="*/ 2147483647 h 186"/>
              <a:gd name="T6" fmla="*/ 2147483647 w 288"/>
              <a:gd name="T7" fmla="*/ 2147483647 h 186"/>
              <a:gd name="T8" fmla="*/ 2147483647 w 288"/>
              <a:gd name="T9" fmla="*/ 2147483647 h 186"/>
              <a:gd name="T10" fmla="*/ 2147483647 w 288"/>
              <a:gd name="T11" fmla="*/ 2147483647 h 186"/>
              <a:gd name="T12" fmla="*/ 2147483647 w 288"/>
              <a:gd name="T13" fmla="*/ 2147483647 h 186"/>
              <a:gd name="T14" fmla="*/ 2147483647 w 288"/>
              <a:gd name="T15" fmla="*/ 2147483647 h 186"/>
              <a:gd name="T16" fmla="*/ 2147483647 w 288"/>
              <a:gd name="T17" fmla="*/ 2147483647 h 186"/>
              <a:gd name="T18" fmla="*/ 0 w 288"/>
              <a:gd name="T19" fmla="*/ 2147483647 h 186"/>
              <a:gd name="T20" fmla="*/ 0 w 288"/>
              <a:gd name="T21" fmla="*/ 0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88" h="186">
                <a:moveTo>
                  <a:pt x="0" y="0"/>
                </a:moveTo>
                <a:lnTo>
                  <a:pt x="223" y="0"/>
                </a:lnTo>
                <a:lnTo>
                  <a:pt x="223" y="115"/>
                </a:lnTo>
                <a:lnTo>
                  <a:pt x="287" y="115"/>
                </a:lnTo>
                <a:lnTo>
                  <a:pt x="251" y="185"/>
                </a:lnTo>
                <a:lnTo>
                  <a:pt x="175" y="165"/>
                </a:lnTo>
                <a:lnTo>
                  <a:pt x="150" y="73"/>
                </a:lnTo>
                <a:lnTo>
                  <a:pt x="141" y="51"/>
                </a:lnTo>
                <a:lnTo>
                  <a:pt x="86" y="34"/>
                </a:lnTo>
                <a:lnTo>
                  <a:pt x="0" y="75"/>
                </a:lnTo>
                <a:lnTo>
                  <a:pt x="0" y="0"/>
                </a:lnTo>
              </a:path>
            </a:pathLst>
          </a:custGeom>
          <a:solidFill>
            <a:schemeClr va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01" name="Freeform 69"/>
          <p:cNvSpPr>
            <a:spLocks/>
          </p:cNvSpPr>
          <p:nvPr/>
        </p:nvSpPr>
        <p:spPr bwMode="auto">
          <a:xfrm>
            <a:off x="4530725" y="2235200"/>
            <a:ext cx="754063" cy="395288"/>
          </a:xfrm>
          <a:custGeom>
            <a:avLst/>
            <a:gdLst>
              <a:gd name="T0" fmla="*/ 0 w 440"/>
              <a:gd name="T1" fmla="*/ 0 h 249"/>
              <a:gd name="T2" fmla="*/ 2147483647 w 440"/>
              <a:gd name="T3" fmla="*/ 0 h 249"/>
              <a:gd name="T4" fmla="*/ 2147483647 w 440"/>
              <a:gd name="T5" fmla="*/ 2147483647 h 249"/>
              <a:gd name="T6" fmla="*/ 2147483647 w 440"/>
              <a:gd name="T7" fmla="*/ 2147483647 h 249"/>
              <a:gd name="T8" fmla="*/ 2147483647 w 440"/>
              <a:gd name="T9" fmla="*/ 2147483647 h 249"/>
              <a:gd name="T10" fmla="*/ 2147483647 w 440"/>
              <a:gd name="T11" fmla="*/ 2147483647 h 249"/>
              <a:gd name="T12" fmla="*/ 2147483647 w 440"/>
              <a:gd name="T13" fmla="*/ 2147483647 h 249"/>
              <a:gd name="T14" fmla="*/ 2147483647 w 440"/>
              <a:gd name="T15" fmla="*/ 2147483647 h 249"/>
              <a:gd name="T16" fmla="*/ 2147483647 w 440"/>
              <a:gd name="T17" fmla="*/ 2147483647 h 249"/>
              <a:gd name="T18" fmla="*/ 2147483647 w 440"/>
              <a:gd name="T19" fmla="*/ 2147483647 h 249"/>
              <a:gd name="T20" fmla="*/ 0 w 440"/>
              <a:gd name="T21" fmla="*/ 2147483647 h 249"/>
              <a:gd name="T22" fmla="*/ 0 w 440"/>
              <a:gd name="T23" fmla="*/ 0 h 2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40" h="249">
                <a:moveTo>
                  <a:pt x="0" y="0"/>
                </a:moveTo>
                <a:lnTo>
                  <a:pt x="374" y="0"/>
                </a:lnTo>
                <a:lnTo>
                  <a:pt x="386" y="28"/>
                </a:lnTo>
                <a:lnTo>
                  <a:pt x="384" y="62"/>
                </a:lnTo>
                <a:lnTo>
                  <a:pt x="420" y="96"/>
                </a:lnTo>
                <a:lnTo>
                  <a:pt x="439" y="137"/>
                </a:lnTo>
                <a:lnTo>
                  <a:pt x="386" y="176"/>
                </a:lnTo>
                <a:lnTo>
                  <a:pt x="396" y="202"/>
                </a:lnTo>
                <a:lnTo>
                  <a:pt x="352" y="248"/>
                </a:lnTo>
                <a:lnTo>
                  <a:pt x="52" y="248"/>
                </a:lnTo>
                <a:lnTo>
                  <a:pt x="0" y="90"/>
                </a:lnTo>
                <a:lnTo>
                  <a:pt x="0" y="0"/>
                </a:lnTo>
              </a:path>
            </a:pathLst>
          </a:custGeom>
          <a:solidFill>
            <a:schemeClr va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02" name="Freeform 70"/>
          <p:cNvSpPr>
            <a:spLocks/>
          </p:cNvSpPr>
          <p:nvPr/>
        </p:nvSpPr>
        <p:spPr bwMode="auto">
          <a:xfrm>
            <a:off x="4467225" y="1449388"/>
            <a:ext cx="771525" cy="790575"/>
          </a:xfrm>
          <a:custGeom>
            <a:avLst/>
            <a:gdLst>
              <a:gd name="T0" fmla="*/ 0 w 452"/>
              <a:gd name="T1" fmla="*/ 0 h 496"/>
              <a:gd name="T2" fmla="*/ 2147483647 w 452"/>
              <a:gd name="T3" fmla="*/ 0 h 496"/>
              <a:gd name="T4" fmla="*/ 2147483647 w 452"/>
              <a:gd name="T5" fmla="*/ 2147483647 h 496"/>
              <a:gd name="T6" fmla="*/ 2147483647 w 452"/>
              <a:gd name="T7" fmla="*/ 2147483647 h 496"/>
              <a:gd name="T8" fmla="*/ 2147483647 w 452"/>
              <a:gd name="T9" fmla="*/ 2147483647 h 496"/>
              <a:gd name="T10" fmla="*/ 2147483647 w 452"/>
              <a:gd name="T11" fmla="*/ 2147483647 h 496"/>
              <a:gd name="T12" fmla="*/ 2147483647 w 452"/>
              <a:gd name="T13" fmla="*/ 2147483647 h 496"/>
              <a:gd name="T14" fmla="*/ 2147483647 w 452"/>
              <a:gd name="T15" fmla="*/ 2147483647 h 496"/>
              <a:gd name="T16" fmla="*/ 2147483647 w 452"/>
              <a:gd name="T17" fmla="*/ 2147483647 h 496"/>
              <a:gd name="T18" fmla="*/ 2147483647 w 452"/>
              <a:gd name="T19" fmla="*/ 2147483647 h 496"/>
              <a:gd name="T20" fmla="*/ 2147483647 w 452"/>
              <a:gd name="T21" fmla="*/ 2147483647 h 496"/>
              <a:gd name="T22" fmla="*/ 2147483647 w 452"/>
              <a:gd name="T23" fmla="*/ 2147483647 h 496"/>
              <a:gd name="T24" fmla="*/ 2147483647 w 452"/>
              <a:gd name="T25" fmla="*/ 2147483647 h 496"/>
              <a:gd name="T26" fmla="*/ 2147483647 w 452"/>
              <a:gd name="T27" fmla="*/ 2147483647 h 496"/>
              <a:gd name="T28" fmla="*/ 0 w 452"/>
              <a:gd name="T29" fmla="*/ 0 h 49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52" h="496">
                <a:moveTo>
                  <a:pt x="0" y="0"/>
                </a:moveTo>
                <a:lnTo>
                  <a:pt x="151" y="0"/>
                </a:lnTo>
                <a:lnTo>
                  <a:pt x="451" y="60"/>
                </a:lnTo>
                <a:lnTo>
                  <a:pt x="348" y="157"/>
                </a:lnTo>
                <a:lnTo>
                  <a:pt x="304" y="304"/>
                </a:lnTo>
                <a:lnTo>
                  <a:pt x="304" y="382"/>
                </a:lnTo>
                <a:lnTo>
                  <a:pt x="407" y="457"/>
                </a:lnTo>
                <a:lnTo>
                  <a:pt x="413" y="495"/>
                </a:lnTo>
                <a:lnTo>
                  <a:pt x="60" y="495"/>
                </a:lnTo>
                <a:lnTo>
                  <a:pt x="60" y="352"/>
                </a:lnTo>
                <a:lnTo>
                  <a:pt x="30" y="316"/>
                </a:lnTo>
                <a:lnTo>
                  <a:pt x="50" y="294"/>
                </a:lnTo>
                <a:lnTo>
                  <a:pt x="50" y="263"/>
                </a:lnTo>
                <a:lnTo>
                  <a:pt x="38" y="177"/>
                </a:lnTo>
                <a:lnTo>
                  <a:pt x="0" y="0"/>
                </a:lnTo>
              </a:path>
            </a:pathLst>
          </a:custGeom>
          <a:solidFill>
            <a:schemeClr va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03" name="Freeform 71"/>
          <p:cNvSpPr>
            <a:spLocks/>
          </p:cNvSpPr>
          <p:nvPr/>
        </p:nvSpPr>
        <p:spPr bwMode="auto">
          <a:xfrm>
            <a:off x="4987925" y="1743075"/>
            <a:ext cx="671513" cy="641350"/>
          </a:xfrm>
          <a:custGeom>
            <a:avLst/>
            <a:gdLst>
              <a:gd name="T0" fmla="*/ 2147483647 w 394"/>
              <a:gd name="T1" fmla="*/ 2147483647 h 404"/>
              <a:gd name="T2" fmla="*/ 2147483647 w 394"/>
              <a:gd name="T3" fmla="*/ 0 h 404"/>
              <a:gd name="T4" fmla="*/ 2147483647 w 394"/>
              <a:gd name="T5" fmla="*/ 2147483647 h 404"/>
              <a:gd name="T6" fmla="*/ 2147483647 w 394"/>
              <a:gd name="T7" fmla="*/ 2147483647 h 404"/>
              <a:gd name="T8" fmla="*/ 2147483647 w 394"/>
              <a:gd name="T9" fmla="*/ 2147483647 h 404"/>
              <a:gd name="T10" fmla="*/ 2147483647 w 394"/>
              <a:gd name="T11" fmla="*/ 2147483647 h 404"/>
              <a:gd name="T12" fmla="*/ 2147483647 w 394"/>
              <a:gd name="T13" fmla="*/ 2147483647 h 404"/>
              <a:gd name="T14" fmla="*/ 2147483647 w 394"/>
              <a:gd name="T15" fmla="*/ 2147483647 h 404"/>
              <a:gd name="T16" fmla="*/ 2147483647 w 394"/>
              <a:gd name="T17" fmla="*/ 2147483647 h 404"/>
              <a:gd name="T18" fmla="*/ 2147483647 w 394"/>
              <a:gd name="T19" fmla="*/ 2147483647 h 404"/>
              <a:gd name="T20" fmla="*/ 2147483647 w 394"/>
              <a:gd name="T21" fmla="*/ 2147483647 h 404"/>
              <a:gd name="T22" fmla="*/ 2147483647 w 394"/>
              <a:gd name="T23" fmla="*/ 2147483647 h 404"/>
              <a:gd name="T24" fmla="*/ 2147483647 w 394"/>
              <a:gd name="T25" fmla="*/ 2147483647 h 404"/>
              <a:gd name="T26" fmla="*/ 2147483647 w 394"/>
              <a:gd name="T27" fmla="*/ 2147483647 h 404"/>
              <a:gd name="T28" fmla="*/ 2147483647 w 394"/>
              <a:gd name="T29" fmla="*/ 2147483647 h 404"/>
              <a:gd name="T30" fmla="*/ 0 w 394"/>
              <a:gd name="T31" fmla="*/ 2147483647 h 404"/>
              <a:gd name="T32" fmla="*/ 0 w 394"/>
              <a:gd name="T33" fmla="*/ 2147483647 h 404"/>
              <a:gd name="T34" fmla="*/ 2147483647 w 394"/>
              <a:gd name="T35" fmla="*/ 2147483647 h 40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94" h="404">
                <a:moveTo>
                  <a:pt x="25" y="30"/>
                </a:moveTo>
                <a:lnTo>
                  <a:pt x="125" y="0"/>
                </a:lnTo>
                <a:lnTo>
                  <a:pt x="145" y="38"/>
                </a:lnTo>
                <a:lnTo>
                  <a:pt x="280" y="105"/>
                </a:lnTo>
                <a:lnTo>
                  <a:pt x="311" y="143"/>
                </a:lnTo>
                <a:lnTo>
                  <a:pt x="321" y="180"/>
                </a:lnTo>
                <a:lnTo>
                  <a:pt x="373" y="171"/>
                </a:lnTo>
                <a:lnTo>
                  <a:pt x="393" y="188"/>
                </a:lnTo>
                <a:lnTo>
                  <a:pt x="349" y="252"/>
                </a:lnTo>
                <a:lnTo>
                  <a:pt x="327" y="403"/>
                </a:lnTo>
                <a:lnTo>
                  <a:pt x="153" y="403"/>
                </a:lnTo>
                <a:lnTo>
                  <a:pt x="119" y="375"/>
                </a:lnTo>
                <a:lnTo>
                  <a:pt x="121" y="339"/>
                </a:lnTo>
                <a:lnTo>
                  <a:pt x="107" y="306"/>
                </a:lnTo>
                <a:lnTo>
                  <a:pt x="103" y="272"/>
                </a:lnTo>
                <a:lnTo>
                  <a:pt x="0" y="198"/>
                </a:lnTo>
                <a:lnTo>
                  <a:pt x="0" y="123"/>
                </a:lnTo>
                <a:lnTo>
                  <a:pt x="25" y="30"/>
                </a:lnTo>
              </a:path>
            </a:pathLst>
          </a:custGeom>
          <a:solidFill>
            <a:schemeClr va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04" name="Freeform 72"/>
          <p:cNvSpPr>
            <a:spLocks/>
          </p:cNvSpPr>
          <p:nvPr/>
        </p:nvSpPr>
        <p:spPr bwMode="auto">
          <a:xfrm>
            <a:off x="5229225" y="1676400"/>
            <a:ext cx="781050" cy="350838"/>
          </a:xfrm>
          <a:custGeom>
            <a:avLst/>
            <a:gdLst>
              <a:gd name="T0" fmla="*/ 0 w 455"/>
              <a:gd name="T1" fmla="*/ 2147483647 h 221"/>
              <a:gd name="T2" fmla="*/ 2147483647 w 455"/>
              <a:gd name="T3" fmla="*/ 2147483647 h 221"/>
              <a:gd name="T4" fmla="*/ 2147483647 w 455"/>
              <a:gd name="T5" fmla="*/ 2147483647 h 221"/>
              <a:gd name="T6" fmla="*/ 2147483647 w 455"/>
              <a:gd name="T7" fmla="*/ 2147483647 h 221"/>
              <a:gd name="T8" fmla="*/ 2147483647 w 455"/>
              <a:gd name="T9" fmla="*/ 2147483647 h 221"/>
              <a:gd name="T10" fmla="*/ 2147483647 w 455"/>
              <a:gd name="T11" fmla="*/ 2147483647 h 221"/>
              <a:gd name="T12" fmla="*/ 2147483647 w 455"/>
              <a:gd name="T13" fmla="*/ 2147483647 h 221"/>
              <a:gd name="T14" fmla="*/ 2147483647 w 455"/>
              <a:gd name="T15" fmla="*/ 2147483647 h 221"/>
              <a:gd name="T16" fmla="*/ 2147483647 w 455"/>
              <a:gd name="T17" fmla="*/ 2147483647 h 221"/>
              <a:gd name="T18" fmla="*/ 2147483647 w 455"/>
              <a:gd name="T19" fmla="*/ 2147483647 h 221"/>
              <a:gd name="T20" fmla="*/ 2147483647 w 455"/>
              <a:gd name="T21" fmla="*/ 0 h 221"/>
              <a:gd name="T22" fmla="*/ 0 w 455"/>
              <a:gd name="T23" fmla="*/ 2147483647 h 2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55" h="221">
                <a:moveTo>
                  <a:pt x="0" y="76"/>
                </a:moveTo>
                <a:lnTo>
                  <a:pt x="141" y="151"/>
                </a:lnTo>
                <a:lnTo>
                  <a:pt x="168" y="187"/>
                </a:lnTo>
                <a:lnTo>
                  <a:pt x="178" y="220"/>
                </a:lnTo>
                <a:lnTo>
                  <a:pt x="256" y="143"/>
                </a:lnTo>
                <a:lnTo>
                  <a:pt x="454" y="113"/>
                </a:lnTo>
                <a:lnTo>
                  <a:pt x="367" y="58"/>
                </a:lnTo>
                <a:lnTo>
                  <a:pt x="250" y="109"/>
                </a:lnTo>
                <a:lnTo>
                  <a:pt x="139" y="64"/>
                </a:lnTo>
                <a:lnTo>
                  <a:pt x="204" y="10"/>
                </a:lnTo>
                <a:lnTo>
                  <a:pt x="147" y="0"/>
                </a:lnTo>
                <a:lnTo>
                  <a:pt x="0" y="76"/>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05" name="Freeform 73"/>
          <p:cNvSpPr>
            <a:spLocks/>
          </p:cNvSpPr>
          <p:nvPr/>
        </p:nvSpPr>
        <p:spPr bwMode="auto">
          <a:xfrm>
            <a:off x="5676900" y="1941513"/>
            <a:ext cx="508000" cy="546100"/>
          </a:xfrm>
          <a:custGeom>
            <a:avLst/>
            <a:gdLst>
              <a:gd name="T0" fmla="*/ 2147483647 w 296"/>
              <a:gd name="T1" fmla="*/ 0 h 343"/>
              <a:gd name="T2" fmla="*/ 2147483647 w 296"/>
              <a:gd name="T3" fmla="*/ 2147483647 h 343"/>
              <a:gd name="T4" fmla="*/ 2147483647 w 296"/>
              <a:gd name="T5" fmla="*/ 2147483647 h 343"/>
              <a:gd name="T6" fmla="*/ 2147483647 w 296"/>
              <a:gd name="T7" fmla="*/ 2147483647 h 343"/>
              <a:gd name="T8" fmla="*/ 2147483647 w 296"/>
              <a:gd name="T9" fmla="*/ 2147483647 h 343"/>
              <a:gd name="T10" fmla="*/ 2147483647 w 296"/>
              <a:gd name="T11" fmla="*/ 2147483647 h 343"/>
              <a:gd name="T12" fmla="*/ 2147483647 w 296"/>
              <a:gd name="T13" fmla="*/ 2147483647 h 343"/>
              <a:gd name="T14" fmla="*/ 2147483647 w 296"/>
              <a:gd name="T15" fmla="*/ 2147483647 h 343"/>
              <a:gd name="T16" fmla="*/ 2147483647 w 296"/>
              <a:gd name="T17" fmla="*/ 2147483647 h 343"/>
              <a:gd name="T18" fmla="*/ 2147483647 w 296"/>
              <a:gd name="T19" fmla="*/ 2147483647 h 343"/>
              <a:gd name="T20" fmla="*/ 0 w 296"/>
              <a:gd name="T21" fmla="*/ 2147483647 h 343"/>
              <a:gd name="T22" fmla="*/ 2147483647 w 296"/>
              <a:gd name="T23" fmla="*/ 2147483647 h 343"/>
              <a:gd name="T24" fmla="*/ 2147483647 w 296"/>
              <a:gd name="T25" fmla="*/ 2147483647 h 343"/>
              <a:gd name="T26" fmla="*/ 2147483647 w 296"/>
              <a:gd name="T27" fmla="*/ 2147483647 h 343"/>
              <a:gd name="T28" fmla="*/ 2147483647 w 296"/>
              <a:gd name="T29" fmla="*/ 0 h 34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6" h="343">
                <a:moveTo>
                  <a:pt x="141" y="0"/>
                </a:moveTo>
                <a:lnTo>
                  <a:pt x="235" y="28"/>
                </a:lnTo>
                <a:lnTo>
                  <a:pt x="255" y="95"/>
                </a:lnTo>
                <a:lnTo>
                  <a:pt x="200" y="151"/>
                </a:lnTo>
                <a:lnTo>
                  <a:pt x="214" y="177"/>
                </a:lnTo>
                <a:lnTo>
                  <a:pt x="267" y="147"/>
                </a:lnTo>
                <a:lnTo>
                  <a:pt x="289" y="153"/>
                </a:lnTo>
                <a:lnTo>
                  <a:pt x="295" y="246"/>
                </a:lnTo>
                <a:lnTo>
                  <a:pt x="237" y="323"/>
                </a:lnTo>
                <a:lnTo>
                  <a:pt x="237" y="342"/>
                </a:lnTo>
                <a:lnTo>
                  <a:pt x="0" y="342"/>
                </a:lnTo>
                <a:lnTo>
                  <a:pt x="34" y="246"/>
                </a:lnTo>
                <a:lnTo>
                  <a:pt x="16" y="171"/>
                </a:lnTo>
                <a:lnTo>
                  <a:pt x="47" y="91"/>
                </a:lnTo>
                <a:lnTo>
                  <a:pt x="141"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06" name="Freeform 74"/>
          <p:cNvSpPr>
            <a:spLocks/>
          </p:cNvSpPr>
          <p:nvPr/>
        </p:nvSpPr>
        <p:spPr bwMode="auto">
          <a:xfrm>
            <a:off x="5132388" y="2382838"/>
            <a:ext cx="463550" cy="730250"/>
          </a:xfrm>
          <a:custGeom>
            <a:avLst/>
            <a:gdLst>
              <a:gd name="T0" fmla="*/ 2147483647 w 269"/>
              <a:gd name="T1" fmla="*/ 0 h 458"/>
              <a:gd name="T2" fmla="*/ 2147483647 w 269"/>
              <a:gd name="T3" fmla="*/ 0 h 458"/>
              <a:gd name="T4" fmla="*/ 2147483647 w 269"/>
              <a:gd name="T5" fmla="*/ 2147483647 h 458"/>
              <a:gd name="T6" fmla="*/ 2147483647 w 269"/>
              <a:gd name="T7" fmla="*/ 2147483647 h 458"/>
              <a:gd name="T8" fmla="*/ 2147483647 w 269"/>
              <a:gd name="T9" fmla="*/ 2147483647 h 458"/>
              <a:gd name="T10" fmla="*/ 2147483647 w 269"/>
              <a:gd name="T11" fmla="*/ 2147483647 h 458"/>
              <a:gd name="T12" fmla="*/ 2147483647 w 269"/>
              <a:gd name="T13" fmla="*/ 2147483647 h 458"/>
              <a:gd name="T14" fmla="*/ 2147483647 w 269"/>
              <a:gd name="T15" fmla="*/ 2147483647 h 458"/>
              <a:gd name="T16" fmla="*/ 2147483647 w 269"/>
              <a:gd name="T17" fmla="*/ 2147483647 h 458"/>
              <a:gd name="T18" fmla="*/ 2147483647 w 269"/>
              <a:gd name="T19" fmla="*/ 2147483647 h 458"/>
              <a:gd name="T20" fmla="*/ 2147483647 w 269"/>
              <a:gd name="T21" fmla="*/ 2147483647 h 458"/>
              <a:gd name="T22" fmla="*/ 2147483647 w 269"/>
              <a:gd name="T23" fmla="*/ 2147483647 h 458"/>
              <a:gd name="T24" fmla="*/ 0 w 269"/>
              <a:gd name="T25" fmla="*/ 2147483647 h 458"/>
              <a:gd name="T26" fmla="*/ 2147483647 w 269"/>
              <a:gd name="T27" fmla="*/ 2147483647 h 458"/>
              <a:gd name="T28" fmla="*/ 2147483647 w 269"/>
              <a:gd name="T29" fmla="*/ 2147483647 h 458"/>
              <a:gd name="T30" fmla="*/ 2147483647 w 269"/>
              <a:gd name="T31" fmla="*/ 2147483647 h 458"/>
              <a:gd name="T32" fmla="*/ 2147483647 w 269"/>
              <a:gd name="T33" fmla="*/ 2147483647 h 458"/>
              <a:gd name="T34" fmla="*/ 2147483647 w 269"/>
              <a:gd name="T35" fmla="*/ 0 h 4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69" h="458">
                <a:moveTo>
                  <a:pt x="68" y="0"/>
                </a:moveTo>
                <a:lnTo>
                  <a:pt x="244" y="0"/>
                </a:lnTo>
                <a:lnTo>
                  <a:pt x="266" y="68"/>
                </a:lnTo>
                <a:lnTo>
                  <a:pt x="266" y="303"/>
                </a:lnTo>
                <a:lnTo>
                  <a:pt x="268" y="324"/>
                </a:lnTo>
                <a:lnTo>
                  <a:pt x="234" y="364"/>
                </a:lnTo>
                <a:lnTo>
                  <a:pt x="226" y="412"/>
                </a:lnTo>
                <a:lnTo>
                  <a:pt x="161" y="457"/>
                </a:lnTo>
                <a:lnTo>
                  <a:pt x="131" y="447"/>
                </a:lnTo>
                <a:lnTo>
                  <a:pt x="64" y="350"/>
                </a:lnTo>
                <a:lnTo>
                  <a:pt x="83" y="320"/>
                </a:lnTo>
                <a:lnTo>
                  <a:pt x="56" y="301"/>
                </a:lnTo>
                <a:lnTo>
                  <a:pt x="0" y="209"/>
                </a:lnTo>
                <a:lnTo>
                  <a:pt x="4" y="152"/>
                </a:lnTo>
                <a:lnTo>
                  <a:pt x="44" y="106"/>
                </a:lnTo>
                <a:lnTo>
                  <a:pt x="34" y="80"/>
                </a:lnTo>
                <a:lnTo>
                  <a:pt x="85" y="43"/>
                </a:lnTo>
                <a:lnTo>
                  <a:pt x="68"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07" name="Freeform 75"/>
          <p:cNvSpPr>
            <a:spLocks/>
          </p:cNvSpPr>
          <p:nvPr/>
        </p:nvSpPr>
        <p:spPr bwMode="auto">
          <a:xfrm>
            <a:off x="5521325" y="2484438"/>
            <a:ext cx="373063" cy="561975"/>
          </a:xfrm>
          <a:custGeom>
            <a:avLst/>
            <a:gdLst>
              <a:gd name="T0" fmla="*/ 2147483647 w 218"/>
              <a:gd name="T1" fmla="*/ 0 h 355"/>
              <a:gd name="T2" fmla="*/ 2147483647 w 218"/>
              <a:gd name="T3" fmla="*/ 2147483647 h 355"/>
              <a:gd name="T4" fmla="*/ 2147483647 w 218"/>
              <a:gd name="T5" fmla="*/ 2147483647 h 355"/>
              <a:gd name="T6" fmla="*/ 2147483647 w 218"/>
              <a:gd name="T7" fmla="*/ 2147483647 h 355"/>
              <a:gd name="T8" fmla="*/ 2147483647 w 218"/>
              <a:gd name="T9" fmla="*/ 2147483647 h 355"/>
              <a:gd name="T10" fmla="*/ 2147483647 w 218"/>
              <a:gd name="T11" fmla="*/ 2147483647 h 355"/>
              <a:gd name="T12" fmla="*/ 0 w 218"/>
              <a:gd name="T13" fmla="*/ 2147483647 h 355"/>
              <a:gd name="T14" fmla="*/ 2147483647 w 218"/>
              <a:gd name="T15" fmla="*/ 2147483647 h 355"/>
              <a:gd name="T16" fmla="*/ 2147483647 w 218"/>
              <a:gd name="T17" fmla="*/ 2147483647 h 355"/>
              <a:gd name="T18" fmla="*/ 2147483647 w 218"/>
              <a:gd name="T19" fmla="*/ 0 h 35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8" h="355">
                <a:moveTo>
                  <a:pt x="40" y="0"/>
                </a:moveTo>
                <a:lnTo>
                  <a:pt x="58" y="12"/>
                </a:lnTo>
                <a:lnTo>
                  <a:pt x="88" y="2"/>
                </a:lnTo>
                <a:lnTo>
                  <a:pt x="217" y="2"/>
                </a:lnTo>
                <a:lnTo>
                  <a:pt x="217" y="213"/>
                </a:lnTo>
                <a:lnTo>
                  <a:pt x="137" y="322"/>
                </a:lnTo>
                <a:lnTo>
                  <a:pt x="0" y="354"/>
                </a:lnTo>
                <a:lnTo>
                  <a:pt x="10" y="302"/>
                </a:lnTo>
                <a:lnTo>
                  <a:pt x="40" y="264"/>
                </a:lnTo>
                <a:lnTo>
                  <a:pt x="40" y="0"/>
                </a:lnTo>
              </a:path>
            </a:pathLst>
          </a:custGeom>
          <a:solidFill>
            <a:schemeClr va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08" name="Freeform 76"/>
          <p:cNvSpPr>
            <a:spLocks/>
          </p:cNvSpPr>
          <p:nvPr/>
        </p:nvSpPr>
        <p:spPr bwMode="auto">
          <a:xfrm>
            <a:off x="5894388" y="2452688"/>
            <a:ext cx="514350" cy="482600"/>
          </a:xfrm>
          <a:custGeom>
            <a:avLst/>
            <a:gdLst>
              <a:gd name="T0" fmla="*/ 0 w 300"/>
              <a:gd name="T1" fmla="*/ 2147483647 h 304"/>
              <a:gd name="T2" fmla="*/ 2147483647 w 300"/>
              <a:gd name="T3" fmla="*/ 2147483647 h 304"/>
              <a:gd name="T4" fmla="*/ 2147483647 w 300"/>
              <a:gd name="T5" fmla="*/ 2147483647 h 304"/>
              <a:gd name="T6" fmla="*/ 2147483647 w 300"/>
              <a:gd name="T7" fmla="*/ 2147483647 h 304"/>
              <a:gd name="T8" fmla="*/ 2147483647 w 300"/>
              <a:gd name="T9" fmla="*/ 0 h 304"/>
              <a:gd name="T10" fmla="*/ 2147483647 w 300"/>
              <a:gd name="T11" fmla="*/ 2147483647 h 304"/>
              <a:gd name="T12" fmla="*/ 2147483647 w 300"/>
              <a:gd name="T13" fmla="*/ 2147483647 h 304"/>
              <a:gd name="T14" fmla="*/ 2147483647 w 300"/>
              <a:gd name="T15" fmla="*/ 2147483647 h 304"/>
              <a:gd name="T16" fmla="*/ 2147483647 w 300"/>
              <a:gd name="T17" fmla="*/ 2147483647 h 304"/>
              <a:gd name="T18" fmla="*/ 2147483647 w 300"/>
              <a:gd name="T19" fmla="*/ 2147483647 h 304"/>
              <a:gd name="T20" fmla="*/ 2147483647 w 300"/>
              <a:gd name="T21" fmla="*/ 2147483647 h 304"/>
              <a:gd name="T22" fmla="*/ 2147483647 w 300"/>
              <a:gd name="T23" fmla="*/ 2147483647 h 304"/>
              <a:gd name="T24" fmla="*/ 0 w 300"/>
              <a:gd name="T25" fmla="*/ 2147483647 h 304"/>
              <a:gd name="T26" fmla="*/ 0 w 300"/>
              <a:gd name="T27" fmla="*/ 2147483647 h 30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00" h="304">
                <a:moveTo>
                  <a:pt x="0" y="21"/>
                </a:moveTo>
                <a:lnTo>
                  <a:pt x="112" y="21"/>
                </a:lnTo>
                <a:lnTo>
                  <a:pt x="154" y="41"/>
                </a:lnTo>
                <a:lnTo>
                  <a:pt x="217" y="41"/>
                </a:lnTo>
                <a:lnTo>
                  <a:pt x="299" y="0"/>
                </a:lnTo>
                <a:lnTo>
                  <a:pt x="299" y="132"/>
                </a:lnTo>
                <a:lnTo>
                  <a:pt x="287" y="138"/>
                </a:lnTo>
                <a:lnTo>
                  <a:pt x="247" y="218"/>
                </a:lnTo>
                <a:lnTo>
                  <a:pt x="225" y="218"/>
                </a:lnTo>
                <a:lnTo>
                  <a:pt x="152" y="303"/>
                </a:lnTo>
                <a:lnTo>
                  <a:pt x="128" y="281"/>
                </a:lnTo>
                <a:lnTo>
                  <a:pt x="91" y="291"/>
                </a:lnTo>
                <a:lnTo>
                  <a:pt x="0" y="216"/>
                </a:lnTo>
                <a:lnTo>
                  <a:pt x="0" y="21"/>
                </a:lnTo>
              </a:path>
            </a:pathLst>
          </a:custGeom>
          <a:solidFill>
            <a:srgbClr val="A6E2EF"/>
          </a:solidFill>
          <a:ln w="12700" cap="rnd" cmpd="sng">
            <a:solidFill>
              <a:schemeClr val="tx1"/>
            </a:solidFill>
            <a:prstDash val="solid"/>
            <a:round/>
            <a:headEnd type="none" w="med" len="med"/>
            <a:tailEnd type="none" w="med" len="med"/>
          </a:ln>
        </p:spPr>
        <p:txBody>
          <a:bodyPr/>
          <a:lstStyle/>
          <a:p>
            <a:endParaRPr lang="en-US"/>
          </a:p>
        </p:txBody>
      </p:sp>
      <p:sp>
        <p:nvSpPr>
          <p:cNvPr id="18509" name="Rectangle 77"/>
          <p:cNvSpPr>
            <a:spLocks noChangeArrowheads="1"/>
          </p:cNvSpPr>
          <p:nvPr/>
        </p:nvSpPr>
        <p:spPr bwMode="auto">
          <a:xfrm>
            <a:off x="2895600" y="2022475"/>
            <a:ext cx="808038" cy="558800"/>
          </a:xfrm>
          <a:prstGeom prst="rect">
            <a:avLst/>
          </a:prstGeom>
          <a:solidFill>
            <a:schemeClr val="hlink"/>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endParaRPr lang="en-US" altLang="en-US" sz="1400" b="1">
              <a:solidFill>
                <a:srgbClr val="000000"/>
              </a:solidFill>
            </a:endParaRPr>
          </a:p>
        </p:txBody>
      </p:sp>
      <p:sp>
        <p:nvSpPr>
          <p:cNvPr id="18510" name="Freeform 78"/>
          <p:cNvSpPr>
            <a:spLocks/>
          </p:cNvSpPr>
          <p:nvPr/>
        </p:nvSpPr>
        <p:spPr bwMode="auto">
          <a:xfrm>
            <a:off x="3703638" y="2301875"/>
            <a:ext cx="1006475" cy="420688"/>
          </a:xfrm>
          <a:custGeom>
            <a:avLst/>
            <a:gdLst>
              <a:gd name="T0" fmla="*/ 0 w 584"/>
              <a:gd name="T1" fmla="*/ 0 h 264"/>
              <a:gd name="T2" fmla="*/ 2147483647 w 584"/>
              <a:gd name="T3" fmla="*/ 0 h 264"/>
              <a:gd name="T4" fmla="*/ 2147483647 w 584"/>
              <a:gd name="T5" fmla="*/ 2147483647 h 264"/>
              <a:gd name="T6" fmla="*/ 2147483647 w 584"/>
              <a:gd name="T7" fmla="*/ 2147483647 h 264"/>
              <a:gd name="T8" fmla="*/ 2147483647 w 584"/>
              <a:gd name="T9" fmla="*/ 2147483647 h 264"/>
              <a:gd name="T10" fmla="*/ 2147483647 w 584"/>
              <a:gd name="T11" fmla="*/ 2147483647 h 264"/>
              <a:gd name="T12" fmla="*/ 2147483647 w 584"/>
              <a:gd name="T13" fmla="*/ 2147483647 h 264"/>
              <a:gd name="T14" fmla="*/ 2147483647 w 584"/>
              <a:gd name="T15" fmla="*/ 2147483647 h 264"/>
              <a:gd name="T16" fmla="*/ 0 w 584"/>
              <a:gd name="T17" fmla="*/ 2147483647 h 264"/>
              <a:gd name="T18" fmla="*/ 0 w 584"/>
              <a:gd name="T19" fmla="*/ 0 h 26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84" h="264">
                <a:moveTo>
                  <a:pt x="0" y="0"/>
                </a:moveTo>
                <a:lnTo>
                  <a:pt x="364" y="0"/>
                </a:lnTo>
                <a:lnTo>
                  <a:pt x="402" y="20"/>
                </a:lnTo>
                <a:lnTo>
                  <a:pt x="485" y="47"/>
                </a:lnTo>
                <a:lnTo>
                  <a:pt x="539" y="211"/>
                </a:lnTo>
                <a:lnTo>
                  <a:pt x="583" y="263"/>
                </a:lnTo>
                <a:lnTo>
                  <a:pt x="125" y="263"/>
                </a:lnTo>
                <a:lnTo>
                  <a:pt x="125" y="172"/>
                </a:lnTo>
                <a:lnTo>
                  <a:pt x="0" y="172"/>
                </a:lnTo>
                <a:lnTo>
                  <a:pt x="0" y="0"/>
                </a:lnTo>
              </a:path>
            </a:pathLst>
          </a:custGeom>
          <a:solidFill>
            <a:schemeClr va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11" name="Freeform 79"/>
          <p:cNvSpPr>
            <a:spLocks/>
          </p:cNvSpPr>
          <p:nvPr/>
        </p:nvSpPr>
        <p:spPr bwMode="auto">
          <a:xfrm>
            <a:off x="6154738" y="2667000"/>
            <a:ext cx="615950" cy="430213"/>
          </a:xfrm>
          <a:custGeom>
            <a:avLst/>
            <a:gdLst>
              <a:gd name="T0" fmla="*/ 2147483647 w 358"/>
              <a:gd name="T1" fmla="*/ 0 h 271"/>
              <a:gd name="T2" fmla="*/ 2147483647 w 358"/>
              <a:gd name="T3" fmla="*/ 0 h 271"/>
              <a:gd name="T4" fmla="*/ 2147483647 w 358"/>
              <a:gd name="T5" fmla="*/ 2147483647 h 271"/>
              <a:gd name="T6" fmla="*/ 2147483647 w 358"/>
              <a:gd name="T7" fmla="*/ 2147483647 h 271"/>
              <a:gd name="T8" fmla="*/ 0 w 358"/>
              <a:gd name="T9" fmla="*/ 2147483647 h 271"/>
              <a:gd name="T10" fmla="*/ 2147483647 w 358"/>
              <a:gd name="T11" fmla="*/ 2147483647 h 271"/>
              <a:gd name="T12" fmla="*/ 2147483647 w 358"/>
              <a:gd name="T13" fmla="*/ 2147483647 h 271"/>
              <a:gd name="T14" fmla="*/ 2147483647 w 358"/>
              <a:gd name="T15" fmla="*/ 2147483647 h 271"/>
              <a:gd name="T16" fmla="*/ 2147483647 w 358"/>
              <a:gd name="T17" fmla="*/ 2147483647 h 271"/>
              <a:gd name="T18" fmla="*/ 2147483647 w 358"/>
              <a:gd name="T19" fmla="*/ 2147483647 h 271"/>
              <a:gd name="T20" fmla="*/ 2147483647 w 358"/>
              <a:gd name="T21" fmla="*/ 2147483647 h 271"/>
              <a:gd name="T22" fmla="*/ 2147483647 w 358"/>
              <a:gd name="T23" fmla="*/ 2147483647 h 271"/>
              <a:gd name="T24" fmla="*/ 2147483647 w 358"/>
              <a:gd name="T25" fmla="*/ 2147483647 h 271"/>
              <a:gd name="T26" fmla="*/ 2147483647 w 358"/>
              <a:gd name="T27" fmla="*/ 2147483647 h 271"/>
              <a:gd name="T28" fmla="*/ 2147483647 w 358"/>
              <a:gd name="T29" fmla="*/ 2147483647 h 271"/>
              <a:gd name="T30" fmla="*/ 2147483647 w 358"/>
              <a:gd name="T31" fmla="*/ 2147483647 h 271"/>
              <a:gd name="T32" fmla="*/ 2147483647 w 358"/>
              <a:gd name="T33" fmla="*/ 0 h 27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58" h="271">
                <a:moveTo>
                  <a:pt x="147" y="0"/>
                </a:moveTo>
                <a:lnTo>
                  <a:pt x="137" y="0"/>
                </a:lnTo>
                <a:lnTo>
                  <a:pt x="95" y="82"/>
                </a:lnTo>
                <a:lnTo>
                  <a:pt x="71" y="82"/>
                </a:lnTo>
                <a:lnTo>
                  <a:pt x="0" y="165"/>
                </a:lnTo>
                <a:lnTo>
                  <a:pt x="31" y="252"/>
                </a:lnTo>
                <a:lnTo>
                  <a:pt x="141" y="270"/>
                </a:lnTo>
                <a:lnTo>
                  <a:pt x="170" y="248"/>
                </a:lnTo>
                <a:lnTo>
                  <a:pt x="202" y="185"/>
                </a:lnTo>
                <a:lnTo>
                  <a:pt x="210" y="179"/>
                </a:lnTo>
                <a:lnTo>
                  <a:pt x="357" y="127"/>
                </a:lnTo>
                <a:lnTo>
                  <a:pt x="347" y="103"/>
                </a:lnTo>
                <a:lnTo>
                  <a:pt x="290" y="84"/>
                </a:lnTo>
                <a:lnTo>
                  <a:pt x="208" y="127"/>
                </a:lnTo>
                <a:lnTo>
                  <a:pt x="208" y="52"/>
                </a:lnTo>
                <a:lnTo>
                  <a:pt x="147" y="52"/>
                </a:lnTo>
                <a:lnTo>
                  <a:pt x="147"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12" name="Freeform 80"/>
          <p:cNvSpPr>
            <a:spLocks/>
          </p:cNvSpPr>
          <p:nvPr/>
        </p:nvSpPr>
        <p:spPr bwMode="auto">
          <a:xfrm>
            <a:off x="5957888" y="2868613"/>
            <a:ext cx="979487" cy="325437"/>
          </a:xfrm>
          <a:custGeom>
            <a:avLst/>
            <a:gdLst>
              <a:gd name="T0" fmla="*/ 0 w 572"/>
              <a:gd name="T1" fmla="*/ 2147483647 h 205"/>
              <a:gd name="T2" fmla="*/ 2147483647 w 572"/>
              <a:gd name="T3" fmla="*/ 2147483647 h 205"/>
              <a:gd name="T4" fmla="*/ 2147483647 w 572"/>
              <a:gd name="T5" fmla="*/ 2147483647 h 205"/>
              <a:gd name="T6" fmla="*/ 2147483647 w 572"/>
              <a:gd name="T7" fmla="*/ 2147483647 h 205"/>
              <a:gd name="T8" fmla="*/ 2147483647 w 572"/>
              <a:gd name="T9" fmla="*/ 2147483647 h 205"/>
              <a:gd name="T10" fmla="*/ 2147483647 w 572"/>
              <a:gd name="T11" fmla="*/ 2147483647 h 205"/>
              <a:gd name="T12" fmla="*/ 2147483647 w 572"/>
              <a:gd name="T13" fmla="*/ 0 h 205"/>
              <a:gd name="T14" fmla="*/ 2147483647 w 572"/>
              <a:gd name="T15" fmla="*/ 2147483647 h 205"/>
              <a:gd name="T16" fmla="*/ 2147483647 w 572"/>
              <a:gd name="T17" fmla="*/ 2147483647 h 205"/>
              <a:gd name="T18" fmla="*/ 2147483647 w 572"/>
              <a:gd name="T19" fmla="*/ 2147483647 h 205"/>
              <a:gd name="T20" fmla="*/ 2147483647 w 572"/>
              <a:gd name="T21" fmla="*/ 2147483647 h 205"/>
              <a:gd name="T22" fmla="*/ 0 w 572"/>
              <a:gd name="T23" fmla="*/ 2147483647 h 2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72" h="205">
                <a:moveTo>
                  <a:pt x="0" y="203"/>
                </a:moveTo>
                <a:lnTo>
                  <a:pt x="18" y="184"/>
                </a:lnTo>
                <a:lnTo>
                  <a:pt x="146" y="125"/>
                </a:lnTo>
                <a:lnTo>
                  <a:pt x="257" y="143"/>
                </a:lnTo>
                <a:lnTo>
                  <a:pt x="287" y="121"/>
                </a:lnTo>
                <a:lnTo>
                  <a:pt x="322" y="53"/>
                </a:lnTo>
                <a:lnTo>
                  <a:pt x="473" y="0"/>
                </a:lnTo>
                <a:lnTo>
                  <a:pt x="499" y="91"/>
                </a:lnTo>
                <a:lnTo>
                  <a:pt x="571" y="109"/>
                </a:lnTo>
                <a:lnTo>
                  <a:pt x="535" y="152"/>
                </a:lnTo>
                <a:lnTo>
                  <a:pt x="559" y="204"/>
                </a:lnTo>
                <a:lnTo>
                  <a:pt x="0" y="203"/>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13" name="Freeform 81"/>
          <p:cNvSpPr>
            <a:spLocks/>
          </p:cNvSpPr>
          <p:nvPr/>
        </p:nvSpPr>
        <p:spPr bwMode="auto">
          <a:xfrm>
            <a:off x="5364163" y="2800350"/>
            <a:ext cx="839787" cy="422275"/>
          </a:xfrm>
          <a:custGeom>
            <a:avLst/>
            <a:gdLst>
              <a:gd name="T0" fmla="*/ 0 w 493"/>
              <a:gd name="T1" fmla="*/ 2147483647 h 267"/>
              <a:gd name="T2" fmla="*/ 2147483647 w 493"/>
              <a:gd name="T3" fmla="*/ 2147483647 h 267"/>
              <a:gd name="T4" fmla="*/ 2147483647 w 493"/>
              <a:gd name="T5" fmla="*/ 2147483647 h 267"/>
              <a:gd name="T6" fmla="*/ 2147483647 w 493"/>
              <a:gd name="T7" fmla="*/ 2147483647 h 267"/>
              <a:gd name="T8" fmla="*/ 2147483647 w 493"/>
              <a:gd name="T9" fmla="*/ 2147483647 h 267"/>
              <a:gd name="T10" fmla="*/ 2147483647 w 493"/>
              <a:gd name="T11" fmla="*/ 0 h 267"/>
              <a:gd name="T12" fmla="*/ 2147483647 w 493"/>
              <a:gd name="T13" fmla="*/ 2147483647 h 267"/>
              <a:gd name="T14" fmla="*/ 2147483647 w 493"/>
              <a:gd name="T15" fmla="*/ 2147483647 h 267"/>
              <a:gd name="T16" fmla="*/ 2147483647 w 493"/>
              <a:gd name="T17" fmla="*/ 2147483647 h 267"/>
              <a:gd name="T18" fmla="*/ 2147483647 w 493"/>
              <a:gd name="T19" fmla="*/ 2147483647 h 267"/>
              <a:gd name="T20" fmla="*/ 2147483647 w 493"/>
              <a:gd name="T21" fmla="*/ 2147483647 h 267"/>
              <a:gd name="T22" fmla="*/ 2147483647 w 493"/>
              <a:gd name="T23" fmla="*/ 2147483647 h 267"/>
              <a:gd name="T24" fmla="*/ 2147483647 w 493"/>
              <a:gd name="T25" fmla="*/ 2147483647 h 267"/>
              <a:gd name="T26" fmla="*/ 2147483647 w 493"/>
              <a:gd name="T27" fmla="*/ 2147483647 h 267"/>
              <a:gd name="T28" fmla="*/ 0 w 493"/>
              <a:gd name="T29" fmla="*/ 2147483647 h 26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93" h="267">
                <a:moveTo>
                  <a:pt x="0" y="266"/>
                </a:moveTo>
                <a:lnTo>
                  <a:pt x="28" y="196"/>
                </a:lnTo>
                <a:lnTo>
                  <a:pt x="93" y="153"/>
                </a:lnTo>
                <a:lnTo>
                  <a:pt x="228" y="125"/>
                </a:lnTo>
                <a:lnTo>
                  <a:pt x="310" y="18"/>
                </a:lnTo>
                <a:lnTo>
                  <a:pt x="310" y="0"/>
                </a:lnTo>
                <a:lnTo>
                  <a:pt x="401" y="73"/>
                </a:lnTo>
                <a:lnTo>
                  <a:pt x="438" y="61"/>
                </a:lnTo>
                <a:lnTo>
                  <a:pt x="460" y="83"/>
                </a:lnTo>
                <a:lnTo>
                  <a:pt x="492" y="169"/>
                </a:lnTo>
                <a:lnTo>
                  <a:pt x="366" y="228"/>
                </a:lnTo>
                <a:lnTo>
                  <a:pt x="348" y="248"/>
                </a:lnTo>
                <a:lnTo>
                  <a:pt x="103" y="248"/>
                </a:lnTo>
                <a:lnTo>
                  <a:pt x="103" y="266"/>
                </a:lnTo>
                <a:lnTo>
                  <a:pt x="0" y="266"/>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14" name="Freeform 82"/>
          <p:cNvSpPr>
            <a:spLocks/>
          </p:cNvSpPr>
          <p:nvPr/>
        </p:nvSpPr>
        <p:spPr bwMode="auto">
          <a:xfrm>
            <a:off x="4767263" y="3197225"/>
            <a:ext cx="582612" cy="484188"/>
          </a:xfrm>
          <a:custGeom>
            <a:avLst/>
            <a:gdLst>
              <a:gd name="T0" fmla="*/ 0 w 340"/>
              <a:gd name="T1" fmla="*/ 0 h 304"/>
              <a:gd name="T2" fmla="*/ 2147483647 w 340"/>
              <a:gd name="T3" fmla="*/ 0 h 304"/>
              <a:gd name="T4" fmla="*/ 2147483647 w 340"/>
              <a:gd name="T5" fmla="*/ 2147483647 h 304"/>
              <a:gd name="T6" fmla="*/ 2147483647 w 340"/>
              <a:gd name="T7" fmla="*/ 2147483647 h 304"/>
              <a:gd name="T8" fmla="*/ 2147483647 w 340"/>
              <a:gd name="T9" fmla="*/ 2147483647 h 304"/>
              <a:gd name="T10" fmla="*/ 2147483647 w 340"/>
              <a:gd name="T11" fmla="*/ 2147483647 h 304"/>
              <a:gd name="T12" fmla="*/ 2147483647 w 340"/>
              <a:gd name="T13" fmla="*/ 2147483647 h 304"/>
              <a:gd name="T14" fmla="*/ 2147483647 w 340"/>
              <a:gd name="T15" fmla="*/ 2147483647 h 304"/>
              <a:gd name="T16" fmla="*/ 2147483647 w 340"/>
              <a:gd name="T17" fmla="*/ 2147483647 h 304"/>
              <a:gd name="T18" fmla="*/ 2147483647 w 340"/>
              <a:gd name="T19" fmla="*/ 2147483647 h 304"/>
              <a:gd name="T20" fmla="*/ 2147483647 w 340"/>
              <a:gd name="T21" fmla="*/ 2147483647 h 304"/>
              <a:gd name="T22" fmla="*/ 0 w 340"/>
              <a:gd name="T23" fmla="*/ 0 h 3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40" h="304">
                <a:moveTo>
                  <a:pt x="0" y="0"/>
                </a:moveTo>
                <a:lnTo>
                  <a:pt x="306" y="0"/>
                </a:lnTo>
                <a:lnTo>
                  <a:pt x="294" y="40"/>
                </a:lnTo>
                <a:lnTo>
                  <a:pt x="339" y="42"/>
                </a:lnTo>
                <a:lnTo>
                  <a:pt x="296" y="147"/>
                </a:lnTo>
                <a:lnTo>
                  <a:pt x="252" y="203"/>
                </a:lnTo>
                <a:lnTo>
                  <a:pt x="222" y="303"/>
                </a:lnTo>
                <a:lnTo>
                  <a:pt x="45" y="303"/>
                </a:lnTo>
                <a:lnTo>
                  <a:pt x="45" y="257"/>
                </a:lnTo>
                <a:lnTo>
                  <a:pt x="12" y="249"/>
                </a:lnTo>
                <a:lnTo>
                  <a:pt x="12" y="62"/>
                </a:lnTo>
                <a:lnTo>
                  <a:pt x="0"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15" name="Freeform 83"/>
          <p:cNvSpPr>
            <a:spLocks/>
          </p:cNvSpPr>
          <p:nvPr/>
        </p:nvSpPr>
        <p:spPr bwMode="auto">
          <a:xfrm>
            <a:off x="5281613" y="3192463"/>
            <a:ext cx="985837" cy="234950"/>
          </a:xfrm>
          <a:custGeom>
            <a:avLst/>
            <a:gdLst>
              <a:gd name="T0" fmla="*/ 2147483647 w 576"/>
              <a:gd name="T1" fmla="*/ 2147483647 h 148"/>
              <a:gd name="T2" fmla="*/ 2147483647 w 576"/>
              <a:gd name="T3" fmla="*/ 2147483647 h 148"/>
              <a:gd name="T4" fmla="*/ 2147483647 w 576"/>
              <a:gd name="T5" fmla="*/ 0 h 148"/>
              <a:gd name="T6" fmla="*/ 2147483647 w 576"/>
              <a:gd name="T7" fmla="*/ 0 h 148"/>
              <a:gd name="T8" fmla="*/ 2147483647 w 576"/>
              <a:gd name="T9" fmla="*/ 2147483647 h 148"/>
              <a:gd name="T10" fmla="*/ 2147483647 w 576"/>
              <a:gd name="T11" fmla="*/ 2147483647 h 148"/>
              <a:gd name="T12" fmla="*/ 2147483647 w 576"/>
              <a:gd name="T13" fmla="*/ 2147483647 h 148"/>
              <a:gd name="T14" fmla="*/ 0 w 576"/>
              <a:gd name="T15" fmla="*/ 2147483647 h 148"/>
              <a:gd name="T16" fmla="*/ 2147483647 w 576"/>
              <a:gd name="T17" fmla="*/ 2147483647 h 14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76" h="148">
                <a:moveTo>
                  <a:pt x="51" y="16"/>
                </a:moveTo>
                <a:lnTo>
                  <a:pt x="151" y="16"/>
                </a:lnTo>
                <a:lnTo>
                  <a:pt x="151" y="0"/>
                </a:lnTo>
                <a:lnTo>
                  <a:pt x="575" y="0"/>
                </a:lnTo>
                <a:lnTo>
                  <a:pt x="567" y="32"/>
                </a:lnTo>
                <a:lnTo>
                  <a:pt x="397" y="105"/>
                </a:lnTo>
                <a:lnTo>
                  <a:pt x="381" y="147"/>
                </a:lnTo>
                <a:lnTo>
                  <a:pt x="0" y="147"/>
                </a:lnTo>
                <a:lnTo>
                  <a:pt x="51" y="16"/>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16" name="Freeform 84"/>
          <p:cNvSpPr>
            <a:spLocks/>
          </p:cNvSpPr>
          <p:nvPr/>
        </p:nvSpPr>
        <p:spPr bwMode="auto">
          <a:xfrm>
            <a:off x="5932488" y="3194050"/>
            <a:ext cx="1030287" cy="376238"/>
          </a:xfrm>
          <a:custGeom>
            <a:avLst/>
            <a:gdLst>
              <a:gd name="T0" fmla="*/ 2147483647 w 602"/>
              <a:gd name="T1" fmla="*/ 0 h 235"/>
              <a:gd name="T2" fmla="*/ 2147483647 w 602"/>
              <a:gd name="T3" fmla="*/ 0 h 235"/>
              <a:gd name="T4" fmla="*/ 2147483647 w 602"/>
              <a:gd name="T5" fmla="*/ 2147483647 h 235"/>
              <a:gd name="T6" fmla="*/ 2147483647 w 602"/>
              <a:gd name="T7" fmla="*/ 2147483647 h 235"/>
              <a:gd name="T8" fmla="*/ 2147483647 w 602"/>
              <a:gd name="T9" fmla="*/ 2147483647 h 235"/>
              <a:gd name="T10" fmla="*/ 2147483647 w 602"/>
              <a:gd name="T11" fmla="*/ 2147483647 h 235"/>
              <a:gd name="T12" fmla="*/ 2147483647 w 602"/>
              <a:gd name="T13" fmla="*/ 2147483647 h 235"/>
              <a:gd name="T14" fmla="*/ 2147483647 w 602"/>
              <a:gd name="T15" fmla="*/ 2147483647 h 235"/>
              <a:gd name="T16" fmla="*/ 2147483647 w 602"/>
              <a:gd name="T17" fmla="*/ 2147483647 h 235"/>
              <a:gd name="T18" fmla="*/ 2147483647 w 602"/>
              <a:gd name="T19" fmla="*/ 2147483647 h 235"/>
              <a:gd name="T20" fmla="*/ 2147483647 w 602"/>
              <a:gd name="T21" fmla="*/ 2147483647 h 235"/>
              <a:gd name="T22" fmla="*/ 0 w 602"/>
              <a:gd name="T23" fmla="*/ 2147483647 h 235"/>
              <a:gd name="T24" fmla="*/ 2147483647 w 602"/>
              <a:gd name="T25" fmla="*/ 2147483647 h 235"/>
              <a:gd name="T26" fmla="*/ 2147483647 w 602"/>
              <a:gd name="T27" fmla="*/ 2147483647 h 235"/>
              <a:gd name="T28" fmla="*/ 2147483647 w 602"/>
              <a:gd name="T29" fmla="*/ 0 h 2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02" h="235">
                <a:moveTo>
                  <a:pt x="194" y="0"/>
                </a:moveTo>
                <a:lnTo>
                  <a:pt x="575" y="0"/>
                </a:lnTo>
                <a:lnTo>
                  <a:pt x="601" y="72"/>
                </a:lnTo>
                <a:lnTo>
                  <a:pt x="535" y="143"/>
                </a:lnTo>
                <a:lnTo>
                  <a:pt x="440" y="173"/>
                </a:lnTo>
                <a:lnTo>
                  <a:pt x="402" y="234"/>
                </a:lnTo>
                <a:lnTo>
                  <a:pt x="309" y="133"/>
                </a:lnTo>
                <a:lnTo>
                  <a:pt x="235" y="133"/>
                </a:lnTo>
                <a:lnTo>
                  <a:pt x="222" y="113"/>
                </a:lnTo>
                <a:lnTo>
                  <a:pt x="122" y="113"/>
                </a:lnTo>
                <a:lnTo>
                  <a:pt x="85" y="147"/>
                </a:lnTo>
                <a:lnTo>
                  <a:pt x="0" y="147"/>
                </a:lnTo>
                <a:lnTo>
                  <a:pt x="16" y="104"/>
                </a:lnTo>
                <a:lnTo>
                  <a:pt x="186" y="34"/>
                </a:lnTo>
                <a:lnTo>
                  <a:pt x="194" y="0"/>
                </a:lnTo>
              </a:path>
            </a:pathLst>
          </a:custGeom>
          <a:solidFill>
            <a:srgbClr val="A6E2EF"/>
          </a:solidFill>
          <a:ln w="12700" cap="rnd" cmpd="sng">
            <a:solidFill>
              <a:schemeClr val="tx1"/>
            </a:solidFill>
            <a:prstDash val="solid"/>
            <a:round/>
            <a:headEnd type="none" w="med" len="med"/>
            <a:tailEnd type="none" w="med" len="med"/>
          </a:ln>
        </p:spPr>
        <p:txBody>
          <a:bodyPr/>
          <a:lstStyle/>
          <a:p>
            <a:endParaRPr lang="en-US"/>
          </a:p>
        </p:txBody>
      </p:sp>
      <p:sp>
        <p:nvSpPr>
          <p:cNvPr id="18517" name="Freeform 85"/>
          <p:cNvSpPr>
            <a:spLocks/>
          </p:cNvSpPr>
          <p:nvPr/>
        </p:nvSpPr>
        <p:spPr bwMode="auto">
          <a:xfrm>
            <a:off x="6059488" y="3375025"/>
            <a:ext cx="563562" cy="452438"/>
          </a:xfrm>
          <a:custGeom>
            <a:avLst/>
            <a:gdLst>
              <a:gd name="T0" fmla="*/ 2147483647 w 328"/>
              <a:gd name="T1" fmla="*/ 2147483647 h 284"/>
              <a:gd name="T2" fmla="*/ 2147483647 w 328"/>
              <a:gd name="T3" fmla="*/ 0 h 284"/>
              <a:gd name="T4" fmla="*/ 2147483647 w 328"/>
              <a:gd name="T5" fmla="*/ 0 h 284"/>
              <a:gd name="T6" fmla="*/ 2147483647 w 328"/>
              <a:gd name="T7" fmla="*/ 2147483647 h 284"/>
              <a:gd name="T8" fmla="*/ 2147483647 w 328"/>
              <a:gd name="T9" fmla="*/ 2147483647 h 284"/>
              <a:gd name="T10" fmla="*/ 2147483647 w 328"/>
              <a:gd name="T11" fmla="*/ 2147483647 h 284"/>
              <a:gd name="T12" fmla="*/ 2147483647 w 328"/>
              <a:gd name="T13" fmla="*/ 2147483647 h 284"/>
              <a:gd name="T14" fmla="*/ 2147483647 w 328"/>
              <a:gd name="T15" fmla="*/ 2147483647 h 284"/>
              <a:gd name="T16" fmla="*/ 2147483647 w 328"/>
              <a:gd name="T17" fmla="*/ 2147483647 h 284"/>
              <a:gd name="T18" fmla="*/ 2147483647 w 328"/>
              <a:gd name="T19" fmla="*/ 2147483647 h 284"/>
              <a:gd name="T20" fmla="*/ 0 w 328"/>
              <a:gd name="T21" fmla="*/ 2147483647 h 284"/>
              <a:gd name="T22" fmla="*/ 2147483647 w 328"/>
              <a:gd name="T23" fmla="*/ 2147483647 h 28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28" h="284">
                <a:moveTo>
                  <a:pt x="13" y="34"/>
                </a:moveTo>
                <a:lnTo>
                  <a:pt x="47" y="0"/>
                </a:lnTo>
                <a:lnTo>
                  <a:pt x="147" y="0"/>
                </a:lnTo>
                <a:lnTo>
                  <a:pt x="158" y="20"/>
                </a:lnTo>
                <a:lnTo>
                  <a:pt x="234" y="20"/>
                </a:lnTo>
                <a:lnTo>
                  <a:pt x="327" y="121"/>
                </a:lnTo>
                <a:lnTo>
                  <a:pt x="242" y="210"/>
                </a:lnTo>
                <a:lnTo>
                  <a:pt x="178" y="232"/>
                </a:lnTo>
                <a:lnTo>
                  <a:pt x="170" y="283"/>
                </a:lnTo>
                <a:lnTo>
                  <a:pt x="137" y="224"/>
                </a:lnTo>
                <a:lnTo>
                  <a:pt x="0" y="62"/>
                </a:lnTo>
                <a:lnTo>
                  <a:pt x="13" y="34"/>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18" name="Freeform 86"/>
          <p:cNvSpPr>
            <a:spLocks/>
          </p:cNvSpPr>
          <p:nvPr/>
        </p:nvSpPr>
        <p:spPr bwMode="auto">
          <a:xfrm>
            <a:off x="5811838" y="3427413"/>
            <a:ext cx="539750" cy="568325"/>
          </a:xfrm>
          <a:custGeom>
            <a:avLst/>
            <a:gdLst>
              <a:gd name="T0" fmla="*/ 0 w 317"/>
              <a:gd name="T1" fmla="*/ 0 h 356"/>
              <a:gd name="T2" fmla="*/ 2147483647 w 317"/>
              <a:gd name="T3" fmla="*/ 0 h 356"/>
              <a:gd name="T4" fmla="*/ 2147483647 w 317"/>
              <a:gd name="T5" fmla="*/ 2147483647 h 356"/>
              <a:gd name="T6" fmla="*/ 2147483647 w 317"/>
              <a:gd name="T7" fmla="*/ 2147483647 h 356"/>
              <a:gd name="T8" fmla="*/ 2147483647 w 317"/>
              <a:gd name="T9" fmla="*/ 2147483647 h 356"/>
              <a:gd name="T10" fmla="*/ 2147483647 w 317"/>
              <a:gd name="T11" fmla="*/ 2147483647 h 356"/>
              <a:gd name="T12" fmla="*/ 2147483647 w 317"/>
              <a:gd name="T13" fmla="*/ 2147483647 h 356"/>
              <a:gd name="T14" fmla="*/ 2147483647 w 317"/>
              <a:gd name="T15" fmla="*/ 2147483647 h 356"/>
              <a:gd name="T16" fmla="*/ 2147483647 w 317"/>
              <a:gd name="T17" fmla="*/ 2147483647 h 356"/>
              <a:gd name="T18" fmla="*/ 2147483647 w 317"/>
              <a:gd name="T19" fmla="*/ 2147483647 h 356"/>
              <a:gd name="T20" fmla="*/ 0 w 317"/>
              <a:gd name="T21" fmla="*/ 0 h 35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17" h="356">
                <a:moveTo>
                  <a:pt x="0" y="0"/>
                </a:moveTo>
                <a:lnTo>
                  <a:pt x="159" y="0"/>
                </a:lnTo>
                <a:lnTo>
                  <a:pt x="146" y="28"/>
                </a:lnTo>
                <a:lnTo>
                  <a:pt x="283" y="190"/>
                </a:lnTo>
                <a:lnTo>
                  <a:pt x="316" y="249"/>
                </a:lnTo>
                <a:lnTo>
                  <a:pt x="275" y="355"/>
                </a:lnTo>
                <a:lnTo>
                  <a:pt x="57" y="355"/>
                </a:lnTo>
                <a:lnTo>
                  <a:pt x="35" y="311"/>
                </a:lnTo>
                <a:lnTo>
                  <a:pt x="23" y="255"/>
                </a:lnTo>
                <a:lnTo>
                  <a:pt x="45" y="224"/>
                </a:lnTo>
                <a:lnTo>
                  <a:pt x="0"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19" name="Freeform 87"/>
          <p:cNvSpPr>
            <a:spLocks/>
          </p:cNvSpPr>
          <p:nvPr/>
        </p:nvSpPr>
        <p:spPr bwMode="auto">
          <a:xfrm>
            <a:off x="5451475" y="3427413"/>
            <a:ext cx="438150" cy="593725"/>
          </a:xfrm>
          <a:custGeom>
            <a:avLst/>
            <a:gdLst>
              <a:gd name="T0" fmla="*/ 2147483647 w 256"/>
              <a:gd name="T1" fmla="*/ 0 h 372"/>
              <a:gd name="T2" fmla="*/ 2147483647 w 256"/>
              <a:gd name="T3" fmla="*/ 0 h 372"/>
              <a:gd name="T4" fmla="*/ 2147483647 w 256"/>
              <a:gd name="T5" fmla="*/ 2147483647 h 372"/>
              <a:gd name="T6" fmla="*/ 2147483647 w 256"/>
              <a:gd name="T7" fmla="*/ 2147483647 h 372"/>
              <a:gd name="T8" fmla="*/ 2147483647 w 256"/>
              <a:gd name="T9" fmla="*/ 2147483647 h 372"/>
              <a:gd name="T10" fmla="*/ 2147483647 w 256"/>
              <a:gd name="T11" fmla="*/ 2147483647 h 372"/>
              <a:gd name="T12" fmla="*/ 2147483647 w 256"/>
              <a:gd name="T13" fmla="*/ 2147483647 h 372"/>
              <a:gd name="T14" fmla="*/ 0 w 256"/>
              <a:gd name="T15" fmla="*/ 2147483647 h 372"/>
              <a:gd name="T16" fmla="*/ 2147483647 w 256"/>
              <a:gd name="T17" fmla="*/ 2147483647 h 372"/>
              <a:gd name="T18" fmla="*/ 2147483647 w 256"/>
              <a:gd name="T19" fmla="*/ 0 h 3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56" h="372">
                <a:moveTo>
                  <a:pt x="52" y="0"/>
                </a:moveTo>
                <a:lnTo>
                  <a:pt x="212" y="0"/>
                </a:lnTo>
                <a:lnTo>
                  <a:pt x="255" y="227"/>
                </a:lnTo>
                <a:lnTo>
                  <a:pt x="234" y="257"/>
                </a:lnTo>
                <a:lnTo>
                  <a:pt x="244" y="310"/>
                </a:lnTo>
                <a:lnTo>
                  <a:pt x="66" y="310"/>
                </a:lnTo>
                <a:lnTo>
                  <a:pt x="63" y="362"/>
                </a:lnTo>
                <a:lnTo>
                  <a:pt x="0" y="371"/>
                </a:lnTo>
                <a:lnTo>
                  <a:pt x="2" y="267"/>
                </a:lnTo>
                <a:lnTo>
                  <a:pt x="52"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20" name="Freeform 88"/>
          <p:cNvSpPr>
            <a:spLocks/>
          </p:cNvSpPr>
          <p:nvPr/>
        </p:nvSpPr>
        <p:spPr bwMode="auto">
          <a:xfrm>
            <a:off x="5151438" y="3427413"/>
            <a:ext cx="388937" cy="639762"/>
          </a:xfrm>
          <a:custGeom>
            <a:avLst/>
            <a:gdLst>
              <a:gd name="T0" fmla="*/ 2147483647 w 228"/>
              <a:gd name="T1" fmla="*/ 0 h 402"/>
              <a:gd name="T2" fmla="*/ 2147483647 w 228"/>
              <a:gd name="T3" fmla="*/ 0 h 402"/>
              <a:gd name="T4" fmla="*/ 2147483647 w 228"/>
              <a:gd name="T5" fmla="*/ 2147483647 h 402"/>
              <a:gd name="T6" fmla="*/ 2147483647 w 228"/>
              <a:gd name="T7" fmla="*/ 2147483647 h 402"/>
              <a:gd name="T8" fmla="*/ 2147483647 w 228"/>
              <a:gd name="T9" fmla="*/ 2147483647 h 402"/>
              <a:gd name="T10" fmla="*/ 2147483647 w 228"/>
              <a:gd name="T11" fmla="*/ 2147483647 h 402"/>
              <a:gd name="T12" fmla="*/ 0 w 228"/>
              <a:gd name="T13" fmla="*/ 2147483647 h 402"/>
              <a:gd name="T14" fmla="*/ 2147483647 w 228"/>
              <a:gd name="T15" fmla="*/ 2147483647 h 402"/>
              <a:gd name="T16" fmla="*/ 2147483647 w 228"/>
              <a:gd name="T17" fmla="*/ 2147483647 h 402"/>
              <a:gd name="T18" fmla="*/ 2147483647 w 228"/>
              <a:gd name="T19" fmla="*/ 2147483647 h 402"/>
              <a:gd name="T20" fmla="*/ 2147483647 w 228"/>
              <a:gd name="T21" fmla="*/ 0 h 40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28" h="402">
                <a:moveTo>
                  <a:pt x="76" y="0"/>
                </a:moveTo>
                <a:lnTo>
                  <a:pt x="227" y="0"/>
                </a:lnTo>
                <a:lnTo>
                  <a:pt x="178" y="267"/>
                </a:lnTo>
                <a:lnTo>
                  <a:pt x="176" y="371"/>
                </a:lnTo>
                <a:lnTo>
                  <a:pt x="129" y="401"/>
                </a:lnTo>
                <a:lnTo>
                  <a:pt x="105" y="332"/>
                </a:lnTo>
                <a:lnTo>
                  <a:pt x="0" y="332"/>
                </a:lnTo>
                <a:lnTo>
                  <a:pt x="33" y="217"/>
                </a:lnTo>
                <a:lnTo>
                  <a:pt x="1" y="157"/>
                </a:lnTo>
                <a:lnTo>
                  <a:pt x="31" y="60"/>
                </a:lnTo>
                <a:lnTo>
                  <a:pt x="76" y="0"/>
                </a:lnTo>
              </a:path>
            </a:pathLst>
          </a:custGeom>
          <a:solidFill>
            <a:schemeClr va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21" name="Freeform 89"/>
          <p:cNvSpPr>
            <a:spLocks/>
          </p:cNvSpPr>
          <p:nvPr/>
        </p:nvSpPr>
        <p:spPr bwMode="auto">
          <a:xfrm>
            <a:off x="5561013" y="3922713"/>
            <a:ext cx="933450" cy="760412"/>
          </a:xfrm>
          <a:custGeom>
            <a:avLst/>
            <a:gdLst>
              <a:gd name="T0" fmla="*/ 2147483647 w 548"/>
              <a:gd name="T1" fmla="*/ 0 h 479"/>
              <a:gd name="T2" fmla="*/ 2147483647 w 548"/>
              <a:gd name="T3" fmla="*/ 0 h 479"/>
              <a:gd name="T4" fmla="*/ 2147483647 w 548"/>
              <a:gd name="T5" fmla="*/ 2147483647 h 479"/>
              <a:gd name="T6" fmla="*/ 2147483647 w 548"/>
              <a:gd name="T7" fmla="*/ 2147483647 h 479"/>
              <a:gd name="T8" fmla="*/ 2147483647 w 548"/>
              <a:gd name="T9" fmla="*/ 2147483647 h 479"/>
              <a:gd name="T10" fmla="*/ 2147483647 w 548"/>
              <a:gd name="T11" fmla="*/ 2147483647 h 479"/>
              <a:gd name="T12" fmla="*/ 2147483647 w 548"/>
              <a:gd name="T13" fmla="*/ 2147483647 h 479"/>
              <a:gd name="T14" fmla="*/ 2147483647 w 548"/>
              <a:gd name="T15" fmla="*/ 2147483647 h 479"/>
              <a:gd name="T16" fmla="*/ 2147483647 w 548"/>
              <a:gd name="T17" fmla="*/ 2147483647 h 479"/>
              <a:gd name="T18" fmla="*/ 2147483647 w 548"/>
              <a:gd name="T19" fmla="*/ 2147483647 h 479"/>
              <a:gd name="T20" fmla="*/ 2147483647 w 548"/>
              <a:gd name="T21" fmla="*/ 2147483647 h 479"/>
              <a:gd name="T22" fmla="*/ 2147483647 w 548"/>
              <a:gd name="T23" fmla="*/ 2147483647 h 479"/>
              <a:gd name="T24" fmla="*/ 2147483647 w 548"/>
              <a:gd name="T25" fmla="*/ 2147483647 h 479"/>
              <a:gd name="T26" fmla="*/ 2147483647 w 548"/>
              <a:gd name="T27" fmla="*/ 2147483647 h 479"/>
              <a:gd name="T28" fmla="*/ 2147483647 w 548"/>
              <a:gd name="T29" fmla="*/ 2147483647 h 479"/>
              <a:gd name="T30" fmla="*/ 2147483647 w 548"/>
              <a:gd name="T31" fmla="*/ 2147483647 h 479"/>
              <a:gd name="T32" fmla="*/ 2147483647 w 548"/>
              <a:gd name="T33" fmla="*/ 2147483647 h 479"/>
              <a:gd name="T34" fmla="*/ 0 w 548"/>
              <a:gd name="T35" fmla="*/ 2147483647 h 479"/>
              <a:gd name="T36" fmla="*/ 2147483647 w 548"/>
              <a:gd name="T37" fmla="*/ 0 h 47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48" h="479">
                <a:moveTo>
                  <a:pt x="2" y="0"/>
                </a:moveTo>
                <a:lnTo>
                  <a:pt x="182" y="0"/>
                </a:lnTo>
                <a:lnTo>
                  <a:pt x="206" y="48"/>
                </a:lnTo>
                <a:lnTo>
                  <a:pt x="424" y="48"/>
                </a:lnTo>
                <a:lnTo>
                  <a:pt x="430" y="90"/>
                </a:lnTo>
                <a:lnTo>
                  <a:pt x="507" y="229"/>
                </a:lnTo>
                <a:lnTo>
                  <a:pt x="537" y="330"/>
                </a:lnTo>
                <a:lnTo>
                  <a:pt x="547" y="400"/>
                </a:lnTo>
                <a:lnTo>
                  <a:pt x="471" y="472"/>
                </a:lnTo>
                <a:lnTo>
                  <a:pt x="408" y="478"/>
                </a:lnTo>
                <a:lnTo>
                  <a:pt x="390" y="332"/>
                </a:lnTo>
                <a:lnTo>
                  <a:pt x="370" y="334"/>
                </a:lnTo>
                <a:lnTo>
                  <a:pt x="308" y="246"/>
                </a:lnTo>
                <a:lnTo>
                  <a:pt x="322" y="173"/>
                </a:lnTo>
                <a:lnTo>
                  <a:pt x="252" y="94"/>
                </a:lnTo>
                <a:lnTo>
                  <a:pt x="160" y="117"/>
                </a:lnTo>
                <a:lnTo>
                  <a:pt x="89" y="54"/>
                </a:lnTo>
                <a:lnTo>
                  <a:pt x="0" y="52"/>
                </a:lnTo>
                <a:lnTo>
                  <a:pt x="2"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22" name="Freeform 90"/>
          <p:cNvSpPr>
            <a:spLocks/>
          </p:cNvSpPr>
          <p:nvPr/>
        </p:nvSpPr>
        <p:spPr bwMode="auto">
          <a:xfrm>
            <a:off x="4845050" y="3667125"/>
            <a:ext cx="571500" cy="514350"/>
          </a:xfrm>
          <a:custGeom>
            <a:avLst/>
            <a:gdLst>
              <a:gd name="T0" fmla="*/ 2147483647 w 335"/>
              <a:gd name="T1" fmla="*/ 0 h 323"/>
              <a:gd name="T2" fmla="*/ 2147483647 w 335"/>
              <a:gd name="T3" fmla="*/ 0 h 323"/>
              <a:gd name="T4" fmla="*/ 2147483647 w 335"/>
              <a:gd name="T5" fmla="*/ 2147483647 h 323"/>
              <a:gd name="T6" fmla="*/ 2147483647 w 335"/>
              <a:gd name="T7" fmla="*/ 2147483647 h 323"/>
              <a:gd name="T8" fmla="*/ 2147483647 w 335"/>
              <a:gd name="T9" fmla="*/ 2147483647 h 323"/>
              <a:gd name="T10" fmla="*/ 2147483647 w 335"/>
              <a:gd name="T11" fmla="*/ 2147483647 h 323"/>
              <a:gd name="T12" fmla="*/ 2147483647 w 335"/>
              <a:gd name="T13" fmla="*/ 2147483647 h 323"/>
              <a:gd name="T14" fmla="*/ 2147483647 w 335"/>
              <a:gd name="T15" fmla="*/ 2147483647 h 323"/>
              <a:gd name="T16" fmla="*/ 2147483647 w 335"/>
              <a:gd name="T17" fmla="*/ 2147483647 h 323"/>
              <a:gd name="T18" fmla="*/ 2147483647 w 335"/>
              <a:gd name="T19" fmla="*/ 2147483647 h 323"/>
              <a:gd name="T20" fmla="*/ 0 w 335"/>
              <a:gd name="T21" fmla="*/ 2147483647 h 323"/>
              <a:gd name="T22" fmla="*/ 2147483647 w 335"/>
              <a:gd name="T23" fmla="*/ 0 h 32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35" h="323">
                <a:moveTo>
                  <a:pt x="3" y="0"/>
                </a:moveTo>
                <a:lnTo>
                  <a:pt x="182" y="0"/>
                </a:lnTo>
                <a:lnTo>
                  <a:pt x="213" y="62"/>
                </a:lnTo>
                <a:lnTo>
                  <a:pt x="180" y="178"/>
                </a:lnTo>
                <a:lnTo>
                  <a:pt x="285" y="178"/>
                </a:lnTo>
                <a:lnTo>
                  <a:pt x="309" y="249"/>
                </a:lnTo>
                <a:lnTo>
                  <a:pt x="334" y="322"/>
                </a:lnTo>
                <a:lnTo>
                  <a:pt x="193" y="314"/>
                </a:lnTo>
                <a:lnTo>
                  <a:pt x="23" y="250"/>
                </a:lnTo>
                <a:lnTo>
                  <a:pt x="43" y="200"/>
                </a:lnTo>
                <a:lnTo>
                  <a:pt x="0" y="99"/>
                </a:lnTo>
                <a:lnTo>
                  <a:pt x="3"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23" name="Freeform 91"/>
          <p:cNvSpPr>
            <a:spLocks/>
          </p:cNvSpPr>
          <p:nvPr/>
        </p:nvSpPr>
        <p:spPr bwMode="auto">
          <a:xfrm>
            <a:off x="2560638" y="2452688"/>
            <a:ext cx="573087" cy="676275"/>
          </a:xfrm>
          <a:custGeom>
            <a:avLst/>
            <a:gdLst>
              <a:gd name="T0" fmla="*/ 2147483647 w 333"/>
              <a:gd name="T1" fmla="*/ 2147483647 h 427"/>
              <a:gd name="T2" fmla="*/ 2147483647 w 333"/>
              <a:gd name="T3" fmla="*/ 2147483647 h 427"/>
              <a:gd name="T4" fmla="*/ 2147483647 w 333"/>
              <a:gd name="T5" fmla="*/ 2147483647 h 427"/>
              <a:gd name="T6" fmla="*/ 0 w 333"/>
              <a:gd name="T7" fmla="*/ 2147483647 h 427"/>
              <a:gd name="T8" fmla="*/ 0 w 333"/>
              <a:gd name="T9" fmla="*/ 0 h 427"/>
              <a:gd name="T10" fmla="*/ 2147483647 w 333"/>
              <a:gd name="T11" fmla="*/ 0 h 427"/>
              <a:gd name="T12" fmla="*/ 2147483647 w 333"/>
              <a:gd name="T13" fmla="*/ 2147483647 h 42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33" h="427">
                <a:moveTo>
                  <a:pt x="195" y="81"/>
                </a:moveTo>
                <a:lnTo>
                  <a:pt x="332" y="81"/>
                </a:lnTo>
                <a:lnTo>
                  <a:pt x="332" y="426"/>
                </a:lnTo>
                <a:lnTo>
                  <a:pt x="0" y="426"/>
                </a:lnTo>
                <a:lnTo>
                  <a:pt x="0" y="0"/>
                </a:lnTo>
                <a:lnTo>
                  <a:pt x="195" y="0"/>
                </a:lnTo>
                <a:lnTo>
                  <a:pt x="195" y="81"/>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24" name="Freeform 92"/>
          <p:cNvSpPr>
            <a:spLocks/>
          </p:cNvSpPr>
          <p:nvPr/>
        </p:nvSpPr>
        <p:spPr bwMode="auto">
          <a:xfrm>
            <a:off x="1392238" y="1449388"/>
            <a:ext cx="822325" cy="476250"/>
          </a:xfrm>
          <a:custGeom>
            <a:avLst/>
            <a:gdLst>
              <a:gd name="T0" fmla="*/ 2147483647 w 480"/>
              <a:gd name="T1" fmla="*/ 0 h 299"/>
              <a:gd name="T2" fmla="*/ 2147483647 w 480"/>
              <a:gd name="T3" fmla="*/ 2147483647 h 299"/>
              <a:gd name="T4" fmla="*/ 2147483647 w 480"/>
              <a:gd name="T5" fmla="*/ 2147483647 h 299"/>
              <a:gd name="T6" fmla="*/ 0 w 480"/>
              <a:gd name="T7" fmla="*/ 2147483647 h 299"/>
              <a:gd name="T8" fmla="*/ 2147483647 w 480"/>
              <a:gd name="T9" fmla="*/ 2147483647 h 299"/>
              <a:gd name="T10" fmla="*/ 2147483647 w 480"/>
              <a:gd name="T11" fmla="*/ 2147483647 h 299"/>
              <a:gd name="T12" fmla="*/ 2147483647 w 480"/>
              <a:gd name="T13" fmla="*/ 2147483647 h 299"/>
              <a:gd name="T14" fmla="*/ 2147483647 w 480"/>
              <a:gd name="T15" fmla="*/ 2147483647 h 299"/>
              <a:gd name="T16" fmla="*/ 2147483647 w 480"/>
              <a:gd name="T17" fmla="*/ 2147483647 h 299"/>
              <a:gd name="T18" fmla="*/ 2147483647 w 480"/>
              <a:gd name="T19" fmla="*/ 2147483647 h 299"/>
              <a:gd name="T20" fmla="*/ 2147483647 w 480"/>
              <a:gd name="T21" fmla="*/ 0 h 29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80" h="299">
                <a:moveTo>
                  <a:pt x="107" y="0"/>
                </a:moveTo>
                <a:lnTo>
                  <a:pt x="125" y="88"/>
                </a:lnTo>
                <a:lnTo>
                  <a:pt x="115" y="108"/>
                </a:lnTo>
                <a:lnTo>
                  <a:pt x="0" y="90"/>
                </a:lnTo>
                <a:lnTo>
                  <a:pt x="36" y="247"/>
                </a:lnTo>
                <a:lnTo>
                  <a:pt x="90" y="251"/>
                </a:lnTo>
                <a:lnTo>
                  <a:pt x="101" y="298"/>
                </a:lnTo>
                <a:lnTo>
                  <a:pt x="320" y="255"/>
                </a:lnTo>
                <a:lnTo>
                  <a:pt x="479" y="255"/>
                </a:lnTo>
                <a:lnTo>
                  <a:pt x="479" y="2"/>
                </a:lnTo>
                <a:lnTo>
                  <a:pt x="107" y="0"/>
                </a:lnTo>
              </a:path>
            </a:pathLst>
          </a:custGeom>
          <a:solidFill>
            <a:schemeClr va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25" name="Freeform 93"/>
          <p:cNvSpPr>
            <a:spLocks/>
          </p:cNvSpPr>
          <p:nvPr/>
        </p:nvSpPr>
        <p:spPr bwMode="auto">
          <a:xfrm>
            <a:off x="1397000" y="1841500"/>
            <a:ext cx="858838" cy="611188"/>
          </a:xfrm>
          <a:custGeom>
            <a:avLst/>
            <a:gdLst>
              <a:gd name="T0" fmla="*/ 2147483647 w 502"/>
              <a:gd name="T1" fmla="*/ 0 h 382"/>
              <a:gd name="T2" fmla="*/ 2147483647 w 502"/>
              <a:gd name="T3" fmla="*/ 2147483647 h 382"/>
              <a:gd name="T4" fmla="*/ 2147483647 w 502"/>
              <a:gd name="T5" fmla="*/ 2147483647 h 382"/>
              <a:gd name="T6" fmla="*/ 2147483647 w 502"/>
              <a:gd name="T7" fmla="*/ 2147483647 h 382"/>
              <a:gd name="T8" fmla="*/ 2147483647 w 502"/>
              <a:gd name="T9" fmla="*/ 2147483647 h 382"/>
              <a:gd name="T10" fmla="*/ 2147483647 w 502"/>
              <a:gd name="T11" fmla="*/ 2147483647 h 382"/>
              <a:gd name="T12" fmla="*/ 2147483647 w 502"/>
              <a:gd name="T13" fmla="*/ 2147483647 h 382"/>
              <a:gd name="T14" fmla="*/ 2147483647 w 502"/>
              <a:gd name="T15" fmla="*/ 2147483647 h 382"/>
              <a:gd name="T16" fmla="*/ 2147483647 w 502"/>
              <a:gd name="T17" fmla="*/ 2147483647 h 382"/>
              <a:gd name="T18" fmla="*/ 2147483647 w 502"/>
              <a:gd name="T19" fmla="*/ 2147483647 h 382"/>
              <a:gd name="T20" fmla="*/ 0 w 502"/>
              <a:gd name="T21" fmla="*/ 2147483647 h 382"/>
              <a:gd name="T22" fmla="*/ 2147483647 w 502"/>
              <a:gd name="T23" fmla="*/ 0 h 38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02" h="382">
                <a:moveTo>
                  <a:pt x="32" y="0"/>
                </a:moveTo>
                <a:lnTo>
                  <a:pt x="88" y="2"/>
                </a:lnTo>
                <a:lnTo>
                  <a:pt x="101" y="51"/>
                </a:lnTo>
                <a:lnTo>
                  <a:pt x="314" y="8"/>
                </a:lnTo>
                <a:lnTo>
                  <a:pt x="477" y="8"/>
                </a:lnTo>
                <a:lnTo>
                  <a:pt x="501" y="47"/>
                </a:lnTo>
                <a:lnTo>
                  <a:pt x="467" y="190"/>
                </a:lnTo>
                <a:lnTo>
                  <a:pt x="489" y="196"/>
                </a:lnTo>
                <a:lnTo>
                  <a:pt x="489" y="381"/>
                </a:lnTo>
                <a:lnTo>
                  <a:pt x="14" y="381"/>
                </a:lnTo>
                <a:lnTo>
                  <a:pt x="0" y="299"/>
                </a:lnTo>
                <a:lnTo>
                  <a:pt x="32"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26" name="Freeform 94"/>
          <p:cNvSpPr>
            <a:spLocks/>
          </p:cNvSpPr>
          <p:nvPr/>
        </p:nvSpPr>
        <p:spPr bwMode="auto">
          <a:xfrm>
            <a:off x="2195513" y="1452563"/>
            <a:ext cx="701675" cy="1000125"/>
          </a:xfrm>
          <a:custGeom>
            <a:avLst/>
            <a:gdLst>
              <a:gd name="T0" fmla="*/ 2147483647 w 411"/>
              <a:gd name="T1" fmla="*/ 0 h 629"/>
              <a:gd name="T2" fmla="*/ 2147483647 w 411"/>
              <a:gd name="T3" fmla="*/ 0 h 629"/>
              <a:gd name="T4" fmla="*/ 2147483647 w 411"/>
              <a:gd name="T5" fmla="*/ 2147483647 h 629"/>
              <a:gd name="T6" fmla="*/ 2147483647 w 411"/>
              <a:gd name="T7" fmla="*/ 2147483647 h 629"/>
              <a:gd name="T8" fmla="*/ 2147483647 w 411"/>
              <a:gd name="T9" fmla="*/ 2147483647 h 629"/>
              <a:gd name="T10" fmla="*/ 2147483647 w 411"/>
              <a:gd name="T11" fmla="*/ 2147483647 h 629"/>
              <a:gd name="T12" fmla="*/ 2147483647 w 411"/>
              <a:gd name="T13" fmla="*/ 2147483647 h 629"/>
              <a:gd name="T14" fmla="*/ 2147483647 w 411"/>
              <a:gd name="T15" fmla="*/ 2147483647 h 629"/>
              <a:gd name="T16" fmla="*/ 2147483647 w 411"/>
              <a:gd name="T17" fmla="*/ 2147483647 h 629"/>
              <a:gd name="T18" fmla="*/ 2147483647 w 411"/>
              <a:gd name="T19" fmla="*/ 2147483647 h 629"/>
              <a:gd name="T20" fmla="*/ 2147483647 w 411"/>
              <a:gd name="T21" fmla="*/ 2147483647 h 629"/>
              <a:gd name="T22" fmla="*/ 2147483647 w 411"/>
              <a:gd name="T23" fmla="*/ 2147483647 h 629"/>
              <a:gd name="T24" fmla="*/ 2147483647 w 411"/>
              <a:gd name="T25" fmla="*/ 2147483647 h 629"/>
              <a:gd name="T26" fmla="*/ 0 w 411"/>
              <a:gd name="T27" fmla="*/ 2147483647 h 629"/>
              <a:gd name="T28" fmla="*/ 2147483647 w 411"/>
              <a:gd name="T29" fmla="*/ 2147483647 h 629"/>
              <a:gd name="T30" fmla="*/ 2147483647 w 411"/>
              <a:gd name="T31" fmla="*/ 2147483647 h 629"/>
              <a:gd name="T32" fmla="*/ 2147483647 w 411"/>
              <a:gd name="T33" fmla="*/ 0 h 62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11" h="629">
                <a:moveTo>
                  <a:pt x="12" y="0"/>
                </a:moveTo>
                <a:lnTo>
                  <a:pt x="84" y="0"/>
                </a:lnTo>
                <a:lnTo>
                  <a:pt x="84" y="104"/>
                </a:lnTo>
                <a:lnTo>
                  <a:pt x="205" y="233"/>
                </a:lnTo>
                <a:lnTo>
                  <a:pt x="180" y="290"/>
                </a:lnTo>
                <a:lnTo>
                  <a:pt x="190" y="316"/>
                </a:lnTo>
                <a:lnTo>
                  <a:pt x="235" y="300"/>
                </a:lnTo>
                <a:lnTo>
                  <a:pt x="299" y="413"/>
                </a:lnTo>
                <a:lnTo>
                  <a:pt x="410" y="380"/>
                </a:lnTo>
                <a:lnTo>
                  <a:pt x="410" y="628"/>
                </a:lnTo>
                <a:lnTo>
                  <a:pt x="211" y="628"/>
                </a:lnTo>
                <a:lnTo>
                  <a:pt x="24" y="628"/>
                </a:lnTo>
                <a:lnTo>
                  <a:pt x="24" y="443"/>
                </a:lnTo>
                <a:lnTo>
                  <a:pt x="0" y="439"/>
                </a:lnTo>
                <a:lnTo>
                  <a:pt x="36" y="296"/>
                </a:lnTo>
                <a:lnTo>
                  <a:pt x="12" y="253"/>
                </a:lnTo>
                <a:lnTo>
                  <a:pt x="12" y="0"/>
                </a:lnTo>
              </a:path>
            </a:pathLst>
          </a:custGeom>
          <a:solidFill>
            <a:schemeClr va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27" name="Freeform 95"/>
          <p:cNvSpPr>
            <a:spLocks/>
          </p:cNvSpPr>
          <p:nvPr/>
        </p:nvSpPr>
        <p:spPr bwMode="auto">
          <a:xfrm>
            <a:off x="1392238" y="2446338"/>
            <a:ext cx="1189037" cy="1231900"/>
          </a:xfrm>
          <a:custGeom>
            <a:avLst/>
            <a:gdLst>
              <a:gd name="T0" fmla="*/ 2147483647 w 694"/>
              <a:gd name="T1" fmla="*/ 0 h 773"/>
              <a:gd name="T2" fmla="*/ 2147483647 w 694"/>
              <a:gd name="T3" fmla="*/ 0 h 773"/>
              <a:gd name="T4" fmla="*/ 2147483647 w 694"/>
              <a:gd name="T5" fmla="*/ 2147483647 h 773"/>
              <a:gd name="T6" fmla="*/ 2147483647 w 694"/>
              <a:gd name="T7" fmla="*/ 2147483647 h 773"/>
              <a:gd name="T8" fmla="*/ 2147483647 w 694"/>
              <a:gd name="T9" fmla="*/ 2147483647 h 773"/>
              <a:gd name="T10" fmla="*/ 2147483647 w 694"/>
              <a:gd name="T11" fmla="*/ 2147483647 h 773"/>
              <a:gd name="T12" fmla="*/ 2147483647 w 694"/>
              <a:gd name="T13" fmla="*/ 2147483647 h 773"/>
              <a:gd name="T14" fmla="*/ 2147483647 w 694"/>
              <a:gd name="T15" fmla="*/ 2147483647 h 773"/>
              <a:gd name="T16" fmla="*/ 2147483647 w 694"/>
              <a:gd name="T17" fmla="*/ 2147483647 h 773"/>
              <a:gd name="T18" fmla="*/ 2147483647 w 694"/>
              <a:gd name="T19" fmla="*/ 2147483647 h 773"/>
              <a:gd name="T20" fmla="*/ 2147483647 w 694"/>
              <a:gd name="T21" fmla="*/ 2147483647 h 773"/>
              <a:gd name="T22" fmla="*/ 2147483647 w 694"/>
              <a:gd name="T23" fmla="*/ 2147483647 h 773"/>
              <a:gd name="T24" fmla="*/ 0 w 694"/>
              <a:gd name="T25" fmla="*/ 2147483647 h 773"/>
              <a:gd name="T26" fmla="*/ 2147483647 w 694"/>
              <a:gd name="T27" fmla="*/ 0 h 7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94" h="773">
                <a:moveTo>
                  <a:pt x="16" y="0"/>
                </a:moveTo>
                <a:lnTo>
                  <a:pt x="298" y="0"/>
                </a:lnTo>
                <a:lnTo>
                  <a:pt x="298" y="263"/>
                </a:lnTo>
                <a:lnTo>
                  <a:pt x="661" y="625"/>
                </a:lnTo>
                <a:lnTo>
                  <a:pt x="693" y="667"/>
                </a:lnTo>
                <a:lnTo>
                  <a:pt x="677" y="772"/>
                </a:lnTo>
                <a:lnTo>
                  <a:pt x="495" y="772"/>
                </a:lnTo>
                <a:lnTo>
                  <a:pt x="334" y="642"/>
                </a:lnTo>
                <a:lnTo>
                  <a:pt x="277" y="642"/>
                </a:lnTo>
                <a:lnTo>
                  <a:pt x="140" y="400"/>
                </a:lnTo>
                <a:lnTo>
                  <a:pt x="44" y="251"/>
                </a:lnTo>
                <a:lnTo>
                  <a:pt x="56" y="194"/>
                </a:lnTo>
                <a:lnTo>
                  <a:pt x="0" y="118"/>
                </a:lnTo>
                <a:lnTo>
                  <a:pt x="16" y="0"/>
                </a:lnTo>
              </a:path>
            </a:pathLst>
          </a:custGeom>
          <a:solidFill>
            <a:schemeClr va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28" name="Rectangle 96"/>
          <p:cNvSpPr>
            <a:spLocks noChangeArrowheads="1"/>
          </p:cNvSpPr>
          <p:nvPr/>
        </p:nvSpPr>
        <p:spPr bwMode="auto">
          <a:xfrm>
            <a:off x="2354263" y="4745038"/>
            <a:ext cx="61912" cy="123825"/>
          </a:xfrm>
          <a:prstGeom prst="rect">
            <a:avLst/>
          </a:prstGeom>
          <a:solidFill>
            <a:srgbClr val="9F9F9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endParaRPr lang="en-US" altLang="en-US" sz="1400" b="1">
              <a:solidFill>
                <a:srgbClr val="000000"/>
              </a:solidFill>
            </a:endParaRPr>
          </a:p>
        </p:txBody>
      </p:sp>
      <p:sp>
        <p:nvSpPr>
          <p:cNvPr id="18529" name="Freeform 97"/>
          <p:cNvSpPr>
            <a:spLocks/>
          </p:cNvSpPr>
          <p:nvPr/>
        </p:nvSpPr>
        <p:spPr bwMode="auto">
          <a:xfrm>
            <a:off x="2417763" y="4687888"/>
            <a:ext cx="28575" cy="187325"/>
          </a:xfrm>
          <a:custGeom>
            <a:avLst/>
            <a:gdLst>
              <a:gd name="T0" fmla="*/ 2147483647 w 21"/>
              <a:gd name="T1" fmla="*/ 0 h 162"/>
              <a:gd name="T2" fmla="*/ 0 w 21"/>
              <a:gd name="T3" fmla="*/ 2147483647 h 162"/>
              <a:gd name="T4" fmla="*/ 0 w 21"/>
              <a:gd name="T5" fmla="*/ 2147483647 h 162"/>
              <a:gd name="T6" fmla="*/ 2147483647 w 21"/>
              <a:gd name="T7" fmla="*/ 2147483647 h 162"/>
              <a:gd name="T8" fmla="*/ 2147483647 w 21"/>
              <a:gd name="T9" fmla="*/ 0 h 16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 h="162">
                <a:moveTo>
                  <a:pt x="20" y="0"/>
                </a:moveTo>
                <a:lnTo>
                  <a:pt x="0" y="46"/>
                </a:lnTo>
                <a:lnTo>
                  <a:pt x="0" y="161"/>
                </a:lnTo>
                <a:lnTo>
                  <a:pt x="20" y="112"/>
                </a:lnTo>
                <a:lnTo>
                  <a:pt x="2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30" name="Freeform 98"/>
          <p:cNvSpPr>
            <a:spLocks/>
          </p:cNvSpPr>
          <p:nvPr/>
        </p:nvSpPr>
        <p:spPr bwMode="auto">
          <a:xfrm>
            <a:off x="2486025" y="4664075"/>
            <a:ext cx="71438" cy="158750"/>
          </a:xfrm>
          <a:custGeom>
            <a:avLst/>
            <a:gdLst>
              <a:gd name="T0" fmla="*/ 0 w 30"/>
              <a:gd name="T1" fmla="*/ 0 h 138"/>
              <a:gd name="T2" fmla="*/ 2147483647 w 30"/>
              <a:gd name="T3" fmla="*/ 2147483647 h 138"/>
              <a:gd name="T4" fmla="*/ 2147483647 w 30"/>
              <a:gd name="T5" fmla="*/ 2147483647 h 138"/>
              <a:gd name="T6" fmla="*/ 0 w 30"/>
              <a:gd name="T7" fmla="*/ 2147483647 h 138"/>
              <a:gd name="T8" fmla="*/ 0 w 30"/>
              <a:gd name="T9" fmla="*/ 0 h 1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 h="138">
                <a:moveTo>
                  <a:pt x="0" y="0"/>
                </a:moveTo>
                <a:lnTo>
                  <a:pt x="29" y="23"/>
                </a:lnTo>
                <a:lnTo>
                  <a:pt x="29" y="137"/>
                </a:lnTo>
                <a:lnTo>
                  <a:pt x="0" y="116"/>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31" name="Freeform 99"/>
          <p:cNvSpPr>
            <a:spLocks/>
          </p:cNvSpPr>
          <p:nvPr/>
        </p:nvSpPr>
        <p:spPr bwMode="auto">
          <a:xfrm>
            <a:off x="2557463" y="4691063"/>
            <a:ext cx="73025" cy="141287"/>
          </a:xfrm>
          <a:custGeom>
            <a:avLst/>
            <a:gdLst>
              <a:gd name="T0" fmla="*/ 0 w 36"/>
              <a:gd name="T1" fmla="*/ 0 h 122"/>
              <a:gd name="T2" fmla="*/ 2147483647 w 36"/>
              <a:gd name="T3" fmla="*/ 2147483647 h 122"/>
              <a:gd name="T4" fmla="*/ 2147483647 w 36"/>
              <a:gd name="T5" fmla="*/ 2147483647 h 122"/>
              <a:gd name="T6" fmla="*/ 0 w 36"/>
              <a:gd name="T7" fmla="*/ 2147483647 h 122"/>
              <a:gd name="T8" fmla="*/ 0 w 36"/>
              <a:gd name="T9" fmla="*/ 0 h 1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122">
                <a:moveTo>
                  <a:pt x="0" y="0"/>
                </a:moveTo>
                <a:lnTo>
                  <a:pt x="35" y="7"/>
                </a:lnTo>
                <a:lnTo>
                  <a:pt x="35" y="121"/>
                </a:lnTo>
                <a:lnTo>
                  <a:pt x="0" y="113"/>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32" name="Freeform 100"/>
          <p:cNvSpPr>
            <a:spLocks/>
          </p:cNvSpPr>
          <p:nvPr/>
        </p:nvSpPr>
        <p:spPr bwMode="auto">
          <a:xfrm>
            <a:off x="2630488" y="4670425"/>
            <a:ext cx="42862" cy="160338"/>
          </a:xfrm>
          <a:custGeom>
            <a:avLst/>
            <a:gdLst>
              <a:gd name="T0" fmla="*/ 2147483647 w 14"/>
              <a:gd name="T1" fmla="*/ 0 h 140"/>
              <a:gd name="T2" fmla="*/ 0 w 14"/>
              <a:gd name="T3" fmla="*/ 2147483647 h 140"/>
              <a:gd name="T4" fmla="*/ 0 w 14"/>
              <a:gd name="T5" fmla="*/ 2147483647 h 140"/>
              <a:gd name="T6" fmla="*/ 2147483647 w 14"/>
              <a:gd name="T7" fmla="*/ 2147483647 h 140"/>
              <a:gd name="T8" fmla="*/ 2147483647 w 14"/>
              <a:gd name="T9" fmla="*/ 0 h 1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 h="140">
                <a:moveTo>
                  <a:pt x="13" y="0"/>
                </a:moveTo>
                <a:lnTo>
                  <a:pt x="0" y="27"/>
                </a:lnTo>
                <a:lnTo>
                  <a:pt x="0" y="139"/>
                </a:lnTo>
                <a:lnTo>
                  <a:pt x="13" y="113"/>
                </a:lnTo>
                <a:lnTo>
                  <a:pt x="13"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33" name="Freeform 101"/>
          <p:cNvSpPr>
            <a:spLocks/>
          </p:cNvSpPr>
          <p:nvPr/>
        </p:nvSpPr>
        <p:spPr bwMode="auto">
          <a:xfrm>
            <a:off x="2657475" y="4721225"/>
            <a:ext cx="96838" cy="198438"/>
          </a:xfrm>
          <a:custGeom>
            <a:avLst/>
            <a:gdLst>
              <a:gd name="T0" fmla="*/ 0 w 48"/>
              <a:gd name="T1" fmla="*/ 0 h 170"/>
              <a:gd name="T2" fmla="*/ 2147483647 w 48"/>
              <a:gd name="T3" fmla="*/ 2147483647 h 170"/>
              <a:gd name="T4" fmla="*/ 2147483647 w 48"/>
              <a:gd name="T5" fmla="*/ 2147483647 h 170"/>
              <a:gd name="T6" fmla="*/ 0 w 48"/>
              <a:gd name="T7" fmla="*/ 2147483647 h 170"/>
              <a:gd name="T8" fmla="*/ 0 w 48"/>
              <a:gd name="T9" fmla="*/ 0 h 17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8" h="170">
                <a:moveTo>
                  <a:pt x="0" y="0"/>
                </a:moveTo>
                <a:lnTo>
                  <a:pt x="47" y="54"/>
                </a:lnTo>
                <a:lnTo>
                  <a:pt x="47" y="169"/>
                </a:lnTo>
                <a:lnTo>
                  <a:pt x="0" y="112"/>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34" name="Freeform 102"/>
          <p:cNvSpPr>
            <a:spLocks/>
          </p:cNvSpPr>
          <p:nvPr/>
        </p:nvSpPr>
        <p:spPr bwMode="auto">
          <a:xfrm>
            <a:off x="2754313" y="4773613"/>
            <a:ext cx="160337" cy="144462"/>
          </a:xfrm>
          <a:custGeom>
            <a:avLst/>
            <a:gdLst>
              <a:gd name="T0" fmla="*/ 0 w 70"/>
              <a:gd name="T1" fmla="*/ 2147483647 h 125"/>
              <a:gd name="T2" fmla="*/ 0 w 70"/>
              <a:gd name="T3" fmla="*/ 2147483647 h 125"/>
              <a:gd name="T4" fmla="*/ 2147483647 w 70"/>
              <a:gd name="T5" fmla="*/ 2147483647 h 125"/>
              <a:gd name="T6" fmla="*/ 2147483647 w 70"/>
              <a:gd name="T7" fmla="*/ 2147483647 h 125"/>
              <a:gd name="T8" fmla="*/ 2147483647 w 70"/>
              <a:gd name="T9" fmla="*/ 0 h 125"/>
              <a:gd name="T10" fmla="*/ 2147483647 w 70"/>
              <a:gd name="T11" fmla="*/ 2147483647 h 125"/>
              <a:gd name="T12" fmla="*/ 0 w 70"/>
              <a:gd name="T13" fmla="*/ 2147483647 h 12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0" h="125">
                <a:moveTo>
                  <a:pt x="0" y="11"/>
                </a:moveTo>
                <a:lnTo>
                  <a:pt x="0" y="124"/>
                </a:lnTo>
                <a:lnTo>
                  <a:pt x="38" y="116"/>
                </a:lnTo>
                <a:lnTo>
                  <a:pt x="69" y="114"/>
                </a:lnTo>
                <a:lnTo>
                  <a:pt x="69" y="0"/>
                </a:lnTo>
                <a:lnTo>
                  <a:pt x="38" y="3"/>
                </a:lnTo>
                <a:lnTo>
                  <a:pt x="0" y="11"/>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35" name="Freeform 103"/>
          <p:cNvSpPr>
            <a:spLocks/>
          </p:cNvSpPr>
          <p:nvPr/>
        </p:nvSpPr>
        <p:spPr bwMode="auto">
          <a:xfrm>
            <a:off x="2924175" y="4811713"/>
            <a:ext cx="53975" cy="134937"/>
          </a:xfrm>
          <a:custGeom>
            <a:avLst/>
            <a:gdLst>
              <a:gd name="T0" fmla="*/ 0 w 25"/>
              <a:gd name="T1" fmla="*/ 0 h 117"/>
              <a:gd name="T2" fmla="*/ 2147483647 w 25"/>
              <a:gd name="T3" fmla="*/ 2147483647 h 117"/>
              <a:gd name="T4" fmla="*/ 2147483647 w 25"/>
              <a:gd name="T5" fmla="*/ 2147483647 h 117"/>
              <a:gd name="T6" fmla="*/ 0 w 25"/>
              <a:gd name="T7" fmla="*/ 2147483647 h 117"/>
              <a:gd name="T8" fmla="*/ 0 w 25"/>
              <a:gd name="T9" fmla="*/ 0 h 1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117">
                <a:moveTo>
                  <a:pt x="0" y="0"/>
                </a:moveTo>
                <a:lnTo>
                  <a:pt x="24" y="3"/>
                </a:lnTo>
                <a:lnTo>
                  <a:pt x="24" y="116"/>
                </a:lnTo>
                <a:lnTo>
                  <a:pt x="0" y="113"/>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36" name="Freeform 104"/>
          <p:cNvSpPr>
            <a:spLocks/>
          </p:cNvSpPr>
          <p:nvPr/>
        </p:nvSpPr>
        <p:spPr bwMode="auto">
          <a:xfrm>
            <a:off x="2974975" y="4806950"/>
            <a:ext cx="42863" cy="142875"/>
          </a:xfrm>
          <a:custGeom>
            <a:avLst/>
            <a:gdLst>
              <a:gd name="T0" fmla="*/ 0 w 15"/>
              <a:gd name="T1" fmla="*/ 2147483647 h 124"/>
              <a:gd name="T2" fmla="*/ 2147483647 w 15"/>
              <a:gd name="T3" fmla="*/ 0 h 124"/>
              <a:gd name="T4" fmla="*/ 2147483647 w 15"/>
              <a:gd name="T5" fmla="*/ 2147483647 h 124"/>
              <a:gd name="T6" fmla="*/ 0 w 15"/>
              <a:gd name="T7" fmla="*/ 2147483647 h 124"/>
              <a:gd name="T8" fmla="*/ 0 w 15"/>
              <a:gd name="T9" fmla="*/ 2147483647 h 12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 h="124">
                <a:moveTo>
                  <a:pt x="0" y="10"/>
                </a:moveTo>
                <a:lnTo>
                  <a:pt x="14" y="0"/>
                </a:lnTo>
                <a:lnTo>
                  <a:pt x="14" y="113"/>
                </a:lnTo>
                <a:lnTo>
                  <a:pt x="0" y="123"/>
                </a:lnTo>
                <a:lnTo>
                  <a:pt x="0" y="1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37" name="Freeform 105"/>
          <p:cNvSpPr>
            <a:spLocks/>
          </p:cNvSpPr>
          <p:nvPr/>
        </p:nvSpPr>
        <p:spPr bwMode="auto">
          <a:xfrm>
            <a:off x="3071813" y="4791075"/>
            <a:ext cx="66675" cy="150813"/>
          </a:xfrm>
          <a:custGeom>
            <a:avLst/>
            <a:gdLst>
              <a:gd name="T0" fmla="*/ 0 w 23"/>
              <a:gd name="T1" fmla="*/ 2147483647 h 132"/>
              <a:gd name="T2" fmla="*/ 2147483647 w 23"/>
              <a:gd name="T3" fmla="*/ 0 h 132"/>
              <a:gd name="T4" fmla="*/ 2147483647 w 23"/>
              <a:gd name="T5" fmla="*/ 2147483647 h 132"/>
              <a:gd name="T6" fmla="*/ 0 w 23"/>
              <a:gd name="T7" fmla="*/ 2147483647 h 132"/>
              <a:gd name="T8" fmla="*/ 0 w 23"/>
              <a:gd name="T9" fmla="*/ 2147483647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132">
                <a:moveTo>
                  <a:pt x="0" y="19"/>
                </a:moveTo>
                <a:lnTo>
                  <a:pt x="22" y="0"/>
                </a:lnTo>
                <a:lnTo>
                  <a:pt x="22" y="113"/>
                </a:lnTo>
                <a:lnTo>
                  <a:pt x="0" y="131"/>
                </a:lnTo>
                <a:lnTo>
                  <a:pt x="0" y="19"/>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38" name="Freeform 106"/>
          <p:cNvSpPr>
            <a:spLocks/>
          </p:cNvSpPr>
          <p:nvPr/>
        </p:nvSpPr>
        <p:spPr bwMode="auto">
          <a:xfrm>
            <a:off x="3092450" y="4819650"/>
            <a:ext cx="15875" cy="149225"/>
          </a:xfrm>
          <a:custGeom>
            <a:avLst/>
            <a:gdLst>
              <a:gd name="T0" fmla="*/ 0 w 9"/>
              <a:gd name="T1" fmla="*/ 0 h 132"/>
              <a:gd name="T2" fmla="*/ 2147483647 w 9"/>
              <a:gd name="T3" fmla="*/ 2147483647 h 132"/>
              <a:gd name="T4" fmla="*/ 2147483647 w 9"/>
              <a:gd name="T5" fmla="*/ 2147483647 h 132"/>
              <a:gd name="T6" fmla="*/ 0 w 9"/>
              <a:gd name="T7" fmla="*/ 2147483647 h 132"/>
              <a:gd name="T8" fmla="*/ 0 w 9"/>
              <a:gd name="T9" fmla="*/ 0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 h="132">
                <a:moveTo>
                  <a:pt x="0" y="0"/>
                </a:moveTo>
                <a:lnTo>
                  <a:pt x="8" y="17"/>
                </a:lnTo>
                <a:lnTo>
                  <a:pt x="8" y="131"/>
                </a:lnTo>
                <a:lnTo>
                  <a:pt x="0" y="111"/>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39" name="Freeform 107"/>
          <p:cNvSpPr>
            <a:spLocks/>
          </p:cNvSpPr>
          <p:nvPr/>
        </p:nvSpPr>
        <p:spPr bwMode="auto">
          <a:xfrm>
            <a:off x="3111500" y="4845050"/>
            <a:ext cx="25400" cy="138113"/>
          </a:xfrm>
          <a:custGeom>
            <a:avLst/>
            <a:gdLst>
              <a:gd name="T0" fmla="*/ 0 w 17"/>
              <a:gd name="T1" fmla="*/ 0 h 119"/>
              <a:gd name="T2" fmla="*/ 2147483647 w 17"/>
              <a:gd name="T3" fmla="*/ 2147483647 h 119"/>
              <a:gd name="T4" fmla="*/ 2147483647 w 17"/>
              <a:gd name="T5" fmla="*/ 2147483647 h 119"/>
              <a:gd name="T6" fmla="*/ 0 w 17"/>
              <a:gd name="T7" fmla="*/ 2147483647 h 119"/>
              <a:gd name="T8" fmla="*/ 0 w 17"/>
              <a:gd name="T9" fmla="*/ 0 h 11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119">
                <a:moveTo>
                  <a:pt x="0" y="0"/>
                </a:moveTo>
                <a:lnTo>
                  <a:pt x="16" y="5"/>
                </a:lnTo>
                <a:lnTo>
                  <a:pt x="16" y="118"/>
                </a:lnTo>
                <a:lnTo>
                  <a:pt x="0" y="114"/>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40" name="Freeform 108"/>
          <p:cNvSpPr>
            <a:spLocks/>
          </p:cNvSpPr>
          <p:nvPr/>
        </p:nvSpPr>
        <p:spPr bwMode="auto">
          <a:xfrm>
            <a:off x="3138488" y="4851400"/>
            <a:ext cx="52387" cy="168275"/>
          </a:xfrm>
          <a:custGeom>
            <a:avLst/>
            <a:gdLst>
              <a:gd name="T0" fmla="*/ 0 w 18"/>
              <a:gd name="T1" fmla="*/ 0 h 144"/>
              <a:gd name="T2" fmla="*/ 2147483647 w 18"/>
              <a:gd name="T3" fmla="*/ 2147483647 h 144"/>
              <a:gd name="T4" fmla="*/ 2147483647 w 18"/>
              <a:gd name="T5" fmla="*/ 2147483647 h 144"/>
              <a:gd name="T6" fmla="*/ 0 w 18"/>
              <a:gd name="T7" fmla="*/ 2147483647 h 144"/>
              <a:gd name="T8" fmla="*/ 0 w 18"/>
              <a:gd name="T9" fmla="*/ 0 h 1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144">
                <a:moveTo>
                  <a:pt x="0" y="0"/>
                </a:moveTo>
                <a:lnTo>
                  <a:pt x="17" y="29"/>
                </a:lnTo>
                <a:lnTo>
                  <a:pt x="17" y="143"/>
                </a:lnTo>
                <a:lnTo>
                  <a:pt x="0" y="113"/>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41" name="Freeform 109"/>
          <p:cNvSpPr>
            <a:spLocks/>
          </p:cNvSpPr>
          <p:nvPr/>
        </p:nvSpPr>
        <p:spPr bwMode="auto">
          <a:xfrm>
            <a:off x="3190875" y="4876800"/>
            <a:ext cx="100013" cy="147638"/>
          </a:xfrm>
          <a:custGeom>
            <a:avLst/>
            <a:gdLst>
              <a:gd name="T0" fmla="*/ 0 w 49"/>
              <a:gd name="T1" fmla="*/ 2147483647 h 126"/>
              <a:gd name="T2" fmla="*/ 2147483647 w 49"/>
              <a:gd name="T3" fmla="*/ 0 h 126"/>
              <a:gd name="T4" fmla="*/ 2147483647 w 49"/>
              <a:gd name="T5" fmla="*/ 2147483647 h 126"/>
              <a:gd name="T6" fmla="*/ 0 w 49"/>
              <a:gd name="T7" fmla="*/ 2147483647 h 126"/>
              <a:gd name="T8" fmla="*/ 0 w 49"/>
              <a:gd name="T9" fmla="*/ 2147483647 h 1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9" h="126">
                <a:moveTo>
                  <a:pt x="0" y="11"/>
                </a:moveTo>
                <a:lnTo>
                  <a:pt x="48" y="0"/>
                </a:lnTo>
                <a:lnTo>
                  <a:pt x="48" y="113"/>
                </a:lnTo>
                <a:lnTo>
                  <a:pt x="0" y="125"/>
                </a:lnTo>
                <a:lnTo>
                  <a:pt x="0" y="11"/>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42" name="Freeform 110"/>
          <p:cNvSpPr>
            <a:spLocks/>
          </p:cNvSpPr>
          <p:nvPr/>
        </p:nvSpPr>
        <p:spPr bwMode="auto">
          <a:xfrm>
            <a:off x="2974975" y="4867275"/>
            <a:ext cx="41275" cy="152400"/>
          </a:xfrm>
          <a:custGeom>
            <a:avLst/>
            <a:gdLst>
              <a:gd name="T0" fmla="*/ 0 w 8"/>
              <a:gd name="T1" fmla="*/ 0 h 131"/>
              <a:gd name="T2" fmla="*/ 2147483647 w 8"/>
              <a:gd name="T3" fmla="*/ 2147483647 h 131"/>
              <a:gd name="T4" fmla="*/ 2147483647 w 8"/>
              <a:gd name="T5" fmla="*/ 2147483647 h 131"/>
              <a:gd name="T6" fmla="*/ 0 w 8"/>
              <a:gd name="T7" fmla="*/ 2147483647 h 131"/>
              <a:gd name="T8" fmla="*/ 0 w 8"/>
              <a:gd name="T9" fmla="*/ 0 h 13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 h="131">
                <a:moveTo>
                  <a:pt x="0" y="0"/>
                </a:moveTo>
                <a:lnTo>
                  <a:pt x="7" y="17"/>
                </a:lnTo>
                <a:lnTo>
                  <a:pt x="7" y="130"/>
                </a:lnTo>
                <a:lnTo>
                  <a:pt x="0" y="113"/>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43" name="Freeform 111"/>
          <p:cNvSpPr>
            <a:spLocks/>
          </p:cNvSpPr>
          <p:nvPr/>
        </p:nvSpPr>
        <p:spPr bwMode="auto">
          <a:xfrm>
            <a:off x="3019425" y="4803775"/>
            <a:ext cx="55563" cy="136525"/>
          </a:xfrm>
          <a:custGeom>
            <a:avLst/>
            <a:gdLst>
              <a:gd name="T0" fmla="*/ 0 w 17"/>
              <a:gd name="T1" fmla="*/ 2147483647 h 118"/>
              <a:gd name="T2" fmla="*/ 2147483647 w 17"/>
              <a:gd name="T3" fmla="*/ 0 h 118"/>
              <a:gd name="T4" fmla="*/ 2147483647 w 17"/>
              <a:gd name="T5" fmla="*/ 2147483647 h 118"/>
              <a:gd name="T6" fmla="*/ 0 w 17"/>
              <a:gd name="T7" fmla="*/ 2147483647 h 118"/>
              <a:gd name="T8" fmla="*/ 0 w 17"/>
              <a:gd name="T9" fmla="*/ 2147483647 h 1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118">
                <a:moveTo>
                  <a:pt x="0" y="4"/>
                </a:moveTo>
                <a:lnTo>
                  <a:pt x="16" y="0"/>
                </a:lnTo>
                <a:lnTo>
                  <a:pt x="16" y="114"/>
                </a:lnTo>
                <a:lnTo>
                  <a:pt x="0" y="117"/>
                </a:lnTo>
                <a:lnTo>
                  <a:pt x="0" y="4"/>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44" name="Freeform 112"/>
          <p:cNvSpPr>
            <a:spLocks/>
          </p:cNvSpPr>
          <p:nvPr/>
        </p:nvSpPr>
        <p:spPr bwMode="auto">
          <a:xfrm>
            <a:off x="3238500" y="5029200"/>
            <a:ext cx="33338" cy="247650"/>
          </a:xfrm>
          <a:custGeom>
            <a:avLst/>
            <a:gdLst>
              <a:gd name="T0" fmla="*/ 0 w 22"/>
              <a:gd name="T1" fmla="*/ 0 h 214"/>
              <a:gd name="T2" fmla="*/ 2147483647 w 22"/>
              <a:gd name="T3" fmla="*/ 2147483647 h 214"/>
              <a:gd name="T4" fmla="*/ 2147483647 w 22"/>
              <a:gd name="T5" fmla="*/ 2147483647 h 214"/>
              <a:gd name="T6" fmla="*/ 2147483647 w 22"/>
              <a:gd name="T7" fmla="*/ 2147483647 h 214"/>
              <a:gd name="T8" fmla="*/ 2147483647 w 22"/>
              <a:gd name="T9" fmla="*/ 2147483647 h 214"/>
              <a:gd name="T10" fmla="*/ 0 w 22"/>
              <a:gd name="T11" fmla="*/ 2147483647 h 214"/>
              <a:gd name="T12" fmla="*/ 0 w 22"/>
              <a:gd name="T13" fmla="*/ 0 h 21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2" h="214">
                <a:moveTo>
                  <a:pt x="0" y="0"/>
                </a:moveTo>
                <a:lnTo>
                  <a:pt x="20" y="34"/>
                </a:lnTo>
                <a:lnTo>
                  <a:pt x="21" y="96"/>
                </a:lnTo>
                <a:lnTo>
                  <a:pt x="21" y="213"/>
                </a:lnTo>
                <a:lnTo>
                  <a:pt x="18" y="149"/>
                </a:lnTo>
                <a:lnTo>
                  <a:pt x="0" y="116"/>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45" name="Freeform 113"/>
          <p:cNvSpPr>
            <a:spLocks/>
          </p:cNvSpPr>
          <p:nvPr/>
        </p:nvSpPr>
        <p:spPr bwMode="auto">
          <a:xfrm>
            <a:off x="3267075" y="5140325"/>
            <a:ext cx="71438" cy="153988"/>
          </a:xfrm>
          <a:custGeom>
            <a:avLst/>
            <a:gdLst>
              <a:gd name="T0" fmla="*/ 0 w 38"/>
              <a:gd name="T1" fmla="*/ 0 h 133"/>
              <a:gd name="T2" fmla="*/ 2147483647 w 38"/>
              <a:gd name="T3" fmla="*/ 2147483647 h 133"/>
              <a:gd name="T4" fmla="*/ 2147483647 w 38"/>
              <a:gd name="T5" fmla="*/ 2147483647 h 133"/>
              <a:gd name="T6" fmla="*/ 0 w 38"/>
              <a:gd name="T7" fmla="*/ 2147483647 h 133"/>
              <a:gd name="T8" fmla="*/ 0 w 38"/>
              <a:gd name="T9" fmla="*/ 0 h 1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8" h="133">
                <a:moveTo>
                  <a:pt x="0" y="0"/>
                </a:moveTo>
                <a:lnTo>
                  <a:pt x="37" y="18"/>
                </a:lnTo>
                <a:lnTo>
                  <a:pt x="37" y="132"/>
                </a:lnTo>
                <a:lnTo>
                  <a:pt x="0" y="115"/>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46" name="Freeform 114"/>
          <p:cNvSpPr>
            <a:spLocks/>
          </p:cNvSpPr>
          <p:nvPr/>
        </p:nvSpPr>
        <p:spPr bwMode="auto">
          <a:xfrm>
            <a:off x="3344863" y="5118100"/>
            <a:ext cx="30162" cy="176213"/>
          </a:xfrm>
          <a:custGeom>
            <a:avLst/>
            <a:gdLst>
              <a:gd name="T0" fmla="*/ 0 w 20"/>
              <a:gd name="T1" fmla="*/ 2147483647 h 151"/>
              <a:gd name="T2" fmla="*/ 0 w 20"/>
              <a:gd name="T3" fmla="*/ 2147483647 h 151"/>
              <a:gd name="T4" fmla="*/ 2147483647 w 20"/>
              <a:gd name="T5" fmla="*/ 2147483647 h 151"/>
              <a:gd name="T6" fmla="*/ 2147483647 w 20"/>
              <a:gd name="T7" fmla="*/ 0 h 151"/>
              <a:gd name="T8" fmla="*/ 0 w 20"/>
              <a:gd name="T9" fmla="*/ 2147483647 h 15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 h="151">
                <a:moveTo>
                  <a:pt x="0" y="35"/>
                </a:moveTo>
                <a:lnTo>
                  <a:pt x="0" y="150"/>
                </a:lnTo>
                <a:lnTo>
                  <a:pt x="19" y="113"/>
                </a:lnTo>
                <a:lnTo>
                  <a:pt x="19" y="0"/>
                </a:lnTo>
                <a:lnTo>
                  <a:pt x="0" y="35"/>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47" name="Freeform 115"/>
          <p:cNvSpPr>
            <a:spLocks/>
          </p:cNvSpPr>
          <p:nvPr/>
        </p:nvSpPr>
        <p:spPr bwMode="auto">
          <a:xfrm>
            <a:off x="3382963" y="5103813"/>
            <a:ext cx="96837" cy="147637"/>
          </a:xfrm>
          <a:custGeom>
            <a:avLst/>
            <a:gdLst>
              <a:gd name="T0" fmla="*/ 0 w 48"/>
              <a:gd name="T1" fmla="*/ 2147483647 h 124"/>
              <a:gd name="T2" fmla="*/ 2147483647 w 48"/>
              <a:gd name="T3" fmla="*/ 0 h 124"/>
              <a:gd name="T4" fmla="*/ 2147483647 w 48"/>
              <a:gd name="T5" fmla="*/ 2147483647 h 124"/>
              <a:gd name="T6" fmla="*/ 0 w 48"/>
              <a:gd name="T7" fmla="*/ 2147483647 h 124"/>
              <a:gd name="T8" fmla="*/ 0 w 48"/>
              <a:gd name="T9" fmla="*/ 2147483647 h 12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8" h="124">
                <a:moveTo>
                  <a:pt x="0" y="9"/>
                </a:moveTo>
                <a:lnTo>
                  <a:pt x="47" y="0"/>
                </a:lnTo>
                <a:lnTo>
                  <a:pt x="47" y="115"/>
                </a:lnTo>
                <a:lnTo>
                  <a:pt x="0" y="123"/>
                </a:lnTo>
                <a:lnTo>
                  <a:pt x="0" y="9"/>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48" name="Freeform 116"/>
          <p:cNvSpPr>
            <a:spLocks/>
          </p:cNvSpPr>
          <p:nvPr/>
        </p:nvSpPr>
        <p:spPr bwMode="auto">
          <a:xfrm>
            <a:off x="3487738" y="5040313"/>
            <a:ext cx="85725" cy="182562"/>
          </a:xfrm>
          <a:custGeom>
            <a:avLst/>
            <a:gdLst>
              <a:gd name="T0" fmla="*/ 2147483647 w 37"/>
              <a:gd name="T1" fmla="*/ 0 h 157"/>
              <a:gd name="T2" fmla="*/ 0 w 37"/>
              <a:gd name="T3" fmla="*/ 2147483647 h 157"/>
              <a:gd name="T4" fmla="*/ 0 w 37"/>
              <a:gd name="T5" fmla="*/ 2147483647 h 157"/>
              <a:gd name="T6" fmla="*/ 2147483647 w 37"/>
              <a:gd name="T7" fmla="*/ 2147483647 h 157"/>
              <a:gd name="T8" fmla="*/ 2147483647 w 37"/>
              <a:gd name="T9" fmla="*/ 0 h 1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7" h="157">
                <a:moveTo>
                  <a:pt x="36" y="0"/>
                </a:moveTo>
                <a:lnTo>
                  <a:pt x="0" y="41"/>
                </a:lnTo>
                <a:lnTo>
                  <a:pt x="0" y="156"/>
                </a:lnTo>
                <a:lnTo>
                  <a:pt x="36" y="115"/>
                </a:lnTo>
                <a:lnTo>
                  <a:pt x="36"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49" name="Freeform 117"/>
          <p:cNvSpPr>
            <a:spLocks/>
          </p:cNvSpPr>
          <p:nvPr/>
        </p:nvSpPr>
        <p:spPr bwMode="auto">
          <a:xfrm>
            <a:off x="2360613" y="4667250"/>
            <a:ext cx="93662" cy="84138"/>
          </a:xfrm>
          <a:custGeom>
            <a:avLst/>
            <a:gdLst>
              <a:gd name="T0" fmla="*/ 0 w 42"/>
              <a:gd name="T1" fmla="*/ 2147483647 h 62"/>
              <a:gd name="T2" fmla="*/ 0 w 42"/>
              <a:gd name="T3" fmla="*/ 2147483647 h 62"/>
              <a:gd name="T4" fmla="*/ 2147483647 w 42"/>
              <a:gd name="T5" fmla="*/ 0 h 62"/>
              <a:gd name="T6" fmla="*/ 2147483647 w 42"/>
              <a:gd name="T7" fmla="*/ 2147483647 h 62"/>
              <a:gd name="T8" fmla="*/ 2147483647 w 42"/>
              <a:gd name="T9" fmla="*/ 2147483647 h 62"/>
              <a:gd name="T10" fmla="*/ 0 w 42"/>
              <a:gd name="T11" fmla="*/ 2147483647 h 6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2" h="62">
                <a:moveTo>
                  <a:pt x="0" y="61"/>
                </a:moveTo>
                <a:lnTo>
                  <a:pt x="0" y="43"/>
                </a:lnTo>
                <a:lnTo>
                  <a:pt x="23" y="0"/>
                </a:lnTo>
                <a:lnTo>
                  <a:pt x="41" y="13"/>
                </a:lnTo>
                <a:lnTo>
                  <a:pt x="21" y="61"/>
                </a:lnTo>
                <a:lnTo>
                  <a:pt x="0" y="61"/>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50" name="Freeform 118"/>
          <p:cNvSpPr>
            <a:spLocks/>
          </p:cNvSpPr>
          <p:nvPr/>
        </p:nvSpPr>
        <p:spPr bwMode="auto">
          <a:xfrm>
            <a:off x="2492375" y="4595813"/>
            <a:ext cx="176213" cy="104775"/>
          </a:xfrm>
          <a:custGeom>
            <a:avLst/>
            <a:gdLst>
              <a:gd name="T0" fmla="*/ 2147483647 w 79"/>
              <a:gd name="T1" fmla="*/ 2147483647 h 77"/>
              <a:gd name="T2" fmla="*/ 0 w 79"/>
              <a:gd name="T3" fmla="*/ 2147483647 h 77"/>
              <a:gd name="T4" fmla="*/ 2147483647 w 79"/>
              <a:gd name="T5" fmla="*/ 2147483647 h 77"/>
              <a:gd name="T6" fmla="*/ 2147483647 w 79"/>
              <a:gd name="T7" fmla="*/ 2147483647 h 77"/>
              <a:gd name="T8" fmla="*/ 2147483647 w 79"/>
              <a:gd name="T9" fmla="*/ 2147483647 h 77"/>
              <a:gd name="T10" fmla="*/ 2147483647 w 79"/>
              <a:gd name="T11" fmla="*/ 0 h 77"/>
              <a:gd name="T12" fmla="*/ 2147483647 w 79"/>
              <a:gd name="T13" fmla="*/ 2147483647 h 7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9" h="77">
                <a:moveTo>
                  <a:pt x="17" y="8"/>
                </a:moveTo>
                <a:lnTo>
                  <a:pt x="0" y="45"/>
                </a:lnTo>
                <a:lnTo>
                  <a:pt x="30" y="69"/>
                </a:lnTo>
                <a:lnTo>
                  <a:pt x="65" y="76"/>
                </a:lnTo>
                <a:lnTo>
                  <a:pt x="78" y="46"/>
                </a:lnTo>
                <a:lnTo>
                  <a:pt x="70" y="0"/>
                </a:lnTo>
                <a:lnTo>
                  <a:pt x="17" y="8"/>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51" name="Freeform 119"/>
          <p:cNvSpPr>
            <a:spLocks/>
          </p:cNvSpPr>
          <p:nvPr/>
        </p:nvSpPr>
        <p:spPr bwMode="auto">
          <a:xfrm>
            <a:off x="2655888" y="4667250"/>
            <a:ext cx="261937" cy="117475"/>
          </a:xfrm>
          <a:custGeom>
            <a:avLst/>
            <a:gdLst>
              <a:gd name="T0" fmla="*/ 0 w 117"/>
              <a:gd name="T1" fmla="*/ 2147483647 h 87"/>
              <a:gd name="T2" fmla="*/ 2147483647 w 117"/>
              <a:gd name="T3" fmla="*/ 0 h 87"/>
              <a:gd name="T4" fmla="*/ 2147483647 w 117"/>
              <a:gd name="T5" fmla="*/ 2147483647 h 87"/>
              <a:gd name="T6" fmla="*/ 2147483647 w 117"/>
              <a:gd name="T7" fmla="*/ 2147483647 h 87"/>
              <a:gd name="T8" fmla="*/ 2147483647 w 117"/>
              <a:gd name="T9" fmla="*/ 2147483647 h 87"/>
              <a:gd name="T10" fmla="*/ 2147483647 w 117"/>
              <a:gd name="T11" fmla="*/ 2147483647 h 87"/>
              <a:gd name="T12" fmla="*/ 2147483647 w 117"/>
              <a:gd name="T13" fmla="*/ 2147483647 h 87"/>
              <a:gd name="T14" fmla="*/ 0 w 117"/>
              <a:gd name="T15" fmla="*/ 2147483647 h 8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7" h="87">
                <a:moveTo>
                  <a:pt x="0" y="31"/>
                </a:moveTo>
                <a:lnTo>
                  <a:pt x="79" y="0"/>
                </a:lnTo>
                <a:lnTo>
                  <a:pt x="94" y="37"/>
                </a:lnTo>
                <a:lnTo>
                  <a:pt x="109" y="46"/>
                </a:lnTo>
                <a:lnTo>
                  <a:pt x="116" y="76"/>
                </a:lnTo>
                <a:lnTo>
                  <a:pt x="77" y="80"/>
                </a:lnTo>
                <a:lnTo>
                  <a:pt x="48" y="86"/>
                </a:lnTo>
                <a:lnTo>
                  <a:pt x="0" y="31"/>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52" name="Freeform 120"/>
          <p:cNvSpPr>
            <a:spLocks/>
          </p:cNvSpPr>
          <p:nvPr/>
        </p:nvSpPr>
        <p:spPr bwMode="auto">
          <a:xfrm>
            <a:off x="2924175" y="4754563"/>
            <a:ext cx="207963" cy="65087"/>
          </a:xfrm>
          <a:custGeom>
            <a:avLst/>
            <a:gdLst>
              <a:gd name="T0" fmla="*/ 2147483647 w 93"/>
              <a:gd name="T1" fmla="*/ 2147483647 h 47"/>
              <a:gd name="T2" fmla="*/ 0 w 93"/>
              <a:gd name="T3" fmla="*/ 2147483647 h 47"/>
              <a:gd name="T4" fmla="*/ 2147483647 w 93"/>
              <a:gd name="T5" fmla="*/ 2147483647 h 47"/>
              <a:gd name="T6" fmla="*/ 2147483647 w 93"/>
              <a:gd name="T7" fmla="*/ 2147483647 h 47"/>
              <a:gd name="T8" fmla="*/ 2147483647 w 93"/>
              <a:gd name="T9" fmla="*/ 2147483647 h 47"/>
              <a:gd name="T10" fmla="*/ 2147483647 w 93"/>
              <a:gd name="T11" fmla="*/ 2147483647 h 47"/>
              <a:gd name="T12" fmla="*/ 2147483647 w 93"/>
              <a:gd name="T13" fmla="*/ 2147483647 h 47"/>
              <a:gd name="T14" fmla="*/ 2147483647 w 93"/>
              <a:gd name="T15" fmla="*/ 0 h 47"/>
              <a:gd name="T16" fmla="*/ 2147483647 w 93"/>
              <a:gd name="T17" fmla="*/ 2147483647 h 4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3" h="47">
                <a:moveTo>
                  <a:pt x="14" y="2"/>
                </a:moveTo>
                <a:lnTo>
                  <a:pt x="0" y="43"/>
                </a:lnTo>
                <a:lnTo>
                  <a:pt x="24" y="46"/>
                </a:lnTo>
                <a:lnTo>
                  <a:pt x="39" y="36"/>
                </a:lnTo>
                <a:lnTo>
                  <a:pt x="68" y="37"/>
                </a:lnTo>
                <a:lnTo>
                  <a:pt x="92" y="19"/>
                </a:lnTo>
                <a:lnTo>
                  <a:pt x="76" y="13"/>
                </a:lnTo>
                <a:lnTo>
                  <a:pt x="64" y="0"/>
                </a:lnTo>
                <a:lnTo>
                  <a:pt x="14" y="2"/>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53" name="Freeform 121"/>
          <p:cNvSpPr>
            <a:spLocks/>
          </p:cNvSpPr>
          <p:nvPr/>
        </p:nvSpPr>
        <p:spPr bwMode="auto">
          <a:xfrm>
            <a:off x="3078163" y="4891088"/>
            <a:ext cx="58737" cy="44450"/>
          </a:xfrm>
          <a:custGeom>
            <a:avLst/>
            <a:gdLst>
              <a:gd name="T0" fmla="*/ 0 w 26"/>
              <a:gd name="T1" fmla="*/ 2147483647 h 33"/>
              <a:gd name="T2" fmla="*/ 2147483647 w 26"/>
              <a:gd name="T3" fmla="*/ 0 h 33"/>
              <a:gd name="T4" fmla="*/ 2147483647 w 26"/>
              <a:gd name="T5" fmla="*/ 2147483647 h 33"/>
              <a:gd name="T6" fmla="*/ 2147483647 w 26"/>
              <a:gd name="T7" fmla="*/ 2147483647 h 33"/>
              <a:gd name="T8" fmla="*/ 0 w 26"/>
              <a:gd name="T9" fmla="*/ 2147483647 h 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6" h="33">
                <a:moveTo>
                  <a:pt x="0" y="12"/>
                </a:moveTo>
                <a:lnTo>
                  <a:pt x="25" y="0"/>
                </a:lnTo>
                <a:lnTo>
                  <a:pt x="25" y="28"/>
                </a:lnTo>
                <a:lnTo>
                  <a:pt x="8" y="32"/>
                </a:lnTo>
                <a:lnTo>
                  <a:pt x="0" y="12"/>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54" name="Freeform 122"/>
          <p:cNvSpPr>
            <a:spLocks/>
          </p:cNvSpPr>
          <p:nvPr/>
        </p:nvSpPr>
        <p:spPr bwMode="auto">
          <a:xfrm>
            <a:off x="3221038" y="4911725"/>
            <a:ext cx="354012" cy="254000"/>
          </a:xfrm>
          <a:custGeom>
            <a:avLst/>
            <a:gdLst>
              <a:gd name="T0" fmla="*/ 2147483647 w 158"/>
              <a:gd name="T1" fmla="*/ 0 h 187"/>
              <a:gd name="T2" fmla="*/ 0 w 158"/>
              <a:gd name="T3" fmla="*/ 2147483647 h 187"/>
              <a:gd name="T4" fmla="*/ 2147483647 w 158"/>
              <a:gd name="T5" fmla="*/ 2147483647 h 187"/>
              <a:gd name="T6" fmla="*/ 2147483647 w 158"/>
              <a:gd name="T7" fmla="*/ 2147483647 h 187"/>
              <a:gd name="T8" fmla="*/ 2147483647 w 158"/>
              <a:gd name="T9" fmla="*/ 2147483647 h 187"/>
              <a:gd name="T10" fmla="*/ 2147483647 w 158"/>
              <a:gd name="T11" fmla="*/ 2147483647 h 187"/>
              <a:gd name="T12" fmla="*/ 2147483647 w 158"/>
              <a:gd name="T13" fmla="*/ 2147483647 h 187"/>
              <a:gd name="T14" fmla="*/ 2147483647 w 158"/>
              <a:gd name="T15" fmla="*/ 2147483647 h 187"/>
              <a:gd name="T16" fmla="*/ 2147483647 w 158"/>
              <a:gd name="T17" fmla="*/ 2147483647 h 187"/>
              <a:gd name="T18" fmla="*/ 2147483647 w 158"/>
              <a:gd name="T19" fmla="*/ 0 h 1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8" h="187">
                <a:moveTo>
                  <a:pt x="27" y="0"/>
                </a:moveTo>
                <a:lnTo>
                  <a:pt x="0" y="71"/>
                </a:lnTo>
                <a:lnTo>
                  <a:pt x="19" y="106"/>
                </a:lnTo>
                <a:lnTo>
                  <a:pt x="19" y="169"/>
                </a:lnTo>
                <a:lnTo>
                  <a:pt x="57" y="186"/>
                </a:lnTo>
                <a:lnTo>
                  <a:pt x="74" y="149"/>
                </a:lnTo>
                <a:lnTo>
                  <a:pt x="122" y="140"/>
                </a:lnTo>
                <a:lnTo>
                  <a:pt x="157" y="100"/>
                </a:lnTo>
                <a:lnTo>
                  <a:pt x="120" y="37"/>
                </a:lnTo>
                <a:lnTo>
                  <a:pt x="27"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55" name="Freeform 123"/>
          <p:cNvSpPr>
            <a:spLocks/>
          </p:cNvSpPr>
          <p:nvPr/>
        </p:nvSpPr>
        <p:spPr bwMode="auto">
          <a:xfrm>
            <a:off x="3098800" y="4794250"/>
            <a:ext cx="193675" cy="100013"/>
          </a:xfrm>
          <a:custGeom>
            <a:avLst/>
            <a:gdLst>
              <a:gd name="T0" fmla="*/ 2147483647 w 87"/>
              <a:gd name="T1" fmla="*/ 0 h 73"/>
              <a:gd name="T2" fmla="*/ 0 w 87"/>
              <a:gd name="T3" fmla="*/ 2147483647 h 73"/>
              <a:gd name="T4" fmla="*/ 2147483647 w 87"/>
              <a:gd name="T5" fmla="*/ 2147483647 h 73"/>
              <a:gd name="T6" fmla="*/ 2147483647 w 87"/>
              <a:gd name="T7" fmla="*/ 2147483647 h 73"/>
              <a:gd name="T8" fmla="*/ 2147483647 w 87"/>
              <a:gd name="T9" fmla="*/ 2147483647 h 73"/>
              <a:gd name="T10" fmla="*/ 2147483647 w 87"/>
              <a:gd name="T11" fmla="*/ 2147483647 h 73"/>
              <a:gd name="T12" fmla="*/ 2147483647 w 87"/>
              <a:gd name="T13" fmla="*/ 2147483647 h 73"/>
              <a:gd name="T14" fmla="*/ 2147483647 w 87"/>
              <a:gd name="T15" fmla="*/ 2147483647 h 73"/>
              <a:gd name="T16" fmla="*/ 2147483647 w 87"/>
              <a:gd name="T17" fmla="*/ 0 h 7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73">
                <a:moveTo>
                  <a:pt x="18" y="0"/>
                </a:moveTo>
                <a:lnTo>
                  <a:pt x="0" y="21"/>
                </a:lnTo>
                <a:lnTo>
                  <a:pt x="7" y="38"/>
                </a:lnTo>
                <a:lnTo>
                  <a:pt x="23" y="44"/>
                </a:lnTo>
                <a:lnTo>
                  <a:pt x="40" y="72"/>
                </a:lnTo>
                <a:lnTo>
                  <a:pt x="86" y="61"/>
                </a:lnTo>
                <a:lnTo>
                  <a:pt x="86" y="31"/>
                </a:lnTo>
                <a:lnTo>
                  <a:pt x="54" y="5"/>
                </a:lnTo>
                <a:lnTo>
                  <a:pt x="18"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56" name="Freeform 124"/>
          <p:cNvSpPr>
            <a:spLocks/>
          </p:cNvSpPr>
          <p:nvPr/>
        </p:nvSpPr>
        <p:spPr bwMode="auto">
          <a:xfrm>
            <a:off x="830263" y="4870450"/>
            <a:ext cx="204787" cy="207963"/>
          </a:xfrm>
          <a:custGeom>
            <a:avLst/>
            <a:gdLst>
              <a:gd name="T0" fmla="*/ 0 w 120"/>
              <a:gd name="T1" fmla="*/ 2147483647 h 130"/>
              <a:gd name="T2" fmla="*/ 2147483647 w 120"/>
              <a:gd name="T3" fmla="*/ 0 h 130"/>
              <a:gd name="T4" fmla="*/ 2147483647 w 120"/>
              <a:gd name="T5" fmla="*/ 2147483647 h 130"/>
              <a:gd name="T6" fmla="*/ 2147483647 w 120"/>
              <a:gd name="T7" fmla="*/ 2147483647 h 130"/>
              <a:gd name="T8" fmla="*/ 2147483647 w 120"/>
              <a:gd name="T9" fmla="*/ 2147483647 h 130"/>
              <a:gd name="T10" fmla="*/ 2147483647 w 120"/>
              <a:gd name="T11" fmla="*/ 2147483647 h 130"/>
              <a:gd name="T12" fmla="*/ 2147483647 w 120"/>
              <a:gd name="T13" fmla="*/ 2147483647 h 130"/>
              <a:gd name="T14" fmla="*/ 0 w 120"/>
              <a:gd name="T15" fmla="*/ 2147483647 h 1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0" h="130">
                <a:moveTo>
                  <a:pt x="0" y="11"/>
                </a:moveTo>
                <a:lnTo>
                  <a:pt x="104" y="0"/>
                </a:lnTo>
                <a:lnTo>
                  <a:pt x="119" y="31"/>
                </a:lnTo>
                <a:lnTo>
                  <a:pt x="70" y="97"/>
                </a:lnTo>
                <a:lnTo>
                  <a:pt x="41" y="99"/>
                </a:lnTo>
                <a:lnTo>
                  <a:pt x="17" y="126"/>
                </a:lnTo>
                <a:lnTo>
                  <a:pt x="1" y="129"/>
                </a:lnTo>
                <a:lnTo>
                  <a:pt x="0" y="11"/>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57" name="Freeform 125"/>
          <p:cNvSpPr>
            <a:spLocks/>
          </p:cNvSpPr>
          <p:nvPr/>
        </p:nvSpPr>
        <p:spPr bwMode="auto">
          <a:xfrm>
            <a:off x="665163" y="4106863"/>
            <a:ext cx="206375" cy="163512"/>
          </a:xfrm>
          <a:custGeom>
            <a:avLst/>
            <a:gdLst>
              <a:gd name="T0" fmla="*/ 0 w 119"/>
              <a:gd name="T1" fmla="*/ 0 h 102"/>
              <a:gd name="T2" fmla="*/ 2147483647 w 119"/>
              <a:gd name="T3" fmla="*/ 2147483647 h 102"/>
              <a:gd name="T4" fmla="*/ 2147483647 w 119"/>
              <a:gd name="T5" fmla="*/ 2147483647 h 102"/>
              <a:gd name="T6" fmla="*/ 2147483647 w 119"/>
              <a:gd name="T7" fmla="*/ 2147483647 h 102"/>
              <a:gd name="T8" fmla="*/ 2147483647 w 119"/>
              <a:gd name="T9" fmla="*/ 2147483647 h 102"/>
              <a:gd name="T10" fmla="*/ 0 w 119"/>
              <a:gd name="T11" fmla="*/ 2147483647 h 102"/>
              <a:gd name="T12" fmla="*/ 0 w 119"/>
              <a:gd name="T13" fmla="*/ 0 h 1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9" h="102">
                <a:moveTo>
                  <a:pt x="0" y="0"/>
                </a:moveTo>
                <a:lnTo>
                  <a:pt x="73" y="6"/>
                </a:lnTo>
                <a:lnTo>
                  <a:pt x="118" y="87"/>
                </a:lnTo>
                <a:lnTo>
                  <a:pt x="94" y="101"/>
                </a:lnTo>
                <a:lnTo>
                  <a:pt x="42" y="76"/>
                </a:lnTo>
                <a:lnTo>
                  <a:pt x="0" y="90"/>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58" name="Freeform 126"/>
          <p:cNvSpPr>
            <a:spLocks/>
          </p:cNvSpPr>
          <p:nvPr/>
        </p:nvSpPr>
        <p:spPr bwMode="auto">
          <a:xfrm>
            <a:off x="641350" y="4264025"/>
            <a:ext cx="87313" cy="342900"/>
          </a:xfrm>
          <a:custGeom>
            <a:avLst/>
            <a:gdLst>
              <a:gd name="T0" fmla="*/ 0 w 51"/>
              <a:gd name="T1" fmla="*/ 0 h 216"/>
              <a:gd name="T2" fmla="*/ 2147483647 w 51"/>
              <a:gd name="T3" fmla="*/ 2147483647 h 216"/>
              <a:gd name="T4" fmla="*/ 2147483647 w 51"/>
              <a:gd name="T5" fmla="*/ 2147483647 h 216"/>
              <a:gd name="T6" fmla="*/ 0 w 51"/>
              <a:gd name="T7" fmla="*/ 2147483647 h 216"/>
              <a:gd name="T8" fmla="*/ 0 w 51"/>
              <a:gd name="T9" fmla="*/ 0 h 2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1" h="216">
                <a:moveTo>
                  <a:pt x="0" y="0"/>
                </a:moveTo>
                <a:lnTo>
                  <a:pt x="50" y="94"/>
                </a:lnTo>
                <a:lnTo>
                  <a:pt x="50" y="215"/>
                </a:lnTo>
                <a:lnTo>
                  <a:pt x="0" y="118"/>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59" name="Freeform 127"/>
          <p:cNvSpPr>
            <a:spLocks/>
          </p:cNvSpPr>
          <p:nvPr/>
        </p:nvSpPr>
        <p:spPr bwMode="auto">
          <a:xfrm>
            <a:off x="727075" y="4367213"/>
            <a:ext cx="161925" cy="239712"/>
          </a:xfrm>
          <a:custGeom>
            <a:avLst/>
            <a:gdLst>
              <a:gd name="T0" fmla="*/ 0 w 96"/>
              <a:gd name="T1" fmla="*/ 2147483647 h 151"/>
              <a:gd name="T2" fmla="*/ 2147483647 w 96"/>
              <a:gd name="T3" fmla="*/ 0 h 151"/>
              <a:gd name="T4" fmla="*/ 2147483647 w 96"/>
              <a:gd name="T5" fmla="*/ 2147483647 h 151"/>
              <a:gd name="T6" fmla="*/ 2147483647 w 96"/>
              <a:gd name="T7" fmla="*/ 2147483647 h 151"/>
              <a:gd name="T8" fmla="*/ 0 w 96"/>
              <a:gd name="T9" fmla="*/ 2147483647 h 151"/>
              <a:gd name="T10" fmla="*/ 0 w 96"/>
              <a:gd name="T11" fmla="*/ 2147483647 h 15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6" h="151">
                <a:moveTo>
                  <a:pt x="0" y="31"/>
                </a:moveTo>
                <a:lnTo>
                  <a:pt x="70" y="0"/>
                </a:lnTo>
                <a:lnTo>
                  <a:pt x="95" y="68"/>
                </a:lnTo>
                <a:lnTo>
                  <a:pt x="28" y="91"/>
                </a:lnTo>
                <a:lnTo>
                  <a:pt x="0" y="150"/>
                </a:lnTo>
                <a:lnTo>
                  <a:pt x="0" y="31"/>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60" name="Freeform 128"/>
          <p:cNvSpPr>
            <a:spLocks/>
          </p:cNvSpPr>
          <p:nvPr/>
        </p:nvSpPr>
        <p:spPr bwMode="auto">
          <a:xfrm>
            <a:off x="703263" y="4637088"/>
            <a:ext cx="130175" cy="442912"/>
          </a:xfrm>
          <a:custGeom>
            <a:avLst/>
            <a:gdLst>
              <a:gd name="T0" fmla="*/ 0 w 75"/>
              <a:gd name="T1" fmla="*/ 0 h 278"/>
              <a:gd name="T2" fmla="*/ 2147483647 w 75"/>
              <a:gd name="T3" fmla="*/ 2147483647 h 278"/>
              <a:gd name="T4" fmla="*/ 2147483647 w 75"/>
              <a:gd name="T5" fmla="*/ 2147483647 h 278"/>
              <a:gd name="T6" fmla="*/ 0 w 75"/>
              <a:gd name="T7" fmla="*/ 2147483647 h 278"/>
              <a:gd name="T8" fmla="*/ 0 w 75"/>
              <a:gd name="T9" fmla="*/ 0 h 27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5" h="278">
                <a:moveTo>
                  <a:pt x="0" y="0"/>
                </a:moveTo>
                <a:lnTo>
                  <a:pt x="74" y="161"/>
                </a:lnTo>
                <a:lnTo>
                  <a:pt x="74" y="277"/>
                </a:lnTo>
                <a:lnTo>
                  <a:pt x="0" y="117"/>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61" name="Freeform 129"/>
          <p:cNvSpPr>
            <a:spLocks/>
          </p:cNvSpPr>
          <p:nvPr/>
        </p:nvSpPr>
        <p:spPr bwMode="auto">
          <a:xfrm>
            <a:off x="1196975" y="4841875"/>
            <a:ext cx="20638" cy="225425"/>
          </a:xfrm>
          <a:custGeom>
            <a:avLst/>
            <a:gdLst>
              <a:gd name="T0" fmla="*/ 0 w 12"/>
              <a:gd name="T1" fmla="*/ 0 h 143"/>
              <a:gd name="T2" fmla="*/ 0 w 12"/>
              <a:gd name="T3" fmla="*/ 2147483647 h 143"/>
              <a:gd name="T4" fmla="*/ 2147483647 w 12"/>
              <a:gd name="T5" fmla="*/ 2147483647 h 143"/>
              <a:gd name="T6" fmla="*/ 2147483647 w 12"/>
              <a:gd name="T7" fmla="*/ 2147483647 h 143"/>
              <a:gd name="T8" fmla="*/ 0 w 12"/>
              <a:gd name="T9" fmla="*/ 0 h 14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 h="143">
                <a:moveTo>
                  <a:pt x="0" y="0"/>
                </a:moveTo>
                <a:lnTo>
                  <a:pt x="0" y="117"/>
                </a:lnTo>
                <a:lnTo>
                  <a:pt x="11" y="142"/>
                </a:lnTo>
                <a:lnTo>
                  <a:pt x="11" y="21"/>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62" name="Freeform 130"/>
          <p:cNvSpPr>
            <a:spLocks/>
          </p:cNvSpPr>
          <p:nvPr/>
        </p:nvSpPr>
        <p:spPr bwMode="auto">
          <a:xfrm>
            <a:off x="400050" y="5345113"/>
            <a:ext cx="79375" cy="203200"/>
          </a:xfrm>
          <a:custGeom>
            <a:avLst/>
            <a:gdLst>
              <a:gd name="T0" fmla="*/ 0 w 48"/>
              <a:gd name="T1" fmla="*/ 0 h 128"/>
              <a:gd name="T2" fmla="*/ 2147483647 w 48"/>
              <a:gd name="T3" fmla="*/ 2147483647 h 128"/>
              <a:gd name="T4" fmla="*/ 2147483647 w 48"/>
              <a:gd name="T5" fmla="*/ 2147483647 h 128"/>
              <a:gd name="T6" fmla="*/ 0 w 48"/>
              <a:gd name="T7" fmla="*/ 2147483647 h 128"/>
              <a:gd name="T8" fmla="*/ 0 w 48"/>
              <a:gd name="T9" fmla="*/ 0 h 1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8" h="128">
                <a:moveTo>
                  <a:pt x="0" y="0"/>
                </a:moveTo>
                <a:lnTo>
                  <a:pt x="47" y="8"/>
                </a:lnTo>
                <a:lnTo>
                  <a:pt x="47" y="127"/>
                </a:lnTo>
                <a:lnTo>
                  <a:pt x="0" y="117"/>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63" name="Freeform 131"/>
          <p:cNvSpPr>
            <a:spLocks/>
          </p:cNvSpPr>
          <p:nvPr/>
        </p:nvSpPr>
        <p:spPr bwMode="auto">
          <a:xfrm>
            <a:off x="477838" y="5257800"/>
            <a:ext cx="296862" cy="292100"/>
          </a:xfrm>
          <a:custGeom>
            <a:avLst/>
            <a:gdLst>
              <a:gd name="T0" fmla="*/ 0 w 172"/>
              <a:gd name="T1" fmla="*/ 2147483647 h 183"/>
              <a:gd name="T2" fmla="*/ 0 w 172"/>
              <a:gd name="T3" fmla="*/ 2147483647 h 183"/>
              <a:gd name="T4" fmla="*/ 2147483647 w 172"/>
              <a:gd name="T5" fmla="*/ 2147483647 h 183"/>
              <a:gd name="T6" fmla="*/ 2147483647 w 172"/>
              <a:gd name="T7" fmla="*/ 0 h 183"/>
              <a:gd name="T8" fmla="*/ 0 w 172"/>
              <a:gd name="T9" fmla="*/ 2147483647 h 1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2" h="183">
                <a:moveTo>
                  <a:pt x="0" y="62"/>
                </a:moveTo>
                <a:lnTo>
                  <a:pt x="0" y="182"/>
                </a:lnTo>
                <a:lnTo>
                  <a:pt x="171" y="119"/>
                </a:lnTo>
                <a:lnTo>
                  <a:pt x="171" y="0"/>
                </a:lnTo>
                <a:lnTo>
                  <a:pt x="0" y="62"/>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64" name="Freeform 132"/>
          <p:cNvSpPr>
            <a:spLocks/>
          </p:cNvSpPr>
          <p:nvPr/>
        </p:nvSpPr>
        <p:spPr bwMode="auto">
          <a:xfrm>
            <a:off x="773113" y="5051425"/>
            <a:ext cx="295275" cy="400050"/>
          </a:xfrm>
          <a:custGeom>
            <a:avLst/>
            <a:gdLst>
              <a:gd name="T0" fmla="*/ 0 w 173"/>
              <a:gd name="T1" fmla="*/ 2147483647 h 252"/>
              <a:gd name="T2" fmla="*/ 0 w 173"/>
              <a:gd name="T3" fmla="*/ 2147483647 h 252"/>
              <a:gd name="T4" fmla="*/ 2147483647 w 173"/>
              <a:gd name="T5" fmla="*/ 2147483647 h 252"/>
              <a:gd name="T6" fmla="*/ 2147483647 w 173"/>
              <a:gd name="T7" fmla="*/ 0 h 252"/>
              <a:gd name="T8" fmla="*/ 0 w 173"/>
              <a:gd name="T9" fmla="*/ 2147483647 h 2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 h="252">
                <a:moveTo>
                  <a:pt x="0" y="130"/>
                </a:moveTo>
                <a:lnTo>
                  <a:pt x="0" y="251"/>
                </a:lnTo>
                <a:lnTo>
                  <a:pt x="172" y="120"/>
                </a:lnTo>
                <a:lnTo>
                  <a:pt x="172" y="0"/>
                </a:lnTo>
                <a:lnTo>
                  <a:pt x="0" y="13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65" name="Freeform 133"/>
          <p:cNvSpPr>
            <a:spLocks/>
          </p:cNvSpPr>
          <p:nvPr/>
        </p:nvSpPr>
        <p:spPr bwMode="auto">
          <a:xfrm>
            <a:off x="1066800" y="4841875"/>
            <a:ext cx="98425" cy="400050"/>
          </a:xfrm>
          <a:custGeom>
            <a:avLst/>
            <a:gdLst>
              <a:gd name="T0" fmla="*/ 2147483647 w 57"/>
              <a:gd name="T1" fmla="*/ 0 h 254"/>
              <a:gd name="T2" fmla="*/ 0 w 57"/>
              <a:gd name="T3" fmla="*/ 2147483647 h 254"/>
              <a:gd name="T4" fmla="*/ 0 w 57"/>
              <a:gd name="T5" fmla="*/ 2147483647 h 254"/>
              <a:gd name="T6" fmla="*/ 2147483647 w 57"/>
              <a:gd name="T7" fmla="*/ 2147483647 h 254"/>
              <a:gd name="T8" fmla="*/ 2147483647 w 57"/>
              <a:gd name="T9" fmla="*/ 0 h 25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 h="254">
                <a:moveTo>
                  <a:pt x="56" y="0"/>
                </a:moveTo>
                <a:lnTo>
                  <a:pt x="0" y="134"/>
                </a:lnTo>
                <a:lnTo>
                  <a:pt x="0" y="253"/>
                </a:lnTo>
                <a:lnTo>
                  <a:pt x="56" y="120"/>
                </a:lnTo>
                <a:lnTo>
                  <a:pt x="56"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66" name="Freeform 134"/>
          <p:cNvSpPr>
            <a:spLocks/>
          </p:cNvSpPr>
          <p:nvPr/>
        </p:nvSpPr>
        <p:spPr bwMode="auto">
          <a:xfrm>
            <a:off x="1165225" y="4841875"/>
            <a:ext cx="33338" cy="190500"/>
          </a:xfrm>
          <a:custGeom>
            <a:avLst/>
            <a:gdLst>
              <a:gd name="T0" fmla="*/ 0 w 19"/>
              <a:gd name="T1" fmla="*/ 0 h 120"/>
              <a:gd name="T2" fmla="*/ 2147483647 w 19"/>
              <a:gd name="T3" fmla="*/ 0 h 120"/>
              <a:gd name="T4" fmla="*/ 2147483647 w 19"/>
              <a:gd name="T5" fmla="*/ 2147483647 h 120"/>
              <a:gd name="T6" fmla="*/ 0 w 19"/>
              <a:gd name="T7" fmla="*/ 2147483647 h 120"/>
              <a:gd name="T8" fmla="*/ 0 w 19"/>
              <a:gd name="T9" fmla="*/ 0 h 1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120">
                <a:moveTo>
                  <a:pt x="0" y="0"/>
                </a:moveTo>
                <a:lnTo>
                  <a:pt x="18" y="0"/>
                </a:lnTo>
                <a:lnTo>
                  <a:pt x="18" y="119"/>
                </a:lnTo>
                <a:lnTo>
                  <a:pt x="0" y="118"/>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67" name="Freeform 135"/>
          <p:cNvSpPr>
            <a:spLocks/>
          </p:cNvSpPr>
          <p:nvPr/>
        </p:nvSpPr>
        <p:spPr bwMode="auto">
          <a:xfrm>
            <a:off x="1217613" y="4775200"/>
            <a:ext cx="115887" cy="292100"/>
          </a:xfrm>
          <a:custGeom>
            <a:avLst/>
            <a:gdLst>
              <a:gd name="T0" fmla="*/ 0 w 69"/>
              <a:gd name="T1" fmla="*/ 2147483647 h 182"/>
              <a:gd name="T2" fmla="*/ 0 w 69"/>
              <a:gd name="T3" fmla="*/ 2147483647 h 182"/>
              <a:gd name="T4" fmla="*/ 2147483647 w 69"/>
              <a:gd name="T5" fmla="*/ 2147483647 h 182"/>
              <a:gd name="T6" fmla="*/ 2147483647 w 69"/>
              <a:gd name="T7" fmla="*/ 0 h 182"/>
              <a:gd name="T8" fmla="*/ 0 w 69"/>
              <a:gd name="T9" fmla="*/ 2147483647 h 1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9" h="182">
                <a:moveTo>
                  <a:pt x="0" y="60"/>
                </a:moveTo>
                <a:lnTo>
                  <a:pt x="0" y="181"/>
                </a:lnTo>
                <a:lnTo>
                  <a:pt x="68" y="119"/>
                </a:lnTo>
                <a:lnTo>
                  <a:pt x="68" y="0"/>
                </a:lnTo>
                <a:lnTo>
                  <a:pt x="0" y="6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68" name="Freeform 136"/>
          <p:cNvSpPr>
            <a:spLocks/>
          </p:cNvSpPr>
          <p:nvPr/>
        </p:nvSpPr>
        <p:spPr bwMode="auto">
          <a:xfrm>
            <a:off x="1322388" y="4697413"/>
            <a:ext cx="528637" cy="441325"/>
          </a:xfrm>
          <a:custGeom>
            <a:avLst/>
            <a:gdLst>
              <a:gd name="T0" fmla="*/ 0 w 311"/>
              <a:gd name="T1" fmla="*/ 0 h 277"/>
              <a:gd name="T2" fmla="*/ 2147483647 w 311"/>
              <a:gd name="T3" fmla="*/ 2147483647 h 277"/>
              <a:gd name="T4" fmla="*/ 2147483647 w 311"/>
              <a:gd name="T5" fmla="*/ 2147483647 h 277"/>
              <a:gd name="T6" fmla="*/ 2147483647 w 311"/>
              <a:gd name="T7" fmla="*/ 2147483647 h 277"/>
              <a:gd name="T8" fmla="*/ 2147483647 w 311"/>
              <a:gd name="T9" fmla="*/ 2147483647 h 277"/>
              <a:gd name="T10" fmla="*/ 0 w 311"/>
              <a:gd name="T11" fmla="*/ 0 h 27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11" h="277">
                <a:moveTo>
                  <a:pt x="0" y="0"/>
                </a:moveTo>
                <a:lnTo>
                  <a:pt x="8" y="51"/>
                </a:lnTo>
                <a:lnTo>
                  <a:pt x="8" y="123"/>
                </a:lnTo>
                <a:lnTo>
                  <a:pt x="310" y="276"/>
                </a:lnTo>
                <a:lnTo>
                  <a:pt x="310" y="155"/>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69" name="Freeform 137"/>
          <p:cNvSpPr>
            <a:spLocks/>
          </p:cNvSpPr>
          <p:nvPr/>
        </p:nvSpPr>
        <p:spPr bwMode="auto">
          <a:xfrm>
            <a:off x="1849438" y="4948238"/>
            <a:ext cx="73025" cy="441325"/>
          </a:xfrm>
          <a:custGeom>
            <a:avLst/>
            <a:gdLst>
              <a:gd name="T0" fmla="*/ 0 w 43"/>
              <a:gd name="T1" fmla="*/ 0 h 277"/>
              <a:gd name="T2" fmla="*/ 2147483647 w 43"/>
              <a:gd name="T3" fmla="*/ 2147483647 h 277"/>
              <a:gd name="T4" fmla="*/ 2147483647 w 43"/>
              <a:gd name="T5" fmla="*/ 2147483647 h 277"/>
              <a:gd name="T6" fmla="*/ 0 w 43"/>
              <a:gd name="T7" fmla="*/ 2147483647 h 277"/>
              <a:gd name="T8" fmla="*/ 0 w 43"/>
              <a:gd name="T9" fmla="*/ 0 h 2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3" h="277">
                <a:moveTo>
                  <a:pt x="0" y="0"/>
                </a:moveTo>
                <a:lnTo>
                  <a:pt x="42" y="155"/>
                </a:lnTo>
                <a:lnTo>
                  <a:pt x="42" y="276"/>
                </a:lnTo>
                <a:lnTo>
                  <a:pt x="0" y="118"/>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70" name="Freeform 138"/>
          <p:cNvSpPr>
            <a:spLocks/>
          </p:cNvSpPr>
          <p:nvPr/>
        </p:nvSpPr>
        <p:spPr bwMode="auto">
          <a:xfrm>
            <a:off x="1920875" y="5187950"/>
            <a:ext cx="169863" cy="201613"/>
          </a:xfrm>
          <a:custGeom>
            <a:avLst/>
            <a:gdLst>
              <a:gd name="T0" fmla="*/ 2147483647 w 98"/>
              <a:gd name="T1" fmla="*/ 2147483647 h 127"/>
              <a:gd name="T2" fmla="*/ 2147483647 w 98"/>
              <a:gd name="T3" fmla="*/ 0 h 127"/>
              <a:gd name="T4" fmla="*/ 2147483647 w 98"/>
              <a:gd name="T5" fmla="*/ 2147483647 h 127"/>
              <a:gd name="T6" fmla="*/ 0 w 98"/>
              <a:gd name="T7" fmla="*/ 2147483647 h 127"/>
              <a:gd name="T8" fmla="*/ 2147483647 w 98"/>
              <a:gd name="T9" fmla="*/ 2147483647 h 12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8" h="127">
                <a:moveTo>
                  <a:pt x="2" y="7"/>
                </a:moveTo>
                <a:lnTo>
                  <a:pt x="97" y="0"/>
                </a:lnTo>
                <a:lnTo>
                  <a:pt x="97" y="121"/>
                </a:lnTo>
                <a:lnTo>
                  <a:pt x="0" y="126"/>
                </a:lnTo>
                <a:lnTo>
                  <a:pt x="2" y="7"/>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71" name="Freeform 139"/>
          <p:cNvSpPr>
            <a:spLocks/>
          </p:cNvSpPr>
          <p:nvPr/>
        </p:nvSpPr>
        <p:spPr bwMode="auto">
          <a:xfrm>
            <a:off x="2089150" y="5102225"/>
            <a:ext cx="11113" cy="277813"/>
          </a:xfrm>
          <a:custGeom>
            <a:avLst/>
            <a:gdLst>
              <a:gd name="T0" fmla="*/ 2147483647 w 6"/>
              <a:gd name="T1" fmla="*/ 0 h 174"/>
              <a:gd name="T2" fmla="*/ 0 w 6"/>
              <a:gd name="T3" fmla="*/ 2147483647 h 174"/>
              <a:gd name="T4" fmla="*/ 0 w 6"/>
              <a:gd name="T5" fmla="*/ 2147483647 h 174"/>
              <a:gd name="T6" fmla="*/ 2147483647 w 6"/>
              <a:gd name="T7" fmla="*/ 2147483647 h 174"/>
              <a:gd name="T8" fmla="*/ 2147483647 w 6"/>
              <a:gd name="T9" fmla="*/ 0 h 17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74">
                <a:moveTo>
                  <a:pt x="4" y="0"/>
                </a:moveTo>
                <a:lnTo>
                  <a:pt x="0" y="53"/>
                </a:lnTo>
                <a:lnTo>
                  <a:pt x="0" y="173"/>
                </a:lnTo>
                <a:lnTo>
                  <a:pt x="5" y="122"/>
                </a:lnTo>
                <a:lnTo>
                  <a:pt x="4" y="0"/>
                </a:lnTo>
              </a:path>
            </a:pathLst>
          </a:custGeom>
          <a:solidFill>
            <a:schemeClr val="bg2"/>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72" name="Rectangle 140"/>
          <p:cNvSpPr>
            <a:spLocks noChangeArrowheads="1"/>
          </p:cNvSpPr>
          <p:nvPr/>
        </p:nvSpPr>
        <p:spPr bwMode="auto">
          <a:xfrm>
            <a:off x="3130550" y="2579688"/>
            <a:ext cx="790575" cy="549275"/>
          </a:xfrm>
          <a:prstGeom prst="rect">
            <a:avLst/>
          </a:prstGeom>
          <a:solidFill>
            <a:schemeClr val="folHlink"/>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endParaRPr lang="en-US" altLang="en-US" sz="1400" b="1">
              <a:solidFill>
                <a:srgbClr val="000000"/>
              </a:solidFill>
            </a:endParaRPr>
          </a:p>
        </p:txBody>
      </p:sp>
      <p:sp>
        <p:nvSpPr>
          <p:cNvPr id="18573" name="Freeform 141"/>
          <p:cNvSpPr>
            <a:spLocks/>
          </p:cNvSpPr>
          <p:nvPr/>
        </p:nvSpPr>
        <p:spPr bwMode="auto">
          <a:xfrm>
            <a:off x="3798888" y="3128963"/>
            <a:ext cx="985837" cy="474662"/>
          </a:xfrm>
          <a:custGeom>
            <a:avLst/>
            <a:gdLst>
              <a:gd name="T0" fmla="*/ 0 w 578"/>
              <a:gd name="T1" fmla="*/ 0 h 298"/>
              <a:gd name="T2" fmla="*/ 2147483647 w 578"/>
              <a:gd name="T3" fmla="*/ 0 h 298"/>
              <a:gd name="T4" fmla="*/ 2147483647 w 578"/>
              <a:gd name="T5" fmla="*/ 2147483647 h 298"/>
              <a:gd name="T6" fmla="*/ 2147483647 w 578"/>
              <a:gd name="T7" fmla="*/ 2147483647 h 298"/>
              <a:gd name="T8" fmla="*/ 2147483647 w 578"/>
              <a:gd name="T9" fmla="*/ 2147483647 h 298"/>
              <a:gd name="T10" fmla="*/ 2147483647 w 578"/>
              <a:gd name="T11" fmla="*/ 2147483647 h 298"/>
              <a:gd name="T12" fmla="*/ 2147483647 w 578"/>
              <a:gd name="T13" fmla="*/ 2147483647 h 298"/>
              <a:gd name="T14" fmla="*/ 2147483647 w 578"/>
              <a:gd name="T15" fmla="*/ 2147483647 h 298"/>
              <a:gd name="T16" fmla="*/ 2147483647 w 578"/>
              <a:gd name="T17" fmla="*/ 2147483647 h 298"/>
              <a:gd name="T18" fmla="*/ 0 w 578"/>
              <a:gd name="T19" fmla="*/ 2147483647 h 298"/>
              <a:gd name="T20" fmla="*/ 0 w 578"/>
              <a:gd name="T21" fmla="*/ 0 h 29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8" h="298">
                <a:moveTo>
                  <a:pt x="0" y="0"/>
                </a:moveTo>
                <a:lnTo>
                  <a:pt x="554" y="0"/>
                </a:lnTo>
                <a:lnTo>
                  <a:pt x="569" y="54"/>
                </a:lnTo>
                <a:lnTo>
                  <a:pt x="577" y="115"/>
                </a:lnTo>
                <a:lnTo>
                  <a:pt x="577" y="297"/>
                </a:lnTo>
                <a:lnTo>
                  <a:pt x="482" y="273"/>
                </a:lnTo>
                <a:lnTo>
                  <a:pt x="440" y="281"/>
                </a:lnTo>
                <a:lnTo>
                  <a:pt x="197" y="231"/>
                </a:lnTo>
                <a:lnTo>
                  <a:pt x="197" y="88"/>
                </a:lnTo>
                <a:lnTo>
                  <a:pt x="0" y="86"/>
                </a:lnTo>
                <a:lnTo>
                  <a:pt x="0"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74" name="Freeform 142"/>
          <p:cNvSpPr>
            <a:spLocks/>
          </p:cNvSpPr>
          <p:nvPr/>
        </p:nvSpPr>
        <p:spPr bwMode="auto">
          <a:xfrm>
            <a:off x="3367088" y="3262313"/>
            <a:ext cx="1552575" cy="1277937"/>
          </a:xfrm>
          <a:custGeom>
            <a:avLst/>
            <a:gdLst>
              <a:gd name="T0" fmla="*/ 2147483647 w 906"/>
              <a:gd name="T1" fmla="*/ 0 h 803"/>
              <a:gd name="T2" fmla="*/ 2147483647 w 906"/>
              <a:gd name="T3" fmla="*/ 0 h 803"/>
              <a:gd name="T4" fmla="*/ 2147483647 w 906"/>
              <a:gd name="T5" fmla="*/ 2147483647 h 803"/>
              <a:gd name="T6" fmla="*/ 2147483647 w 906"/>
              <a:gd name="T7" fmla="*/ 2147483647 h 803"/>
              <a:gd name="T8" fmla="*/ 2147483647 w 906"/>
              <a:gd name="T9" fmla="*/ 2147483647 h 803"/>
              <a:gd name="T10" fmla="*/ 2147483647 w 906"/>
              <a:gd name="T11" fmla="*/ 2147483647 h 803"/>
              <a:gd name="T12" fmla="*/ 2147483647 w 906"/>
              <a:gd name="T13" fmla="*/ 2147483647 h 803"/>
              <a:gd name="T14" fmla="*/ 2147483647 w 906"/>
              <a:gd name="T15" fmla="*/ 2147483647 h 803"/>
              <a:gd name="T16" fmla="*/ 2147483647 w 906"/>
              <a:gd name="T17" fmla="*/ 2147483647 h 803"/>
              <a:gd name="T18" fmla="*/ 2147483647 w 906"/>
              <a:gd name="T19" fmla="*/ 2147483647 h 803"/>
              <a:gd name="T20" fmla="*/ 2147483647 w 906"/>
              <a:gd name="T21" fmla="*/ 2147483647 h 803"/>
              <a:gd name="T22" fmla="*/ 2147483647 w 906"/>
              <a:gd name="T23" fmla="*/ 2147483647 h 803"/>
              <a:gd name="T24" fmla="*/ 2147483647 w 906"/>
              <a:gd name="T25" fmla="*/ 2147483647 h 803"/>
              <a:gd name="T26" fmla="*/ 2147483647 w 906"/>
              <a:gd name="T27" fmla="*/ 2147483647 h 803"/>
              <a:gd name="T28" fmla="*/ 2147483647 w 906"/>
              <a:gd name="T29" fmla="*/ 2147483647 h 803"/>
              <a:gd name="T30" fmla="*/ 2147483647 w 906"/>
              <a:gd name="T31" fmla="*/ 2147483647 h 803"/>
              <a:gd name="T32" fmla="*/ 2147483647 w 906"/>
              <a:gd name="T33" fmla="*/ 2147483647 h 803"/>
              <a:gd name="T34" fmla="*/ 2147483647 w 906"/>
              <a:gd name="T35" fmla="*/ 2147483647 h 803"/>
              <a:gd name="T36" fmla="*/ 2147483647 w 906"/>
              <a:gd name="T37" fmla="*/ 2147483647 h 803"/>
              <a:gd name="T38" fmla="*/ 2147483647 w 906"/>
              <a:gd name="T39" fmla="*/ 2147483647 h 803"/>
              <a:gd name="T40" fmla="*/ 0 w 906"/>
              <a:gd name="T41" fmla="*/ 2147483647 h 803"/>
              <a:gd name="T42" fmla="*/ 2147483647 w 906"/>
              <a:gd name="T43" fmla="*/ 2147483647 h 803"/>
              <a:gd name="T44" fmla="*/ 2147483647 w 906"/>
              <a:gd name="T45" fmla="*/ 0 h 80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906" h="803">
                <a:moveTo>
                  <a:pt x="252" y="0"/>
                </a:moveTo>
                <a:lnTo>
                  <a:pt x="449" y="0"/>
                </a:lnTo>
                <a:lnTo>
                  <a:pt x="449" y="143"/>
                </a:lnTo>
                <a:lnTo>
                  <a:pt x="692" y="194"/>
                </a:lnTo>
                <a:lnTo>
                  <a:pt x="732" y="188"/>
                </a:lnTo>
                <a:lnTo>
                  <a:pt x="829" y="211"/>
                </a:lnTo>
                <a:lnTo>
                  <a:pt x="863" y="217"/>
                </a:lnTo>
                <a:lnTo>
                  <a:pt x="861" y="360"/>
                </a:lnTo>
                <a:lnTo>
                  <a:pt x="905" y="460"/>
                </a:lnTo>
                <a:lnTo>
                  <a:pt x="879" y="509"/>
                </a:lnTo>
                <a:lnTo>
                  <a:pt x="798" y="529"/>
                </a:lnTo>
                <a:lnTo>
                  <a:pt x="672" y="632"/>
                </a:lnTo>
                <a:lnTo>
                  <a:pt x="641" y="714"/>
                </a:lnTo>
                <a:lnTo>
                  <a:pt x="657" y="802"/>
                </a:lnTo>
                <a:lnTo>
                  <a:pt x="495" y="743"/>
                </a:lnTo>
                <a:lnTo>
                  <a:pt x="389" y="567"/>
                </a:lnTo>
                <a:lnTo>
                  <a:pt x="306" y="541"/>
                </a:lnTo>
                <a:lnTo>
                  <a:pt x="260" y="589"/>
                </a:lnTo>
                <a:lnTo>
                  <a:pt x="195" y="551"/>
                </a:lnTo>
                <a:lnTo>
                  <a:pt x="135" y="442"/>
                </a:lnTo>
                <a:lnTo>
                  <a:pt x="0" y="329"/>
                </a:lnTo>
                <a:lnTo>
                  <a:pt x="252" y="329"/>
                </a:lnTo>
                <a:lnTo>
                  <a:pt x="252" y="0"/>
                </a:lnTo>
              </a:path>
            </a:pathLst>
          </a:custGeom>
          <a:solidFill>
            <a:srgbClr val="A6E2EF"/>
          </a:solidFill>
          <a:ln w="12700" cap="rnd" cmpd="sng">
            <a:solidFill>
              <a:schemeClr val="tx1"/>
            </a:solidFill>
            <a:prstDash val="solid"/>
            <a:round/>
            <a:headEnd type="none" w="med" len="med"/>
            <a:tailEnd type="none" w="med" len="med"/>
          </a:ln>
        </p:spPr>
        <p:txBody>
          <a:bodyPr/>
          <a:lstStyle/>
          <a:p>
            <a:endParaRPr lang="en-US"/>
          </a:p>
        </p:txBody>
      </p:sp>
      <p:sp>
        <p:nvSpPr>
          <p:cNvPr id="18575" name="Rectangle 143"/>
          <p:cNvSpPr>
            <a:spLocks noChangeArrowheads="1"/>
          </p:cNvSpPr>
          <p:nvPr/>
        </p:nvSpPr>
        <p:spPr bwMode="auto">
          <a:xfrm>
            <a:off x="2941638" y="3892550"/>
            <a:ext cx="307975" cy="250825"/>
          </a:xfrm>
          <a:prstGeom prst="rect">
            <a:avLst/>
          </a:prstGeom>
          <a:solidFill>
            <a:srgbClr val="9F9F9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endParaRPr lang="en-US" altLang="en-US" sz="1400" b="1">
              <a:solidFill>
                <a:srgbClr val="000000"/>
              </a:solidFill>
            </a:endParaRPr>
          </a:p>
        </p:txBody>
      </p:sp>
      <p:sp>
        <p:nvSpPr>
          <p:cNvPr id="18576" name="Freeform 144"/>
          <p:cNvSpPr>
            <a:spLocks/>
          </p:cNvSpPr>
          <p:nvPr/>
        </p:nvSpPr>
        <p:spPr bwMode="auto">
          <a:xfrm>
            <a:off x="3910013" y="2719388"/>
            <a:ext cx="836612" cy="412750"/>
          </a:xfrm>
          <a:custGeom>
            <a:avLst/>
            <a:gdLst>
              <a:gd name="T0" fmla="*/ 0 w 487"/>
              <a:gd name="T1" fmla="*/ 0 h 260"/>
              <a:gd name="T2" fmla="*/ 2147483647 w 487"/>
              <a:gd name="T3" fmla="*/ 0 h 260"/>
              <a:gd name="T4" fmla="*/ 2147483647 w 487"/>
              <a:gd name="T5" fmla="*/ 2147483647 h 260"/>
              <a:gd name="T6" fmla="*/ 2147483647 w 487"/>
              <a:gd name="T7" fmla="*/ 2147483647 h 260"/>
              <a:gd name="T8" fmla="*/ 2147483647 w 487"/>
              <a:gd name="T9" fmla="*/ 2147483647 h 260"/>
              <a:gd name="T10" fmla="*/ 2147483647 w 487"/>
              <a:gd name="T11" fmla="*/ 2147483647 h 260"/>
              <a:gd name="T12" fmla="*/ 0 w 487"/>
              <a:gd name="T13" fmla="*/ 2147483647 h 260"/>
              <a:gd name="T14" fmla="*/ 0 w 487"/>
              <a:gd name="T15" fmla="*/ 0 h 26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87" h="260">
                <a:moveTo>
                  <a:pt x="0" y="0"/>
                </a:moveTo>
                <a:lnTo>
                  <a:pt x="460" y="0"/>
                </a:lnTo>
                <a:lnTo>
                  <a:pt x="474" y="18"/>
                </a:lnTo>
                <a:lnTo>
                  <a:pt x="454" y="41"/>
                </a:lnTo>
                <a:lnTo>
                  <a:pt x="486" y="72"/>
                </a:lnTo>
                <a:lnTo>
                  <a:pt x="486" y="259"/>
                </a:lnTo>
                <a:lnTo>
                  <a:pt x="0" y="259"/>
                </a:lnTo>
                <a:lnTo>
                  <a:pt x="0"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77" name="Freeform 145"/>
          <p:cNvSpPr>
            <a:spLocks/>
          </p:cNvSpPr>
          <p:nvPr/>
        </p:nvSpPr>
        <p:spPr bwMode="auto">
          <a:xfrm>
            <a:off x="7191375" y="2436813"/>
            <a:ext cx="196850" cy="125412"/>
          </a:xfrm>
          <a:custGeom>
            <a:avLst/>
            <a:gdLst>
              <a:gd name="T0" fmla="*/ 2147483647 w 116"/>
              <a:gd name="T1" fmla="*/ 0 h 79"/>
              <a:gd name="T2" fmla="*/ 2147483647 w 116"/>
              <a:gd name="T3" fmla="*/ 0 h 79"/>
              <a:gd name="T4" fmla="*/ 2147483647 w 116"/>
              <a:gd name="T5" fmla="*/ 2147483647 h 79"/>
              <a:gd name="T6" fmla="*/ 0 w 116"/>
              <a:gd name="T7" fmla="*/ 2147483647 h 79"/>
              <a:gd name="T8" fmla="*/ 2147483647 w 116"/>
              <a:gd name="T9" fmla="*/ 0 h 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6" h="79">
                <a:moveTo>
                  <a:pt x="6" y="0"/>
                </a:moveTo>
                <a:lnTo>
                  <a:pt x="115" y="0"/>
                </a:lnTo>
                <a:lnTo>
                  <a:pt x="115" y="62"/>
                </a:lnTo>
                <a:lnTo>
                  <a:pt x="0" y="78"/>
                </a:lnTo>
                <a:lnTo>
                  <a:pt x="6"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78" name="Freeform 146"/>
          <p:cNvSpPr>
            <a:spLocks/>
          </p:cNvSpPr>
          <p:nvPr/>
        </p:nvSpPr>
        <p:spPr bwMode="auto">
          <a:xfrm>
            <a:off x="3703638" y="1871663"/>
            <a:ext cx="866775" cy="511175"/>
          </a:xfrm>
          <a:custGeom>
            <a:avLst/>
            <a:gdLst>
              <a:gd name="T0" fmla="*/ 0 w 507"/>
              <a:gd name="T1" fmla="*/ 0 h 320"/>
              <a:gd name="T2" fmla="*/ 2147483647 w 507"/>
              <a:gd name="T3" fmla="*/ 0 h 320"/>
              <a:gd name="T4" fmla="*/ 2147483647 w 507"/>
              <a:gd name="T5" fmla="*/ 2147483647 h 320"/>
              <a:gd name="T6" fmla="*/ 2147483647 w 507"/>
              <a:gd name="T7" fmla="*/ 2147483647 h 320"/>
              <a:gd name="T8" fmla="*/ 2147483647 w 507"/>
              <a:gd name="T9" fmla="*/ 2147483647 h 320"/>
              <a:gd name="T10" fmla="*/ 2147483647 w 507"/>
              <a:gd name="T11" fmla="*/ 2147483647 h 320"/>
              <a:gd name="T12" fmla="*/ 2147483647 w 507"/>
              <a:gd name="T13" fmla="*/ 2147483647 h 320"/>
              <a:gd name="T14" fmla="*/ 2147483647 w 507"/>
              <a:gd name="T15" fmla="*/ 2147483647 h 320"/>
              <a:gd name="T16" fmla="*/ 2147483647 w 507"/>
              <a:gd name="T17" fmla="*/ 2147483647 h 320"/>
              <a:gd name="T18" fmla="*/ 2147483647 w 507"/>
              <a:gd name="T19" fmla="*/ 2147483647 h 320"/>
              <a:gd name="T20" fmla="*/ 0 w 507"/>
              <a:gd name="T21" fmla="*/ 2147483647 h 320"/>
              <a:gd name="T22" fmla="*/ 0 w 507"/>
              <a:gd name="T23" fmla="*/ 0 h 3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07" h="320">
                <a:moveTo>
                  <a:pt x="0" y="0"/>
                </a:moveTo>
                <a:lnTo>
                  <a:pt x="496" y="0"/>
                </a:lnTo>
                <a:lnTo>
                  <a:pt x="496" y="25"/>
                </a:lnTo>
                <a:lnTo>
                  <a:pt x="474" y="51"/>
                </a:lnTo>
                <a:lnTo>
                  <a:pt x="506" y="89"/>
                </a:lnTo>
                <a:lnTo>
                  <a:pt x="506" y="228"/>
                </a:lnTo>
                <a:lnTo>
                  <a:pt x="484" y="228"/>
                </a:lnTo>
                <a:lnTo>
                  <a:pt x="484" y="319"/>
                </a:lnTo>
                <a:lnTo>
                  <a:pt x="398" y="291"/>
                </a:lnTo>
                <a:lnTo>
                  <a:pt x="363" y="270"/>
                </a:lnTo>
                <a:lnTo>
                  <a:pt x="0" y="270"/>
                </a:lnTo>
                <a:lnTo>
                  <a:pt x="0"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79" name="Freeform 147"/>
          <p:cNvSpPr>
            <a:spLocks/>
          </p:cNvSpPr>
          <p:nvPr/>
        </p:nvSpPr>
        <p:spPr bwMode="auto">
          <a:xfrm>
            <a:off x="4619625" y="2628900"/>
            <a:ext cx="793750" cy="636588"/>
          </a:xfrm>
          <a:custGeom>
            <a:avLst/>
            <a:gdLst>
              <a:gd name="T0" fmla="*/ 0 w 462"/>
              <a:gd name="T1" fmla="*/ 0 h 400"/>
              <a:gd name="T2" fmla="*/ 2147483647 w 462"/>
              <a:gd name="T3" fmla="*/ 0 h 400"/>
              <a:gd name="T4" fmla="*/ 2147483647 w 462"/>
              <a:gd name="T5" fmla="*/ 2147483647 h 400"/>
              <a:gd name="T6" fmla="*/ 2147483647 w 462"/>
              <a:gd name="T7" fmla="*/ 2147483647 h 400"/>
              <a:gd name="T8" fmla="*/ 2147483647 w 462"/>
              <a:gd name="T9" fmla="*/ 2147483647 h 400"/>
              <a:gd name="T10" fmla="*/ 2147483647 w 462"/>
              <a:gd name="T11" fmla="*/ 2147483647 h 400"/>
              <a:gd name="T12" fmla="*/ 2147483647 w 462"/>
              <a:gd name="T13" fmla="*/ 2147483647 h 400"/>
              <a:gd name="T14" fmla="*/ 2147483647 w 462"/>
              <a:gd name="T15" fmla="*/ 2147483647 h 400"/>
              <a:gd name="T16" fmla="*/ 2147483647 w 462"/>
              <a:gd name="T17" fmla="*/ 2147483647 h 400"/>
              <a:gd name="T18" fmla="*/ 2147483647 w 462"/>
              <a:gd name="T19" fmla="*/ 2147483647 h 400"/>
              <a:gd name="T20" fmla="*/ 2147483647 w 462"/>
              <a:gd name="T21" fmla="*/ 2147483647 h 400"/>
              <a:gd name="T22" fmla="*/ 2147483647 w 462"/>
              <a:gd name="T23" fmla="*/ 2147483647 h 400"/>
              <a:gd name="T24" fmla="*/ 2147483647 w 462"/>
              <a:gd name="T25" fmla="*/ 2147483647 h 400"/>
              <a:gd name="T26" fmla="*/ 2147483647 w 462"/>
              <a:gd name="T27" fmla="*/ 2147483647 h 400"/>
              <a:gd name="T28" fmla="*/ 2147483647 w 462"/>
              <a:gd name="T29" fmla="*/ 2147483647 h 400"/>
              <a:gd name="T30" fmla="*/ 2147483647 w 462"/>
              <a:gd name="T31" fmla="*/ 2147483647 h 400"/>
              <a:gd name="T32" fmla="*/ 0 w 462"/>
              <a:gd name="T33" fmla="*/ 0 h 4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62" h="400">
                <a:moveTo>
                  <a:pt x="0" y="0"/>
                </a:moveTo>
                <a:lnTo>
                  <a:pt x="304" y="0"/>
                </a:lnTo>
                <a:lnTo>
                  <a:pt x="300" y="53"/>
                </a:lnTo>
                <a:lnTo>
                  <a:pt x="356" y="149"/>
                </a:lnTo>
                <a:lnTo>
                  <a:pt x="383" y="166"/>
                </a:lnTo>
                <a:lnTo>
                  <a:pt x="366" y="194"/>
                </a:lnTo>
                <a:lnTo>
                  <a:pt x="431" y="293"/>
                </a:lnTo>
                <a:lnTo>
                  <a:pt x="461" y="303"/>
                </a:lnTo>
                <a:lnTo>
                  <a:pt x="421" y="399"/>
                </a:lnTo>
                <a:lnTo>
                  <a:pt x="381" y="399"/>
                </a:lnTo>
                <a:lnTo>
                  <a:pt x="393" y="357"/>
                </a:lnTo>
                <a:lnTo>
                  <a:pt x="87" y="357"/>
                </a:lnTo>
                <a:lnTo>
                  <a:pt x="72" y="313"/>
                </a:lnTo>
                <a:lnTo>
                  <a:pt x="72" y="127"/>
                </a:lnTo>
                <a:lnTo>
                  <a:pt x="40" y="97"/>
                </a:lnTo>
                <a:lnTo>
                  <a:pt x="60" y="75"/>
                </a:lnTo>
                <a:lnTo>
                  <a:pt x="0"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80" name="Freeform 148"/>
          <p:cNvSpPr>
            <a:spLocks/>
          </p:cNvSpPr>
          <p:nvPr/>
        </p:nvSpPr>
        <p:spPr bwMode="auto">
          <a:xfrm>
            <a:off x="2332038" y="1449388"/>
            <a:ext cx="1374775" cy="658812"/>
          </a:xfrm>
          <a:custGeom>
            <a:avLst/>
            <a:gdLst>
              <a:gd name="T0" fmla="*/ 2147483647 w 801"/>
              <a:gd name="T1" fmla="*/ 0 h 414"/>
              <a:gd name="T2" fmla="*/ 2147483647 w 801"/>
              <a:gd name="T3" fmla="*/ 0 h 414"/>
              <a:gd name="T4" fmla="*/ 2147483647 w 801"/>
              <a:gd name="T5" fmla="*/ 2147483647 h 414"/>
              <a:gd name="T6" fmla="*/ 2147483647 w 801"/>
              <a:gd name="T7" fmla="*/ 2147483647 h 414"/>
              <a:gd name="T8" fmla="*/ 2147483647 w 801"/>
              <a:gd name="T9" fmla="*/ 2147483647 h 414"/>
              <a:gd name="T10" fmla="*/ 2147483647 w 801"/>
              <a:gd name="T11" fmla="*/ 2147483647 h 414"/>
              <a:gd name="T12" fmla="*/ 2147483647 w 801"/>
              <a:gd name="T13" fmla="*/ 2147483647 h 414"/>
              <a:gd name="T14" fmla="*/ 2147483647 w 801"/>
              <a:gd name="T15" fmla="*/ 2147483647 h 414"/>
              <a:gd name="T16" fmla="*/ 2147483647 w 801"/>
              <a:gd name="T17" fmla="*/ 2147483647 h 414"/>
              <a:gd name="T18" fmla="*/ 2147483647 w 801"/>
              <a:gd name="T19" fmla="*/ 2147483647 h 414"/>
              <a:gd name="T20" fmla="*/ 0 w 801"/>
              <a:gd name="T21" fmla="*/ 2147483647 h 414"/>
              <a:gd name="T22" fmla="*/ 2147483647 w 801"/>
              <a:gd name="T23" fmla="*/ 0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01" h="414">
                <a:moveTo>
                  <a:pt x="2" y="0"/>
                </a:moveTo>
                <a:lnTo>
                  <a:pt x="800" y="0"/>
                </a:lnTo>
                <a:lnTo>
                  <a:pt x="800" y="358"/>
                </a:lnTo>
                <a:lnTo>
                  <a:pt x="329" y="358"/>
                </a:lnTo>
                <a:lnTo>
                  <a:pt x="329" y="380"/>
                </a:lnTo>
                <a:lnTo>
                  <a:pt x="216" y="413"/>
                </a:lnTo>
                <a:lnTo>
                  <a:pt x="149" y="298"/>
                </a:lnTo>
                <a:lnTo>
                  <a:pt x="109" y="314"/>
                </a:lnTo>
                <a:lnTo>
                  <a:pt x="99" y="292"/>
                </a:lnTo>
                <a:lnTo>
                  <a:pt x="123" y="231"/>
                </a:lnTo>
                <a:lnTo>
                  <a:pt x="0" y="104"/>
                </a:lnTo>
                <a:lnTo>
                  <a:pt x="2"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81" name="Freeform 149"/>
          <p:cNvSpPr>
            <a:spLocks/>
          </p:cNvSpPr>
          <p:nvPr/>
        </p:nvSpPr>
        <p:spPr bwMode="auto">
          <a:xfrm>
            <a:off x="3700463" y="1449388"/>
            <a:ext cx="854075" cy="423862"/>
          </a:xfrm>
          <a:custGeom>
            <a:avLst/>
            <a:gdLst>
              <a:gd name="T0" fmla="*/ 0 w 499"/>
              <a:gd name="T1" fmla="*/ 0 h 266"/>
              <a:gd name="T2" fmla="*/ 2147483647 w 499"/>
              <a:gd name="T3" fmla="*/ 0 h 266"/>
              <a:gd name="T4" fmla="*/ 2147483647 w 499"/>
              <a:gd name="T5" fmla="*/ 2147483647 h 266"/>
              <a:gd name="T6" fmla="*/ 2147483647 w 499"/>
              <a:gd name="T7" fmla="*/ 2147483647 h 266"/>
              <a:gd name="T8" fmla="*/ 2147483647 w 499"/>
              <a:gd name="T9" fmla="*/ 2147483647 h 266"/>
              <a:gd name="T10" fmla="*/ 0 w 499"/>
              <a:gd name="T11" fmla="*/ 0 h 2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99" h="266">
                <a:moveTo>
                  <a:pt x="0" y="0"/>
                </a:moveTo>
                <a:lnTo>
                  <a:pt x="448" y="0"/>
                </a:lnTo>
                <a:lnTo>
                  <a:pt x="490" y="199"/>
                </a:lnTo>
                <a:lnTo>
                  <a:pt x="498" y="265"/>
                </a:lnTo>
                <a:lnTo>
                  <a:pt x="2" y="265"/>
                </a:lnTo>
                <a:lnTo>
                  <a:pt x="0" y="0"/>
                </a:lnTo>
              </a:path>
            </a:pathLst>
          </a:custGeom>
          <a:solidFill>
            <a:schemeClr va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82" name="Freeform 150"/>
          <p:cNvSpPr>
            <a:spLocks/>
          </p:cNvSpPr>
          <p:nvPr/>
        </p:nvSpPr>
        <p:spPr bwMode="auto">
          <a:xfrm>
            <a:off x="3136900" y="3119438"/>
            <a:ext cx="663575" cy="777875"/>
          </a:xfrm>
          <a:custGeom>
            <a:avLst/>
            <a:gdLst>
              <a:gd name="T0" fmla="*/ 0 w 388"/>
              <a:gd name="T1" fmla="*/ 0 h 488"/>
              <a:gd name="T2" fmla="*/ 2147483647 w 388"/>
              <a:gd name="T3" fmla="*/ 0 h 488"/>
              <a:gd name="T4" fmla="*/ 2147483647 w 388"/>
              <a:gd name="T5" fmla="*/ 2147483647 h 488"/>
              <a:gd name="T6" fmla="*/ 2147483647 w 388"/>
              <a:gd name="T7" fmla="*/ 2147483647 h 488"/>
              <a:gd name="T8" fmla="*/ 2147483647 w 388"/>
              <a:gd name="T9" fmla="*/ 2147483647 h 488"/>
              <a:gd name="T10" fmla="*/ 2147483647 w 388"/>
              <a:gd name="T11" fmla="*/ 2147483647 h 488"/>
              <a:gd name="T12" fmla="*/ 0 w 388"/>
              <a:gd name="T13" fmla="*/ 2147483647 h 488"/>
              <a:gd name="T14" fmla="*/ 0 w 388"/>
              <a:gd name="T15" fmla="*/ 0 h 48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8" h="488">
                <a:moveTo>
                  <a:pt x="0" y="0"/>
                </a:moveTo>
                <a:lnTo>
                  <a:pt x="387" y="0"/>
                </a:lnTo>
                <a:lnTo>
                  <a:pt x="387" y="420"/>
                </a:lnTo>
                <a:lnTo>
                  <a:pt x="135" y="420"/>
                </a:lnTo>
                <a:lnTo>
                  <a:pt x="64" y="420"/>
                </a:lnTo>
                <a:lnTo>
                  <a:pt x="64" y="487"/>
                </a:lnTo>
                <a:lnTo>
                  <a:pt x="0" y="487"/>
                </a:lnTo>
                <a:lnTo>
                  <a:pt x="0" y="0"/>
                </a:lnTo>
              </a:path>
            </a:pathLst>
          </a:custGeom>
          <a:solidFill>
            <a:schemeClr va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83" name="Freeform 151"/>
          <p:cNvSpPr>
            <a:spLocks/>
          </p:cNvSpPr>
          <p:nvPr/>
        </p:nvSpPr>
        <p:spPr bwMode="auto">
          <a:xfrm>
            <a:off x="1900238" y="2452688"/>
            <a:ext cx="660400" cy="993775"/>
          </a:xfrm>
          <a:custGeom>
            <a:avLst/>
            <a:gdLst>
              <a:gd name="T0" fmla="*/ 0 w 387"/>
              <a:gd name="T1" fmla="*/ 0 h 624"/>
              <a:gd name="T2" fmla="*/ 2147483647 w 387"/>
              <a:gd name="T3" fmla="*/ 0 h 624"/>
              <a:gd name="T4" fmla="*/ 2147483647 w 387"/>
              <a:gd name="T5" fmla="*/ 2147483647 h 624"/>
              <a:gd name="T6" fmla="*/ 2147483647 w 387"/>
              <a:gd name="T7" fmla="*/ 2147483647 h 624"/>
              <a:gd name="T8" fmla="*/ 2147483647 w 387"/>
              <a:gd name="T9" fmla="*/ 2147483647 h 624"/>
              <a:gd name="T10" fmla="*/ 2147483647 w 387"/>
              <a:gd name="T11" fmla="*/ 2147483647 h 624"/>
              <a:gd name="T12" fmla="*/ 0 w 387"/>
              <a:gd name="T13" fmla="*/ 2147483647 h 624"/>
              <a:gd name="T14" fmla="*/ 0 w 387"/>
              <a:gd name="T15" fmla="*/ 0 h 62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7" h="624">
                <a:moveTo>
                  <a:pt x="0" y="0"/>
                </a:moveTo>
                <a:lnTo>
                  <a:pt x="386" y="0"/>
                </a:lnTo>
                <a:lnTo>
                  <a:pt x="386" y="424"/>
                </a:lnTo>
                <a:lnTo>
                  <a:pt x="386" y="519"/>
                </a:lnTo>
                <a:lnTo>
                  <a:pt x="343" y="509"/>
                </a:lnTo>
                <a:lnTo>
                  <a:pt x="363" y="623"/>
                </a:lnTo>
                <a:lnTo>
                  <a:pt x="0" y="263"/>
                </a:lnTo>
                <a:lnTo>
                  <a:pt x="0"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84" name="Freeform 152"/>
          <p:cNvSpPr>
            <a:spLocks/>
          </p:cNvSpPr>
          <p:nvPr/>
        </p:nvSpPr>
        <p:spPr bwMode="auto">
          <a:xfrm>
            <a:off x="2489200" y="3119438"/>
            <a:ext cx="649288" cy="771525"/>
          </a:xfrm>
          <a:custGeom>
            <a:avLst/>
            <a:gdLst>
              <a:gd name="T0" fmla="*/ 2147483647 w 378"/>
              <a:gd name="T1" fmla="*/ 0 h 484"/>
              <a:gd name="T2" fmla="*/ 2147483647 w 378"/>
              <a:gd name="T3" fmla="*/ 0 h 484"/>
              <a:gd name="T4" fmla="*/ 2147483647 w 378"/>
              <a:gd name="T5" fmla="*/ 2147483647 h 484"/>
              <a:gd name="T6" fmla="*/ 2147483647 w 378"/>
              <a:gd name="T7" fmla="*/ 2147483647 h 484"/>
              <a:gd name="T8" fmla="*/ 2147483647 w 378"/>
              <a:gd name="T9" fmla="*/ 2147483647 h 484"/>
              <a:gd name="T10" fmla="*/ 2147483647 w 378"/>
              <a:gd name="T11" fmla="*/ 2147483647 h 484"/>
              <a:gd name="T12" fmla="*/ 2147483647 w 378"/>
              <a:gd name="T13" fmla="*/ 2147483647 h 484"/>
              <a:gd name="T14" fmla="*/ 2147483647 w 378"/>
              <a:gd name="T15" fmla="*/ 2147483647 h 484"/>
              <a:gd name="T16" fmla="*/ 0 w 378"/>
              <a:gd name="T17" fmla="*/ 2147483647 h 484"/>
              <a:gd name="T18" fmla="*/ 2147483647 w 378"/>
              <a:gd name="T19" fmla="*/ 2147483647 h 484"/>
              <a:gd name="T20" fmla="*/ 2147483647 w 378"/>
              <a:gd name="T21" fmla="*/ 0 h 4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484">
                <a:moveTo>
                  <a:pt x="41" y="0"/>
                </a:moveTo>
                <a:lnTo>
                  <a:pt x="377" y="0"/>
                </a:lnTo>
                <a:lnTo>
                  <a:pt x="377" y="483"/>
                </a:lnTo>
                <a:lnTo>
                  <a:pt x="260" y="483"/>
                </a:lnTo>
                <a:lnTo>
                  <a:pt x="37" y="376"/>
                </a:lnTo>
                <a:lnTo>
                  <a:pt x="37" y="342"/>
                </a:lnTo>
                <a:lnTo>
                  <a:pt x="51" y="239"/>
                </a:lnTo>
                <a:lnTo>
                  <a:pt x="16" y="191"/>
                </a:lnTo>
                <a:lnTo>
                  <a:pt x="0" y="83"/>
                </a:lnTo>
                <a:lnTo>
                  <a:pt x="41" y="93"/>
                </a:lnTo>
                <a:lnTo>
                  <a:pt x="41"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85" name="Freeform 153"/>
          <p:cNvSpPr>
            <a:spLocks/>
          </p:cNvSpPr>
          <p:nvPr/>
        </p:nvSpPr>
        <p:spPr bwMode="auto">
          <a:xfrm>
            <a:off x="400050" y="3813175"/>
            <a:ext cx="1697038" cy="1544638"/>
          </a:xfrm>
          <a:custGeom>
            <a:avLst/>
            <a:gdLst>
              <a:gd name="T0" fmla="*/ 2147483647 w 991"/>
              <a:gd name="T1" fmla="*/ 2147483647 h 969"/>
              <a:gd name="T2" fmla="*/ 2147483647 w 991"/>
              <a:gd name="T3" fmla="*/ 0 h 969"/>
              <a:gd name="T4" fmla="*/ 2147483647 w 991"/>
              <a:gd name="T5" fmla="*/ 2147483647 h 969"/>
              <a:gd name="T6" fmla="*/ 2147483647 w 991"/>
              <a:gd name="T7" fmla="*/ 2147483647 h 969"/>
              <a:gd name="T8" fmla="*/ 2147483647 w 991"/>
              <a:gd name="T9" fmla="*/ 2147483647 h 969"/>
              <a:gd name="T10" fmla="*/ 2147483647 w 991"/>
              <a:gd name="T11" fmla="*/ 2147483647 h 969"/>
              <a:gd name="T12" fmla="*/ 2147483647 w 991"/>
              <a:gd name="T13" fmla="*/ 2147483647 h 969"/>
              <a:gd name="T14" fmla="*/ 2147483647 w 991"/>
              <a:gd name="T15" fmla="*/ 2147483647 h 969"/>
              <a:gd name="T16" fmla="*/ 2147483647 w 991"/>
              <a:gd name="T17" fmla="*/ 2147483647 h 969"/>
              <a:gd name="T18" fmla="*/ 2147483647 w 991"/>
              <a:gd name="T19" fmla="*/ 2147483647 h 969"/>
              <a:gd name="T20" fmla="*/ 2147483647 w 991"/>
              <a:gd name="T21" fmla="*/ 2147483647 h 969"/>
              <a:gd name="T22" fmla="*/ 2147483647 w 991"/>
              <a:gd name="T23" fmla="*/ 2147483647 h 969"/>
              <a:gd name="T24" fmla="*/ 2147483647 w 991"/>
              <a:gd name="T25" fmla="*/ 2147483647 h 969"/>
              <a:gd name="T26" fmla="*/ 2147483647 w 991"/>
              <a:gd name="T27" fmla="*/ 2147483647 h 969"/>
              <a:gd name="T28" fmla="*/ 2147483647 w 991"/>
              <a:gd name="T29" fmla="*/ 2147483647 h 969"/>
              <a:gd name="T30" fmla="*/ 2147483647 w 991"/>
              <a:gd name="T31" fmla="*/ 2147483647 h 969"/>
              <a:gd name="T32" fmla="*/ 2147483647 w 991"/>
              <a:gd name="T33" fmla="*/ 2147483647 h 969"/>
              <a:gd name="T34" fmla="*/ 2147483647 w 991"/>
              <a:gd name="T35" fmla="*/ 2147483647 h 969"/>
              <a:gd name="T36" fmla="*/ 2147483647 w 991"/>
              <a:gd name="T37" fmla="*/ 2147483647 h 969"/>
              <a:gd name="T38" fmla="*/ 2147483647 w 991"/>
              <a:gd name="T39" fmla="*/ 2147483647 h 969"/>
              <a:gd name="T40" fmla="*/ 2147483647 w 991"/>
              <a:gd name="T41" fmla="*/ 2147483647 h 969"/>
              <a:gd name="T42" fmla="*/ 2147483647 w 991"/>
              <a:gd name="T43" fmla="*/ 2147483647 h 969"/>
              <a:gd name="T44" fmla="*/ 0 w 991"/>
              <a:gd name="T45" fmla="*/ 2147483647 h 969"/>
              <a:gd name="T46" fmla="*/ 2147483647 w 991"/>
              <a:gd name="T47" fmla="*/ 2147483647 h 969"/>
              <a:gd name="T48" fmla="*/ 2147483647 w 991"/>
              <a:gd name="T49" fmla="*/ 2147483647 h 969"/>
              <a:gd name="T50" fmla="*/ 2147483647 w 991"/>
              <a:gd name="T51" fmla="*/ 2147483647 h 969"/>
              <a:gd name="T52" fmla="*/ 2147483647 w 991"/>
              <a:gd name="T53" fmla="*/ 2147483647 h 969"/>
              <a:gd name="T54" fmla="*/ 2147483647 w 991"/>
              <a:gd name="T55" fmla="*/ 2147483647 h 969"/>
              <a:gd name="T56" fmla="*/ 2147483647 w 991"/>
              <a:gd name="T57" fmla="*/ 2147483647 h 969"/>
              <a:gd name="T58" fmla="*/ 2147483647 w 991"/>
              <a:gd name="T59" fmla="*/ 2147483647 h 969"/>
              <a:gd name="T60" fmla="*/ 2147483647 w 991"/>
              <a:gd name="T61" fmla="*/ 2147483647 h 969"/>
              <a:gd name="T62" fmla="*/ 2147483647 w 991"/>
              <a:gd name="T63" fmla="*/ 2147483647 h 969"/>
              <a:gd name="T64" fmla="*/ 2147483647 w 991"/>
              <a:gd name="T65" fmla="*/ 2147483647 h 969"/>
              <a:gd name="T66" fmla="*/ 2147483647 w 991"/>
              <a:gd name="T67" fmla="*/ 2147483647 h 969"/>
              <a:gd name="T68" fmla="*/ 2147483647 w 991"/>
              <a:gd name="T69" fmla="*/ 2147483647 h 969"/>
              <a:gd name="T70" fmla="*/ 2147483647 w 991"/>
              <a:gd name="T71" fmla="*/ 2147483647 h 969"/>
              <a:gd name="T72" fmla="*/ 2147483647 w 991"/>
              <a:gd name="T73" fmla="*/ 2147483647 h 969"/>
              <a:gd name="T74" fmla="*/ 2147483647 w 991"/>
              <a:gd name="T75" fmla="*/ 2147483647 h 969"/>
              <a:gd name="T76" fmla="*/ 2147483647 w 991"/>
              <a:gd name="T77" fmla="*/ 2147483647 h 969"/>
              <a:gd name="T78" fmla="*/ 2147483647 w 991"/>
              <a:gd name="T79" fmla="*/ 2147483647 h 969"/>
              <a:gd name="T80" fmla="*/ 2147483647 w 991"/>
              <a:gd name="T81" fmla="*/ 2147483647 h 969"/>
              <a:gd name="T82" fmla="*/ 2147483647 w 991"/>
              <a:gd name="T83" fmla="*/ 2147483647 h 96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91" h="969">
                <a:moveTo>
                  <a:pt x="158" y="144"/>
                </a:moveTo>
                <a:lnTo>
                  <a:pt x="357" y="0"/>
                </a:lnTo>
                <a:lnTo>
                  <a:pt x="452" y="25"/>
                </a:lnTo>
                <a:lnTo>
                  <a:pt x="498" y="71"/>
                </a:lnTo>
                <a:lnTo>
                  <a:pt x="685" y="89"/>
                </a:lnTo>
                <a:lnTo>
                  <a:pt x="691" y="569"/>
                </a:lnTo>
                <a:lnTo>
                  <a:pt x="752" y="583"/>
                </a:lnTo>
                <a:lnTo>
                  <a:pt x="780" y="641"/>
                </a:lnTo>
                <a:lnTo>
                  <a:pt x="823" y="621"/>
                </a:lnTo>
                <a:lnTo>
                  <a:pt x="913" y="751"/>
                </a:lnTo>
                <a:lnTo>
                  <a:pt x="990" y="811"/>
                </a:lnTo>
                <a:lnTo>
                  <a:pt x="987" y="863"/>
                </a:lnTo>
                <a:lnTo>
                  <a:pt x="890" y="869"/>
                </a:lnTo>
                <a:lnTo>
                  <a:pt x="847" y="710"/>
                </a:lnTo>
                <a:lnTo>
                  <a:pt x="538" y="554"/>
                </a:lnTo>
                <a:lnTo>
                  <a:pt x="547" y="603"/>
                </a:lnTo>
                <a:lnTo>
                  <a:pt x="477" y="667"/>
                </a:lnTo>
                <a:lnTo>
                  <a:pt x="466" y="643"/>
                </a:lnTo>
                <a:lnTo>
                  <a:pt x="446" y="643"/>
                </a:lnTo>
                <a:lnTo>
                  <a:pt x="391" y="776"/>
                </a:lnTo>
                <a:lnTo>
                  <a:pt x="219" y="906"/>
                </a:lnTo>
                <a:lnTo>
                  <a:pt x="48" y="968"/>
                </a:lnTo>
                <a:lnTo>
                  <a:pt x="0" y="960"/>
                </a:lnTo>
                <a:lnTo>
                  <a:pt x="195" y="849"/>
                </a:lnTo>
                <a:lnTo>
                  <a:pt x="219" y="849"/>
                </a:lnTo>
                <a:lnTo>
                  <a:pt x="290" y="762"/>
                </a:lnTo>
                <a:lnTo>
                  <a:pt x="322" y="759"/>
                </a:lnTo>
                <a:lnTo>
                  <a:pt x="371" y="693"/>
                </a:lnTo>
                <a:lnTo>
                  <a:pt x="354" y="664"/>
                </a:lnTo>
                <a:lnTo>
                  <a:pt x="250" y="678"/>
                </a:lnTo>
                <a:lnTo>
                  <a:pt x="178" y="513"/>
                </a:lnTo>
                <a:lnTo>
                  <a:pt x="219" y="438"/>
                </a:lnTo>
                <a:lnTo>
                  <a:pt x="285" y="412"/>
                </a:lnTo>
                <a:lnTo>
                  <a:pt x="261" y="346"/>
                </a:lnTo>
                <a:lnTo>
                  <a:pt x="192" y="377"/>
                </a:lnTo>
                <a:lnTo>
                  <a:pt x="141" y="282"/>
                </a:lnTo>
                <a:lnTo>
                  <a:pt x="198" y="259"/>
                </a:lnTo>
                <a:lnTo>
                  <a:pt x="250" y="285"/>
                </a:lnTo>
                <a:lnTo>
                  <a:pt x="273" y="271"/>
                </a:lnTo>
                <a:lnTo>
                  <a:pt x="230" y="190"/>
                </a:lnTo>
                <a:lnTo>
                  <a:pt x="155" y="184"/>
                </a:lnTo>
                <a:lnTo>
                  <a:pt x="158" y="144"/>
                </a:lnTo>
              </a:path>
            </a:pathLst>
          </a:custGeom>
          <a:solidFill>
            <a:schemeClr va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586" name="Rectangle 154"/>
          <p:cNvSpPr>
            <a:spLocks noChangeArrowheads="1"/>
          </p:cNvSpPr>
          <p:nvPr/>
        </p:nvSpPr>
        <p:spPr bwMode="auto">
          <a:xfrm>
            <a:off x="3962400" y="5461000"/>
            <a:ext cx="177800" cy="165100"/>
          </a:xfrm>
          <a:prstGeom prst="rect">
            <a:avLst/>
          </a:prstGeom>
          <a:solidFill>
            <a:schemeClr val="folHlink"/>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endParaRPr lang="en-US" altLang="en-US" sz="1400" b="1">
              <a:solidFill>
                <a:srgbClr val="000000"/>
              </a:solidFill>
            </a:endParaRPr>
          </a:p>
        </p:txBody>
      </p:sp>
      <p:sp>
        <p:nvSpPr>
          <p:cNvPr id="18587" name="Rectangle 155"/>
          <p:cNvSpPr>
            <a:spLocks noChangeArrowheads="1"/>
          </p:cNvSpPr>
          <p:nvPr/>
        </p:nvSpPr>
        <p:spPr bwMode="auto">
          <a:xfrm>
            <a:off x="3962400" y="5754688"/>
            <a:ext cx="177800" cy="165100"/>
          </a:xfrm>
          <a:prstGeom prst="rect">
            <a:avLst/>
          </a:prstGeom>
          <a:solidFill>
            <a:schemeClr val="hlink"/>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endParaRPr lang="en-US" altLang="en-US" sz="1400" b="1">
              <a:solidFill>
                <a:srgbClr val="000000"/>
              </a:solidFill>
            </a:endParaRPr>
          </a:p>
        </p:txBody>
      </p:sp>
      <p:sp>
        <p:nvSpPr>
          <p:cNvPr id="18588" name="Rectangle 156"/>
          <p:cNvSpPr>
            <a:spLocks noChangeArrowheads="1"/>
          </p:cNvSpPr>
          <p:nvPr/>
        </p:nvSpPr>
        <p:spPr bwMode="auto">
          <a:xfrm>
            <a:off x="4283075" y="5730875"/>
            <a:ext cx="2171700" cy="185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1400">
                <a:solidFill>
                  <a:srgbClr val="000000"/>
                </a:solidFill>
              </a:rPr>
              <a:t>No specific captive statutes</a:t>
            </a:r>
          </a:p>
        </p:txBody>
      </p:sp>
      <p:sp>
        <p:nvSpPr>
          <p:cNvPr id="18589" name="Text Box 157"/>
          <p:cNvSpPr txBox="1">
            <a:spLocks noChangeArrowheads="1"/>
          </p:cNvSpPr>
          <p:nvPr/>
        </p:nvSpPr>
        <p:spPr bwMode="auto">
          <a:xfrm>
            <a:off x="4262438" y="5434013"/>
            <a:ext cx="1282700" cy="185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1400">
                <a:solidFill>
                  <a:srgbClr val="000000"/>
                </a:solidFill>
              </a:rPr>
              <a:t>Captive statutes</a:t>
            </a:r>
          </a:p>
        </p:txBody>
      </p:sp>
      <p:sp>
        <p:nvSpPr>
          <p:cNvPr id="18590" name="Text Box 158"/>
          <p:cNvSpPr txBox="1">
            <a:spLocks noChangeArrowheads="1"/>
          </p:cNvSpPr>
          <p:nvPr/>
        </p:nvSpPr>
        <p:spPr bwMode="auto">
          <a:xfrm>
            <a:off x="1584325" y="1544638"/>
            <a:ext cx="4826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FFFFFF"/>
                </a:solidFill>
              </a:rPr>
              <a:t>WA</a:t>
            </a:r>
          </a:p>
        </p:txBody>
      </p:sp>
      <p:sp>
        <p:nvSpPr>
          <p:cNvPr id="18591" name="Text Box 159"/>
          <p:cNvSpPr txBox="1">
            <a:spLocks noChangeArrowheads="1"/>
          </p:cNvSpPr>
          <p:nvPr/>
        </p:nvSpPr>
        <p:spPr bwMode="auto">
          <a:xfrm>
            <a:off x="1655763" y="2085975"/>
            <a:ext cx="33655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OR</a:t>
            </a:r>
          </a:p>
        </p:txBody>
      </p:sp>
      <p:sp>
        <p:nvSpPr>
          <p:cNvPr id="18592" name="Text Box 160"/>
          <p:cNvSpPr txBox="1">
            <a:spLocks noChangeArrowheads="1"/>
          </p:cNvSpPr>
          <p:nvPr/>
        </p:nvSpPr>
        <p:spPr bwMode="auto">
          <a:xfrm>
            <a:off x="1625600" y="2828925"/>
            <a:ext cx="3302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FFFFFF"/>
                </a:solidFill>
              </a:rPr>
              <a:t>CA</a:t>
            </a:r>
          </a:p>
        </p:txBody>
      </p:sp>
      <p:sp>
        <p:nvSpPr>
          <p:cNvPr id="18593" name="Text Box 161"/>
          <p:cNvSpPr txBox="1">
            <a:spLocks noChangeArrowheads="1"/>
          </p:cNvSpPr>
          <p:nvPr/>
        </p:nvSpPr>
        <p:spPr bwMode="auto">
          <a:xfrm flipH="1">
            <a:off x="3111500" y="2276475"/>
            <a:ext cx="439738"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FFFFFF"/>
                </a:solidFill>
              </a:rPr>
              <a:t>WY</a:t>
            </a:r>
          </a:p>
        </p:txBody>
      </p:sp>
      <p:sp>
        <p:nvSpPr>
          <p:cNvPr id="18594" name="Text Box 162"/>
          <p:cNvSpPr txBox="1">
            <a:spLocks noChangeArrowheads="1"/>
          </p:cNvSpPr>
          <p:nvPr/>
        </p:nvSpPr>
        <p:spPr bwMode="auto">
          <a:xfrm>
            <a:off x="2028825" y="2689225"/>
            <a:ext cx="466725"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NV</a:t>
            </a:r>
          </a:p>
        </p:txBody>
      </p:sp>
      <p:sp>
        <p:nvSpPr>
          <p:cNvPr id="18595" name="Text Box 163"/>
          <p:cNvSpPr txBox="1">
            <a:spLocks noChangeArrowheads="1"/>
          </p:cNvSpPr>
          <p:nvPr/>
        </p:nvSpPr>
        <p:spPr bwMode="auto">
          <a:xfrm>
            <a:off x="2808288" y="1616075"/>
            <a:ext cx="3302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MT</a:t>
            </a:r>
          </a:p>
        </p:txBody>
      </p:sp>
      <p:sp>
        <p:nvSpPr>
          <p:cNvPr id="18596" name="Text Box 164"/>
          <p:cNvSpPr txBox="1">
            <a:spLocks noChangeArrowheads="1"/>
          </p:cNvSpPr>
          <p:nvPr/>
        </p:nvSpPr>
        <p:spPr bwMode="auto">
          <a:xfrm>
            <a:off x="2339975" y="2097088"/>
            <a:ext cx="284163"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FFFFFF"/>
                </a:solidFill>
              </a:rPr>
              <a:t>ID</a:t>
            </a:r>
          </a:p>
        </p:txBody>
      </p:sp>
      <p:sp>
        <p:nvSpPr>
          <p:cNvPr id="18597" name="Text Box 165"/>
          <p:cNvSpPr txBox="1">
            <a:spLocks noChangeArrowheads="1"/>
          </p:cNvSpPr>
          <p:nvPr/>
        </p:nvSpPr>
        <p:spPr bwMode="auto">
          <a:xfrm>
            <a:off x="2657475" y="3314700"/>
            <a:ext cx="3175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AZ</a:t>
            </a:r>
          </a:p>
        </p:txBody>
      </p:sp>
      <p:sp>
        <p:nvSpPr>
          <p:cNvPr id="18598" name="Text Box 166"/>
          <p:cNvSpPr txBox="1">
            <a:spLocks noChangeArrowheads="1"/>
          </p:cNvSpPr>
          <p:nvPr/>
        </p:nvSpPr>
        <p:spPr bwMode="auto">
          <a:xfrm>
            <a:off x="2689225" y="2747963"/>
            <a:ext cx="3175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UT</a:t>
            </a:r>
          </a:p>
        </p:txBody>
      </p:sp>
      <p:sp>
        <p:nvSpPr>
          <p:cNvPr id="18599" name="Text Box 167"/>
          <p:cNvSpPr txBox="1">
            <a:spLocks noChangeArrowheads="1"/>
          </p:cNvSpPr>
          <p:nvPr/>
        </p:nvSpPr>
        <p:spPr bwMode="auto">
          <a:xfrm>
            <a:off x="4606925" y="1655763"/>
            <a:ext cx="339725"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FFFFFF"/>
                </a:solidFill>
              </a:rPr>
              <a:t>MN</a:t>
            </a:r>
          </a:p>
        </p:txBody>
      </p:sp>
      <p:sp>
        <p:nvSpPr>
          <p:cNvPr id="18600" name="Text Box 168"/>
          <p:cNvSpPr txBox="1">
            <a:spLocks noChangeArrowheads="1"/>
          </p:cNvSpPr>
          <p:nvPr/>
        </p:nvSpPr>
        <p:spPr bwMode="auto">
          <a:xfrm>
            <a:off x="3952875" y="1997075"/>
            <a:ext cx="325438"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SD</a:t>
            </a:r>
          </a:p>
        </p:txBody>
      </p:sp>
      <p:sp>
        <p:nvSpPr>
          <p:cNvPr id="18601" name="Text Box 169"/>
          <p:cNvSpPr txBox="1">
            <a:spLocks noChangeArrowheads="1"/>
          </p:cNvSpPr>
          <p:nvPr/>
        </p:nvSpPr>
        <p:spPr bwMode="auto">
          <a:xfrm>
            <a:off x="7607300" y="1784350"/>
            <a:ext cx="33655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ME</a:t>
            </a:r>
          </a:p>
        </p:txBody>
      </p:sp>
      <p:sp>
        <p:nvSpPr>
          <p:cNvPr id="18602" name="Text Box 170"/>
          <p:cNvSpPr txBox="1">
            <a:spLocks noChangeArrowheads="1"/>
          </p:cNvSpPr>
          <p:nvPr/>
        </p:nvSpPr>
        <p:spPr bwMode="auto">
          <a:xfrm>
            <a:off x="4098925" y="3729038"/>
            <a:ext cx="312738"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t>TX</a:t>
            </a:r>
          </a:p>
        </p:txBody>
      </p:sp>
      <p:sp>
        <p:nvSpPr>
          <p:cNvPr id="18603" name="Text Box 171"/>
          <p:cNvSpPr txBox="1">
            <a:spLocks noChangeArrowheads="1"/>
          </p:cNvSpPr>
          <p:nvPr/>
        </p:nvSpPr>
        <p:spPr bwMode="auto">
          <a:xfrm>
            <a:off x="3303588" y="2719388"/>
            <a:ext cx="33655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CO</a:t>
            </a:r>
          </a:p>
        </p:txBody>
      </p:sp>
      <p:sp>
        <p:nvSpPr>
          <p:cNvPr id="18604" name="Text Box 172"/>
          <p:cNvSpPr txBox="1">
            <a:spLocks noChangeArrowheads="1"/>
          </p:cNvSpPr>
          <p:nvPr/>
        </p:nvSpPr>
        <p:spPr bwMode="auto">
          <a:xfrm>
            <a:off x="3322638" y="3354388"/>
            <a:ext cx="341312"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FFFFFF"/>
                </a:solidFill>
              </a:rPr>
              <a:t>NM</a:t>
            </a:r>
          </a:p>
        </p:txBody>
      </p:sp>
      <p:sp>
        <p:nvSpPr>
          <p:cNvPr id="18605" name="Text Box 173"/>
          <p:cNvSpPr txBox="1">
            <a:spLocks noChangeArrowheads="1"/>
          </p:cNvSpPr>
          <p:nvPr/>
        </p:nvSpPr>
        <p:spPr bwMode="auto">
          <a:xfrm>
            <a:off x="4000500" y="1506538"/>
            <a:ext cx="3302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FFFFFF"/>
                </a:solidFill>
              </a:rPr>
              <a:t>ND</a:t>
            </a:r>
          </a:p>
        </p:txBody>
      </p:sp>
      <p:sp>
        <p:nvSpPr>
          <p:cNvPr id="18606" name="Text Box 174"/>
          <p:cNvSpPr txBox="1">
            <a:spLocks noChangeArrowheads="1"/>
          </p:cNvSpPr>
          <p:nvPr/>
        </p:nvSpPr>
        <p:spPr bwMode="auto">
          <a:xfrm>
            <a:off x="4270375" y="3201988"/>
            <a:ext cx="33655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OK</a:t>
            </a:r>
          </a:p>
        </p:txBody>
      </p:sp>
      <p:sp>
        <p:nvSpPr>
          <p:cNvPr id="18607" name="Text Box 175"/>
          <p:cNvSpPr txBox="1">
            <a:spLocks noChangeArrowheads="1"/>
          </p:cNvSpPr>
          <p:nvPr/>
        </p:nvSpPr>
        <p:spPr bwMode="auto">
          <a:xfrm>
            <a:off x="4084638" y="2819400"/>
            <a:ext cx="32385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KS</a:t>
            </a:r>
          </a:p>
        </p:txBody>
      </p:sp>
      <p:sp>
        <p:nvSpPr>
          <p:cNvPr id="18608" name="Text Box 176"/>
          <p:cNvSpPr txBox="1">
            <a:spLocks noChangeArrowheads="1"/>
          </p:cNvSpPr>
          <p:nvPr/>
        </p:nvSpPr>
        <p:spPr bwMode="auto">
          <a:xfrm>
            <a:off x="4006850" y="2422525"/>
            <a:ext cx="325438"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FFFFFF"/>
                </a:solidFill>
              </a:rPr>
              <a:t>NE</a:t>
            </a:r>
          </a:p>
        </p:txBody>
      </p:sp>
      <p:sp>
        <p:nvSpPr>
          <p:cNvPr id="18609" name="Text Box 177"/>
          <p:cNvSpPr txBox="1">
            <a:spLocks noChangeArrowheads="1"/>
          </p:cNvSpPr>
          <p:nvPr/>
        </p:nvSpPr>
        <p:spPr bwMode="auto">
          <a:xfrm>
            <a:off x="4697413" y="2298700"/>
            <a:ext cx="284162"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FFFFFF"/>
                </a:solidFill>
              </a:rPr>
              <a:t>IA</a:t>
            </a:r>
          </a:p>
        </p:txBody>
      </p:sp>
      <p:sp>
        <p:nvSpPr>
          <p:cNvPr id="18610" name="Text Box 178"/>
          <p:cNvSpPr txBox="1">
            <a:spLocks noChangeArrowheads="1"/>
          </p:cNvSpPr>
          <p:nvPr/>
        </p:nvSpPr>
        <p:spPr bwMode="auto">
          <a:xfrm>
            <a:off x="4813300" y="2795588"/>
            <a:ext cx="347663"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MO</a:t>
            </a:r>
          </a:p>
        </p:txBody>
      </p:sp>
      <p:sp>
        <p:nvSpPr>
          <p:cNvPr id="18611" name="Text Box 179"/>
          <p:cNvSpPr txBox="1">
            <a:spLocks noChangeArrowheads="1"/>
          </p:cNvSpPr>
          <p:nvPr/>
        </p:nvSpPr>
        <p:spPr bwMode="auto">
          <a:xfrm>
            <a:off x="4846638" y="3322638"/>
            <a:ext cx="3302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AR</a:t>
            </a:r>
          </a:p>
        </p:txBody>
      </p:sp>
      <p:sp>
        <p:nvSpPr>
          <p:cNvPr id="18612" name="Text Box 180"/>
          <p:cNvSpPr txBox="1">
            <a:spLocks noChangeArrowheads="1"/>
          </p:cNvSpPr>
          <p:nvPr/>
        </p:nvSpPr>
        <p:spPr bwMode="auto">
          <a:xfrm>
            <a:off x="4895850" y="3741738"/>
            <a:ext cx="3175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LA</a:t>
            </a:r>
          </a:p>
        </p:txBody>
      </p:sp>
      <p:sp>
        <p:nvSpPr>
          <p:cNvPr id="18613" name="Text Box 181"/>
          <p:cNvSpPr txBox="1">
            <a:spLocks noChangeArrowheads="1"/>
          </p:cNvSpPr>
          <p:nvPr/>
        </p:nvSpPr>
        <p:spPr bwMode="auto">
          <a:xfrm>
            <a:off x="5197475" y="1968500"/>
            <a:ext cx="306388"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FFFFFF"/>
                </a:solidFill>
              </a:rPr>
              <a:t>WI</a:t>
            </a:r>
          </a:p>
        </p:txBody>
      </p:sp>
      <p:sp>
        <p:nvSpPr>
          <p:cNvPr id="18614" name="Text Box 182"/>
          <p:cNvSpPr txBox="1">
            <a:spLocks noChangeArrowheads="1"/>
          </p:cNvSpPr>
          <p:nvPr/>
        </p:nvSpPr>
        <p:spPr bwMode="auto">
          <a:xfrm>
            <a:off x="5781675" y="2190750"/>
            <a:ext cx="296863"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MI</a:t>
            </a:r>
          </a:p>
        </p:txBody>
      </p:sp>
      <p:sp>
        <p:nvSpPr>
          <p:cNvPr id="18615" name="Text Box 183"/>
          <p:cNvSpPr txBox="1">
            <a:spLocks noChangeArrowheads="1"/>
          </p:cNvSpPr>
          <p:nvPr/>
        </p:nvSpPr>
        <p:spPr bwMode="auto">
          <a:xfrm>
            <a:off x="5578475" y="2547938"/>
            <a:ext cx="284163"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FFFFFF"/>
                </a:solidFill>
              </a:rPr>
              <a:t>IN</a:t>
            </a:r>
          </a:p>
        </p:txBody>
      </p:sp>
      <p:sp>
        <p:nvSpPr>
          <p:cNvPr id="18616" name="Text Box 184"/>
          <p:cNvSpPr txBox="1">
            <a:spLocks noChangeArrowheads="1"/>
          </p:cNvSpPr>
          <p:nvPr/>
        </p:nvSpPr>
        <p:spPr bwMode="auto">
          <a:xfrm>
            <a:off x="5253038" y="2551113"/>
            <a:ext cx="27305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IL</a:t>
            </a:r>
          </a:p>
        </p:txBody>
      </p:sp>
      <p:sp>
        <p:nvSpPr>
          <p:cNvPr id="18617" name="Text Box 185"/>
          <p:cNvSpPr txBox="1">
            <a:spLocks noChangeArrowheads="1"/>
          </p:cNvSpPr>
          <p:nvPr/>
        </p:nvSpPr>
        <p:spPr bwMode="auto">
          <a:xfrm>
            <a:off x="5948363" y="2538413"/>
            <a:ext cx="33655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t>OH</a:t>
            </a:r>
          </a:p>
        </p:txBody>
      </p:sp>
      <p:sp>
        <p:nvSpPr>
          <p:cNvPr id="18618" name="Text Box 186"/>
          <p:cNvSpPr txBox="1">
            <a:spLocks noChangeArrowheads="1"/>
          </p:cNvSpPr>
          <p:nvPr/>
        </p:nvSpPr>
        <p:spPr bwMode="auto">
          <a:xfrm>
            <a:off x="5668963" y="2971800"/>
            <a:ext cx="325437"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KY</a:t>
            </a:r>
          </a:p>
        </p:txBody>
      </p:sp>
      <p:sp>
        <p:nvSpPr>
          <p:cNvPr id="18619" name="Text Box 187"/>
          <p:cNvSpPr txBox="1">
            <a:spLocks noChangeArrowheads="1"/>
          </p:cNvSpPr>
          <p:nvPr/>
        </p:nvSpPr>
        <p:spPr bwMode="auto">
          <a:xfrm>
            <a:off x="6438900" y="3205163"/>
            <a:ext cx="328613"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t>NC</a:t>
            </a:r>
          </a:p>
        </p:txBody>
      </p:sp>
      <p:sp>
        <p:nvSpPr>
          <p:cNvPr id="18620" name="Text Box 188"/>
          <p:cNvSpPr txBox="1">
            <a:spLocks noChangeArrowheads="1"/>
          </p:cNvSpPr>
          <p:nvPr/>
        </p:nvSpPr>
        <p:spPr bwMode="auto">
          <a:xfrm>
            <a:off x="1112838" y="4376738"/>
            <a:ext cx="3302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FFFFFF"/>
                </a:solidFill>
              </a:rPr>
              <a:t>AK</a:t>
            </a:r>
          </a:p>
        </p:txBody>
      </p:sp>
      <p:sp>
        <p:nvSpPr>
          <p:cNvPr id="18621" name="Text Box 189"/>
          <p:cNvSpPr txBox="1">
            <a:spLocks noChangeArrowheads="1"/>
          </p:cNvSpPr>
          <p:nvPr/>
        </p:nvSpPr>
        <p:spPr bwMode="auto">
          <a:xfrm>
            <a:off x="5484813" y="3189288"/>
            <a:ext cx="3175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TN</a:t>
            </a:r>
          </a:p>
        </p:txBody>
      </p:sp>
      <p:sp>
        <p:nvSpPr>
          <p:cNvPr id="18622" name="Text Box 190"/>
          <p:cNvSpPr txBox="1">
            <a:spLocks noChangeArrowheads="1"/>
          </p:cNvSpPr>
          <p:nvPr/>
        </p:nvSpPr>
        <p:spPr bwMode="auto">
          <a:xfrm>
            <a:off x="5518150" y="3578225"/>
            <a:ext cx="317500" cy="20002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AL</a:t>
            </a:r>
          </a:p>
        </p:txBody>
      </p:sp>
      <p:sp>
        <p:nvSpPr>
          <p:cNvPr id="18623" name="Text Box 191"/>
          <p:cNvSpPr txBox="1">
            <a:spLocks noChangeArrowheads="1"/>
          </p:cNvSpPr>
          <p:nvPr/>
        </p:nvSpPr>
        <p:spPr bwMode="auto">
          <a:xfrm>
            <a:off x="6162675" y="3425825"/>
            <a:ext cx="325438"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SC</a:t>
            </a:r>
          </a:p>
        </p:txBody>
      </p:sp>
      <p:sp>
        <p:nvSpPr>
          <p:cNvPr id="18624" name="Text Box 192"/>
          <p:cNvSpPr txBox="1">
            <a:spLocks noChangeArrowheads="1"/>
          </p:cNvSpPr>
          <p:nvPr/>
        </p:nvSpPr>
        <p:spPr bwMode="auto">
          <a:xfrm>
            <a:off x="5160963" y="3549650"/>
            <a:ext cx="420687"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FFFFFF"/>
                </a:solidFill>
              </a:rPr>
              <a:t>MS</a:t>
            </a:r>
          </a:p>
        </p:txBody>
      </p:sp>
      <p:sp>
        <p:nvSpPr>
          <p:cNvPr id="18625" name="Text Box 193"/>
          <p:cNvSpPr txBox="1">
            <a:spLocks noChangeArrowheads="1"/>
          </p:cNvSpPr>
          <p:nvPr/>
        </p:nvSpPr>
        <p:spPr bwMode="auto">
          <a:xfrm>
            <a:off x="5918200" y="3662363"/>
            <a:ext cx="33655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GA</a:t>
            </a:r>
          </a:p>
        </p:txBody>
      </p:sp>
      <p:sp>
        <p:nvSpPr>
          <p:cNvPr id="18626" name="Text Box 194"/>
          <p:cNvSpPr txBox="1">
            <a:spLocks noChangeArrowheads="1"/>
          </p:cNvSpPr>
          <p:nvPr/>
        </p:nvSpPr>
        <p:spPr bwMode="auto">
          <a:xfrm>
            <a:off x="6156325" y="4202113"/>
            <a:ext cx="306388"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FL</a:t>
            </a:r>
          </a:p>
        </p:txBody>
      </p:sp>
      <p:sp>
        <p:nvSpPr>
          <p:cNvPr id="18627" name="Text Box 195"/>
          <p:cNvSpPr txBox="1">
            <a:spLocks noChangeArrowheads="1"/>
          </p:cNvSpPr>
          <p:nvPr/>
        </p:nvSpPr>
        <p:spPr bwMode="auto">
          <a:xfrm>
            <a:off x="6192838" y="2805113"/>
            <a:ext cx="347662"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WV</a:t>
            </a:r>
          </a:p>
        </p:txBody>
      </p:sp>
      <p:sp>
        <p:nvSpPr>
          <p:cNvPr id="18628" name="Text Box 196"/>
          <p:cNvSpPr txBox="1">
            <a:spLocks noChangeArrowheads="1"/>
          </p:cNvSpPr>
          <p:nvPr/>
        </p:nvSpPr>
        <p:spPr bwMode="auto">
          <a:xfrm>
            <a:off x="6523038" y="2963863"/>
            <a:ext cx="32385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VA</a:t>
            </a:r>
          </a:p>
        </p:txBody>
      </p:sp>
      <p:sp>
        <p:nvSpPr>
          <p:cNvPr id="18629" name="Text Box 197"/>
          <p:cNvSpPr txBox="1">
            <a:spLocks noChangeArrowheads="1"/>
          </p:cNvSpPr>
          <p:nvPr/>
        </p:nvSpPr>
        <p:spPr bwMode="auto">
          <a:xfrm>
            <a:off x="7702550" y="2503488"/>
            <a:ext cx="284163"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RI</a:t>
            </a:r>
          </a:p>
        </p:txBody>
      </p:sp>
      <p:sp>
        <p:nvSpPr>
          <p:cNvPr id="18630" name="Text Box 198"/>
          <p:cNvSpPr txBox="1">
            <a:spLocks noChangeArrowheads="1"/>
          </p:cNvSpPr>
          <p:nvPr/>
        </p:nvSpPr>
        <p:spPr bwMode="auto">
          <a:xfrm>
            <a:off x="7188200" y="2270125"/>
            <a:ext cx="4064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FFFFFF"/>
                </a:solidFill>
              </a:rPr>
              <a:t>MA</a:t>
            </a:r>
          </a:p>
        </p:txBody>
      </p:sp>
      <p:sp>
        <p:nvSpPr>
          <p:cNvPr id="18631" name="Text Box 199"/>
          <p:cNvSpPr txBox="1">
            <a:spLocks noChangeArrowheads="1"/>
          </p:cNvSpPr>
          <p:nvPr/>
        </p:nvSpPr>
        <p:spPr bwMode="auto">
          <a:xfrm>
            <a:off x="7158038" y="1582738"/>
            <a:ext cx="3302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NH</a:t>
            </a:r>
          </a:p>
        </p:txBody>
      </p:sp>
      <p:sp>
        <p:nvSpPr>
          <p:cNvPr id="18632" name="Text Box 200"/>
          <p:cNvSpPr txBox="1">
            <a:spLocks noChangeArrowheads="1"/>
          </p:cNvSpPr>
          <p:nvPr/>
        </p:nvSpPr>
        <p:spPr bwMode="auto">
          <a:xfrm>
            <a:off x="6815138" y="2189163"/>
            <a:ext cx="32385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NY</a:t>
            </a:r>
          </a:p>
        </p:txBody>
      </p:sp>
      <p:sp>
        <p:nvSpPr>
          <p:cNvPr id="18633" name="Text Box 201"/>
          <p:cNvSpPr txBox="1">
            <a:spLocks noChangeArrowheads="1"/>
          </p:cNvSpPr>
          <p:nvPr/>
        </p:nvSpPr>
        <p:spPr bwMode="auto">
          <a:xfrm>
            <a:off x="7124700" y="1990725"/>
            <a:ext cx="363538"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VT</a:t>
            </a:r>
          </a:p>
        </p:txBody>
      </p:sp>
      <p:sp>
        <p:nvSpPr>
          <p:cNvPr id="18634" name="Text Box 202"/>
          <p:cNvSpPr txBox="1">
            <a:spLocks noChangeArrowheads="1"/>
          </p:cNvSpPr>
          <p:nvPr/>
        </p:nvSpPr>
        <p:spPr bwMode="auto">
          <a:xfrm>
            <a:off x="7118350" y="2774950"/>
            <a:ext cx="312738"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NJ</a:t>
            </a:r>
          </a:p>
        </p:txBody>
      </p:sp>
      <p:sp>
        <p:nvSpPr>
          <p:cNvPr id="18635" name="Text Box 203"/>
          <p:cNvSpPr txBox="1">
            <a:spLocks noChangeArrowheads="1"/>
          </p:cNvSpPr>
          <p:nvPr/>
        </p:nvSpPr>
        <p:spPr bwMode="auto">
          <a:xfrm>
            <a:off x="7418388" y="2778125"/>
            <a:ext cx="3175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CT</a:t>
            </a:r>
          </a:p>
        </p:txBody>
      </p:sp>
      <p:sp>
        <p:nvSpPr>
          <p:cNvPr id="18636" name="Text Box 204"/>
          <p:cNvSpPr txBox="1">
            <a:spLocks noChangeArrowheads="1"/>
          </p:cNvSpPr>
          <p:nvPr/>
        </p:nvSpPr>
        <p:spPr bwMode="auto">
          <a:xfrm>
            <a:off x="6481763" y="2487613"/>
            <a:ext cx="325437"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FFFFFF"/>
                </a:solidFill>
              </a:rPr>
              <a:t>PA</a:t>
            </a:r>
          </a:p>
        </p:txBody>
      </p:sp>
      <p:sp>
        <p:nvSpPr>
          <p:cNvPr id="18637" name="Text Box 205"/>
          <p:cNvSpPr txBox="1">
            <a:spLocks noChangeArrowheads="1"/>
          </p:cNvSpPr>
          <p:nvPr/>
        </p:nvSpPr>
        <p:spPr bwMode="auto">
          <a:xfrm>
            <a:off x="7164388" y="3563938"/>
            <a:ext cx="3302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DC</a:t>
            </a:r>
          </a:p>
        </p:txBody>
      </p:sp>
      <p:sp>
        <p:nvSpPr>
          <p:cNvPr id="18638" name="Text Box 206"/>
          <p:cNvSpPr txBox="1">
            <a:spLocks noChangeArrowheads="1"/>
          </p:cNvSpPr>
          <p:nvPr/>
        </p:nvSpPr>
        <p:spPr bwMode="auto">
          <a:xfrm>
            <a:off x="7216775" y="3151188"/>
            <a:ext cx="339725"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MD</a:t>
            </a:r>
          </a:p>
        </p:txBody>
      </p:sp>
      <p:sp>
        <p:nvSpPr>
          <p:cNvPr id="18639" name="Text Box 207"/>
          <p:cNvSpPr txBox="1">
            <a:spLocks noChangeArrowheads="1"/>
          </p:cNvSpPr>
          <p:nvPr/>
        </p:nvSpPr>
        <p:spPr bwMode="auto">
          <a:xfrm>
            <a:off x="7169150" y="2970213"/>
            <a:ext cx="32385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DE</a:t>
            </a:r>
          </a:p>
        </p:txBody>
      </p:sp>
      <p:sp>
        <p:nvSpPr>
          <p:cNvPr id="18640" name="Text Box 208"/>
          <p:cNvSpPr txBox="1">
            <a:spLocks noChangeArrowheads="1"/>
          </p:cNvSpPr>
          <p:nvPr/>
        </p:nvSpPr>
        <p:spPr bwMode="auto">
          <a:xfrm>
            <a:off x="2979738" y="4495800"/>
            <a:ext cx="284162"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800" b="1">
                <a:solidFill>
                  <a:srgbClr val="000000"/>
                </a:solidFill>
              </a:rPr>
              <a:t>HI</a:t>
            </a:r>
          </a:p>
        </p:txBody>
      </p:sp>
      <p:sp>
        <p:nvSpPr>
          <p:cNvPr id="18641" name="Line 209"/>
          <p:cNvSpPr>
            <a:spLocks noChangeShapeType="1"/>
          </p:cNvSpPr>
          <p:nvPr/>
        </p:nvSpPr>
        <p:spPr bwMode="auto">
          <a:xfrm>
            <a:off x="7405688" y="1785938"/>
            <a:ext cx="60325" cy="24765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642" name="Line 210"/>
          <p:cNvSpPr>
            <a:spLocks noChangeShapeType="1"/>
          </p:cNvSpPr>
          <p:nvPr/>
        </p:nvSpPr>
        <p:spPr bwMode="auto">
          <a:xfrm>
            <a:off x="7437438" y="2463800"/>
            <a:ext cx="327025" cy="12382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643" name="Line 211"/>
          <p:cNvSpPr>
            <a:spLocks noChangeShapeType="1"/>
          </p:cNvSpPr>
          <p:nvPr/>
        </p:nvSpPr>
        <p:spPr bwMode="auto">
          <a:xfrm>
            <a:off x="7264400" y="2463800"/>
            <a:ext cx="220663" cy="30797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644" name="Line 212"/>
          <p:cNvSpPr>
            <a:spLocks noChangeShapeType="1"/>
          </p:cNvSpPr>
          <p:nvPr/>
        </p:nvSpPr>
        <p:spPr bwMode="auto">
          <a:xfrm>
            <a:off x="7075488" y="2741613"/>
            <a:ext cx="92075" cy="92075"/>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645" name="Line 213"/>
          <p:cNvSpPr>
            <a:spLocks noChangeShapeType="1"/>
          </p:cNvSpPr>
          <p:nvPr/>
        </p:nvSpPr>
        <p:spPr bwMode="auto">
          <a:xfrm>
            <a:off x="6918325" y="2849563"/>
            <a:ext cx="296863" cy="15398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646" name="Line 214"/>
          <p:cNvSpPr>
            <a:spLocks noChangeShapeType="1"/>
          </p:cNvSpPr>
          <p:nvPr/>
        </p:nvSpPr>
        <p:spPr bwMode="auto">
          <a:xfrm>
            <a:off x="6886575" y="2973388"/>
            <a:ext cx="361950" cy="23018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647" name="Line 215"/>
          <p:cNvSpPr>
            <a:spLocks noChangeShapeType="1"/>
          </p:cNvSpPr>
          <p:nvPr/>
        </p:nvSpPr>
        <p:spPr bwMode="auto">
          <a:xfrm>
            <a:off x="6757988" y="2849563"/>
            <a:ext cx="519112" cy="69373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648" name="Rectangle 217"/>
          <p:cNvSpPr>
            <a:spLocks noChangeArrowheads="1"/>
          </p:cNvSpPr>
          <p:nvPr/>
        </p:nvSpPr>
        <p:spPr bwMode="auto">
          <a:xfrm>
            <a:off x="3095625" y="4932363"/>
            <a:ext cx="33338" cy="122237"/>
          </a:xfrm>
          <a:prstGeom prst="rect">
            <a:avLst/>
          </a:prstGeom>
          <a:solidFill>
            <a:srgbClr val="9F9F9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endParaRPr lang="en-US" altLang="en-US" sz="1400" b="1">
              <a:solidFill>
                <a:srgbClr val="000000"/>
              </a:solidFill>
            </a:endParaRPr>
          </a:p>
        </p:txBody>
      </p:sp>
      <p:sp>
        <p:nvSpPr>
          <p:cNvPr id="18649" name="Freeform 218"/>
          <p:cNvSpPr>
            <a:spLocks/>
          </p:cNvSpPr>
          <p:nvPr/>
        </p:nvSpPr>
        <p:spPr bwMode="auto">
          <a:xfrm>
            <a:off x="3076575" y="4903788"/>
            <a:ext cx="11113" cy="160337"/>
          </a:xfrm>
          <a:custGeom>
            <a:avLst/>
            <a:gdLst>
              <a:gd name="T0" fmla="*/ 0 w 8"/>
              <a:gd name="T1" fmla="*/ 0 h 140"/>
              <a:gd name="T2" fmla="*/ 2147483647 w 8"/>
              <a:gd name="T3" fmla="*/ 2147483647 h 140"/>
              <a:gd name="T4" fmla="*/ 2147483647 w 8"/>
              <a:gd name="T5" fmla="*/ 2147483647 h 140"/>
              <a:gd name="T6" fmla="*/ 0 w 8"/>
              <a:gd name="T7" fmla="*/ 2147483647 h 140"/>
              <a:gd name="T8" fmla="*/ 0 w 8"/>
              <a:gd name="T9" fmla="*/ 0 h 1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 h="140">
                <a:moveTo>
                  <a:pt x="0" y="0"/>
                </a:moveTo>
                <a:lnTo>
                  <a:pt x="7" y="28"/>
                </a:lnTo>
                <a:lnTo>
                  <a:pt x="7" y="139"/>
                </a:lnTo>
                <a:lnTo>
                  <a:pt x="0" y="111"/>
                </a:lnTo>
                <a:lnTo>
                  <a:pt x="0" y="0"/>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650" name="Freeform 219"/>
          <p:cNvSpPr>
            <a:spLocks/>
          </p:cNvSpPr>
          <p:nvPr/>
        </p:nvSpPr>
        <p:spPr bwMode="auto">
          <a:xfrm>
            <a:off x="3008313" y="4878388"/>
            <a:ext cx="44450" cy="146050"/>
          </a:xfrm>
          <a:custGeom>
            <a:avLst/>
            <a:gdLst>
              <a:gd name="T0" fmla="*/ 0 w 32"/>
              <a:gd name="T1" fmla="*/ 2147483647 h 123"/>
              <a:gd name="T2" fmla="*/ 2147483647 w 32"/>
              <a:gd name="T3" fmla="*/ 0 h 123"/>
              <a:gd name="T4" fmla="*/ 2147483647 w 32"/>
              <a:gd name="T5" fmla="*/ 2147483647 h 123"/>
              <a:gd name="T6" fmla="*/ 0 w 32"/>
              <a:gd name="T7" fmla="*/ 2147483647 h 123"/>
              <a:gd name="T8" fmla="*/ 0 w 32"/>
              <a:gd name="T9" fmla="*/ 2147483647 h 1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 h="123">
                <a:moveTo>
                  <a:pt x="0" y="8"/>
                </a:moveTo>
                <a:lnTo>
                  <a:pt x="31" y="0"/>
                </a:lnTo>
                <a:lnTo>
                  <a:pt x="31" y="116"/>
                </a:lnTo>
                <a:lnTo>
                  <a:pt x="0" y="122"/>
                </a:lnTo>
                <a:lnTo>
                  <a:pt x="0" y="8"/>
                </a:lnTo>
              </a:path>
            </a:pathLst>
          </a:custGeom>
          <a:solidFill>
            <a:srgbClr val="9F9F9F"/>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651" name="Freeform 220"/>
          <p:cNvSpPr>
            <a:spLocks/>
          </p:cNvSpPr>
          <p:nvPr/>
        </p:nvSpPr>
        <p:spPr bwMode="auto">
          <a:xfrm>
            <a:off x="2984500" y="4841875"/>
            <a:ext cx="87313" cy="46038"/>
          </a:xfrm>
          <a:custGeom>
            <a:avLst/>
            <a:gdLst>
              <a:gd name="T0" fmla="*/ 2147483647 w 39"/>
              <a:gd name="T1" fmla="*/ 0 h 34"/>
              <a:gd name="T2" fmla="*/ 0 w 39"/>
              <a:gd name="T3" fmla="*/ 2147483647 h 34"/>
              <a:gd name="T4" fmla="*/ 2147483647 w 39"/>
              <a:gd name="T5" fmla="*/ 2147483647 h 34"/>
              <a:gd name="T6" fmla="*/ 2147483647 w 39"/>
              <a:gd name="T7" fmla="*/ 2147483647 h 34"/>
              <a:gd name="T8" fmla="*/ 2147483647 w 39"/>
              <a:gd name="T9" fmla="*/ 0 h 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9" h="34">
                <a:moveTo>
                  <a:pt x="33" y="0"/>
                </a:moveTo>
                <a:lnTo>
                  <a:pt x="0" y="3"/>
                </a:lnTo>
                <a:lnTo>
                  <a:pt x="6" y="33"/>
                </a:lnTo>
                <a:lnTo>
                  <a:pt x="38" y="26"/>
                </a:lnTo>
                <a:lnTo>
                  <a:pt x="33" y="0"/>
                </a:lnTo>
              </a:path>
            </a:pathLst>
          </a:custGeom>
          <a:solidFill>
            <a:schemeClr val="folHlink"/>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652" name="Text Box 221"/>
          <p:cNvSpPr txBox="1">
            <a:spLocks noChangeArrowheads="1"/>
          </p:cNvSpPr>
          <p:nvPr/>
        </p:nvSpPr>
        <p:spPr bwMode="auto">
          <a:xfrm>
            <a:off x="7734300" y="754063"/>
            <a:ext cx="1881188"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91440" bIns="9144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a:spcBef>
                <a:spcPct val="50000"/>
              </a:spcBef>
              <a:buFontTx/>
              <a:buNone/>
            </a:pPr>
            <a:r>
              <a:rPr lang="en-US" altLang="en-US" sz="1200" b="1">
                <a:solidFill>
                  <a:srgbClr val="000000"/>
                </a:solidFill>
              </a:rPr>
              <a:t>Captive Domicile, Number of Captives</a:t>
            </a:r>
          </a:p>
        </p:txBody>
      </p:sp>
      <p:graphicFrame>
        <p:nvGraphicFramePr>
          <p:cNvPr id="3" name="Table 2"/>
          <p:cNvGraphicFramePr>
            <a:graphicFrameLocks noGrp="1"/>
          </p:cNvGraphicFramePr>
          <p:nvPr/>
        </p:nvGraphicFramePr>
        <p:xfrm>
          <a:off x="8107363" y="1268413"/>
          <a:ext cx="1133475" cy="5229216"/>
        </p:xfrm>
        <a:graphic>
          <a:graphicData uri="http://schemas.openxmlformats.org/drawingml/2006/table">
            <a:tbl>
              <a:tblPr firstRow="1" firstCol="1" bandRow="1"/>
              <a:tblGrid>
                <a:gridCol w="742622"/>
                <a:gridCol w="390853"/>
              </a:tblGrid>
              <a:tr h="140246">
                <a:tc>
                  <a:txBody>
                    <a:bodyPr/>
                    <a:lstStyle/>
                    <a:p>
                      <a:pPr marL="0" marR="0">
                        <a:lnSpc>
                          <a:spcPct val="115000"/>
                        </a:lnSpc>
                        <a:spcBef>
                          <a:spcPts val="0"/>
                        </a:spcBef>
                        <a:spcAft>
                          <a:spcPts val="0"/>
                        </a:spcAft>
                      </a:pPr>
                      <a:r>
                        <a:rPr lang="en-US" sz="800" dirty="0">
                          <a:effectLst/>
                          <a:latin typeface="Calibri"/>
                          <a:ea typeface="Calibri"/>
                          <a:cs typeface="Times New Roman"/>
                        </a:rPr>
                        <a:t>Alabama</a:t>
                      </a:r>
                      <a:endParaRPr lang="en-US" sz="900" dirty="0">
                        <a:effectLst/>
                        <a:latin typeface="Calibri"/>
                        <a:ea typeface="Calibri"/>
                        <a:cs typeface="Times New Roman"/>
                      </a:endParaRPr>
                    </a:p>
                  </a:txBody>
                  <a:tcPr marL="58629" marR="5862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800" dirty="0" smtClean="0">
                          <a:effectLst/>
                          <a:latin typeface="Calibri"/>
                          <a:ea typeface="Calibri"/>
                          <a:cs typeface="Times New Roman"/>
                        </a:rPr>
                        <a:t>40</a:t>
                      </a:r>
                      <a:endParaRPr lang="en-US" sz="800" dirty="0">
                        <a:effectLst/>
                        <a:latin typeface="Calibri"/>
                        <a:ea typeface="Calibri"/>
                        <a:cs typeface="Times New Roman"/>
                      </a:endParaRPr>
                    </a:p>
                  </a:txBody>
                  <a:tcPr marL="58629" marR="5862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Arizona</a:t>
                      </a:r>
                      <a:endParaRPr lang="en-US" sz="900">
                        <a:effectLst/>
                        <a:latin typeface="Calibri"/>
                        <a:ea typeface="Calibri"/>
                        <a:cs typeface="Times New Roman"/>
                      </a:endParaRPr>
                    </a:p>
                  </a:txBody>
                  <a:tcPr marL="58629" marR="5862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800" dirty="0" smtClean="0">
                          <a:effectLst/>
                          <a:latin typeface="Calibri"/>
                          <a:ea typeface="Calibri"/>
                          <a:cs typeface="Times New Roman"/>
                        </a:rPr>
                        <a:t>114</a:t>
                      </a:r>
                      <a:endParaRPr lang="en-US" sz="800" dirty="0">
                        <a:effectLst/>
                        <a:latin typeface="Calibri"/>
                        <a:ea typeface="Calibri"/>
                        <a:cs typeface="Times New Roman"/>
                      </a:endParaRPr>
                    </a:p>
                  </a:txBody>
                  <a:tcPr marL="58629" marR="5862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Arkansas</a:t>
                      </a:r>
                      <a:endParaRPr lang="en-US" sz="900">
                        <a:effectLst/>
                        <a:latin typeface="Calibri"/>
                        <a:ea typeface="Calibri"/>
                        <a:cs typeface="Times New Roman"/>
                      </a:endParaRPr>
                    </a:p>
                  </a:txBody>
                  <a:tcPr marL="58629" marR="5862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800" dirty="0">
                          <a:effectLst/>
                          <a:latin typeface="Calibri"/>
                          <a:ea typeface="Calibri"/>
                          <a:cs typeface="Times New Roman"/>
                        </a:rPr>
                        <a:t>2</a:t>
                      </a:r>
                      <a:endParaRPr lang="en-US" sz="900" dirty="0">
                        <a:effectLst/>
                        <a:latin typeface="Calibri"/>
                        <a:ea typeface="Calibri"/>
                        <a:cs typeface="Times New Roman"/>
                      </a:endParaRPr>
                    </a:p>
                  </a:txBody>
                  <a:tcPr marL="58629" marR="5862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Colorado</a:t>
                      </a:r>
                      <a:endParaRPr lang="en-US" sz="900">
                        <a:effectLst/>
                        <a:latin typeface="Calibri"/>
                        <a:ea typeface="Calibri"/>
                        <a:cs typeface="Times New Roman"/>
                      </a:endParaRPr>
                    </a:p>
                  </a:txBody>
                  <a:tcPr marL="58629" marR="5862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800" dirty="0">
                          <a:effectLst/>
                          <a:latin typeface="Calibri"/>
                          <a:ea typeface="Calibri"/>
                          <a:cs typeface="Times New Roman"/>
                        </a:rPr>
                        <a:t>3</a:t>
                      </a:r>
                      <a:endParaRPr lang="en-US" sz="900" dirty="0">
                        <a:effectLst/>
                        <a:latin typeface="Calibri"/>
                        <a:ea typeface="Calibri"/>
                        <a:cs typeface="Times New Roman"/>
                      </a:endParaRPr>
                    </a:p>
                  </a:txBody>
                  <a:tcPr marL="58629" marR="5862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Connecticut</a:t>
                      </a:r>
                      <a:endParaRPr lang="en-US" sz="900">
                        <a:effectLst/>
                        <a:latin typeface="Calibri"/>
                        <a:ea typeface="Calibri"/>
                        <a:cs typeface="Times New Roman"/>
                      </a:endParaRPr>
                    </a:p>
                  </a:txBody>
                  <a:tcPr marL="58629" marR="5862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800" dirty="0">
                          <a:effectLst/>
                          <a:latin typeface="Calibri"/>
                          <a:ea typeface="Calibri"/>
                          <a:cs typeface="Times New Roman"/>
                        </a:rPr>
                        <a:t>7</a:t>
                      </a:r>
                      <a:endParaRPr lang="en-US" sz="900" dirty="0">
                        <a:effectLst/>
                        <a:latin typeface="Calibri"/>
                        <a:ea typeface="Calibri"/>
                        <a:cs typeface="Times New Roman"/>
                      </a:endParaRPr>
                    </a:p>
                  </a:txBody>
                  <a:tcPr marL="58629" marR="5862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Delaware</a:t>
                      </a:r>
                      <a:endParaRPr lang="en-US" sz="900">
                        <a:effectLst/>
                        <a:latin typeface="Calibri"/>
                        <a:ea typeface="Calibri"/>
                        <a:cs typeface="Times New Roman"/>
                      </a:endParaRPr>
                    </a:p>
                  </a:txBody>
                  <a:tcPr marL="58629" marR="5862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800" dirty="0" smtClean="0">
                          <a:effectLst/>
                          <a:latin typeface="Calibri"/>
                          <a:ea typeface="Calibri"/>
                          <a:cs typeface="Times New Roman"/>
                        </a:rPr>
                        <a:t>333</a:t>
                      </a:r>
                      <a:endParaRPr lang="en-US" sz="900" dirty="0">
                        <a:effectLst/>
                        <a:latin typeface="Calibri"/>
                        <a:ea typeface="Calibri"/>
                        <a:cs typeface="Times New Roman"/>
                      </a:endParaRPr>
                    </a:p>
                  </a:txBody>
                  <a:tcPr marL="58629" marR="5862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80495">
                <a:tc>
                  <a:txBody>
                    <a:bodyPr/>
                    <a:lstStyle/>
                    <a:p>
                      <a:pPr marL="0" marR="0">
                        <a:lnSpc>
                          <a:spcPct val="115000"/>
                        </a:lnSpc>
                        <a:spcBef>
                          <a:spcPts val="0"/>
                        </a:spcBef>
                        <a:spcAft>
                          <a:spcPts val="0"/>
                        </a:spcAft>
                      </a:pPr>
                      <a:r>
                        <a:rPr lang="en-US" sz="800">
                          <a:effectLst/>
                          <a:latin typeface="Calibri"/>
                          <a:ea typeface="Calibri"/>
                          <a:cs typeface="Times New Roman"/>
                        </a:rPr>
                        <a:t>District of Columbia</a:t>
                      </a:r>
                      <a:endParaRPr lang="en-US" sz="900">
                        <a:effectLst/>
                        <a:latin typeface="Calibri"/>
                        <a:ea typeface="Calibri"/>
                        <a:cs typeface="Times New Roman"/>
                      </a:endParaRPr>
                    </a:p>
                  </a:txBody>
                  <a:tcPr marL="58629" marR="5862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800" dirty="0" smtClean="0">
                          <a:effectLst/>
                          <a:latin typeface="Calibri"/>
                          <a:ea typeface="Calibri"/>
                          <a:cs typeface="Times New Roman"/>
                        </a:rPr>
                        <a:t>191</a:t>
                      </a:r>
                      <a:endParaRPr lang="en-US" sz="900" dirty="0">
                        <a:effectLst/>
                        <a:latin typeface="Calibri"/>
                        <a:ea typeface="Calibri"/>
                        <a:cs typeface="Times New Roman"/>
                      </a:endParaRPr>
                    </a:p>
                  </a:txBody>
                  <a:tcPr marL="58629" marR="5862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Florida</a:t>
                      </a:r>
                      <a:endParaRPr lang="en-US" sz="900">
                        <a:effectLst/>
                        <a:latin typeface="Calibri"/>
                        <a:ea typeface="Calibri"/>
                        <a:cs typeface="Times New Roman"/>
                      </a:endParaRPr>
                    </a:p>
                  </a:txBody>
                  <a:tcPr marL="58629" marR="5862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800" dirty="0">
                          <a:effectLst/>
                          <a:latin typeface="Calibri"/>
                          <a:ea typeface="Calibri"/>
                          <a:cs typeface="Times New Roman"/>
                        </a:rPr>
                        <a:t>0</a:t>
                      </a:r>
                      <a:endParaRPr lang="en-US" sz="900" dirty="0">
                        <a:effectLst/>
                        <a:latin typeface="Calibri"/>
                        <a:ea typeface="Calibri"/>
                        <a:cs typeface="Times New Roman"/>
                      </a:endParaRPr>
                    </a:p>
                  </a:txBody>
                  <a:tcPr marL="58629" marR="5862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Georgia</a:t>
                      </a:r>
                      <a:endParaRPr lang="en-US" sz="900">
                        <a:effectLst/>
                        <a:latin typeface="Calibri"/>
                        <a:ea typeface="Calibri"/>
                        <a:cs typeface="Times New Roman"/>
                      </a:endParaRPr>
                    </a:p>
                  </a:txBody>
                  <a:tcPr marL="58629" marR="58629" marT="0" marB="0">
                    <a:lnL>
                      <a:noFill/>
                    </a:lnL>
                    <a:lnR>
                      <a:noFill/>
                    </a:lnR>
                    <a:lnT w="12700" cap="flat" cmpd="sng" algn="ctr">
                      <a:no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800" dirty="0" smtClean="0">
                          <a:effectLst/>
                          <a:latin typeface="Calibri"/>
                          <a:ea typeface="Calibri"/>
                          <a:cs typeface="Times New Roman"/>
                        </a:rPr>
                        <a:t>9</a:t>
                      </a:r>
                      <a:endParaRPr lang="en-US" sz="900" dirty="0">
                        <a:effectLst/>
                        <a:latin typeface="Calibri"/>
                        <a:ea typeface="Calibri"/>
                        <a:cs typeface="Times New Roman"/>
                      </a:endParaRPr>
                    </a:p>
                  </a:txBody>
                  <a:tcPr marL="58629" marR="58629" marT="0" marB="0">
                    <a:lnL>
                      <a:noFill/>
                    </a:lnL>
                    <a:lnR>
                      <a:noFill/>
                    </a:lnR>
                    <a:lnT w="12700" cap="flat" cmpd="sng" algn="ctr">
                      <a:noFill/>
                      <a:prstDash val="solid"/>
                      <a:round/>
                      <a:headEnd type="none" w="med" len="med"/>
                      <a:tailEnd type="none" w="med" len="med"/>
                    </a:lnT>
                    <a:lnB>
                      <a:noFill/>
                    </a:lnB>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Hawaii</a:t>
                      </a:r>
                      <a:endParaRPr lang="en-US" sz="90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smtClean="0">
                          <a:effectLst/>
                          <a:latin typeface="Calibri"/>
                          <a:ea typeface="Calibri"/>
                          <a:cs typeface="Times New Roman"/>
                        </a:rPr>
                        <a:t>194</a:t>
                      </a:r>
                      <a:endParaRPr lang="en-US" sz="900" dirty="0">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Illinois</a:t>
                      </a:r>
                      <a:endParaRPr lang="en-US" sz="90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a:effectLst/>
                          <a:latin typeface="Calibri"/>
                          <a:ea typeface="Calibri"/>
                          <a:cs typeface="Times New Roman"/>
                        </a:rPr>
                        <a:t>1</a:t>
                      </a:r>
                      <a:endParaRPr lang="en-US" sz="900" dirty="0">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Kansas</a:t>
                      </a:r>
                      <a:endParaRPr lang="en-US" sz="90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a:effectLst/>
                          <a:latin typeface="Calibri"/>
                          <a:ea typeface="Calibri"/>
                          <a:cs typeface="Times New Roman"/>
                        </a:rPr>
                        <a:t>1</a:t>
                      </a:r>
                      <a:endParaRPr lang="en-US" sz="900" dirty="0">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Kentucky</a:t>
                      </a:r>
                      <a:endParaRPr lang="en-US" sz="90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smtClean="0">
                          <a:effectLst/>
                          <a:latin typeface="Calibri"/>
                          <a:ea typeface="Calibri"/>
                          <a:cs typeface="Times New Roman"/>
                        </a:rPr>
                        <a:t>122</a:t>
                      </a:r>
                      <a:endParaRPr lang="en-US" sz="900" dirty="0">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Louisiana</a:t>
                      </a:r>
                      <a:endParaRPr lang="en-US" sz="90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a:effectLst/>
                          <a:latin typeface="Calibri"/>
                          <a:ea typeface="Calibri"/>
                          <a:cs typeface="Times New Roman"/>
                        </a:rPr>
                        <a:t>0</a:t>
                      </a:r>
                      <a:endParaRPr lang="en-US" sz="900" dirty="0">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Maine</a:t>
                      </a:r>
                      <a:endParaRPr lang="en-US" sz="90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a:effectLst/>
                          <a:latin typeface="Calibri"/>
                          <a:ea typeface="Calibri"/>
                          <a:cs typeface="Times New Roman"/>
                        </a:rPr>
                        <a:t>3</a:t>
                      </a:r>
                      <a:endParaRPr lang="en-US" sz="900" dirty="0">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dirty="0">
                          <a:effectLst/>
                          <a:latin typeface="Calibri"/>
                          <a:ea typeface="Calibri"/>
                          <a:cs typeface="Times New Roman"/>
                        </a:rPr>
                        <a:t>Michigan</a:t>
                      </a:r>
                      <a:endParaRPr lang="en-US" sz="900" dirty="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smtClean="0">
                          <a:effectLst/>
                          <a:latin typeface="Calibri"/>
                          <a:ea typeface="Calibri"/>
                          <a:cs typeface="Times New Roman"/>
                        </a:rPr>
                        <a:t>15</a:t>
                      </a:r>
                      <a:endParaRPr lang="en-US" sz="900" dirty="0">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Missouri</a:t>
                      </a:r>
                      <a:endParaRPr lang="en-US" sz="90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smtClean="0">
                          <a:effectLst/>
                          <a:latin typeface="Calibri"/>
                          <a:ea typeface="Calibri"/>
                          <a:cs typeface="Times New Roman"/>
                        </a:rPr>
                        <a:t>47</a:t>
                      </a:r>
                      <a:endParaRPr lang="en-US" sz="900" dirty="0">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Montana</a:t>
                      </a:r>
                      <a:endParaRPr lang="en-US" sz="90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smtClean="0">
                          <a:effectLst/>
                          <a:latin typeface="Calibri"/>
                          <a:ea typeface="Calibri"/>
                          <a:cs typeface="Times New Roman"/>
                        </a:rPr>
                        <a:t>177</a:t>
                      </a:r>
                      <a:endParaRPr lang="en-US" sz="900" dirty="0">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dirty="0">
                          <a:effectLst/>
                          <a:latin typeface="Calibri"/>
                          <a:ea typeface="Calibri"/>
                          <a:cs typeface="Times New Roman"/>
                        </a:rPr>
                        <a:t>Nebraska</a:t>
                      </a:r>
                      <a:endParaRPr lang="en-US" sz="900" dirty="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a:effectLst/>
                          <a:latin typeface="Calibri"/>
                          <a:ea typeface="Calibri"/>
                          <a:cs typeface="Times New Roman"/>
                        </a:rPr>
                        <a:t>4</a:t>
                      </a:r>
                      <a:endParaRPr lang="en-US" sz="900" dirty="0">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Nevada</a:t>
                      </a:r>
                      <a:endParaRPr lang="en-US" sz="90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smtClean="0">
                          <a:effectLst/>
                          <a:latin typeface="Calibri"/>
                          <a:ea typeface="Calibri"/>
                          <a:cs typeface="Times New Roman"/>
                        </a:rPr>
                        <a:t>160</a:t>
                      </a:r>
                      <a:endParaRPr lang="en-US" sz="900" dirty="0">
                        <a:effectLst/>
                        <a:latin typeface="Calibri"/>
                        <a:ea typeface="Calibri"/>
                        <a:cs typeface="Times New Roman"/>
                      </a:endParaRPr>
                    </a:p>
                  </a:txBody>
                  <a:tcPr marL="58629" marR="58629" marT="0" marB="0">
                    <a:lnL>
                      <a:noFill/>
                    </a:lnL>
                    <a:lnR>
                      <a:noFill/>
                    </a:lnR>
                    <a:lnT>
                      <a:noFill/>
                    </a:lnT>
                    <a:lnB>
                      <a:noFill/>
                    </a:lnB>
                  </a:tcPr>
                </a:tc>
              </a:tr>
              <a:tr h="158664">
                <a:tc>
                  <a:txBody>
                    <a:bodyPr/>
                    <a:lstStyle/>
                    <a:p>
                      <a:pPr marL="0" marR="0">
                        <a:lnSpc>
                          <a:spcPct val="115000"/>
                        </a:lnSpc>
                        <a:spcBef>
                          <a:spcPts val="0"/>
                        </a:spcBef>
                        <a:spcAft>
                          <a:spcPts val="0"/>
                        </a:spcAft>
                      </a:pPr>
                      <a:r>
                        <a:rPr lang="en-US" sz="800" b="0" dirty="0">
                          <a:solidFill>
                            <a:schemeClr val="tx1"/>
                          </a:solidFill>
                          <a:effectLst/>
                          <a:latin typeface="Calibri"/>
                          <a:ea typeface="Calibri"/>
                          <a:cs typeface="Times New Roman"/>
                        </a:rPr>
                        <a:t>New Jersey</a:t>
                      </a: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b="0" dirty="0" smtClean="0">
                          <a:solidFill>
                            <a:schemeClr val="tx1"/>
                          </a:solidFill>
                          <a:effectLst/>
                          <a:latin typeface="Calibri"/>
                          <a:ea typeface="Calibri"/>
                          <a:cs typeface="Times New Roman"/>
                        </a:rPr>
                        <a:t>17</a:t>
                      </a:r>
                      <a:endParaRPr lang="en-US" sz="800" b="0" dirty="0">
                        <a:solidFill>
                          <a:schemeClr val="tx1"/>
                        </a:solidFill>
                        <a:effectLst/>
                        <a:latin typeface="Calibri"/>
                        <a:ea typeface="Calibri"/>
                        <a:cs typeface="Times New Roman"/>
                      </a:endParaRPr>
                    </a:p>
                  </a:txBody>
                  <a:tcPr marL="58629" marR="58629" marT="0" marB="0">
                    <a:lnL>
                      <a:noFill/>
                    </a:lnL>
                    <a:lnR>
                      <a:noFill/>
                    </a:lnR>
                    <a:lnT>
                      <a:noFill/>
                    </a:lnT>
                    <a:lnB>
                      <a:noFill/>
                    </a:lnB>
                  </a:tcPr>
                </a:tc>
              </a:tr>
              <a:tr h="161939">
                <a:tc>
                  <a:txBody>
                    <a:bodyPr/>
                    <a:lstStyle/>
                    <a:p>
                      <a:pPr marL="0" marR="0">
                        <a:lnSpc>
                          <a:spcPct val="115000"/>
                        </a:lnSpc>
                        <a:spcBef>
                          <a:spcPts val="0"/>
                        </a:spcBef>
                        <a:spcAft>
                          <a:spcPts val="0"/>
                        </a:spcAft>
                      </a:pPr>
                      <a:r>
                        <a:rPr lang="en-US" sz="800" b="0" dirty="0">
                          <a:solidFill>
                            <a:schemeClr val="tx1"/>
                          </a:solidFill>
                          <a:effectLst/>
                          <a:latin typeface="Calibri"/>
                          <a:ea typeface="Calibri"/>
                          <a:cs typeface="Times New Roman"/>
                        </a:rPr>
                        <a:t>New York</a:t>
                      </a: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b="0" dirty="0" smtClean="0">
                          <a:solidFill>
                            <a:schemeClr val="tx1"/>
                          </a:solidFill>
                          <a:effectLst/>
                          <a:latin typeface="Calibri"/>
                          <a:ea typeface="Calibri"/>
                          <a:cs typeface="Times New Roman"/>
                        </a:rPr>
                        <a:t>63</a:t>
                      </a:r>
                      <a:endParaRPr lang="en-US" sz="800" b="0" dirty="0">
                        <a:solidFill>
                          <a:schemeClr val="tx1"/>
                        </a:solidFill>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dirty="0">
                          <a:effectLst/>
                          <a:latin typeface="Calibri"/>
                          <a:ea typeface="Calibri"/>
                          <a:cs typeface="Times New Roman"/>
                        </a:rPr>
                        <a:t>North Carolina</a:t>
                      </a:r>
                      <a:endParaRPr lang="en-US" sz="900" dirty="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smtClean="0">
                          <a:effectLst/>
                          <a:latin typeface="Calibri"/>
                          <a:ea typeface="Calibri"/>
                          <a:cs typeface="Times New Roman"/>
                        </a:rPr>
                        <a:t>52</a:t>
                      </a:r>
                      <a:endParaRPr lang="en-US" sz="900" dirty="0">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Oklahoma</a:t>
                      </a:r>
                      <a:endParaRPr lang="en-US" sz="90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smtClean="0">
                          <a:effectLst/>
                          <a:latin typeface="Calibri"/>
                          <a:ea typeface="Calibri"/>
                          <a:cs typeface="Times New Roman"/>
                        </a:rPr>
                        <a:t>47</a:t>
                      </a:r>
                      <a:endParaRPr lang="en-US" sz="900" dirty="0">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Ohio</a:t>
                      </a:r>
                      <a:endParaRPr lang="en-US" sz="90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a:effectLst/>
                          <a:latin typeface="Calibri"/>
                          <a:ea typeface="Calibri"/>
                          <a:cs typeface="Times New Roman"/>
                        </a:rPr>
                        <a:t>0</a:t>
                      </a:r>
                      <a:endParaRPr lang="en-US" sz="900" dirty="0">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dirty="0">
                          <a:effectLst/>
                          <a:latin typeface="Calibri"/>
                          <a:ea typeface="Calibri"/>
                          <a:cs typeface="Times New Roman"/>
                        </a:rPr>
                        <a:t>Oregon</a:t>
                      </a:r>
                      <a:endParaRPr lang="en-US" sz="900" dirty="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a:effectLst/>
                          <a:latin typeface="Calibri"/>
                          <a:ea typeface="Calibri"/>
                          <a:cs typeface="Times New Roman"/>
                        </a:rPr>
                        <a:t>0</a:t>
                      </a:r>
                      <a:endParaRPr lang="en-US" sz="900" dirty="0">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Rhode Island</a:t>
                      </a:r>
                      <a:endParaRPr lang="en-US" sz="90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a:effectLst/>
                          <a:latin typeface="Calibri"/>
                          <a:ea typeface="Calibri"/>
                          <a:cs typeface="Times New Roman"/>
                        </a:rPr>
                        <a:t>0</a:t>
                      </a:r>
                      <a:endParaRPr lang="en-US" sz="900" dirty="0">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South Carolina</a:t>
                      </a:r>
                      <a:endParaRPr lang="en-US" sz="90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smtClean="0">
                          <a:effectLst/>
                          <a:latin typeface="Calibri"/>
                          <a:ea typeface="Calibri"/>
                          <a:cs typeface="Times New Roman"/>
                        </a:rPr>
                        <a:t>158</a:t>
                      </a:r>
                      <a:endParaRPr lang="en-US" sz="900" dirty="0">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South Dakota</a:t>
                      </a:r>
                      <a:endParaRPr lang="en-US" sz="90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smtClean="0">
                          <a:effectLst/>
                          <a:latin typeface="Calibri"/>
                          <a:ea typeface="Calibri"/>
                          <a:cs typeface="Times New Roman"/>
                        </a:rPr>
                        <a:t>14</a:t>
                      </a:r>
                      <a:endParaRPr lang="en-US" sz="900" dirty="0">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Tennessee</a:t>
                      </a:r>
                      <a:endParaRPr lang="en-US" sz="90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smtClean="0">
                          <a:effectLst/>
                          <a:latin typeface="Calibri"/>
                          <a:ea typeface="Calibri"/>
                          <a:cs typeface="Times New Roman"/>
                        </a:rPr>
                        <a:t>72</a:t>
                      </a:r>
                      <a:endParaRPr lang="en-US" sz="900" dirty="0">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Texas</a:t>
                      </a:r>
                      <a:endParaRPr lang="en-US" sz="90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smtClean="0">
                          <a:effectLst/>
                          <a:latin typeface="Calibri"/>
                          <a:ea typeface="Calibri"/>
                          <a:cs typeface="Times New Roman"/>
                        </a:rPr>
                        <a:t>12</a:t>
                      </a:r>
                      <a:endParaRPr lang="en-US" sz="900" dirty="0">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USVI</a:t>
                      </a:r>
                      <a:endParaRPr lang="en-US" sz="90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a:effectLst/>
                          <a:latin typeface="Calibri"/>
                          <a:ea typeface="Calibri"/>
                          <a:cs typeface="Times New Roman"/>
                        </a:rPr>
                        <a:t>8</a:t>
                      </a:r>
                      <a:endParaRPr lang="en-US" sz="900" dirty="0">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Utah</a:t>
                      </a:r>
                      <a:endParaRPr lang="en-US" sz="90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smtClean="0">
                          <a:effectLst/>
                          <a:latin typeface="Calibri"/>
                          <a:ea typeface="Calibri"/>
                          <a:cs typeface="Times New Roman"/>
                        </a:rPr>
                        <a:t>422</a:t>
                      </a:r>
                      <a:endParaRPr lang="en-US" sz="900" dirty="0">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Vermont</a:t>
                      </a:r>
                      <a:endParaRPr lang="en-US" sz="90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smtClean="0">
                          <a:effectLst/>
                          <a:latin typeface="Calibri"/>
                          <a:ea typeface="Calibri"/>
                          <a:cs typeface="Times New Roman"/>
                        </a:rPr>
                        <a:t>587</a:t>
                      </a:r>
                      <a:endParaRPr lang="en-US" sz="900" dirty="0">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Virginia</a:t>
                      </a:r>
                      <a:endParaRPr lang="en-US" sz="90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a:effectLst/>
                          <a:latin typeface="Calibri"/>
                          <a:ea typeface="Calibri"/>
                          <a:cs typeface="Times New Roman"/>
                        </a:rPr>
                        <a:t>0</a:t>
                      </a:r>
                      <a:endParaRPr lang="en-US" sz="900" dirty="0">
                        <a:effectLst/>
                        <a:latin typeface="Calibri"/>
                        <a:ea typeface="Calibri"/>
                        <a:cs typeface="Times New Roman"/>
                      </a:endParaRPr>
                    </a:p>
                  </a:txBody>
                  <a:tcPr marL="58629" marR="58629" marT="0" marB="0">
                    <a:lnL>
                      <a:noFill/>
                    </a:lnL>
                    <a:lnR>
                      <a:noFill/>
                    </a:lnR>
                    <a:lnT>
                      <a:noFill/>
                    </a:lnT>
                    <a:lnB>
                      <a:noFill/>
                    </a:lnB>
                  </a:tcPr>
                </a:tc>
              </a:tr>
              <a:tr h="140246">
                <a:tc>
                  <a:txBody>
                    <a:bodyPr/>
                    <a:lstStyle/>
                    <a:p>
                      <a:pPr marL="0" marR="0">
                        <a:lnSpc>
                          <a:spcPct val="115000"/>
                        </a:lnSpc>
                        <a:spcBef>
                          <a:spcPts val="0"/>
                        </a:spcBef>
                        <a:spcAft>
                          <a:spcPts val="0"/>
                        </a:spcAft>
                      </a:pPr>
                      <a:r>
                        <a:rPr lang="en-US" sz="800">
                          <a:effectLst/>
                          <a:latin typeface="Calibri"/>
                          <a:ea typeface="Calibri"/>
                          <a:cs typeface="Times New Roman"/>
                        </a:rPr>
                        <a:t>West Virginia</a:t>
                      </a:r>
                      <a:endParaRPr lang="en-US" sz="900">
                        <a:effectLst/>
                        <a:latin typeface="Calibri"/>
                        <a:ea typeface="Calibri"/>
                        <a:cs typeface="Times New Roman"/>
                      </a:endParaRPr>
                    </a:p>
                  </a:txBody>
                  <a:tcPr marL="58629" marR="58629" marT="0" marB="0">
                    <a:lnL>
                      <a:noFill/>
                    </a:lnL>
                    <a:lnR>
                      <a:noFill/>
                    </a:lnR>
                    <a:lnT>
                      <a:noFill/>
                    </a:lnT>
                    <a:lnB>
                      <a:noFill/>
                    </a:lnB>
                  </a:tcPr>
                </a:tc>
                <a:tc>
                  <a:txBody>
                    <a:bodyPr/>
                    <a:lstStyle/>
                    <a:p>
                      <a:pPr marL="0" marR="0">
                        <a:lnSpc>
                          <a:spcPct val="115000"/>
                        </a:lnSpc>
                        <a:spcBef>
                          <a:spcPts val="0"/>
                        </a:spcBef>
                        <a:spcAft>
                          <a:spcPts val="0"/>
                        </a:spcAft>
                      </a:pPr>
                      <a:r>
                        <a:rPr lang="en-US" sz="800" dirty="0">
                          <a:effectLst/>
                          <a:latin typeface="Calibri"/>
                          <a:ea typeface="Calibri"/>
                          <a:cs typeface="Times New Roman"/>
                        </a:rPr>
                        <a:t>1</a:t>
                      </a:r>
                      <a:endParaRPr lang="en-US" sz="900" dirty="0">
                        <a:effectLst/>
                        <a:latin typeface="Calibri"/>
                        <a:ea typeface="Calibri"/>
                        <a:cs typeface="Times New Roman"/>
                      </a:endParaRPr>
                    </a:p>
                  </a:txBody>
                  <a:tcPr marL="58629" marR="58629" marT="0" marB="0">
                    <a:lnL>
                      <a:noFill/>
                    </a:lnL>
                    <a:lnR>
                      <a:noFill/>
                    </a:lnR>
                    <a:lnT>
                      <a:noFill/>
                    </a:lnT>
                    <a:lnB>
                      <a:noFill/>
                    </a:lnB>
                  </a:tcPr>
                </a:tc>
              </a:tr>
            </a:tbl>
          </a:graphicData>
        </a:graphic>
      </p:graphicFrame>
      <p:sp>
        <p:nvSpPr>
          <p:cNvPr id="18726" name="Text Box 4"/>
          <p:cNvSpPr txBox="1">
            <a:spLocks noChangeArrowheads="1"/>
          </p:cNvSpPr>
          <p:nvPr/>
        </p:nvSpPr>
        <p:spPr bwMode="gray">
          <a:xfrm>
            <a:off x="182563" y="6384925"/>
            <a:ext cx="8347075" cy="49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a:spAutoFit/>
          </a:bodyPr>
          <a:lstStyle>
            <a:lvl1pPr algn="l" eaLnBrk="0" hangingPunct="0">
              <a:spcBef>
                <a:spcPct val="60000"/>
              </a:spcBef>
              <a:buChar char="•"/>
              <a:defRPr sz="2000">
                <a:solidFill>
                  <a:schemeClr val="tx1"/>
                </a:solidFill>
                <a:latin typeface="Arial" charset="0"/>
                <a:ea typeface="MS PGothic" pitchFamily="34" charset="-128"/>
              </a:defRPr>
            </a:lvl1pPr>
            <a:lvl2pPr marL="742950" indent="-285750" algn="l" eaLnBrk="0" hangingPunct="0">
              <a:spcBef>
                <a:spcPct val="20000"/>
              </a:spcBef>
              <a:buChar char="–"/>
              <a:defRPr sz="2000">
                <a:solidFill>
                  <a:schemeClr val="tx1"/>
                </a:solidFill>
                <a:latin typeface="Arial" charset="0"/>
                <a:ea typeface="MS PGothic" pitchFamily="34" charset="-128"/>
              </a:defRPr>
            </a:lvl2pPr>
            <a:lvl3pPr marL="1143000" indent="-228600" algn="l" eaLnBrk="0" hangingPunct="0">
              <a:spcBef>
                <a:spcPct val="20000"/>
              </a:spcBef>
              <a:buFont typeface="Arial" charset="0"/>
              <a:buChar char="­"/>
              <a:defRPr sz="2000">
                <a:solidFill>
                  <a:schemeClr val="tx1"/>
                </a:solidFill>
                <a:latin typeface="Arial" charset="0"/>
                <a:ea typeface="MS PGothic" pitchFamily="34" charset="-128"/>
              </a:defRPr>
            </a:lvl3pPr>
            <a:lvl4pPr marL="1600200" indent="-228600" algn="l" eaLnBrk="0" hangingPunct="0">
              <a:spcBef>
                <a:spcPct val="20000"/>
              </a:spcBef>
              <a:buFont typeface="Arial" charset="0"/>
              <a:buChar char="­"/>
              <a:defRPr sz="2000">
                <a:solidFill>
                  <a:schemeClr val="tx1"/>
                </a:solidFill>
                <a:latin typeface="Arial" charset="0"/>
                <a:ea typeface="MS PGothic" pitchFamily="34" charset="-128"/>
              </a:defRPr>
            </a:lvl4pPr>
            <a:lvl5pPr marL="2057400" indent="-228600" algn="l" eaLnBrk="0" hangingPunct="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lgn="ctr" eaLnBrk="1" hangingPunct="1">
              <a:spcBef>
                <a:spcPct val="15000"/>
              </a:spcBef>
              <a:buFontTx/>
              <a:buNone/>
            </a:pPr>
            <a:r>
              <a:rPr lang="en-US" altLang="en-US" sz="1000">
                <a:solidFill>
                  <a:srgbClr val="000000"/>
                </a:solidFill>
              </a:rPr>
              <a:t>Source: Business Insurance Directory - Captive Managers and Domiciles, </a:t>
            </a:r>
          </a:p>
          <a:p>
            <a:pPr algn="ctr" eaLnBrk="1" hangingPunct="1">
              <a:spcBef>
                <a:spcPct val="15000"/>
              </a:spcBef>
              <a:buFontTx/>
              <a:buNone/>
            </a:pPr>
            <a:r>
              <a:rPr lang="en-US" altLang="en-US" sz="1000">
                <a:solidFill>
                  <a:srgbClr val="000000"/>
                </a:solidFill>
              </a:rPr>
              <a:t>“Counting Captives,” March  2015: 3.</a:t>
            </a:r>
          </a:p>
          <a:p>
            <a:pPr algn="ctr" eaLnBrk="1" hangingPunct="1">
              <a:spcBef>
                <a:spcPct val="15000"/>
              </a:spcBef>
              <a:buFontTx/>
              <a:buNone/>
            </a:pPr>
            <a:endParaRPr lang="en-US" altLang="en-US" sz="1000">
              <a:solidFill>
                <a:srgbClr val="000000"/>
              </a:solidFill>
            </a:endParaRPr>
          </a:p>
        </p:txBody>
      </p:sp>
      <p:cxnSp>
        <p:nvCxnSpPr>
          <p:cNvPr id="18728" name="Straight Arrow Connector 4"/>
          <p:cNvCxnSpPr>
            <a:cxnSpLocks noChangeShapeType="1"/>
          </p:cNvCxnSpPr>
          <p:nvPr/>
        </p:nvCxnSpPr>
        <p:spPr bwMode="auto">
          <a:xfrm>
            <a:off x="6549231" y="1340768"/>
            <a:ext cx="725489" cy="1170657"/>
          </a:xfrm>
          <a:prstGeom prst="straightConnector1">
            <a:avLst/>
          </a:prstGeom>
          <a:noFill/>
          <a:ln w="19050"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TextBox 3"/>
          <p:cNvSpPr txBox="1"/>
          <p:nvPr/>
        </p:nvSpPr>
        <p:spPr>
          <a:xfrm>
            <a:off x="5753894" y="680171"/>
            <a:ext cx="1538288" cy="648254"/>
          </a:xfrm>
          <a:prstGeom prst="rect">
            <a:avLst/>
          </a:prstGeom>
          <a:noFill/>
        </p:spPr>
        <p:txBody>
          <a:bodyPr wrap="square" rtlCol="0">
            <a:spAutoFit/>
          </a:bodyPr>
          <a:lstStyle/>
          <a:p>
            <a:r>
              <a:rPr lang="en-US" sz="1400" dirty="0" smtClean="0"/>
              <a:t>CT = 14 CAPTIVES AND GROWING</a:t>
            </a:r>
            <a:endParaRPr lang="en-US" sz="1400" dirty="0"/>
          </a:p>
        </p:txBody>
      </p:sp>
    </p:spTree>
    <p:extLst>
      <p:ext uri="{BB962C8B-B14F-4D97-AF65-F5344CB8AC3E}">
        <p14:creationId xmlns:p14="http://schemas.microsoft.com/office/powerpoint/2010/main" val="392706144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2" name="MMC_SectionShape"/>
          <p:cNvGrpSpPr>
            <a:grpSpLocks/>
          </p:cNvGrpSpPr>
          <p:nvPr>
            <p:custDataLst>
              <p:tags r:id="rId2"/>
            </p:custDataLst>
          </p:nvPr>
        </p:nvGrpSpPr>
        <p:grpSpPr bwMode="auto">
          <a:xfrm>
            <a:off x="0" y="0"/>
            <a:ext cx="9601200" cy="6858001"/>
            <a:chOff x="0" y="0"/>
            <a:chExt cx="6048" cy="4320"/>
          </a:xfrm>
        </p:grpSpPr>
        <p:sp>
          <p:nvSpPr>
            <p:cNvPr id="35844" name="Freeform 3"/>
            <p:cNvSpPr>
              <a:spLocks/>
            </p:cNvSpPr>
            <p:nvPr/>
          </p:nvSpPr>
          <p:spPr bwMode="invGray">
            <a:xfrm>
              <a:off x="0" y="1341"/>
              <a:ext cx="6048" cy="1504"/>
            </a:xfrm>
            <a:custGeom>
              <a:avLst/>
              <a:gdLst>
                <a:gd name="T0" fmla="*/ 0 w 6048"/>
                <a:gd name="T1" fmla="*/ 888 h 1504"/>
                <a:gd name="T2" fmla="*/ 6048 w 6048"/>
                <a:gd name="T3" fmla="*/ 0 h 1504"/>
                <a:gd name="T4" fmla="*/ 6048 w 6048"/>
                <a:gd name="T5" fmla="*/ 1504 h 1504"/>
                <a:gd name="T6" fmla="*/ 0 w 6048"/>
                <a:gd name="T7" fmla="*/ 1504 h 150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48" h="1504">
                  <a:moveTo>
                    <a:pt x="0" y="888"/>
                  </a:moveTo>
                  <a:lnTo>
                    <a:pt x="6048" y="0"/>
                  </a:lnTo>
                  <a:lnTo>
                    <a:pt x="6048" y="1504"/>
                  </a:lnTo>
                  <a:lnTo>
                    <a:pt x="0" y="1504"/>
                  </a:lnTo>
                </a:path>
              </a:pathLst>
            </a:custGeom>
            <a:solidFill>
              <a:schemeClr val="accent2"/>
            </a:solidFill>
            <a:ln>
              <a:noFill/>
            </a:ln>
            <a:effectLst/>
            <a:extLst>
              <a:ext uri="{91240B29-F687-4F45-9708-019B960494DF}">
                <a14:hiddenLine xmlns:a14="http://schemas.microsoft.com/office/drawing/2010/main" w="9525" cap="flat" cmpd="sng">
                  <a:solidFill>
                    <a:schemeClr val="bg2"/>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anchor="ctr"/>
            <a:lstStyle/>
            <a:p>
              <a:endParaRPr lang="en-US"/>
            </a:p>
          </p:txBody>
        </p:sp>
        <p:sp>
          <p:nvSpPr>
            <p:cNvPr id="35845" name="Freeform 4"/>
            <p:cNvSpPr>
              <a:spLocks/>
            </p:cNvSpPr>
            <p:nvPr/>
          </p:nvSpPr>
          <p:spPr bwMode="invGray">
            <a:xfrm>
              <a:off x="0" y="2816"/>
              <a:ext cx="6048" cy="912"/>
            </a:xfrm>
            <a:custGeom>
              <a:avLst/>
              <a:gdLst>
                <a:gd name="T0" fmla="*/ 0 w 6048"/>
                <a:gd name="T1" fmla="*/ 0 h 912"/>
                <a:gd name="T2" fmla="*/ 6048 w 6048"/>
                <a:gd name="T3" fmla="*/ 0 h 912"/>
                <a:gd name="T4" fmla="*/ 6048 w 6048"/>
                <a:gd name="T5" fmla="*/ 912 h 912"/>
                <a:gd name="T6" fmla="*/ 0 w 6048"/>
                <a:gd name="T7" fmla="*/ 320 h 9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48" h="912">
                  <a:moveTo>
                    <a:pt x="0" y="0"/>
                  </a:moveTo>
                  <a:lnTo>
                    <a:pt x="6048" y="0"/>
                  </a:lnTo>
                  <a:lnTo>
                    <a:pt x="6048" y="912"/>
                  </a:lnTo>
                  <a:lnTo>
                    <a:pt x="0" y="320"/>
                  </a:lnTo>
                </a:path>
              </a:pathLst>
            </a:custGeom>
            <a:solidFill>
              <a:schemeClr val="folHlink"/>
            </a:solidFill>
            <a:ln>
              <a:noFill/>
            </a:ln>
            <a:effectLst/>
            <a:extLst>
              <a:ext uri="{91240B29-F687-4F45-9708-019B960494DF}">
                <a14:hiddenLine xmlns:a14="http://schemas.microsoft.com/office/drawing/2010/main" w="9525" cap="flat" cmpd="sng">
                  <a:solidFill>
                    <a:schemeClr val="bg2"/>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anchor="ctr"/>
            <a:lstStyle/>
            <a:p>
              <a:endParaRPr lang="en-US"/>
            </a:p>
          </p:txBody>
        </p:sp>
        <p:sp>
          <p:nvSpPr>
            <p:cNvPr id="35846" name="Freeform 5"/>
            <p:cNvSpPr>
              <a:spLocks/>
            </p:cNvSpPr>
            <p:nvPr/>
          </p:nvSpPr>
          <p:spPr bwMode="invGray">
            <a:xfrm>
              <a:off x="0" y="3112"/>
              <a:ext cx="6048" cy="1208"/>
            </a:xfrm>
            <a:custGeom>
              <a:avLst/>
              <a:gdLst>
                <a:gd name="T0" fmla="*/ 0 w 6048"/>
                <a:gd name="T1" fmla="*/ 0 h 1208"/>
                <a:gd name="T2" fmla="*/ 6048 w 6048"/>
                <a:gd name="T3" fmla="*/ 592 h 1208"/>
                <a:gd name="T4" fmla="*/ 6048 w 6048"/>
                <a:gd name="T5" fmla="*/ 1208 h 1208"/>
                <a:gd name="T6" fmla="*/ 0 w 6048"/>
                <a:gd name="T7" fmla="*/ 1208 h 12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48" h="1208">
                  <a:moveTo>
                    <a:pt x="0" y="0"/>
                  </a:moveTo>
                  <a:lnTo>
                    <a:pt x="6048" y="592"/>
                  </a:lnTo>
                  <a:lnTo>
                    <a:pt x="6048" y="1208"/>
                  </a:lnTo>
                  <a:lnTo>
                    <a:pt x="0" y="1208"/>
                  </a:lnTo>
                </a:path>
              </a:pathLst>
            </a:custGeom>
            <a:solidFill>
              <a:schemeClr val="hlink"/>
            </a:solidFill>
            <a:ln>
              <a:noFill/>
            </a:ln>
            <a:effectLst/>
            <a:extLst>
              <a:ext uri="{91240B29-F687-4F45-9708-019B960494DF}">
                <a14:hiddenLine xmlns:a14="http://schemas.microsoft.com/office/drawing/2010/main" w="9525" cap="flat" cmpd="sng">
                  <a:solidFill>
                    <a:schemeClr val="bg2"/>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anchor="ctr"/>
            <a:lstStyle/>
            <a:p>
              <a:endParaRPr lang="en-US"/>
            </a:p>
          </p:txBody>
        </p:sp>
        <p:sp>
          <p:nvSpPr>
            <p:cNvPr id="35847" name="Freeform 6"/>
            <p:cNvSpPr>
              <a:spLocks/>
            </p:cNvSpPr>
            <p:nvPr/>
          </p:nvSpPr>
          <p:spPr bwMode="invGray">
            <a:xfrm>
              <a:off x="0" y="0"/>
              <a:ext cx="6048" cy="2272"/>
            </a:xfrm>
            <a:custGeom>
              <a:avLst/>
              <a:gdLst>
                <a:gd name="T0" fmla="*/ 0 w 6048"/>
                <a:gd name="T1" fmla="*/ 2272 h 2272"/>
                <a:gd name="T2" fmla="*/ 0 w 6048"/>
                <a:gd name="T3" fmla="*/ 0 h 2272"/>
                <a:gd name="T4" fmla="*/ 6048 w 6048"/>
                <a:gd name="T5" fmla="*/ 0 h 2272"/>
                <a:gd name="T6" fmla="*/ 6048 w 6048"/>
                <a:gd name="T7" fmla="*/ 1384 h 227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48" h="2272">
                  <a:moveTo>
                    <a:pt x="0" y="2272"/>
                  </a:moveTo>
                  <a:lnTo>
                    <a:pt x="0" y="0"/>
                  </a:lnTo>
                  <a:lnTo>
                    <a:pt x="6048" y="0"/>
                  </a:lnTo>
                  <a:lnTo>
                    <a:pt x="6048" y="1384"/>
                  </a:lnTo>
                </a:path>
              </a:pathLst>
            </a:custGeom>
            <a:solidFill>
              <a:schemeClr val="accent1"/>
            </a:solidFill>
            <a:ln>
              <a:noFill/>
            </a:ln>
            <a:effectLst/>
            <a:extLst>
              <a:ext uri="{91240B29-F687-4F45-9708-019B960494DF}">
                <a14:hiddenLine xmlns:a14="http://schemas.microsoft.com/office/drawing/2010/main" w="9525" cap="flat" cmpd="sng">
                  <a:solidFill>
                    <a:schemeClr val="bg2"/>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anchor="ctr"/>
            <a:lstStyle/>
            <a:p>
              <a:endParaRPr lang="en-US" dirty="0"/>
            </a:p>
          </p:txBody>
        </p:sp>
      </p:grpSp>
      <p:sp>
        <p:nvSpPr>
          <p:cNvPr id="12" name="MMCOA_SectionTitle"/>
          <p:cNvSpPr txBox="1">
            <a:spLocks noChangeArrowheads="1"/>
          </p:cNvSpPr>
          <p:nvPr/>
        </p:nvSpPr>
        <p:spPr bwMode="invGray">
          <a:xfrm>
            <a:off x="912813" y="1371600"/>
            <a:ext cx="7621587" cy="41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a:spAutoFit/>
          </a:bodyPr>
          <a:lstStyle>
            <a:lvl1pPr eaLnBrk="0" hangingPunct="0">
              <a:defRPr sz="2000">
                <a:solidFill>
                  <a:schemeClr val="tx1"/>
                </a:solidFill>
                <a:latin typeface="Arial" pitchFamily="34" charset="0"/>
                <a:ea typeface="MS PGothic" pitchFamily="34" charset="-128"/>
              </a:defRPr>
            </a:lvl1pPr>
            <a:lvl2pPr marL="742950" indent="-285750" eaLnBrk="0" hangingPunct="0">
              <a:defRPr sz="2000">
                <a:solidFill>
                  <a:schemeClr val="tx1"/>
                </a:solidFill>
                <a:latin typeface="Arial" pitchFamily="34" charset="0"/>
                <a:ea typeface="MS PGothic" pitchFamily="34" charset="-128"/>
              </a:defRPr>
            </a:lvl2pPr>
            <a:lvl3pPr marL="1143000" indent="-228600" eaLnBrk="0" hangingPunct="0">
              <a:defRPr sz="2000">
                <a:solidFill>
                  <a:schemeClr val="tx1"/>
                </a:solidFill>
                <a:latin typeface="Arial" pitchFamily="34" charset="0"/>
                <a:ea typeface="MS PGothic" pitchFamily="34" charset="-128"/>
              </a:defRPr>
            </a:lvl3pPr>
            <a:lvl4pPr marL="1600200" indent="-228600" eaLnBrk="0" hangingPunct="0">
              <a:defRPr sz="2000">
                <a:solidFill>
                  <a:schemeClr val="tx1"/>
                </a:solidFill>
                <a:latin typeface="Arial" pitchFamily="34" charset="0"/>
                <a:ea typeface="MS PGothic" pitchFamily="34" charset="-128"/>
              </a:defRPr>
            </a:lvl4pPr>
            <a:lvl5pPr marL="2057400" indent="-228600" eaLnBrk="0" hangingPunct="0">
              <a:defRPr sz="2000">
                <a:solidFill>
                  <a:schemeClr val="tx1"/>
                </a:solidFill>
                <a:latin typeface="Arial" pitchFamily="34" charset="0"/>
                <a:ea typeface="MS PGothic" pitchFamily="34" charset="-128"/>
              </a:defRPr>
            </a:lvl5pPr>
            <a:lvl6pPr marL="25146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6pPr>
            <a:lvl7pPr marL="29718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7pPr>
            <a:lvl8pPr marL="34290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8pPr>
            <a:lvl9pPr marL="3886200" indent="-228600" algn="ctr" eaLnBrk="0" fontAlgn="base" hangingPunct="0">
              <a:lnSpc>
                <a:spcPct val="86000"/>
              </a:lnSpc>
              <a:spcBef>
                <a:spcPct val="0"/>
              </a:spcBef>
              <a:spcAft>
                <a:spcPct val="0"/>
              </a:spcAft>
              <a:defRPr sz="2000">
                <a:solidFill>
                  <a:schemeClr val="tx1"/>
                </a:solidFill>
                <a:latin typeface="Arial" pitchFamily="34" charset="0"/>
                <a:ea typeface="MS PGothic" pitchFamily="34" charset="-128"/>
              </a:defRPr>
            </a:lvl9pPr>
          </a:lstStyle>
          <a:p>
            <a:pPr algn="l" eaLnBrk="1" hangingPunct="1"/>
            <a:r>
              <a:rPr lang="en-US" sz="2800" dirty="0" smtClean="0">
                <a:solidFill>
                  <a:srgbClr val="FFFFFF"/>
                </a:solidFill>
                <a:cs typeface="Arial" pitchFamily="34" charset="0"/>
              </a:rPr>
              <a:t>CAPTIVE MANAGER’S PERSPECTIVE</a:t>
            </a:r>
            <a:endParaRPr lang="en-US" sz="2800" dirty="0">
              <a:solidFill>
                <a:srgbClr val="00A8C8"/>
              </a:solidFill>
              <a:cs typeface="Arial" pitchFamily="34" charset="0"/>
            </a:endParaRPr>
          </a:p>
        </p:txBody>
      </p:sp>
    </p:spTree>
    <p:custDataLst>
      <p:tags r:id="rId1"/>
    </p:custDataLst>
    <p:extLst>
      <p:ext uri="{BB962C8B-B14F-4D97-AF65-F5344CB8AC3E}">
        <p14:creationId xmlns:p14="http://schemas.microsoft.com/office/powerpoint/2010/main" val="1549307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COA_EXTENDEDFILLCOLOUR" val=""/>
  <p:tag name="MMCOA_SMARTSHAPE" val="Y"/>
  <p:tag name="MMCOA_FONTSIZE_L" val="28"/>
  <p:tag name="MMCOA_FONTSIZE_M" val="21"/>
  <p:tag name="MMCOA_FONTSIZE_S" val="14"/>
  <p:tag name="MMCOA_FONTSIZE_T" val="14"/>
  <p:tag name="MMCOA_POSITION_L" val="35.875;30.125;54.375;683.875"/>
  <p:tag name="MMCOA_POSITION_M" val="35.875;30.125;54.375;683.875"/>
  <p:tag name="MMCOA_POSITION_S" val="35.875;30.125;54.375;683.875"/>
  <p:tag name="MMCOA_POSITION_T" val="35.875;30.125;54.375;683.875"/>
  <p:tag name="MMCOA_HIDEONCOLOUR" val="N"/>
  <p:tag name="MMCOA_HIDEONWHITE" val="N"/>
  <p:tag name="MMCOA_HIDEONBALLROOM" val="N"/>
  <p:tag name="MMCOA_HIDEONCLASSIC" val="N"/>
  <p:tag name="MMCOA_HIDEONTEXT" val="N"/>
  <p:tag name="MMCOA_HIDEONECO" val="N"/>
</p:tagLst>
</file>

<file path=ppt/tags/tag10.xml><?xml version="1.0" encoding="utf-8"?>
<p:tagLst xmlns:a="http://schemas.openxmlformats.org/drawingml/2006/main" xmlns:r="http://schemas.openxmlformats.org/officeDocument/2006/relationships" xmlns:p="http://schemas.openxmlformats.org/presentationml/2006/main">
  <p:tag name="MMCOA_EXTENDEDFILLCOLOUR" val=""/>
  <p:tag name="MMCOA_SMARTSHAPE" val="Y"/>
  <p:tag name="MMCOA_FONTSIZE_L" val="18"/>
  <p:tag name="MMCOA_FONTSIZE_M" val="18"/>
  <p:tag name="MMCOA_FONTSIZE_S" val="18"/>
  <p:tag name="MMCOA_FONTSIZE_T" val="18"/>
  <p:tag name="MMCOA_POSITION_L" val="71.25;157.375;18;382.125"/>
  <p:tag name="MMCOA_POSITION_M" val="71.25;157.375;18;382.125"/>
  <p:tag name="MMCOA_POSITION_S" val="71.25;157.375;18;382.125"/>
  <p:tag name="MMCOA_POSITION_T" val="71.25;157.375;18;382.125"/>
  <p:tag name="MMCOA_HIDEONCOLOUR" val="N"/>
  <p:tag name="MMCOA_HIDEONWHITE" val="N"/>
  <p:tag name="MMCOA_HIDEONBALLROOM" val="N"/>
  <p:tag name="MMCOA_HIDEONCLASSIC" val="N"/>
  <p:tag name="MMCOA_HIDEONTEXT" val="N"/>
  <p:tag name="MMCOA_HIDEONECO" val="N"/>
</p:tagLst>
</file>

<file path=ppt/tags/tag11.xml><?xml version="1.0" encoding="utf-8"?>
<p:tagLst xmlns:a="http://schemas.openxmlformats.org/drawingml/2006/main" xmlns:r="http://schemas.openxmlformats.org/officeDocument/2006/relationships" xmlns:p="http://schemas.openxmlformats.org/presentationml/2006/main">
  <p:tag name="MMCOA_DISPLAYMASTERSHAPES" val="Y"/>
  <p:tag name="MMCOA_FOLLOWMASTERBACKGROUND" val="Y"/>
  <p:tag name="MMCOA_FORCESCHEME" val="N"/>
  <p:tag name="MMCOA_CANACTASDIVIDER" val="N"/>
  <p:tag name="MMCOA_PROMPTCOLOUR" val="N"/>
  <p:tag name="MMC_SLIDETYPE" val="Cover"/>
  <p:tag name="MMCOA_TRANSPARENT" val="False"/>
</p:tagLst>
</file>

<file path=ppt/tags/tag12.xml><?xml version="1.0" encoding="utf-8"?>
<p:tagLst xmlns:a="http://schemas.openxmlformats.org/drawingml/2006/main" xmlns:r="http://schemas.openxmlformats.org/officeDocument/2006/relationships" xmlns:p="http://schemas.openxmlformats.org/presentationml/2006/main">
  <p:tag name="MMCOA_EXTENDEDFILLCOLOUR" val=""/>
  <p:tag name="MMCOA_SMARTSHAPE" val="Y"/>
  <p:tag name="MMCOA_FONTSIZE_L" val="28"/>
  <p:tag name="MMCOA_FONTSIZE_M" val="28"/>
  <p:tag name="MMCOA_FONTSIZE_S" val="28"/>
  <p:tag name="MMCOA_FONTSIZE_T" val="28"/>
  <p:tag name="MMCOA_POSITION_L" val="70.625;97.875;55;648.375"/>
  <p:tag name="MMCOA_POSITION_M" val="70.625;97.875;55;648.375"/>
  <p:tag name="MMCOA_POSITION_S" val="70.625;97.875;55;648.375"/>
  <p:tag name="MMCOA_POSITION_T" val="70.625;97.875;55;648.375"/>
  <p:tag name="MMCOA_HIDEONCOLOUR" val="N"/>
  <p:tag name="MMCOA_HIDEONWHITE" val="N"/>
  <p:tag name="MMCOA_HIDEONBALLROOM" val="N"/>
  <p:tag name="MMCOA_HIDEONCLASSIC" val="N"/>
  <p:tag name="MMCOA_HIDEONTEXT" val="N"/>
  <p:tag name="MMCOA_HIDEONECO" val="N"/>
</p:tagLst>
</file>

<file path=ppt/tags/tag13.xml><?xml version="1.0" encoding="utf-8"?>
<p:tagLst xmlns:a="http://schemas.openxmlformats.org/drawingml/2006/main" xmlns:r="http://schemas.openxmlformats.org/officeDocument/2006/relationships" xmlns:p="http://schemas.openxmlformats.org/presentationml/2006/main">
  <p:tag name="MMCOA_EXTENDEDFILLCOLOUR" val=""/>
  <p:tag name="MMCOA_SMARTSHAPE" val="Y"/>
  <p:tag name="MMCOA_FONTSIZE_L" val="18"/>
  <p:tag name="MMCOA_FONTSIZE_M" val="18"/>
  <p:tag name="MMCOA_FONTSIZE_S" val="18"/>
  <p:tag name="MMCOA_FONTSIZE_T" val="18"/>
  <p:tag name="MMCOA_POSITION_L" val="71.25;157.375;18;382.125"/>
  <p:tag name="MMCOA_POSITION_M" val="71.25;157.375;18;382.125"/>
  <p:tag name="MMCOA_POSITION_S" val="71.25;157.375;18;382.125"/>
  <p:tag name="MMCOA_POSITION_T" val="71.25;157.375;18;382.125"/>
  <p:tag name="MMCOA_HIDEONCOLOUR" val="N"/>
  <p:tag name="MMCOA_HIDEONWHITE" val="N"/>
  <p:tag name="MMCOA_HIDEONBALLROOM" val="N"/>
  <p:tag name="MMCOA_HIDEONCLASSIC" val="N"/>
  <p:tag name="MMCOA_HIDEONTEXT" val="N"/>
  <p:tag name="MMCOA_HIDEONECO" val="N"/>
</p:tagLst>
</file>

<file path=ppt/tags/tag14.xml><?xml version="1.0" encoding="utf-8"?>
<p:tagLst xmlns:a="http://schemas.openxmlformats.org/drawingml/2006/main" xmlns:r="http://schemas.openxmlformats.org/officeDocument/2006/relationships" xmlns:p="http://schemas.openxmlformats.org/presentationml/2006/main">
  <p:tag name="MMCOA_DISPLAYMASTERSHAPES" val="N"/>
  <p:tag name="MMCOA_FOLLOWMASTERBACKGROUND" val="N"/>
  <p:tag name="MMCOA_PALETTENUMBER" val="0"/>
  <p:tag name="MMC_SLIDETYPE" val="Section"/>
  <p:tag name="MMC_SOURCE" val="1"/>
  <p:tag name="MMC_SECTION" val="MMC_Section"/>
  <p:tag name="MMCOA_TRANSPARENT" val="False"/>
</p:tagLst>
</file>

<file path=ppt/tags/tag15.xml><?xml version="1.0" encoding="utf-8"?>
<p:tagLst xmlns:a="http://schemas.openxmlformats.org/drawingml/2006/main" xmlns:r="http://schemas.openxmlformats.org/officeDocument/2006/relationships" xmlns:p="http://schemas.openxmlformats.org/presentationml/2006/main">
  <p:tag name="MMC_SECTIONDESIGN" val="&lt;?xml version=&quot;1.0&quot; encoding=&quot;utf-16&quot;?&gt;&#10;&lt;ImageControl xmlns:xsi=&quot;http://www.w3.org/2001/XMLSchema-instance&quot; xmlns:xsd=&quot;http://www.w3.org/2001/XMLSchema&quot;&gt;&#10;  &lt;TypeOfImage&gt;SolidColour&lt;/TypeOfImage&gt;&#10;  &lt;ThumbNailFile&gt;C:\Documents and Settings\ukbedtst01\Local Settings\Application Data\MMC\ILM\Recent\T0D1000133.jpg&lt;/ThumbNailFile&gt;&#10;  &lt;Usage&gt;PowerPointDivider&lt;/Usage&gt;&#10;  &lt;PaletteName&gt;Sapphire&lt;/PaletteName&gt;&#10;  &lt;Design&gt;&#10;    &lt;FocalNumber&gt;1&lt;/FocalNumber&gt;&#10;    &lt;Facets&gt;&#10;      &lt;SideOfTick&gt;Left&lt;/SideOfTick&gt;&#10;      &lt;TickPosition&gt;&#10;        &lt;X&gt;0&lt;/X&gt;&#10;        &lt;Y&gt;3&lt;/Y&gt;&#10;      &lt;/TickPosition&gt;&#10;      &lt;EndTickPosition&gt;&#10;        &lt;X&gt;21&lt;/X&gt;&#10;        &lt;Y&gt;0&lt;/Y&gt;&#10;      &lt;/EndTickPosition&gt;&#10;      &lt;FacetNumber&gt;0&lt;/FacetNumber&gt;&#10;      &lt;Brightness&gt;0&lt;/Brightness&gt;&#10;      &lt;Colour&gt;#00A8C8&lt;/Colour&gt;&#10;      &lt;ColourNumber&gt;2&lt;/ColourNumber&gt;&#10;    &lt;/Facets&gt;&#10;    &lt;Facets&gt;&#10;      &lt;SideOfTick&gt;Left&lt;/SideOfTick&gt;&#10;      &lt;TickPosition&gt;&#10;        &lt;X&gt;0&lt;/X&gt;&#10;        &lt;Y&gt;6&lt;/Y&gt;&#10;      &lt;/TickPosition&gt;&#10;      &lt;EndTickPosition&gt;&#10;        &lt;X&gt;21&lt;/X&gt;&#10;        &lt;Y&gt;8&lt;/Y&gt;&#10;      &lt;/EndTickPosition&gt;&#10;      &lt;FacetNumber&gt;2&lt;/FacetNumber&gt;&#10;      &lt;Brightness&gt;0&lt;/Brightness&gt;&#10;      &lt;Colour&gt;#006D9E&lt;/Colour&gt;&#10;      &lt;ColourNumber&gt;1&lt;/ColourNumber&gt;&#10;    &lt;/Facets&gt;&#10;    &lt;Facets&gt;&#10;      &lt;SideOfTick&gt;Left&lt;/SideOfTick&gt;&#10;      &lt;TickPosition&gt;&#10;        &lt;X&gt;0&lt;/X&gt;&#10;        &lt;Y&gt;5&lt;/Y&gt;&#10;      &lt;/TickPosition&gt;&#10;      &lt;EndTickPosition&gt;&#10;        &lt;X&gt;21&lt;/X&gt;&#10;        &lt;Y&gt;5&lt;/Y&gt;&#10;      &lt;/EndTickPosition&gt;&#10;      &lt;FacetNumber&gt;1&lt;/FacetNumber&gt;&#10;      &lt;Brightness&gt;0&lt;/Brightness&gt;&#10;      &lt;Colour&gt;#A6E2EF&lt;/Colour&gt;&#10;      &lt;ColourNumber&gt;3&lt;/ColourNumber&gt;&#10;    &lt;/Facets&gt;&#10;    &lt;SectionColour&gt;#002C77&lt;/SectionColour&gt;&#10;    &lt;SectionColourNumber&gt;0&lt;/SectionColourNumber&gt;&#10;    &lt;SectionBrightness&gt;0&lt;/SectionBrightness&gt;&#10;  &lt;/Design&gt;&#10;&lt;/ImageControl&gt;"/>
  <p:tag name="MMC_SECTIONTYPE" val="0"/>
</p:tagLst>
</file>

<file path=ppt/tags/tag16.xml><?xml version="1.0" encoding="utf-8"?>
<p:tagLst xmlns:a="http://schemas.openxmlformats.org/drawingml/2006/main" xmlns:r="http://schemas.openxmlformats.org/officeDocument/2006/relationships" xmlns:p="http://schemas.openxmlformats.org/presentationml/2006/main">
  <p:tag name="MMCOA_DISPLAYMASTERSHAPES" val="N"/>
  <p:tag name="MMCOA_FOLLOWMASTERBACKGROUND" val="N"/>
  <p:tag name="MMCOA_PALETTENUMBER" val="0"/>
  <p:tag name="MMC_SLIDETYPE" val="Section"/>
  <p:tag name="MMC_SOURCE" val="1"/>
  <p:tag name="MMC_SECTION" val="MMC_Section"/>
  <p:tag name="MMCOA_TRANSPARENT" val="False"/>
</p:tagLst>
</file>

<file path=ppt/tags/tag17.xml><?xml version="1.0" encoding="utf-8"?>
<p:tagLst xmlns:a="http://schemas.openxmlformats.org/drawingml/2006/main" xmlns:r="http://schemas.openxmlformats.org/officeDocument/2006/relationships" xmlns:p="http://schemas.openxmlformats.org/presentationml/2006/main">
  <p:tag name="MMC_SECTIONDESIGN" val="&lt;?xml version=&quot;1.0&quot; encoding=&quot;utf-16&quot;?&gt;&#10;&lt;ImageControl xmlns:xsi=&quot;http://www.w3.org/2001/XMLSchema-instance&quot; xmlns:xsd=&quot;http://www.w3.org/2001/XMLSchema&quot;&gt;&#10;  &lt;TypeOfImage&gt;SolidColour&lt;/TypeOfImage&gt;&#10;  &lt;ThumbNailFile&gt;C:\Documents and Settings\ukbedtst01\Local Settings\Application Data\MMC\ILM\Recent\T0D1000133.jpg&lt;/ThumbNailFile&gt;&#10;  &lt;Usage&gt;PowerPointDivider&lt;/Usage&gt;&#10;  &lt;PaletteName&gt;Sapphire&lt;/PaletteName&gt;&#10;  &lt;Design&gt;&#10;    &lt;FocalNumber&gt;1&lt;/FocalNumber&gt;&#10;    &lt;Facets&gt;&#10;      &lt;SideOfTick&gt;Left&lt;/SideOfTick&gt;&#10;      &lt;TickPosition&gt;&#10;        &lt;X&gt;0&lt;/X&gt;&#10;        &lt;Y&gt;3&lt;/Y&gt;&#10;      &lt;/TickPosition&gt;&#10;      &lt;EndTickPosition&gt;&#10;        &lt;X&gt;21&lt;/X&gt;&#10;        &lt;Y&gt;0&lt;/Y&gt;&#10;      &lt;/EndTickPosition&gt;&#10;      &lt;FacetNumber&gt;0&lt;/FacetNumber&gt;&#10;      &lt;Brightness&gt;0&lt;/Brightness&gt;&#10;      &lt;Colour&gt;#00A8C8&lt;/Colour&gt;&#10;      &lt;ColourNumber&gt;2&lt;/ColourNumber&gt;&#10;    &lt;/Facets&gt;&#10;    &lt;Facets&gt;&#10;      &lt;SideOfTick&gt;Left&lt;/SideOfTick&gt;&#10;      &lt;TickPosition&gt;&#10;        &lt;X&gt;0&lt;/X&gt;&#10;        &lt;Y&gt;6&lt;/Y&gt;&#10;      &lt;/TickPosition&gt;&#10;      &lt;EndTickPosition&gt;&#10;        &lt;X&gt;21&lt;/X&gt;&#10;        &lt;Y&gt;8&lt;/Y&gt;&#10;      &lt;/EndTickPosition&gt;&#10;      &lt;FacetNumber&gt;2&lt;/FacetNumber&gt;&#10;      &lt;Brightness&gt;0&lt;/Brightness&gt;&#10;      &lt;Colour&gt;#006D9E&lt;/Colour&gt;&#10;      &lt;ColourNumber&gt;1&lt;/ColourNumber&gt;&#10;    &lt;/Facets&gt;&#10;    &lt;Facets&gt;&#10;      &lt;SideOfTick&gt;Left&lt;/SideOfTick&gt;&#10;      &lt;TickPosition&gt;&#10;        &lt;X&gt;0&lt;/X&gt;&#10;        &lt;Y&gt;5&lt;/Y&gt;&#10;      &lt;/TickPosition&gt;&#10;      &lt;EndTickPosition&gt;&#10;        &lt;X&gt;21&lt;/X&gt;&#10;        &lt;Y&gt;5&lt;/Y&gt;&#10;      &lt;/EndTickPosition&gt;&#10;      &lt;FacetNumber&gt;1&lt;/FacetNumber&gt;&#10;      &lt;Brightness&gt;0&lt;/Brightness&gt;&#10;      &lt;Colour&gt;#A6E2EF&lt;/Colour&gt;&#10;      &lt;ColourNumber&gt;3&lt;/ColourNumber&gt;&#10;    &lt;/Facets&gt;&#10;    &lt;SectionColour&gt;#002C77&lt;/SectionColour&gt;&#10;    &lt;SectionColourNumber&gt;0&lt;/SectionColourNumber&gt;&#10;    &lt;SectionBrightness&gt;0&lt;/SectionBrightness&gt;&#10;  &lt;/Design&gt;&#10;&lt;/ImageControl&gt;"/>
  <p:tag name="MMC_SECTIONTYPE" val="0"/>
</p:tagLst>
</file>

<file path=ppt/tags/tag18.xml><?xml version="1.0" encoding="utf-8"?>
<p:tagLst xmlns:a="http://schemas.openxmlformats.org/drawingml/2006/main" xmlns:r="http://schemas.openxmlformats.org/officeDocument/2006/relationships" xmlns:p="http://schemas.openxmlformats.org/presentationml/2006/main">
  <p:tag name="MMCOA_DISPLAYMASTERSHAPES" val="N"/>
  <p:tag name="MMCOA_FOLLOWMASTERBACKGROUND" val="N"/>
  <p:tag name="MMCOA_PALETTENUMBER" val="0"/>
  <p:tag name="MMC_SLIDETYPE" val="Section"/>
  <p:tag name="MMC_SOURCE" val="1"/>
  <p:tag name="MMC_SECTION" val="MMC_Section"/>
  <p:tag name="MMCOA_TRANSPARENT" val="False"/>
</p:tagLst>
</file>

<file path=ppt/tags/tag19.xml><?xml version="1.0" encoding="utf-8"?>
<p:tagLst xmlns:a="http://schemas.openxmlformats.org/drawingml/2006/main" xmlns:r="http://schemas.openxmlformats.org/officeDocument/2006/relationships" xmlns:p="http://schemas.openxmlformats.org/presentationml/2006/main">
  <p:tag name="MMC_SECTIONDESIGN" val="&lt;?xml version=&quot;1.0&quot; encoding=&quot;utf-16&quot;?&gt;&#10;&lt;ImageControl xmlns:xsi=&quot;http://www.w3.org/2001/XMLSchema-instance&quot; xmlns:xsd=&quot;http://www.w3.org/2001/XMLSchema&quot;&gt;&#10;  &lt;TypeOfImage&gt;SolidColour&lt;/TypeOfImage&gt;&#10;  &lt;ThumbNailFile&gt;C:\Documents and Settings\ukbedtst01\Local Settings\Application Data\MMC\ILM\Recent\T0D1000133.jpg&lt;/ThumbNailFile&gt;&#10;  &lt;Usage&gt;PowerPointDivider&lt;/Usage&gt;&#10;  &lt;PaletteName&gt;Sapphire&lt;/PaletteName&gt;&#10;  &lt;Design&gt;&#10;    &lt;FocalNumber&gt;1&lt;/FocalNumber&gt;&#10;    &lt;Facets&gt;&#10;      &lt;SideOfTick&gt;Left&lt;/SideOfTick&gt;&#10;      &lt;TickPosition&gt;&#10;        &lt;X&gt;0&lt;/X&gt;&#10;        &lt;Y&gt;3&lt;/Y&gt;&#10;      &lt;/TickPosition&gt;&#10;      &lt;EndTickPosition&gt;&#10;        &lt;X&gt;21&lt;/X&gt;&#10;        &lt;Y&gt;0&lt;/Y&gt;&#10;      &lt;/EndTickPosition&gt;&#10;      &lt;FacetNumber&gt;0&lt;/FacetNumber&gt;&#10;      &lt;Brightness&gt;0&lt;/Brightness&gt;&#10;      &lt;Colour&gt;#00A8C8&lt;/Colour&gt;&#10;      &lt;ColourNumber&gt;2&lt;/ColourNumber&gt;&#10;    &lt;/Facets&gt;&#10;    &lt;Facets&gt;&#10;      &lt;SideOfTick&gt;Left&lt;/SideOfTick&gt;&#10;      &lt;TickPosition&gt;&#10;        &lt;X&gt;0&lt;/X&gt;&#10;        &lt;Y&gt;6&lt;/Y&gt;&#10;      &lt;/TickPosition&gt;&#10;      &lt;EndTickPosition&gt;&#10;        &lt;X&gt;21&lt;/X&gt;&#10;        &lt;Y&gt;8&lt;/Y&gt;&#10;      &lt;/EndTickPosition&gt;&#10;      &lt;FacetNumber&gt;2&lt;/FacetNumber&gt;&#10;      &lt;Brightness&gt;0&lt;/Brightness&gt;&#10;      &lt;Colour&gt;#006D9E&lt;/Colour&gt;&#10;      &lt;ColourNumber&gt;1&lt;/ColourNumber&gt;&#10;    &lt;/Facets&gt;&#10;    &lt;Facets&gt;&#10;      &lt;SideOfTick&gt;Left&lt;/SideOfTick&gt;&#10;      &lt;TickPosition&gt;&#10;        &lt;X&gt;0&lt;/X&gt;&#10;        &lt;Y&gt;5&lt;/Y&gt;&#10;      &lt;/TickPosition&gt;&#10;      &lt;EndTickPosition&gt;&#10;        &lt;X&gt;21&lt;/X&gt;&#10;        &lt;Y&gt;5&lt;/Y&gt;&#10;      &lt;/EndTickPosition&gt;&#10;      &lt;FacetNumber&gt;1&lt;/FacetNumber&gt;&#10;      &lt;Brightness&gt;0&lt;/Brightness&gt;&#10;      &lt;Colour&gt;#A6E2EF&lt;/Colour&gt;&#10;      &lt;ColourNumber&gt;3&lt;/ColourNumber&gt;&#10;    &lt;/Facets&gt;&#10;    &lt;SectionColour&gt;#002C77&lt;/SectionColour&gt;&#10;    &lt;SectionColourNumber&gt;0&lt;/SectionColourNumber&gt;&#10;    &lt;SectionBrightness&gt;0&lt;/SectionBrightness&gt;&#10;  &lt;/Design&gt;&#10;&lt;/ImageControl&gt;"/>
  <p:tag name="MMC_SECTIONTYPE" val="0"/>
</p:tagLst>
</file>

<file path=ppt/tags/tag2.xml><?xml version="1.0" encoding="utf-8"?>
<p:tagLst xmlns:a="http://schemas.openxmlformats.org/drawingml/2006/main" xmlns:r="http://schemas.openxmlformats.org/officeDocument/2006/relationships" xmlns:p="http://schemas.openxmlformats.org/presentationml/2006/main">
  <p:tag name="MMCOA_EXTENDEDFILLCOLOUR" val=""/>
  <p:tag name="MMCOA_SMARTSHAPE" val="Y"/>
  <p:tag name="MMCOA_FONTSIZE_L" val="28"/>
  <p:tag name="MMCOA_FONTSIZE_M" val="20"/>
  <p:tag name="MMCOA_FONTSIZE_S" val="14"/>
  <p:tag name="MMCOA_FONTSIZE_T" val="14"/>
  <p:tag name="MMCOA_POSITION_L" val="35.875;100.625;392.75;684"/>
  <p:tag name="MMCOA_POSITION_M" val="35.875;100.625;392.75;684"/>
  <p:tag name="MMCOA_POSITION_S" val="35.875;100.625;392.75;684"/>
  <p:tag name="MMCOA_POSITION_T" val="35.875;100.625;392.75;684"/>
  <p:tag name="MMCOA_HIDEONCOLOUR" val="N"/>
  <p:tag name="MMCOA_HIDEONWHITE" val="N"/>
  <p:tag name="MMCOA_HIDEONBALLROOM" val="N"/>
  <p:tag name="MMCOA_HIDEONCLASSIC" val="N"/>
  <p:tag name="MMCOA_HIDEONTEXT" val="N"/>
  <p:tag name="MMCOA_HIDEONECO" val="N"/>
</p:tagLst>
</file>

<file path=ppt/tags/tag20.xml><?xml version="1.0" encoding="utf-8"?>
<p:tagLst xmlns:a="http://schemas.openxmlformats.org/drawingml/2006/main" xmlns:r="http://schemas.openxmlformats.org/officeDocument/2006/relationships" xmlns:p="http://schemas.openxmlformats.org/presentationml/2006/main">
  <p:tag name="MMCOA_DISPLAYMASTERSHAPES" val="N"/>
  <p:tag name="MMCOA_FOLLOWMASTERBACKGROUND" val="N"/>
  <p:tag name="MMCOA_PALETTENUMBER" val="0"/>
  <p:tag name="MMC_SLIDETYPE" val="Section"/>
  <p:tag name="MMC_SOURCE" val="1"/>
  <p:tag name="MMC_SECTION" val="MMC_Section"/>
  <p:tag name="MMCOA_TRANSPARENT" val="False"/>
</p:tagLst>
</file>

<file path=ppt/tags/tag21.xml><?xml version="1.0" encoding="utf-8"?>
<p:tagLst xmlns:a="http://schemas.openxmlformats.org/drawingml/2006/main" xmlns:r="http://schemas.openxmlformats.org/officeDocument/2006/relationships" xmlns:p="http://schemas.openxmlformats.org/presentationml/2006/main">
  <p:tag name="MMC_SECTIONDESIGN" val="&lt;?xml version=&quot;1.0&quot; encoding=&quot;utf-16&quot;?&gt;&#10;&lt;ImageControl xmlns:xsi=&quot;http://www.w3.org/2001/XMLSchema-instance&quot; xmlns:xsd=&quot;http://www.w3.org/2001/XMLSchema&quot;&gt;&#10;  &lt;TypeOfImage&gt;SolidColour&lt;/TypeOfImage&gt;&#10;  &lt;ThumbNailFile&gt;C:\Documents and Settings\ukbedtst01\Local Settings\Application Data\MMC\ILM\Recent\T0D1000133.jpg&lt;/ThumbNailFile&gt;&#10;  &lt;Usage&gt;PowerPointDivider&lt;/Usage&gt;&#10;  &lt;PaletteName&gt;Sapphire&lt;/PaletteName&gt;&#10;  &lt;Design&gt;&#10;    &lt;FocalNumber&gt;1&lt;/FocalNumber&gt;&#10;    &lt;Facets&gt;&#10;      &lt;SideOfTick&gt;Left&lt;/SideOfTick&gt;&#10;      &lt;TickPosition&gt;&#10;        &lt;X&gt;0&lt;/X&gt;&#10;        &lt;Y&gt;3&lt;/Y&gt;&#10;      &lt;/TickPosition&gt;&#10;      &lt;EndTickPosition&gt;&#10;        &lt;X&gt;21&lt;/X&gt;&#10;        &lt;Y&gt;0&lt;/Y&gt;&#10;      &lt;/EndTickPosition&gt;&#10;      &lt;FacetNumber&gt;0&lt;/FacetNumber&gt;&#10;      &lt;Brightness&gt;0&lt;/Brightness&gt;&#10;      &lt;Colour&gt;#00A8C8&lt;/Colour&gt;&#10;      &lt;ColourNumber&gt;2&lt;/ColourNumber&gt;&#10;    &lt;/Facets&gt;&#10;    &lt;Facets&gt;&#10;      &lt;SideOfTick&gt;Left&lt;/SideOfTick&gt;&#10;      &lt;TickPosition&gt;&#10;        &lt;X&gt;0&lt;/X&gt;&#10;        &lt;Y&gt;6&lt;/Y&gt;&#10;      &lt;/TickPosition&gt;&#10;      &lt;EndTickPosition&gt;&#10;        &lt;X&gt;21&lt;/X&gt;&#10;        &lt;Y&gt;8&lt;/Y&gt;&#10;      &lt;/EndTickPosition&gt;&#10;      &lt;FacetNumber&gt;2&lt;/FacetNumber&gt;&#10;      &lt;Brightness&gt;0&lt;/Brightness&gt;&#10;      &lt;Colour&gt;#006D9E&lt;/Colour&gt;&#10;      &lt;ColourNumber&gt;1&lt;/ColourNumber&gt;&#10;    &lt;/Facets&gt;&#10;    &lt;Facets&gt;&#10;      &lt;SideOfTick&gt;Left&lt;/SideOfTick&gt;&#10;      &lt;TickPosition&gt;&#10;        &lt;X&gt;0&lt;/X&gt;&#10;        &lt;Y&gt;5&lt;/Y&gt;&#10;      &lt;/TickPosition&gt;&#10;      &lt;EndTickPosition&gt;&#10;        &lt;X&gt;21&lt;/X&gt;&#10;        &lt;Y&gt;5&lt;/Y&gt;&#10;      &lt;/EndTickPosition&gt;&#10;      &lt;FacetNumber&gt;1&lt;/FacetNumber&gt;&#10;      &lt;Brightness&gt;0&lt;/Brightness&gt;&#10;      &lt;Colour&gt;#A6E2EF&lt;/Colour&gt;&#10;      &lt;ColourNumber&gt;3&lt;/ColourNumber&gt;&#10;    &lt;/Facets&gt;&#10;    &lt;SectionColour&gt;#002C77&lt;/SectionColour&gt;&#10;    &lt;SectionColourNumber&gt;0&lt;/SectionColourNumber&gt;&#10;    &lt;SectionBrightness&gt;0&lt;/SectionBrightness&gt;&#10;  &lt;/Design&gt;&#10;&lt;/ImageControl&gt;"/>
  <p:tag name="MMC_SECTIONTYPE" val="0"/>
</p:tagLst>
</file>

<file path=ppt/tags/tag22.xml><?xml version="1.0" encoding="utf-8"?>
<p:tagLst xmlns:a="http://schemas.openxmlformats.org/drawingml/2006/main" xmlns:r="http://schemas.openxmlformats.org/officeDocument/2006/relationships" xmlns:p="http://schemas.openxmlformats.org/presentationml/2006/main">
  <p:tag name="MMCOA_DISPLAYMASTERSHAPES" val="N"/>
  <p:tag name="MMCOA_FOLLOWMASTERBACKGROUND" val="N"/>
  <p:tag name="MMCOA_PALETTENUMBER" val="0"/>
  <p:tag name="MMC_SLIDETYPE" val="Section"/>
  <p:tag name="MMC_SOURCE" val="1"/>
  <p:tag name="MMC_SECTION" val="MMC_Section"/>
  <p:tag name="MMCOA_TRANSPARENT" val="False"/>
</p:tagLst>
</file>

<file path=ppt/tags/tag23.xml><?xml version="1.0" encoding="utf-8"?>
<p:tagLst xmlns:a="http://schemas.openxmlformats.org/drawingml/2006/main" xmlns:r="http://schemas.openxmlformats.org/officeDocument/2006/relationships" xmlns:p="http://schemas.openxmlformats.org/presentationml/2006/main">
  <p:tag name="MMC_SECTIONDESIGN" val="&lt;?xml version=&quot;1.0&quot; encoding=&quot;utf-16&quot;?&gt;&#10;&lt;ImageControl xmlns:xsi=&quot;http://www.w3.org/2001/XMLSchema-instance&quot; xmlns:xsd=&quot;http://www.w3.org/2001/XMLSchema&quot;&gt;&#10;  &lt;TypeOfImage&gt;SolidColour&lt;/TypeOfImage&gt;&#10;  &lt;ThumbNailFile&gt;C:\Documents and Settings\ukbedtst01\Local Settings\Application Data\MMC\ILM\Recent\T0D1000133.jpg&lt;/ThumbNailFile&gt;&#10;  &lt;Usage&gt;PowerPointDivider&lt;/Usage&gt;&#10;  &lt;PaletteName&gt;Sapphire&lt;/PaletteName&gt;&#10;  &lt;Design&gt;&#10;    &lt;FocalNumber&gt;1&lt;/FocalNumber&gt;&#10;    &lt;Facets&gt;&#10;      &lt;SideOfTick&gt;Left&lt;/SideOfTick&gt;&#10;      &lt;TickPosition&gt;&#10;        &lt;X&gt;0&lt;/X&gt;&#10;        &lt;Y&gt;3&lt;/Y&gt;&#10;      &lt;/TickPosition&gt;&#10;      &lt;EndTickPosition&gt;&#10;        &lt;X&gt;21&lt;/X&gt;&#10;        &lt;Y&gt;0&lt;/Y&gt;&#10;      &lt;/EndTickPosition&gt;&#10;      &lt;FacetNumber&gt;0&lt;/FacetNumber&gt;&#10;      &lt;Brightness&gt;0&lt;/Brightness&gt;&#10;      &lt;Colour&gt;#00A8C8&lt;/Colour&gt;&#10;      &lt;ColourNumber&gt;2&lt;/ColourNumber&gt;&#10;    &lt;/Facets&gt;&#10;    &lt;Facets&gt;&#10;      &lt;SideOfTick&gt;Left&lt;/SideOfTick&gt;&#10;      &lt;TickPosition&gt;&#10;        &lt;X&gt;0&lt;/X&gt;&#10;        &lt;Y&gt;6&lt;/Y&gt;&#10;      &lt;/TickPosition&gt;&#10;      &lt;EndTickPosition&gt;&#10;        &lt;X&gt;21&lt;/X&gt;&#10;        &lt;Y&gt;8&lt;/Y&gt;&#10;      &lt;/EndTickPosition&gt;&#10;      &lt;FacetNumber&gt;2&lt;/FacetNumber&gt;&#10;      &lt;Brightness&gt;0&lt;/Brightness&gt;&#10;      &lt;Colour&gt;#006D9E&lt;/Colour&gt;&#10;      &lt;ColourNumber&gt;1&lt;/ColourNumber&gt;&#10;    &lt;/Facets&gt;&#10;    &lt;Facets&gt;&#10;      &lt;SideOfTick&gt;Left&lt;/SideOfTick&gt;&#10;      &lt;TickPosition&gt;&#10;        &lt;X&gt;0&lt;/X&gt;&#10;        &lt;Y&gt;5&lt;/Y&gt;&#10;      &lt;/TickPosition&gt;&#10;      &lt;EndTickPosition&gt;&#10;        &lt;X&gt;21&lt;/X&gt;&#10;        &lt;Y&gt;5&lt;/Y&gt;&#10;      &lt;/EndTickPosition&gt;&#10;      &lt;FacetNumber&gt;1&lt;/FacetNumber&gt;&#10;      &lt;Brightness&gt;0&lt;/Brightness&gt;&#10;      &lt;Colour&gt;#A6E2EF&lt;/Colour&gt;&#10;      &lt;ColourNumber&gt;3&lt;/ColourNumber&gt;&#10;    &lt;/Facets&gt;&#10;    &lt;SectionColour&gt;#002C77&lt;/SectionColour&gt;&#10;    &lt;SectionColourNumber&gt;0&lt;/SectionColourNumber&gt;&#10;    &lt;SectionBrightness&gt;0&lt;/SectionBrightness&gt;&#10;  &lt;/Design&gt;&#10;&lt;/ImageControl&gt;"/>
  <p:tag name="MMC_SECTIONTYPE" val="0"/>
</p:tagLst>
</file>

<file path=ppt/tags/tag24.xml><?xml version="1.0" encoding="utf-8"?>
<p:tagLst xmlns:a="http://schemas.openxmlformats.org/drawingml/2006/main" xmlns:r="http://schemas.openxmlformats.org/officeDocument/2006/relationships" xmlns:p="http://schemas.openxmlformats.org/presentationml/2006/main">
  <p:tag name="MMCOA_DISPLAYMASTERSHAPES" val="N"/>
  <p:tag name="MMCOA_FOLLOWMASTERBACKGROUND" val="N"/>
  <p:tag name="MMC_SECTION" val="MMC_Section"/>
  <p:tag name="MMCOA_PALETTENUMBER" val="0"/>
  <p:tag name="MMC_SLIDETYPE" val="Section"/>
  <p:tag name="MMC_SOURCE" val="1"/>
  <p:tag name="MMCOA_TRANSPARENT" val="False"/>
</p:tagLst>
</file>

<file path=ppt/tags/tag25.xml><?xml version="1.0" encoding="utf-8"?>
<p:tagLst xmlns:a="http://schemas.openxmlformats.org/drawingml/2006/main" xmlns:r="http://schemas.openxmlformats.org/officeDocument/2006/relationships" xmlns:p="http://schemas.openxmlformats.org/presentationml/2006/main">
  <p:tag name="MMC_SECTIONDESIGN" val="&lt;?xml version=&quot;1.0&quot; encoding=&quot;utf-16&quot;?&gt;&#10;&lt;ImageControl xmlns:xsi=&quot;http://www.w3.org/2001/XMLSchema-instance&quot; xmlns:xsd=&quot;http://www.w3.org/2001/XMLSchema&quot;&gt;&#10;  &lt;TypeOfImage&gt;SolidColour&lt;/TypeOfImage&gt;&#10;  &lt;ImageFile&gt;T0D1000093.jpg&lt;/ImageFile&gt;&#10;  &lt;ThumbNailFile&gt;C:\Users\lrossi00\Local Settings\Application Data\MMC\Office Automation\Cache\T0D1000043.jpg&lt;/ThumbNailFile&gt;&#10;  &lt;Usage&gt;PowerPointDivider&lt;/Usage&gt;&#10;  &lt;PaletteName&gt;Sapphire&lt;/PaletteName&gt;&#10;  &lt;Design&gt;&#10;    &lt;FocalNumber&gt;1&lt;/FocalNumber&gt;&#10;    &lt;Facets&gt;&#10;      &lt;SideOfTick&gt;Left&lt;/SideOfTick&gt;&#10;      &lt;TickPosition&gt;&#10;        &lt;X&gt;0&lt;/X&gt;&#10;        &lt;Y&gt;3&lt;/Y&gt;&#10;      &lt;/TickPosition&gt;&#10;      &lt;EndTickPosition&gt;&#10;        &lt;X&gt;21&lt;/X&gt;&#10;        &lt;Y&gt;3&lt;/Y&gt;&#10;      &lt;/EndTickPosition&gt;&#10;      &lt;FacetNumber&gt;0&lt;/FacetNumber&gt;&#10;      &lt;Brightness&gt;0&lt;/Brightness&gt;&#10;      &lt;Colour&gt;#006D9E&lt;/Colour&gt;&#10;      &lt;ColourNumber&gt;1&lt;/ColourNumber&gt;&#10;    &lt;/Facets&gt;&#10;    &lt;Facets&gt;&#10;      &lt;SideOfTick&gt;Left&lt;/SideOfTick&gt;&#10;      &lt;TickPosition&gt;&#10;        &lt;X&gt;0&lt;/X&gt;&#10;        &lt;Y&gt;5&lt;/Y&gt;&#10;      &lt;/TickPosition&gt;&#10;      &lt;EndTickPosition&gt;&#10;        &lt;X&gt;21&lt;/X&gt;&#10;        &lt;Y&gt;6&lt;/Y&gt;&#10;      &lt;/EndTickPosition&gt;&#10;      &lt;FacetNumber&gt;1&lt;/FacetNumber&gt;&#10;      &lt;Brightness&gt;0&lt;/Brightness&gt;&#10;      &lt;Colour&gt;#A6E2EF&lt;/Colour&gt;&#10;      &lt;ColourNumber&gt;3&lt;/ColourNumber&gt;&#10;    &lt;/Facets&gt;&#10;    &lt;Facets&gt;&#10;      &lt;SideOfTick&gt;Left&lt;/SideOfTick&gt;&#10;      &lt;TickPosition&gt;&#10;        &lt;X&gt;0&lt;/X&gt;&#10;        &lt;Y&gt;6&lt;/Y&gt;&#10;      &lt;/TickPosition&gt;&#10;      &lt;EndTickPosition&gt;&#10;        &lt;X&gt;21&lt;/X&gt;&#10;        &lt;Y&gt;9&lt;/Y&gt;&#10;      &lt;/EndTickPosition&gt;&#10;      &lt;FacetNumber&gt;2&lt;/FacetNumber&gt;&#10;      &lt;Brightness&gt;0&lt;/Brightness&gt;&#10;      &lt;Colour&gt;#00A8C8&lt;/Colour&gt;&#10;      &lt;ColourNumber&gt;2&lt;/ColourNumber&gt;&#10;    &lt;/Facets&gt;&#10;    &lt;SectionColour&gt;#002C77&lt;/SectionColour&gt;&#10;    &lt;SectionColourNumber&gt;0&lt;/SectionColourNumber&gt;&#10;    &lt;SectionBrightness&gt;0&lt;/SectionBrightness&gt;&#10;  &lt;/Design&gt;&#10;&lt;/ImageControl&gt;"/>
  <p:tag name="MMC_SECTIONTYPE" val="0"/>
</p:tagLst>
</file>

<file path=ppt/tags/tag26.xml><?xml version="1.0" encoding="utf-8"?>
<p:tagLst xmlns:a="http://schemas.openxmlformats.org/drawingml/2006/main" xmlns:r="http://schemas.openxmlformats.org/officeDocument/2006/relationships" xmlns:p="http://schemas.openxmlformats.org/presentationml/2006/main">
  <p:tag name="MMCOA_DISPLAYMASTERSHAPES" val="Y"/>
  <p:tag name="MMCOA_FOLLOWMASTERBACKGROUND" val="Y"/>
  <p:tag name="MMCOA_FORCESCHEME" val="N"/>
  <p:tag name="MMCOA_CANACTASDIVIDER" val="N"/>
  <p:tag name="MMCOA_PROMPTCOLOUR" val="N"/>
</p:tagLst>
</file>

<file path=ppt/tags/tag27.xml><?xml version="1.0" encoding="utf-8"?>
<p:tagLst xmlns:a="http://schemas.openxmlformats.org/drawingml/2006/main" xmlns:r="http://schemas.openxmlformats.org/officeDocument/2006/relationships" xmlns:p="http://schemas.openxmlformats.org/presentationml/2006/main">
  <p:tag name="MMCOA_SMARTSHAPE" val="Y"/>
  <p:tag name="MMCOA_FONTSIZE_L" val="9"/>
  <p:tag name="MMCOA_FONTSIZE_M" val="9"/>
  <p:tag name="MMCOA_FONTSIZE_S" val="9"/>
  <p:tag name="MMCOA_FONTSIZE_T" val="9"/>
  <p:tag name="MMCOA_POSITION_L" val="35.875;192.875;300.5;684"/>
  <p:tag name="MMCOA_POSITION_M" val="35.875;192.875;300.5;684"/>
  <p:tag name="MMCOA_POSITION_S" val="35.875;192.875;300.5;684"/>
  <p:tag name="MMCOA_POSITION_T" val="35.875;192.875;300.5;684"/>
  <p:tag name="MMCOA_HIDEONCOLOUR" val="N"/>
  <p:tag name="MMCOA_HIDEONWHITE" val="N"/>
  <p:tag name="MMCOA_HIDEONBALLROOM" val="N"/>
  <p:tag name="MMCOA_HIDEONCLASSIC" val="N"/>
  <p:tag name="MMCOA_HIDEONTEXT" val="N"/>
  <p:tag name="MMCOA_HIDEONECO" val="N"/>
</p:tagLst>
</file>

<file path=ppt/tags/tag3.xml><?xml version="1.0" encoding="utf-8"?>
<p:tagLst xmlns:a="http://schemas.openxmlformats.org/drawingml/2006/main" xmlns:r="http://schemas.openxmlformats.org/officeDocument/2006/relationships" xmlns:p="http://schemas.openxmlformats.org/presentationml/2006/main">
  <p:tag name="MMCOA_EXTENDEDFILLCOLOUR" val=""/>
  <p:tag name="MMCOA_SMARTSHAPE" val="Y"/>
  <p:tag name="MMCOA_FONTSIZE_L" val="7"/>
  <p:tag name="MMCOA_FONTSIZE_M" val="7"/>
  <p:tag name="MMCOA_FONTSIZE_S" val="7"/>
  <p:tag name="MMCOA_FONTSIZE_T" val="7"/>
  <p:tag name="MMCOA_POSITION_L" val="37.625;514.5;8;228.125"/>
  <p:tag name="MMCOA_POSITION_M" val="37.625;514.5;8;228.125"/>
  <p:tag name="MMCOA_POSITION_S" val="37.625;514.5;8;228.125"/>
  <p:tag name="MMCOA_POSITION_T" val="37.625;514.5;8;228.125"/>
  <p:tag name="MMCOA_HIDEONCOLOUR" val="N"/>
  <p:tag name="MMCOA_HIDEONWHITE" val="N"/>
  <p:tag name="MMCOA_HIDEONBALLROOM" val="N"/>
  <p:tag name="MMCOA_HIDEONCLASSIC" val="Y"/>
  <p:tag name="MMCOA_HIDEONTEXT" val="Y"/>
  <p:tag name="MMCOA_HIDEONECO" val="Y"/>
</p:tagLst>
</file>

<file path=ppt/tags/tag4.xml><?xml version="1.0" encoding="utf-8"?>
<p:tagLst xmlns:a="http://schemas.openxmlformats.org/drawingml/2006/main" xmlns:r="http://schemas.openxmlformats.org/officeDocument/2006/relationships" xmlns:p="http://schemas.openxmlformats.org/presentationml/2006/main">
  <p:tag name="MMCOA_SMARTSHAPE" val="Y"/>
  <p:tag name="MMCOA_FONTSIZE_L" val="11"/>
  <p:tag name="MMCOA_FONTSIZE_M" val="11"/>
  <p:tag name="MMCOA_FONTSIZE_S" val="11"/>
  <p:tag name="MMCOA_FONTSIZE_T" val="11"/>
  <p:tag name="MMCOA_POSITION_L" val="543.125;510.5;13.25;176.5"/>
  <p:tag name="MMCOA_POSITION_M" val="543.125;510.5;13.25;176.5"/>
  <p:tag name="MMCOA_POSITION_S" val="543.125;510.5;13.25;176.5"/>
  <p:tag name="MMCOA_POSITION_T" val="543.125;510.5;13.25;176.5"/>
  <p:tag name="MMCOA_HIDEONCOLOUR" val="N"/>
  <p:tag name="MMCOA_HIDEONWHITE" val="N"/>
  <p:tag name="MMCOA_HIDEONBALLROOM" val="N"/>
  <p:tag name="MMCOA_HIDEONCLASSIC" val="N"/>
  <p:tag name="MMCOA_HIDEONTEXT" val="N"/>
  <p:tag name="MMCOA_HIDEONECO" val="N"/>
</p:tagLst>
</file>

<file path=ppt/tags/tag5.xml><?xml version="1.0" encoding="utf-8"?>
<p:tagLst xmlns:a="http://schemas.openxmlformats.org/drawingml/2006/main" xmlns:r="http://schemas.openxmlformats.org/officeDocument/2006/relationships" xmlns:p="http://schemas.openxmlformats.org/presentationml/2006/main">
  <p:tag name="MMCOA_SMARTSHAPE" val="Y"/>
  <p:tag name="MMCOA_FONTSIZE_L" val="7"/>
  <p:tag name="MMCOA_FONTSIZE_M" val="7"/>
  <p:tag name="MMCOA_FONTSIZE_S" val="7"/>
  <p:tag name="MMCOA_FONTSIZE_T" val="7"/>
  <p:tag name="MMCOA_POSITION_L" val="335.625;514.5;8.375;85"/>
  <p:tag name="MMCOA_POSITION_M" val="335.625;514.5;8.375;85"/>
  <p:tag name="MMCOA_POSITION_S" val="335.625;514.5;8.375;85"/>
  <p:tag name="MMCOA_POSITION_T" val="335.625;514.5;8.375;85"/>
  <p:tag name="MMCOA_HIDEONCOLOUR" val="N"/>
  <p:tag name="MMCOA_HIDEONWHITE" val="N"/>
  <p:tag name="MMCOA_HIDEONBALLROOM" val="Y"/>
  <p:tag name="MMCOA_HIDEONCLASSIC" val="Y"/>
  <p:tag name="MMCOA_HIDEONTEXT" val="Y"/>
  <p:tag name="MMCOA_HIDEONECO" val="Y"/>
</p:tagLst>
</file>

<file path=ppt/tags/tag6.xml><?xml version="1.0" encoding="utf-8"?>
<p:tagLst xmlns:a="http://schemas.openxmlformats.org/drawingml/2006/main" xmlns:r="http://schemas.openxmlformats.org/officeDocument/2006/relationships" xmlns:p="http://schemas.openxmlformats.org/presentationml/2006/main">
  <p:tag name="MMCOA_SMARTSHAPE" val="Y"/>
  <p:tag name="MMCOA_FONTSIZE_L" val="7"/>
  <p:tag name="MMCOA_FONTSIZE_M" val="7"/>
  <p:tag name="MMCOA_FONTSIZE_S" val="7"/>
  <p:tag name="MMCOA_FONTSIZE_T" val="7"/>
  <p:tag name="MMCOA_POSITION_L" val="37.625;514.5;8;227.5"/>
  <p:tag name="MMCOA_POSITION_M" val="37.625;514.5;8;227.5"/>
  <p:tag name="MMCOA_POSITION_S" val="37.625;514.5;8;227.5"/>
  <p:tag name="MMCOA_POSITION_T" val="37.625;514.5;8;227.5"/>
  <p:tag name="MMCOA_HIDEONCOLOUR" val="N"/>
  <p:tag name="MMCOA_HIDEONWHITE" val="N"/>
  <p:tag name="MMCOA_HIDEONBALLROOM" val="N"/>
  <p:tag name="MMCOA_HIDEONCLASSIC" val="N"/>
  <p:tag name="MMCOA_HIDEONTEXT" val="N"/>
  <p:tag name="MMCOA_HIDEONECO" val="N"/>
</p:tagLst>
</file>

<file path=ppt/tags/tag7.xml><?xml version="1.0" encoding="utf-8"?>
<p:tagLst xmlns:a="http://schemas.openxmlformats.org/drawingml/2006/main" xmlns:r="http://schemas.openxmlformats.org/officeDocument/2006/relationships" xmlns:p="http://schemas.openxmlformats.org/presentationml/2006/main">
  <p:tag name="MMCOA_POSITION_L" val=";;;"/>
  <p:tag name="MMCOA_POSITION_M" val=";;;"/>
  <p:tag name="MMCOA_POSITION_S" val=";;;"/>
  <p:tag name="MMCOA_POSITION_T" val=";;;"/>
  <p:tag name="MMCOA_HIDEONCOLOUR" val="N"/>
  <p:tag name="MMCOA_HIDEONWHITE" val="N"/>
  <p:tag name="MMCOA_HIDEONBALLROOM" val="N"/>
  <p:tag name="MMCOA_HIDEONCLASSIC" val="N"/>
  <p:tag name="MMCOA_HIDEONTEXT" val="N"/>
  <p:tag name="MMCOA_HIDEONECO" val="N"/>
  <p:tag name="MMCOA_SMARTSHAPE" val="N"/>
</p:tagLst>
</file>

<file path=ppt/tags/tag8.xml><?xml version="1.0" encoding="utf-8"?>
<p:tagLst xmlns:a="http://schemas.openxmlformats.org/drawingml/2006/main" xmlns:r="http://schemas.openxmlformats.org/officeDocument/2006/relationships" xmlns:p="http://schemas.openxmlformats.org/presentationml/2006/main">
  <p:tag name="MMC_COVERDESIGN" val="&lt;?xml version=&quot;1.0&quot; encoding=&quot;utf-16&quot;?&gt;&#10;&lt;ImageControl xmlns:xsi=&quot;http://www.w3.org/2001/XMLSchema-instance&quot; xmlns:xsd=&quot;http://www.w3.org/2001/XMLSchema&quot;&gt;&#10;  &lt;TypeOfImage&gt;SolidColour&lt;/TypeOfImage&gt;&#10;  &lt;ThumbNailFile&gt;C:\Users\lrossi00\Local Settings\Application Data\MMC\Office Automation\Cache\T0D1000041.jpg&lt;/ThumbNailFile&gt;&#10;  &lt;Usage&gt;PowerPointTitle&lt;/Usage&gt;&#10;  &lt;PaletteName&gt;Sapphire&lt;/PaletteName&gt;&#10;  &lt;Design&gt;&#10;    &lt;FocalNumber&gt;3&lt;/FocalNumber&gt;&#10;    &lt;Facets&gt;&#10;      &lt;SideOfTick&gt;RightTop&lt;/SideOfTick&gt;&#10;      &lt;TickPosition&gt;&#10;        &lt;X&gt;21&lt;/X&gt;&#10;        &lt;Y&gt;0&lt;/Y&gt;&#10;      &lt;/TickPosition&gt;&#10;      &lt;EndTickPosition&gt;&#10;        &lt;X&gt;0&lt;/X&gt;&#10;        &lt;Y&gt;0&lt;/Y&gt;&#10;      &lt;/EndTickPosition&gt;&#10;      &lt;FacetNumber&gt;4&lt;/FacetNumber&gt;&#10;      &lt;Brightness&gt;0&lt;/Brightness&gt;&#10;      &lt;Colour /&gt;&#10;      &lt;ColourNumber&gt;-1&lt;/ColourNumber&gt;&#10;    &lt;/Facets&gt;&#10;    &lt;Facets&gt;&#10;      &lt;SideOfTick&gt;Left&lt;/SideOfTick&gt;&#10;      &lt;TickPosition&gt;&#10;        &lt;X&gt;0&lt;/X&gt;&#10;        &lt;Y&gt;3&lt;/Y&gt;&#10;      &lt;/TickPosition&gt;&#10;      &lt;EndTickPosition&gt;&#10;        &lt;X&gt;0&lt;/X&gt;&#10;        &lt;Y&gt;0&lt;/Y&gt;&#10;      &lt;/EndTickPosition&gt;&#10;      &lt;FacetNumber&gt;0&lt;/FacetNumber&gt;&#10;      &lt;Brightness&gt;0&lt;/Brightness&gt;&#10;      &lt;Colour&gt;#A6E2EF&lt;/Colour&gt;&#10;      &lt;ColourNumber&gt;3&lt;/ColourNumber&gt;&#10;    &lt;/Facets&gt;&#10;    &lt;Facets&gt;&#10;      &lt;SideOfTick&gt;Bottom&lt;/SideOfTick&gt;&#10;      &lt;TickPosition&gt;&#10;        &lt;X&gt;16&lt;/X&gt;&#10;        &lt;Y&gt;10&lt;/Y&gt;&#10;      &lt;/TickPosition&gt;&#10;      &lt;EndTickPosition&gt;&#10;        &lt;X&gt;0&lt;/X&gt;&#10;        &lt;Y&gt;0&lt;/Y&gt;&#10;      &lt;/EndTickPosition&gt;&#10;      &lt;FacetNumber&gt;2&lt;/FacetNumber&gt;&#10;      &lt;Brightness&gt;0&lt;/Brightness&gt;&#10;      &lt;Colour&gt;#002C77&lt;/Colour&gt;&#10;      &lt;ColourNumber&gt;0&lt;/ColourNumber&gt;&#10;    &lt;/Facets&gt;&#10;    &lt;Facets&gt;&#10;      &lt;SideOfTick&gt;Right&lt;/SideOfTick&gt;&#10;      &lt;TickPosition&gt;&#10;        &lt;X&gt;21&lt;/X&gt;&#10;        &lt;Y&gt;7&lt;/Y&gt;&#10;      &lt;/TickPosition&gt;&#10;      &lt;EndTickPosition&gt;&#10;        &lt;X&gt;0&lt;/X&gt;&#10;        &lt;Y&gt;0&lt;/Y&gt;&#10;      &lt;/EndTickPosition&gt;&#10;      &lt;FacetNumber&gt;3&lt;/FacetNumber&gt;&#10;      &lt;Brightness&gt;0&lt;/Brightness&gt;&#10;      &lt;Colour&gt;#00A8C8&lt;/Colour&gt;&#10;      &lt;ColourNumber&gt;2&lt;/ColourNumber&gt;&#10;    &lt;/Facets&gt;&#10;    &lt;Facets&gt;&#10;      &lt;SideOfTick&gt;Bottom&lt;/SideOfTick&gt;&#10;      &lt;TickPosition&gt;&#10;        &lt;X&gt;1&lt;/X&gt;&#10;        &lt;Y&gt;10&lt;/Y&gt;&#10;      &lt;/TickPosition&gt;&#10;      &lt;EndTickPosition&gt;&#10;        &lt;X&gt;0&lt;/X&gt;&#10;        &lt;Y&gt;0&lt;/Y&gt;&#10;      &lt;/EndTickPosition&gt;&#10;      &lt;FacetNumber&gt;1&lt;/FacetNumber&gt;&#10;      &lt;Brightness&gt;0&lt;/Brightness&gt;&#10;      &lt;Colour&gt;#006D9E&lt;/Colour&gt;&#10;      &lt;ColourNumber&gt;1&lt;/ColourNumber&gt;&#10;    &lt;/Facets&gt;&#10;    &lt;SectionColour&gt;#002C77&lt;/SectionColour&gt;&#10;    &lt;SectionColourNumber&gt;0&lt;/SectionColourNumber&gt;&#10;    &lt;SectionBrightness&gt;0&lt;/SectionBrightness&gt;&#10;  &lt;/Design&gt;&#10;&lt;/ImageControl&gt;"/>
  <p:tag name="MMC_PRESENTATIONTYPE" val="2"/>
</p:tagLst>
</file>

<file path=ppt/tags/tag9.xml><?xml version="1.0" encoding="utf-8"?>
<p:tagLst xmlns:a="http://schemas.openxmlformats.org/drawingml/2006/main" xmlns:r="http://schemas.openxmlformats.org/officeDocument/2006/relationships" xmlns:p="http://schemas.openxmlformats.org/presentationml/2006/main">
  <p:tag name="MMCOA_EXTENDEDFILLCOLOUR" val=""/>
  <p:tag name="MMCOA_SMARTSHAPE" val="Y"/>
  <p:tag name="MMCOA_FONTSIZE_L" val="28"/>
  <p:tag name="MMCOA_FONTSIZE_M" val="28"/>
  <p:tag name="MMCOA_FONTSIZE_S" val="28"/>
  <p:tag name="MMCOA_FONTSIZE_T" val="28"/>
  <p:tag name="MMCOA_POSITION_L" val="70.625;97.875;28.875;648.375"/>
  <p:tag name="MMCOA_POSITION_M" val="70.625;97.875;28.875;648.375"/>
  <p:tag name="MMCOA_POSITION_S" val="70.625;97.875;28.875;648.375"/>
  <p:tag name="MMCOA_POSITION_T" val="70.625;97.875;28.875;648.375"/>
  <p:tag name="MMCOA_HIDEONCOLOUR" val="N"/>
  <p:tag name="MMCOA_HIDEONWHITE" val="N"/>
  <p:tag name="MMCOA_HIDEONBALLROOM" val="N"/>
  <p:tag name="MMCOA_HIDEONCLASSIC" val="N"/>
  <p:tag name="MMCOA_HIDEONTEXT" val="N"/>
  <p:tag name="MMCOA_HIDEONECO" val="N"/>
</p:tagLst>
</file>

<file path=ppt/theme/theme1.xml><?xml version="1.0" encoding="utf-8"?>
<a:theme xmlns:a="http://schemas.openxmlformats.org/drawingml/2006/main" name="Default Design">
  <a:themeElements>
    <a:clrScheme name="Default Design 1">
      <a:dk1>
        <a:srgbClr val="000000"/>
      </a:dk1>
      <a:lt1>
        <a:srgbClr val="FFFFFF"/>
      </a:lt1>
      <a:dk2>
        <a:srgbClr val="BFBFBF"/>
      </a:dk2>
      <a:lt2>
        <a:srgbClr val="7C848A"/>
      </a:lt2>
      <a:accent1>
        <a:srgbClr val="002C77"/>
      </a:accent1>
      <a:accent2>
        <a:srgbClr val="00A8C8"/>
      </a:accent2>
      <a:accent3>
        <a:srgbClr val="FFFFFF"/>
      </a:accent3>
      <a:accent4>
        <a:srgbClr val="000000"/>
      </a:accent4>
      <a:accent5>
        <a:srgbClr val="AAACBD"/>
      </a:accent5>
      <a:accent6>
        <a:srgbClr val="0098B5"/>
      </a:accent6>
      <a:hlink>
        <a:srgbClr val="006D9E"/>
      </a:hlink>
      <a:folHlink>
        <a:srgbClr val="A6E2EF"/>
      </a:folHlink>
    </a:clrScheme>
    <a:fontScheme name="Default Design">
      <a:majorFont>
        <a:latin typeface="Arial"/>
        <a:ea typeface=""/>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91440" bIns="45720" numCol="1" anchor="ctr" anchorCtr="0" compatLnSpc="1">
        <a:prstTxWarp prst="textNoShape">
          <a:avLst/>
        </a:prstTxWarp>
      </a:bodyPr>
      <a:lstStyle>
        <a:defPPr marL="0" marR="0" indent="0" algn="ctr" defTabSz="914400" rtl="0" eaLnBrk="1" fontAlgn="base" latinLnBrk="0" hangingPunct="1">
          <a:lnSpc>
            <a:spcPct val="86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91440" bIns="45720" numCol="1" anchor="ctr" anchorCtr="0" compatLnSpc="1">
        <a:prstTxWarp prst="textNoShape">
          <a:avLst/>
        </a:prstTxWarp>
      </a:bodyPr>
      <a:lstStyle>
        <a:defPPr marL="0" marR="0" indent="0" algn="ctr" defTabSz="914400" rtl="0" eaLnBrk="1" fontAlgn="base" latinLnBrk="0" hangingPunct="1">
          <a:lnSpc>
            <a:spcPct val="86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BFBFBF"/>
        </a:dk2>
        <a:lt2>
          <a:srgbClr val="7C848A"/>
        </a:lt2>
        <a:accent1>
          <a:srgbClr val="002C77"/>
        </a:accent1>
        <a:accent2>
          <a:srgbClr val="00A8C8"/>
        </a:accent2>
        <a:accent3>
          <a:srgbClr val="FFFFFF"/>
        </a:accent3>
        <a:accent4>
          <a:srgbClr val="000000"/>
        </a:accent4>
        <a:accent5>
          <a:srgbClr val="AAACBD"/>
        </a:accent5>
        <a:accent6>
          <a:srgbClr val="0098B5"/>
        </a:accent6>
        <a:hlink>
          <a:srgbClr val="006D9E"/>
        </a:hlink>
        <a:folHlink>
          <a:srgbClr val="A6E2EF"/>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BFBFBF"/>
        </a:dk2>
        <a:lt2>
          <a:srgbClr val="7C848A"/>
        </a:lt2>
        <a:accent1>
          <a:srgbClr val="43276D"/>
        </a:accent1>
        <a:accent2>
          <a:srgbClr val="6F83C1"/>
        </a:accent2>
        <a:accent3>
          <a:srgbClr val="FFFFFF"/>
        </a:accent3>
        <a:accent4>
          <a:srgbClr val="000000"/>
        </a:accent4>
        <a:accent5>
          <a:srgbClr val="B0ACBA"/>
        </a:accent5>
        <a:accent6>
          <a:srgbClr val="6476AF"/>
        </a:accent6>
        <a:hlink>
          <a:srgbClr val="595997"/>
        </a:hlink>
        <a:folHlink>
          <a:srgbClr val="C4CAE6"/>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BFBFBF"/>
        </a:dk2>
        <a:lt2>
          <a:srgbClr val="7C848A"/>
        </a:lt2>
        <a:accent1>
          <a:srgbClr val="560054"/>
        </a:accent1>
        <a:accent2>
          <a:srgbClr val="CE3D95"/>
        </a:accent2>
        <a:accent3>
          <a:srgbClr val="FFFFFF"/>
        </a:accent3>
        <a:accent4>
          <a:srgbClr val="000000"/>
        </a:accent4>
        <a:accent5>
          <a:srgbClr val="B4AAB3"/>
        </a:accent5>
        <a:accent6>
          <a:srgbClr val="BA3687"/>
        </a:accent6>
        <a:hlink>
          <a:srgbClr val="932077"/>
        </a:hlink>
        <a:folHlink>
          <a:srgbClr val="E7B8D5"/>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BFBFBF"/>
        </a:dk2>
        <a:lt2>
          <a:srgbClr val="7C848A"/>
        </a:lt2>
        <a:accent1>
          <a:srgbClr val="690031"/>
        </a:accent1>
        <a:accent2>
          <a:srgbClr val="ED2C67"/>
        </a:accent2>
        <a:accent3>
          <a:srgbClr val="FFFFFF"/>
        </a:accent3>
        <a:accent4>
          <a:srgbClr val="000000"/>
        </a:accent4>
        <a:accent5>
          <a:srgbClr val="B9AAAD"/>
        </a:accent5>
        <a:accent6>
          <a:srgbClr val="D7275D"/>
        </a:accent6>
        <a:hlink>
          <a:srgbClr val="A9194F"/>
        </a:hlink>
        <a:folHlink>
          <a:srgbClr val="F7B6BB"/>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BFBFBF"/>
        </a:dk2>
        <a:lt2>
          <a:srgbClr val="7C848A"/>
        </a:lt2>
        <a:accent1>
          <a:srgbClr val="810009"/>
        </a:accent1>
        <a:accent2>
          <a:srgbClr val="EF4E45"/>
        </a:accent2>
        <a:accent3>
          <a:srgbClr val="FFFFFF"/>
        </a:accent3>
        <a:accent4>
          <a:srgbClr val="000000"/>
        </a:accent4>
        <a:accent5>
          <a:srgbClr val="C1AAAA"/>
        </a:accent5>
        <a:accent6>
          <a:srgbClr val="D9463E"/>
        </a:accent6>
        <a:hlink>
          <a:srgbClr val="BA2C2B"/>
        </a:hlink>
        <a:folHlink>
          <a:srgbClr val="F9BEAD"/>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BFBFBF"/>
        </a:dk2>
        <a:lt2>
          <a:srgbClr val="7C848A"/>
        </a:lt2>
        <a:accent1>
          <a:srgbClr val="8C3709"/>
        </a:accent1>
        <a:accent2>
          <a:srgbClr val="F48132"/>
        </a:accent2>
        <a:accent3>
          <a:srgbClr val="FFFFFF"/>
        </a:accent3>
        <a:accent4>
          <a:srgbClr val="000000"/>
        </a:accent4>
        <a:accent5>
          <a:srgbClr val="C5AEAA"/>
        </a:accent5>
        <a:accent6>
          <a:srgbClr val="DD742C"/>
        </a:accent6>
        <a:hlink>
          <a:srgbClr val="C45F24"/>
        </a:hlink>
        <a:folHlink>
          <a:srgbClr val="FCCFAB"/>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BFBFBF"/>
        </a:dk2>
        <a:lt2>
          <a:srgbClr val="7C848A"/>
        </a:lt2>
        <a:accent1>
          <a:srgbClr val="8E5501"/>
        </a:accent1>
        <a:accent2>
          <a:srgbClr val="FBAE17"/>
        </a:accent2>
        <a:accent3>
          <a:srgbClr val="FFFFFF"/>
        </a:accent3>
        <a:accent4>
          <a:srgbClr val="000000"/>
        </a:accent4>
        <a:accent5>
          <a:srgbClr val="C6B4AA"/>
        </a:accent5>
        <a:accent6>
          <a:srgbClr val="E39D14"/>
        </a:accent6>
        <a:hlink>
          <a:srgbClr val="C98314"/>
        </a:hlink>
        <a:folHlink>
          <a:srgbClr val="FFDDAC"/>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BFBFBF"/>
        </a:dk2>
        <a:lt2>
          <a:srgbClr val="7C848A"/>
        </a:lt2>
        <a:accent1>
          <a:srgbClr val="505F21"/>
        </a:accent1>
        <a:accent2>
          <a:srgbClr val="B2B935"/>
        </a:accent2>
        <a:accent3>
          <a:srgbClr val="FFFFFF"/>
        </a:accent3>
        <a:accent4>
          <a:srgbClr val="000000"/>
        </a:accent4>
        <a:accent5>
          <a:srgbClr val="B3B6AB"/>
        </a:accent5>
        <a:accent6>
          <a:srgbClr val="A1A72F"/>
        </a:accent6>
        <a:hlink>
          <a:srgbClr val="828D30"/>
        </a:hlink>
        <a:folHlink>
          <a:srgbClr val="D9D99E"/>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BFBFBF"/>
        </a:dk2>
        <a:lt2>
          <a:srgbClr val="7C848A"/>
        </a:lt2>
        <a:accent1>
          <a:srgbClr val="00582D"/>
        </a:accent1>
        <a:accent2>
          <a:srgbClr val="72BE44"/>
        </a:accent2>
        <a:accent3>
          <a:srgbClr val="FFFFFF"/>
        </a:accent3>
        <a:accent4>
          <a:srgbClr val="000000"/>
        </a:accent4>
        <a:accent5>
          <a:srgbClr val="AAB4AD"/>
        </a:accent5>
        <a:accent6>
          <a:srgbClr val="67AC3D"/>
        </a:accent6>
        <a:hlink>
          <a:srgbClr val="118B3F"/>
        </a:hlink>
        <a:folHlink>
          <a:srgbClr val="BDDDA3"/>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BFBFBF"/>
        </a:dk2>
        <a:lt2>
          <a:srgbClr val="7C848A"/>
        </a:lt2>
        <a:accent1>
          <a:srgbClr val="004C4F"/>
        </a:accent1>
        <a:accent2>
          <a:srgbClr val="0FB694"/>
        </a:accent2>
        <a:accent3>
          <a:srgbClr val="FFFFFF"/>
        </a:accent3>
        <a:accent4>
          <a:srgbClr val="000000"/>
        </a:accent4>
        <a:accent5>
          <a:srgbClr val="AAB2B2"/>
        </a:accent5>
        <a:accent6>
          <a:srgbClr val="0CA586"/>
        </a:accent6>
        <a:hlink>
          <a:srgbClr val="008075"/>
        </a:hlink>
        <a:folHlink>
          <a:srgbClr val="A7D9C8"/>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BFBFBF"/>
        </a:dk2>
        <a:lt2>
          <a:srgbClr val="7C848A"/>
        </a:lt2>
        <a:accent1>
          <a:srgbClr val="000000"/>
        </a:accent1>
        <a:accent2>
          <a:srgbClr val="808080"/>
        </a:accent2>
        <a:accent3>
          <a:srgbClr val="FFFFFF"/>
        </a:accent3>
        <a:accent4>
          <a:srgbClr val="000000"/>
        </a:accent4>
        <a:accent5>
          <a:srgbClr val="AAAAAA"/>
        </a:accent5>
        <a:accent6>
          <a:srgbClr val="737373"/>
        </a:accent6>
        <a:hlink>
          <a:srgbClr val="404040"/>
        </a:hlink>
        <a:folHlink>
          <a:srgbClr val="BFBFB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6807</TotalTime>
  <Words>1166</Words>
  <Application>Microsoft Macintosh PowerPoint</Application>
  <PresentationFormat>Custom</PresentationFormat>
  <Paragraphs>288</Paragraphs>
  <Slides>21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Calibri</vt:lpstr>
      <vt:lpstr>MS PGothic</vt:lpstr>
      <vt:lpstr>Times New Roman</vt:lpstr>
      <vt:lpstr>Arial</vt:lpstr>
      <vt:lpstr>Default Design</vt:lpstr>
      <vt:lpstr>The Small Business Captive Revolution </vt:lpstr>
      <vt:lpstr>PowerPoint Presentation</vt:lpstr>
      <vt:lpstr>PowerPoint Presentation</vt:lpstr>
      <vt:lpstr>Small Insurance Company 831(b) Election – How it Works</vt:lpstr>
      <vt:lpstr>Benchmarking 2016 831(b) - Small Captives</vt:lpstr>
      <vt:lpstr>Small Captives Similarities to Large Captives</vt:lpstr>
      <vt:lpstr>Captive Creation Identifying Candidates</vt:lpstr>
      <vt:lpstr>US Domestic Captive Domiciles  As of 2016</vt:lpstr>
      <vt:lpstr>PowerPoint Presentation</vt:lpstr>
      <vt:lpstr>Captive Manager’s Perspective </vt:lpstr>
      <vt:lpstr>Given the new rules, should a captive manager advise against the formation/ operation of captives taking the §831(b) tax election?  </vt:lpstr>
      <vt:lpstr>What Captives Need to Do</vt:lpstr>
      <vt:lpstr>PowerPoint Presentation</vt:lpstr>
      <vt:lpstr>1) Feasibility &amp; Implementation </vt:lpstr>
      <vt:lpstr>2) Ongoing Actuarial Services </vt:lpstr>
      <vt:lpstr>PowerPoint Presentation</vt:lpstr>
      <vt:lpstr>PowerPoint Presentation</vt:lpstr>
      <vt:lpstr>1) Construction Client (Privately Held) </vt:lpstr>
      <vt:lpstr>2) Beverage Distributor (Privately Held) </vt:lpstr>
      <vt:lpstr>PowerPoint Presentation</vt:lpstr>
      <vt:lpstr>PowerPoint Presentation</vt:lpstr>
    </vt:vector>
  </TitlesOfParts>
  <Company>Marsh</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 Presentation</dc:title>
  <dc:creator>Mike Arend</dc:creator>
  <cp:lastModifiedBy>Thomas Hodson</cp:lastModifiedBy>
  <cp:revision>350</cp:revision>
  <cp:lastPrinted>2017-10-17T12:08:39Z</cp:lastPrinted>
  <dcterms:created xsi:type="dcterms:W3CDTF">2011-02-16T15:14:35Z</dcterms:created>
  <dcterms:modified xsi:type="dcterms:W3CDTF">2017-10-24T22:45:27Z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TemplateVersion">
    <vt:lpwstr>5.0</vt:lpwstr>
  </property>
  <property fmtid="{D5CDD505-2E9C-101B-9397-08002B2CF9AE}" pid="4" name="MMCOA_FontSize">
    <vt:lpwstr>Medium</vt:lpwstr>
  </property>
  <property fmtid="{D5CDD505-2E9C-101B-9397-08002B2CF9AE}" pid="5" name="MMCOA_PresentationType">
    <vt:lpwstr>Classic</vt:lpwstr>
  </property>
  <property fmtid="{D5CDD505-2E9C-101B-9397-08002B2CF9AE}" pid="6" name="MMCOA_SlideStyle">
    <vt:lpwstr>SmallWedge</vt:lpwstr>
  </property>
  <property fmtid="{D5CDD505-2E9C-101B-9397-08002B2CF9AE}" pid="7" name="MMCOA_PaletteName">
    <vt:lpwstr>Sapphire</vt:lpwstr>
  </property>
  <property fmtid="{D5CDD505-2E9C-101B-9397-08002B2CF9AE}" pid="8" name="MMCOA_PaletteNumber">
    <vt:lpwstr>0</vt:lpwstr>
  </property>
  <property fmtid="{D5CDD505-2E9C-101B-9397-08002B2CF9AE}" pid="9" name="MMCOA_Source">
    <vt:lpwstr>1</vt:lpwstr>
  </property>
</Properties>
</file>