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54"/>
  </p:notesMasterIdLst>
  <p:handoutMasterIdLst>
    <p:handoutMasterId r:id="rId55"/>
  </p:handoutMasterIdLst>
  <p:sldIdLst>
    <p:sldId id="256" r:id="rId2"/>
    <p:sldId id="291" r:id="rId3"/>
    <p:sldId id="285" r:id="rId4"/>
    <p:sldId id="286" r:id="rId5"/>
    <p:sldId id="294" r:id="rId6"/>
    <p:sldId id="293" r:id="rId7"/>
    <p:sldId id="290" r:id="rId8"/>
    <p:sldId id="287" r:id="rId9"/>
    <p:sldId id="289" r:id="rId10"/>
    <p:sldId id="296" r:id="rId11"/>
    <p:sldId id="295" r:id="rId12"/>
    <p:sldId id="258" r:id="rId13"/>
    <p:sldId id="323" r:id="rId14"/>
    <p:sldId id="306" r:id="rId15"/>
    <p:sldId id="307" r:id="rId16"/>
    <p:sldId id="308" r:id="rId17"/>
    <p:sldId id="309" r:id="rId18"/>
    <p:sldId id="305" r:id="rId19"/>
    <p:sldId id="262" r:id="rId20"/>
    <p:sldId id="271" r:id="rId21"/>
    <p:sldId id="263" r:id="rId22"/>
    <p:sldId id="276" r:id="rId23"/>
    <p:sldId id="336" r:id="rId24"/>
    <p:sldId id="322" r:id="rId25"/>
    <p:sldId id="324" r:id="rId26"/>
    <p:sldId id="325" r:id="rId27"/>
    <p:sldId id="310" r:id="rId28"/>
    <p:sldId id="312" r:id="rId29"/>
    <p:sldId id="326" r:id="rId30"/>
    <p:sldId id="327" r:id="rId31"/>
    <p:sldId id="314" r:id="rId32"/>
    <p:sldId id="315" r:id="rId33"/>
    <p:sldId id="328" r:id="rId34"/>
    <p:sldId id="329" r:id="rId35"/>
    <p:sldId id="330" r:id="rId36"/>
    <p:sldId id="331" r:id="rId37"/>
    <p:sldId id="332" r:id="rId38"/>
    <p:sldId id="333" r:id="rId39"/>
    <p:sldId id="334" r:id="rId40"/>
    <p:sldId id="316" r:id="rId41"/>
    <p:sldId id="317" r:id="rId42"/>
    <p:sldId id="318" r:id="rId43"/>
    <p:sldId id="319" r:id="rId44"/>
    <p:sldId id="321" r:id="rId45"/>
    <p:sldId id="335" r:id="rId46"/>
    <p:sldId id="274" r:id="rId47"/>
    <p:sldId id="261" r:id="rId48"/>
    <p:sldId id="267" r:id="rId49"/>
    <p:sldId id="297" r:id="rId50"/>
    <p:sldId id="283" r:id="rId51"/>
    <p:sldId id="301" r:id="rId52"/>
    <p:sldId id="302" r:id="rId53"/>
  </p:sldIdLst>
  <p:sldSz cx="9144000" cy="6858000" type="screen4x3"/>
  <p:notesSz cx="7010400" cy="92964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t Grace (RFS/RCS/Corp, Hartford)" initials="J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032"/>
    <a:srgbClr val="FFFFFF"/>
    <a:srgbClr val="A0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137" autoAdjust="0"/>
    <p:restoredTop sz="94494" autoAdjust="0"/>
  </p:normalViewPr>
  <p:slideViewPr>
    <p:cSldViewPr>
      <p:cViewPr varScale="1">
        <p:scale>
          <a:sx n="91" d="100"/>
          <a:sy n="91" d="100"/>
        </p:scale>
        <p:origin x="704"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661"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tags" Target="tags/tag1.xml"/><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167AE2-EA98-4FAC-BF56-4B51A2E02C3C}"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2D88BE24-759C-4F6A-81DB-77E4557A3F02}">
      <dgm:prSet phldrT="[Text]"/>
      <dgm:spPr>
        <a:gradFill rotWithShape="0">
          <a:gsLst>
            <a:gs pos="0">
              <a:schemeClr val="tx2">
                <a:lumMod val="60000"/>
                <a:lumOff val="4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gradFill>
      </dgm:spPr>
      <dgm:t>
        <a:bodyPr/>
        <a:lstStyle/>
        <a:p>
          <a:r>
            <a:rPr lang="en-US" b="1" dirty="0" smtClean="0">
              <a:solidFill>
                <a:schemeClr val="bg1"/>
              </a:solidFill>
            </a:rPr>
            <a:t>Feasibility </a:t>
          </a:r>
          <a:r>
            <a:rPr lang="en-US" b="1" dirty="0" smtClean="0">
              <a:solidFill>
                <a:schemeClr val="bg1"/>
              </a:solidFill>
              <a:effectLst/>
            </a:rPr>
            <a:t>Study</a:t>
          </a:r>
          <a:endParaRPr lang="en-US" b="1" dirty="0">
            <a:solidFill>
              <a:schemeClr val="bg1"/>
            </a:solidFill>
            <a:effectLst/>
          </a:endParaRPr>
        </a:p>
      </dgm:t>
    </dgm:pt>
    <dgm:pt modelId="{0B187699-C7F9-4FE9-B142-178EB5CBC18D}" type="parTrans" cxnId="{1D59FB02-84EA-4DDE-9AB4-2478C47C7657}">
      <dgm:prSet/>
      <dgm:spPr/>
      <dgm:t>
        <a:bodyPr/>
        <a:lstStyle/>
        <a:p>
          <a:endParaRPr lang="en-US"/>
        </a:p>
      </dgm:t>
    </dgm:pt>
    <dgm:pt modelId="{555996B8-2F43-4C1D-BDDD-F1ACACD8B74D}" type="sibTrans" cxnId="{1D59FB02-84EA-4DDE-9AB4-2478C47C7657}">
      <dgm:prSet/>
      <dgm:spPr/>
      <dgm:t>
        <a:bodyPr/>
        <a:lstStyle/>
        <a:p>
          <a:endParaRPr lang="en-US"/>
        </a:p>
      </dgm:t>
    </dgm:pt>
    <dgm:pt modelId="{FA641E0F-B34E-44DC-B168-CA2A0BBB09E8}">
      <dgm:prSet phldrT="[Text]" custT="1"/>
      <dgm:spPr>
        <a:solidFill>
          <a:schemeClr val="tx2">
            <a:lumMod val="20000"/>
            <a:lumOff val="80000"/>
            <a:alpha val="90000"/>
          </a:schemeClr>
        </a:solidFill>
      </dgm:spPr>
      <dgm:t>
        <a:bodyPr/>
        <a:lstStyle/>
        <a:p>
          <a:r>
            <a:rPr lang="en-US" sz="1600" dirty="0" smtClean="0"/>
            <a:t>Documents business plan and captive operations.  Should have actuary and tax counsel</a:t>
          </a:r>
          <a:endParaRPr lang="en-US" sz="1600" dirty="0"/>
        </a:p>
      </dgm:t>
    </dgm:pt>
    <dgm:pt modelId="{1EB44EC8-A27A-42A5-94F8-0047D15BF260}" type="parTrans" cxnId="{194D47D6-F7EC-4CD4-B35A-28BA1EC82F40}">
      <dgm:prSet/>
      <dgm:spPr/>
      <dgm:t>
        <a:bodyPr/>
        <a:lstStyle/>
        <a:p>
          <a:endParaRPr lang="en-US"/>
        </a:p>
      </dgm:t>
    </dgm:pt>
    <dgm:pt modelId="{107A84FB-A9C6-4692-B59B-263D7D21FEF1}" type="sibTrans" cxnId="{194D47D6-F7EC-4CD4-B35A-28BA1EC82F40}">
      <dgm:prSet/>
      <dgm:spPr/>
      <dgm:t>
        <a:bodyPr/>
        <a:lstStyle/>
        <a:p>
          <a:endParaRPr lang="en-US"/>
        </a:p>
      </dgm:t>
    </dgm:pt>
    <dgm:pt modelId="{A2B99E06-BF21-4D73-8478-F5AF0E7B2F4B}">
      <dgm:prSet phldrT="[Text]"/>
      <dgm:spPr>
        <a:gradFill rotWithShape="0">
          <a:gsLst>
            <a:gs pos="0">
              <a:schemeClr val="tx2">
                <a:lumMod val="60000"/>
                <a:lumOff val="4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gradFill>
      </dgm:spPr>
      <dgm:t>
        <a:bodyPr/>
        <a:lstStyle/>
        <a:p>
          <a:r>
            <a:rPr lang="en-US" b="1" dirty="0" smtClean="0">
              <a:solidFill>
                <a:schemeClr val="bg1"/>
              </a:solidFill>
            </a:rPr>
            <a:t>Select Captive Manager</a:t>
          </a:r>
          <a:endParaRPr lang="en-US" b="1" dirty="0">
            <a:solidFill>
              <a:schemeClr val="bg1"/>
            </a:solidFill>
          </a:endParaRPr>
        </a:p>
      </dgm:t>
    </dgm:pt>
    <dgm:pt modelId="{13FD4DF2-90BB-4983-B29E-E0E481D75904}" type="parTrans" cxnId="{B346C28F-5873-450E-BB2D-F2E2EE1D8B36}">
      <dgm:prSet/>
      <dgm:spPr/>
      <dgm:t>
        <a:bodyPr/>
        <a:lstStyle/>
        <a:p>
          <a:endParaRPr lang="en-US"/>
        </a:p>
      </dgm:t>
    </dgm:pt>
    <dgm:pt modelId="{6DD3AE86-AD6D-4EF8-8619-7065CED12680}" type="sibTrans" cxnId="{B346C28F-5873-450E-BB2D-F2E2EE1D8B36}">
      <dgm:prSet/>
      <dgm:spPr/>
      <dgm:t>
        <a:bodyPr/>
        <a:lstStyle/>
        <a:p>
          <a:endParaRPr lang="en-US"/>
        </a:p>
      </dgm:t>
    </dgm:pt>
    <dgm:pt modelId="{1F5A4CED-4189-4821-ACC0-85FE478650D6}">
      <dgm:prSet phldrT="[Text]" custT="1"/>
      <dgm:spPr>
        <a:solidFill>
          <a:schemeClr val="tx2">
            <a:lumMod val="20000"/>
            <a:lumOff val="80000"/>
            <a:alpha val="90000"/>
          </a:schemeClr>
        </a:solidFill>
      </dgm:spPr>
      <dgm:t>
        <a:bodyPr/>
        <a:lstStyle/>
        <a:p>
          <a:r>
            <a:rPr lang="en-US" sz="1600" dirty="0" smtClean="0"/>
            <a:t>“Quarterback” to daily operations</a:t>
          </a:r>
          <a:endParaRPr lang="en-US" sz="1600" dirty="0"/>
        </a:p>
      </dgm:t>
    </dgm:pt>
    <dgm:pt modelId="{A3304B94-6F37-4593-9292-F760DC3DBD4D}" type="parTrans" cxnId="{2392D02E-8ADD-49F7-B3E8-7694EF628433}">
      <dgm:prSet/>
      <dgm:spPr/>
      <dgm:t>
        <a:bodyPr/>
        <a:lstStyle/>
        <a:p>
          <a:endParaRPr lang="en-US"/>
        </a:p>
      </dgm:t>
    </dgm:pt>
    <dgm:pt modelId="{E0B6FC04-E150-410A-8C0D-04F034F8D321}" type="sibTrans" cxnId="{2392D02E-8ADD-49F7-B3E8-7694EF628433}">
      <dgm:prSet/>
      <dgm:spPr/>
      <dgm:t>
        <a:bodyPr/>
        <a:lstStyle/>
        <a:p>
          <a:endParaRPr lang="en-US"/>
        </a:p>
      </dgm:t>
    </dgm:pt>
    <dgm:pt modelId="{70FD8BC4-8BFC-48AC-9AC6-32EDBAD0D921}">
      <dgm:prSet phldrT="[Text]"/>
      <dgm:spPr>
        <a:gradFill rotWithShape="0">
          <a:gsLst>
            <a:gs pos="0">
              <a:schemeClr val="tx2">
                <a:lumMod val="60000"/>
                <a:lumOff val="4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gradFill>
      </dgm:spPr>
      <dgm:t>
        <a:bodyPr/>
        <a:lstStyle/>
        <a:p>
          <a:r>
            <a:rPr lang="en-US" b="1" baseline="0" dirty="0" smtClean="0">
              <a:solidFill>
                <a:schemeClr val="bg1"/>
              </a:solidFill>
            </a:rPr>
            <a:t>File Application with Selected Domicile</a:t>
          </a:r>
          <a:endParaRPr lang="en-US" b="1" baseline="0" dirty="0">
            <a:solidFill>
              <a:schemeClr val="bg1"/>
            </a:solidFill>
          </a:endParaRPr>
        </a:p>
      </dgm:t>
    </dgm:pt>
    <dgm:pt modelId="{AC66069B-3FE5-491B-A0B4-21D77A32587B}" type="parTrans" cxnId="{5746D044-F7CA-4A66-85ED-F83DC426E0D5}">
      <dgm:prSet/>
      <dgm:spPr/>
      <dgm:t>
        <a:bodyPr/>
        <a:lstStyle/>
        <a:p>
          <a:endParaRPr lang="en-US"/>
        </a:p>
      </dgm:t>
    </dgm:pt>
    <dgm:pt modelId="{0BD1D084-E628-477F-8569-B6F548ACA93E}" type="sibTrans" cxnId="{5746D044-F7CA-4A66-85ED-F83DC426E0D5}">
      <dgm:prSet/>
      <dgm:spPr/>
      <dgm:t>
        <a:bodyPr/>
        <a:lstStyle/>
        <a:p>
          <a:endParaRPr lang="en-US"/>
        </a:p>
      </dgm:t>
    </dgm:pt>
    <dgm:pt modelId="{2FCB6D66-1343-4020-8759-8D419DE95CAE}">
      <dgm:prSet phldrT="[Text]" custT="1"/>
      <dgm:spPr>
        <a:solidFill>
          <a:schemeClr val="bg2">
            <a:lumMod val="90000"/>
            <a:alpha val="90000"/>
          </a:schemeClr>
        </a:solidFill>
      </dgm:spPr>
      <dgm:t>
        <a:bodyPr/>
        <a:lstStyle/>
        <a:p>
          <a:r>
            <a:rPr lang="en-US" sz="1600" dirty="0" smtClean="0"/>
            <a:t>Domicile selection dependent on many factors</a:t>
          </a:r>
          <a:endParaRPr lang="en-US" sz="1600" dirty="0"/>
        </a:p>
      </dgm:t>
    </dgm:pt>
    <dgm:pt modelId="{3AC52D2B-69BA-45DE-98E0-ADDE1CF5FBFF}" type="parTrans" cxnId="{B09511F4-D10B-4C2C-A53C-6867F2E954A9}">
      <dgm:prSet/>
      <dgm:spPr/>
      <dgm:t>
        <a:bodyPr/>
        <a:lstStyle/>
        <a:p>
          <a:endParaRPr lang="en-US"/>
        </a:p>
      </dgm:t>
    </dgm:pt>
    <dgm:pt modelId="{6B4B32AA-2D2E-46E7-8104-146031D525D4}" type="sibTrans" cxnId="{B09511F4-D10B-4C2C-A53C-6867F2E954A9}">
      <dgm:prSet/>
      <dgm:spPr/>
      <dgm:t>
        <a:bodyPr/>
        <a:lstStyle/>
        <a:p>
          <a:endParaRPr lang="en-US"/>
        </a:p>
      </dgm:t>
    </dgm:pt>
    <dgm:pt modelId="{68842CAD-BF92-4340-969D-849564D0A236}">
      <dgm:prSet phldrT="[Text]"/>
      <dgm:spPr>
        <a:gradFill rotWithShape="0">
          <a:gsLst>
            <a:gs pos="0">
              <a:schemeClr val="tx2">
                <a:lumMod val="60000"/>
                <a:lumOff val="4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gradFill>
      </dgm:spPr>
      <dgm:t>
        <a:bodyPr/>
        <a:lstStyle/>
        <a:p>
          <a:r>
            <a:rPr lang="en-US" b="1" dirty="0" smtClean="0">
              <a:solidFill>
                <a:schemeClr val="bg1"/>
              </a:solidFill>
            </a:rPr>
            <a:t>Incorporate and Select Directors</a:t>
          </a:r>
          <a:endParaRPr lang="en-US" b="1" dirty="0">
            <a:solidFill>
              <a:schemeClr val="bg1"/>
            </a:solidFill>
          </a:endParaRPr>
        </a:p>
      </dgm:t>
    </dgm:pt>
    <dgm:pt modelId="{22E6B6AA-4420-4A65-95CF-B742DFCFB35E}" type="parTrans" cxnId="{FA03D23E-FF87-4AFF-8E8C-BBD27BB03D74}">
      <dgm:prSet/>
      <dgm:spPr/>
      <dgm:t>
        <a:bodyPr/>
        <a:lstStyle/>
        <a:p>
          <a:endParaRPr lang="en-US"/>
        </a:p>
      </dgm:t>
    </dgm:pt>
    <dgm:pt modelId="{D477CA38-E5A1-4AF2-BD1E-A1C6CAC9EF5C}" type="sibTrans" cxnId="{FA03D23E-FF87-4AFF-8E8C-BBD27BB03D74}">
      <dgm:prSet/>
      <dgm:spPr/>
      <dgm:t>
        <a:bodyPr/>
        <a:lstStyle/>
        <a:p>
          <a:endParaRPr lang="en-US"/>
        </a:p>
      </dgm:t>
    </dgm:pt>
    <dgm:pt modelId="{3BC46B81-C777-42AD-83C3-922C7FA54E2E}">
      <dgm:prSet phldrT="[Text]" custT="1"/>
      <dgm:spPr>
        <a:solidFill>
          <a:schemeClr val="tx2">
            <a:lumMod val="20000"/>
            <a:lumOff val="80000"/>
            <a:alpha val="90000"/>
          </a:schemeClr>
        </a:solidFill>
      </dgm:spPr>
      <dgm:t>
        <a:bodyPr/>
        <a:lstStyle/>
        <a:p>
          <a:r>
            <a:rPr lang="en-US" sz="1600" dirty="0" smtClean="0"/>
            <a:t>Usually represents captive manager and Parent representatives</a:t>
          </a:r>
          <a:endParaRPr lang="en-US" sz="1600" dirty="0"/>
        </a:p>
      </dgm:t>
    </dgm:pt>
    <dgm:pt modelId="{8776D828-35C2-4EF1-AC75-173D6B827EA9}" type="parTrans" cxnId="{1F0FA482-E0BD-43EA-8F95-316CC705775B}">
      <dgm:prSet/>
      <dgm:spPr/>
      <dgm:t>
        <a:bodyPr/>
        <a:lstStyle/>
        <a:p>
          <a:endParaRPr lang="en-US"/>
        </a:p>
      </dgm:t>
    </dgm:pt>
    <dgm:pt modelId="{393CC3F0-AD88-4FCB-8666-8CF91971BB4F}" type="sibTrans" cxnId="{1F0FA482-E0BD-43EA-8F95-316CC705775B}">
      <dgm:prSet/>
      <dgm:spPr/>
      <dgm:t>
        <a:bodyPr/>
        <a:lstStyle/>
        <a:p>
          <a:endParaRPr lang="en-US"/>
        </a:p>
      </dgm:t>
    </dgm:pt>
    <dgm:pt modelId="{4B6FC18A-70DE-43D6-8EEA-80C80F24C20D}">
      <dgm:prSet phldrT="[Text]"/>
      <dgm:spPr>
        <a:gradFill rotWithShape="0">
          <a:gsLst>
            <a:gs pos="0">
              <a:schemeClr val="tx2">
                <a:lumMod val="60000"/>
                <a:lumOff val="4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gradFill>
      </dgm:spPr>
      <dgm:t>
        <a:bodyPr/>
        <a:lstStyle/>
        <a:p>
          <a:r>
            <a:rPr lang="en-US" b="1" dirty="0" smtClean="0">
              <a:solidFill>
                <a:schemeClr val="bg1"/>
              </a:solidFill>
            </a:rPr>
            <a:t>Select Bank &amp; Capitalize Company</a:t>
          </a:r>
          <a:endParaRPr lang="en-US" b="1" dirty="0">
            <a:solidFill>
              <a:schemeClr val="bg1"/>
            </a:solidFill>
          </a:endParaRPr>
        </a:p>
      </dgm:t>
    </dgm:pt>
    <dgm:pt modelId="{F5C3B3EA-D62D-493D-8695-C1D74F906D42}" type="parTrans" cxnId="{9322EBA0-2D83-49E6-9DA3-59BE95FE614E}">
      <dgm:prSet/>
      <dgm:spPr/>
      <dgm:t>
        <a:bodyPr/>
        <a:lstStyle/>
        <a:p>
          <a:endParaRPr lang="en-US"/>
        </a:p>
      </dgm:t>
    </dgm:pt>
    <dgm:pt modelId="{50476B2A-9666-4E65-B8E6-5F10FC06743D}" type="sibTrans" cxnId="{9322EBA0-2D83-49E6-9DA3-59BE95FE614E}">
      <dgm:prSet/>
      <dgm:spPr/>
      <dgm:t>
        <a:bodyPr/>
        <a:lstStyle/>
        <a:p>
          <a:endParaRPr lang="en-US"/>
        </a:p>
      </dgm:t>
    </dgm:pt>
    <dgm:pt modelId="{BC05F087-3EB0-451E-91E7-3CC343088485}">
      <dgm:prSet phldrT="[Text]" custT="1"/>
      <dgm:spPr>
        <a:solidFill>
          <a:schemeClr val="tx2">
            <a:lumMod val="20000"/>
            <a:lumOff val="80000"/>
            <a:alpha val="90000"/>
          </a:schemeClr>
        </a:solidFill>
      </dgm:spPr>
      <dgm:t>
        <a:bodyPr/>
        <a:lstStyle/>
        <a:p>
          <a:r>
            <a:rPr lang="en-US" sz="1600" dirty="0" smtClean="0"/>
            <a:t>Consider requirements and capital vehicles</a:t>
          </a:r>
          <a:endParaRPr lang="en-US" sz="1600" dirty="0"/>
        </a:p>
      </dgm:t>
    </dgm:pt>
    <dgm:pt modelId="{AD6A24AD-4713-493E-8344-AB2C548B9388}" type="parTrans" cxnId="{B819C1E9-D058-4A9E-879E-4BDB5DEA4F84}">
      <dgm:prSet/>
      <dgm:spPr/>
      <dgm:t>
        <a:bodyPr/>
        <a:lstStyle/>
        <a:p>
          <a:endParaRPr lang="en-US"/>
        </a:p>
      </dgm:t>
    </dgm:pt>
    <dgm:pt modelId="{0E170B09-941A-4776-98A7-39F57562D278}" type="sibTrans" cxnId="{B819C1E9-D058-4A9E-879E-4BDB5DEA4F84}">
      <dgm:prSet/>
      <dgm:spPr/>
      <dgm:t>
        <a:bodyPr/>
        <a:lstStyle/>
        <a:p>
          <a:endParaRPr lang="en-US"/>
        </a:p>
      </dgm:t>
    </dgm:pt>
    <dgm:pt modelId="{B68C028F-A85A-4836-8A2B-80279106845E}">
      <dgm:prSet phldrT="[Text]"/>
      <dgm:spPr>
        <a:gradFill rotWithShape="0">
          <a:gsLst>
            <a:gs pos="0">
              <a:schemeClr val="tx2">
                <a:lumMod val="60000"/>
                <a:lumOff val="4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gradFill>
      </dgm:spPr>
      <dgm:t>
        <a:bodyPr/>
        <a:lstStyle/>
        <a:p>
          <a:r>
            <a:rPr lang="en-US" b="1" dirty="0" smtClean="0">
              <a:solidFill>
                <a:schemeClr val="bg1"/>
              </a:solidFill>
            </a:rPr>
            <a:t>Begin Underwriting</a:t>
          </a:r>
          <a:endParaRPr lang="en-US" b="1" dirty="0">
            <a:solidFill>
              <a:schemeClr val="bg1"/>
            </a:solidFill>
          </a:endParaRPr>
        </a:p>
      </dgm:t>
    </dgm:pt>
    <dgm:pt modelId="{8419D0F9-5CF6-4B61-811F-9AB981CBD912}" type="parTrans" cxnId="{B272C960-A282-4966-BF33-FA8CE3903302}">
      <dgm:prSet/>
      <dgm:spPr/>
      <dgm:t>
        <a:bodyPr/>
        <a:lstStyle/>
        <a:p>
          <a:endParaRPr lang="en-US"/>
        </a:p>
      </dgm:t>
    </dgm:pt>
    <dgm:pt modelId="{8D770D9F-4F20-4ABD-9074-BCAB2FE148D5}" type="sibTrans" cxnId="{B272C960-A282-4966-BF33-FA8CE3903302}">
      <dgm:prSet/>
      <dgm:spPr/>
      <dgm:t>
        <a:bodyPr/>
        <a:lstStyle/>
        <a:p>
          <a:endParaRPr lang="en-US"/>
        </a:p>
      </dgm:t>
    </dgm:pt>
    <dgm:pt modelId="{3B09082A-839F-44E6-A575-2823BEBF60A0}">
      <dgm:prSet phldrT="[Text]"/>
      <dgm:spPr>
        <a:gradFill rotWithShape="0">
          <a:gsLst>
            <a:gs pos="0">
              <a:schemeClr val="tx2">
                <a:lumMod val="60000"/>
                <a:lumOff val="4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gradFill>
      </dgm:spPr>
      <dgm:t>
        <a:bodyPr/>
        <a:lstStyle/>
        <a:p>
          <a:r>
            <a:rPr lang="en-US" b="1" dirty="0" smtClean="0">
              <a:solidFill>
                <a:schemeClr val="bg1"/>
              </a:solidFill>
            </a:rPr>
            <a:t>Select Other Service Providers</a:t>
          </a:r>
          <a:endParaRPr lang="en-US" b="1" dirty="0">
            <a:solidFill>
              <a:schemeClr val="bg1"/>
            </a:solidFill>
          </a:endParaRPr>
        </a:p>
      </dgm:t>
    </dgm:pt>
    <dgm:pt modelId="{195DDBA4-381B-41DB-98D5-6F511B38F508}" type="parTrans" cxnId="{E187A288-4F80-4EC9-9929-5ADECFB5E070}">
      <dgm:prSet/>
      <dgm:spPr/>
      <dgm:t>
        <a:bodyPr/>
        <a:lstStyle/>
        <a:p>
          <a:endParaRPr lang="en-US"/>
        </a:p>
      </dgm:t>
    </dgm:pt>
    <dgm:pt modelId="{25E7D319-F652-43A1-BC05-FC5DE4E037C9}" type="sibTrans" cxnId="{E187A288-4F80-4EC9-9929-5ADECFB5E070}">
      <dgm:prSet/>
      <dgm:spPr/>
      <dgm:t>
        <a:bodyPr/>
        <a:lstStyle/>
        <a:p>
          <a:endParaRPr lang="en-US"/>
        </a:p>
      </dgm:t>
    </dgm:pt>
    <dgm:pt modelId="{6A17E304-AD93-40FB-88FE-D0B8E83727F4}">
      <dgm:prSet phldrT="[Text]" custT="1"/>
      <dgm:spPr>
        <a:solidFill>
          <a:schemeClr val="tx2">
            <a:lumMod val="20000"/>
            <a:lumOff val="80000"/>
            <a:alpha val="90000"/>
          </a:schemeClr>
        </a:solidFill>
      </dgm:spPr>
      <dgm:t>
        <a:bodyPr/>
        <a:lstStyle/>
        <a:p>
          <a:r>
            <a:rPr lang="en-US" sz="1600" dirty="0" smtClean="0"/>
            <a:t>Attorney, CPA, etc.</a:t>
          </a:r>
          <a:endParaRPr lang="en-US" sz="1600" dirty="0"/>
        </a:p>
      </dgm:t>
    </dgm:pt>
    <dgm:pt modelId="{C26AC2BB-CD48-4E3E-8E7F-936188E5733C}" type="parTrans" cxnId="{4B2C4CFB-9FAF-413E-8DE4-92758F78621D}">
      <dgm:prSet/>
      <dgm:spPr/>
      <dgm:t>
        <a:bodyPr/>
        <a:lstStyle/>
        <a:p>
          <a:endParaRPr lang="en-US"/>
        </a:p>
      </dgm:t>
    </dgm:pt>
    <dgm:pt modelId="{8E5C2281-E8B1-4DE1-83D9-8AE430488A4A}" type="sibTrans" cxnId="{4B2C4CFB-9FAF-413E-8DE4-92758F78621D}">
      <dgm:prSet/>
      <dgm:spPr/>
      <dgm:t>
        <a:bodyPr/>
        <a:lstStyle/>
        <a:p>
          <a:endParaRPr lang="en-US"/>
        </a:p>
      </dgm:t>
    </dgm:pt>
    <dgm:pt modelId="{59A2A2D5-2F8F-4C6F-B174-04580E8D4A67}">
      <dgm:prSet phldrT="[Text]" custT="1"/>
      <dgm:spPr>
        <a:solidFill>
          <a:schemeClr val="tx2">
            <a:lumMod val="20000"/>
            <a:lumOff val="80000"/>
            <a:alpha val="90000"/>
          </a:schemeClr>
        </a:solidFill>
      </dgm:spPr>
      <dgm:t>
        <a:bodyPr/>
        <a:lstStyle/>
        <a:p>
          <a:r>
            <a:rPr lang="en-US" sz="1600" dirty="0" smtClean="0"/>
            <a:t>Captive is operational</a:t>
          </a:r>
          <a:endParaRPr lang="en-US" sz="1600" dirty="0"/>
        </a:p>
      </dgm:t>
    </dgm:pt>
    <dgm:pt modelId="{27C1EEE6-932D-4838-B10F-A5F67A9A1AF6}" type="parTrans" cxnId="{9B89AA5C-70B1-4345-895D-8624ABD9478C}">
      <dgm:prSet/>
      <dgm:spPr/>
      <dgm:t>
        <a:bodyPr/>
        <a:lstStyle/>
        <a:p>
          <a:endParaRPr lang="en-US"/>
        </a:p>
      </dgm:t>
    </dgm:pt>
    <dgm:pt modelId="{8CBC03C2-D318-456F-AC85-8F7C3EF6559B}" type="sibTrans" cxnId="{9B89AA5C-70B1-4345-895D-8624ABD9478C}">
      <dgm:prSet/>
      <dgm:spPr/>
      <dgm:t>
        <a:bodyPr/>
        <a:lstStyle/>
        <a:p>
          <a:endParaRPr lang="en-US"/>
        </a:p>
      </dgm:t>
    </dgm:pt>
    <dgm:pt modelId="{193D65DF-B29B-47DC-BD79-287227C9A405}" type="pres">
      <dgm:prSet presAssocID="{4A167AE2-EA98-4FAC-BF56-4B51A2E02C3C}" presName="Name0" presStyleCnt="0">
        <dgm:presLayoutVars>
          <dgm:dir/>
          <dgm:animLvl val="lvl"/>
          <dgm:resizeHandles val="exact"/>
        </dgm:presLayoutVars>
      </dgm:prSet>
      <dgm:spPr/>
      <dgm:t>
        <a:bodyPr/>
        <a:lstStyle/>
        <a:p>
          <a:endParaRPr lang="en-US"/>
        </a:p>
      </dgm:t>
    </dgm:pt>
    <dgm:pt modelId="{022AB4D8-A70B-4D94-B2ED-B78F94FDDC12}" type="pres">
      <dgm:prSet presAssocID="{2D88BE24-759C-4F6A-81DB-77E4557A3F02}" presName="linNode" presStyleCnt="0"/>
      <dgm:spPr/>
    </dgm:pt>
    <dgm:pt modelId="{E18709BE-4FAF-4ABB-840B-47C960B6688C}" type="pres">
      <dgm:prSet presAssocID="{2D88BE24-759C-4F6A-81DB-77E4557A3F02}" presName="parentText" presStyleLbl="node1" presStyleIdx="0" presStyleCnt="7" custLinFactNeighborY="-12872">
        <dgm:presLayoutVars>
          <dgm:chMax val="1"/>
          <dgm:bulletEnabled val="1"/>
        </dgm:presLayoutVars>
      </dgm:prSet>
      <dgm:spPr/>
      <dgm:t>
        <a:bodyPr/>
        <a:lstStyle/>
        <a:p>
          <a:endParaRPr lang="en-US"/>
        </a:p>
      </dgm:t>
    </dgm:pt>
    <dgm:pt modelId="{04680258-ABE0-4795-9C4D-306C23272F95}" type="pres">
      <dgm:prSet presAssocID="{2D88BE24-759C-4F6A-81DB-77E4557A3F02}" presName="descendantText" presStyleLbl="alignAccFollowNode1" presStyleIdx="0" presStyleCnt="7">
        <dgm:presLayoutVars>
          <dgm:bulletEnabled val="1"/>
        </dgm:presLayoutVars>
      </dgm:prSet>
      <dgm:spPr/>
      <dgm:t>
        <a:bodyPr/>
        <a:lstStyle/>
        <a:p>
          <a:endParaRPr lang="en-US"/>
        </a:p>
      </dgm:t>
    </dgm:pt>
    <dgm:pt modelId="{5A149441-93D8-4574-9A7C-1C826365FCAE}" type="pres">
      <dgm:prSet presAssocID="{555996B8-2F43-4C1D-BDDD-F1ACACD8B74D}" presName="sp" presStyleCnt="0"/>
      <dgm:spPr/>
    </dgm:pt>
    <dgm:pt modelId="{F399586F-EC0F-40EE-98EA-22CEE559D7B3}" type="pres">
      <dgm:prSet presAssocID="{A2B99E06-BF21-4D73-8478-F5AF0E7B2F4B}" presName="linNode" presStyleCnt="0"/>
      <dgm:spPr/>
    </dgm:pt>
    <dgm:pt modelId="{8F1554E3-701A-4D37-BF5C-6A8ED30772D8}" type="pres">
      <dgm:prSet presAssocID="{A2B99E06-BF21-4D73-8478-F5AF0E7B2F4B}" presName="parentText" presStyleLbl="node1" presStyleIdx="1" presStyleCnt="7">
        <dgm:presLayoutVars>
          <dgm:chMax val="1"/>
          <dgm:bulletEnabled val="1"/>
        </dgm:presLayoutVars>
      </dgm:prSet>
      <dgm:spPr/>
      <dgm:t>
        <a:bodyPr/>
        <a:lstStyle/>
        <a:p>
          <a:endParaRPr lang="en-US"/>
        </a:p>
      </dgm:t>
    </dgm:pt>
    <dgm:pt modelId="{C7EEBB7B-0618-48CF-B985-2E0CAA3341FD}" type="pres">
      <dgm:prSet presAssocID="{A2B99E06-BF21-4D73-8478-F5AF0E7B2F4B}" presName="descendantText" presStyleLbl="alignAccFollowNode1" presStyleIdx="1" presStyleCnt="7">
        <dgm:presLayoutVars>
          <dgm:bulletEnabled val="1"/>
        </dgm:presLayoutVars>
      </dgm:prSet>
      <dgm:spPr/>
      <dgm:t>
        <a:bodyPr/>
        <a:lstStyle/>
        <a:p>
          <a:endParaRPr lang="en-US"/>
        </a:p>
      </dgm:t>
    </dgm:pt>
    <dgm:pt modelId="{BC730EBC-FEA9-4A0B-8C75-D45C9F0E3232}" type="pres">
      <dgm:prSet presAssocID="{6DD3AE86-AD6D-4EF8-8619-7065CED12680}" presName="sp" presStyleCnt="0"/>
      <dgm:spPr/>
    </dgm:pt>
    <dgm:pt modelId="{9D193005-C4CE-435B-B8F9-1FA0B75BD08D}" type="pres">
      <dgm:prSet presAssocID="{70FD8BC4-8BFC-48AC-9AC6-32EDBAD0D921}" presName="linNode" presStyleCnt="0"/>
      <dgm:spPr/>
    </dgm:pt>
    <dgm:pt modelId="{E5D4E99A-BFF6-450E-8CD9-3608B65F9619}" type="pres">
      <dgm:prSet presAssocID="{70FD8BC4-8BFC-48AC-9AC6-32EDBAD0D921}" presName="parentText" presStyleLbl="node1" presStyleIdx="2" presStyleCnt="7">
        <dgm:presLayoutVars>
          <dgm:chMax val="1"/>
          <dgm:bulletEnabled val="1"/>
        </dgm:presLayoutVars>
      </dgm:prSet>
      <dgm:spPr/>
      <dgm:t>
        <a:bodyPr/>
        <a:lstStyle/>
        <a:p>
          <a:endParaRPr lang="en-US"/>
        </a:p>
      </dgm:t>
    </dgm:pt>
    <dgm:pt modelId="{B471104F-4ED3-4552-8A78-D270002E94B5}" type="pres">
      <dgm:prSet presAssocID="{70FD8BC4-8BFC-48AC-9AC6-32EDBAD0D921}" presName="descendantText" presStyleLbl="alignAccFollowNode1" presStyleIdx="2" presStyleCnt="7">
        <dgm:presLayoutVars>
          <dgm:bulletEnabled val="1"/>
        </dgm:presLayoutVars>
      </dgm:prSet>
      <dgm:spPr/>
      <dgm:t>
        <a:bodyPr/>
        <a:lstStyle/>
        <a:p>
          <a:endParaRPr lang="en-US"/>
        </a:p>
      </dgm:t>
    </dgm:pt>
    <dgm:pt modelId="{E37A2545-99B8-4043-90B3-6170BAFEA9EA}" type="pres">
      <dgm:prSet presAssocID="{0BD1D084-E628-477F-8569-B6F548ACA93E}" presName="sp" presStyleCnt="0"/>
      <dgm:spPr/>
    </dgm:pt>
    <dgm:pt modelId="{B085B89B-6F2B-443A-9A06-A168523EC376}" type="pres">
      <dgm:prSet presAssocID="{68842CAD-BF92-4340-969D-849564D0A236}" presName="linNode" presStyleCnt="0"/>
      <dgm:spPr/>
    </dgm:pt>
    <dgm:pt modelId="{36C6F387-BB5A-49F3-AED9-F7594B6EE6C3}" type="pres">
      <dgm:prSet presAssocID="{68842CAD-BF92-4340-969D-849564D0A236}" presName="parentText" presStyleLbl="node1" presStyleIdx="3" presStyleCnt="7">
        <dgm:presLayoutVars>
          <dgm:chMax val="1"/>
          <dgm:bulletEnabled val="1"/>
        </dgm:presLayoutVars>
      </dgm:prSet>
      <dgm:spPr/>
      <dgm:t>
        <a:bodyPr/>
        <a:lstStyle/>
        <a:p>
          <a:endParaRPr lang="en-US"/>
        </a:p>
      </dgm:t>
    </dgm:pt>
    <dgm:pt modelId="{4B5CB64B-EDC6-4BEB-971B-F82F046BB2D9}" type="pres">
      <dgm:prSet presAssocID="{68842CAD-BF92-4340-969D-849564D0A236}" presName="descendantText" presStyleLbl="alignAccFollowNode1" presStyleIdx="3" presStyleCnt="7">
        <dgm:presLayoutVars>
          <dgm:bulletEnabled val="1"/>
        </dgm:presLayoutVars>
      </dgm:prSet>
      <dgm:spPr/>
      <dgm:t>
        <a:bodyPr/>
        <a:lstStyle/>
        <a:p>
          <a:endParaRPr lang="en-US"/>
        </a:p>
      </dgm:t>
    </dgm:pt>
    <dgm:pt modelId="{EAFD37C0-8788-4FA6-B94A-52CC887B74B9}" type="pres">
      <dgm:prSet presAssocID="{D477CA38-E5A1-4AF2-BD1E-A1C6CAC9EF5C}" presName="sp" presStyleCnt="0"/>
      <dgm:spPr/>
    </dgm:pt>
    <dgm:pt modelId="{BB5C8B0C-DDDB-4214-A3CB-0620DE601202}" type="pres">
      <dgm:prSet presAssocID="{4B6FC18A-70DE-43D6-8EEA-80C80F24C20D}" presName="linNode" presStyleCnt="0"/>
      <dgm:spPr/>
    </dgm:pt>
    <dgm:pt modelId="{C94D957B-96E2-42EF-818C-92A7F79B9F0D}" type="pres">
      <dgm:prSet presAssocID="{4B6FC18A-70DE-43D6-8EEA-80C80F24C20D}" presName="parentText" presStyleLbl="node1" presStyleIdx="4" presStyleCnt="7">
        <dgm:presLayoutVars>
          <dgm:chMax val="1"/>
          <dgm:bulletEnabled val="1"/>
        </dgm:presLayoutVars>
      </dgm:prSet>
      <dgm:spPr/>
      <dgm:t>
        <a:bodyPr/>
        <a:lstStyle/>
        <a:p>
          <a:endParaRPr lang="en-US"/>
        </a:p>
      </dgm:t>
    </dgm:pt>
    <dgm:pt modelId="{5357421B-C1E9-481F-B524-EBF910A9ACB6}" type="pres">
      <dgm:prSet presAssocID="{4B6FC18A-70DE-43D6-8EEA-80C80F24C20D}" presName="descendantText" presStyleLbl="alignAccFollowNode1" presStyleIdx="4" presStyleCnt="7">
        <dgm:presLayoutVars>
          <dgm:bulletEnabled val="1"/>
        </dgm:presLayoutVars>
      </dgm:prSet>
      <dgm:spPr/>
      <dgm:t>
        <a:bodyPr/>
        <a:lstStyle/>
        <a:p>
          <a:endParaRPr lang="en-US"/>
        </a:p>
      </dgm:t>
    </dgm:pt>
    <dgm:pt modelId="{EBC048A3-FF91-4EBE-AA08-5EF1C538012F}" type="pres">
      <dgm:prSet presAssocID="{50476B2A-9666-4E65-B8E6-5F10FC06743D}" presName="sp" presStyleCnt="0"/>
      <dgm:spPr/>
    </dgm:pt>
    <dgm:pt modelId="{77A7A537-B501-4830-9A38-88F963C783B4}" type="pres">
      <dgm:prSet presAssocID="{3B09082A-839F-44E6-A575-2823BEBF60A0}" presName="linNode" presStyleCnt="0"/>
      <dgm:spPr/>
    </dgm:pt>
    <dgm:pt modelId="{1646DF33-3AA8-4BD0-A16F-6FCEC99D1974}" type="pres">
      <dgm:prSet presAssocID="{3B09082A-839F-44E6-A575-2823BEBF60A0}" presName="parentText" presStyleLbl="node1" presStyleIdx="5" presStyleCnt="7">
        <dgm:presLayoutVars>
          <dgm:chMax val="1"/>
          <dgm:bulletEnabled val="1"/>
        </dgm:presLayoutVars>
      </dgm:prSet>
      <dgm:spPr/>
      <dgm:t>
        <a:bodyPr/>
        <a:lstStyle/>
        <a:p>
          <a:endParaRPr lang="en-US"/>
        </a:p>
      </dgm:t>
    </dgm:pt>
    <dgm:pt modelId="{0B3D6135-2A6D-4E8A-8360-50F90343F915}" type="pres">
      <dgm:prSet presAssocID="{3B09082A-839F-44E6-A575-2823BEBF60A0}" presName="descendantText" presStyleLbl="alignAccFollowNode1" presStyleIdx="5" presStyleCnt="7">
        <dgm:presLayoutVars>
          <dgm:bulletEnabled val="1"/>
        </dgm:presLayoutVars>
      </dgm:prSet>
      <dgm:spPr/>
      <dgm:t>
        <a:bodyPr/>
        <a:lstStyle/>
        <a:p>
          <a:endParaRPr lang="en-US"/>
        </a:p>
      </dgm:t>
    </dgm:pt>
    <dgm:pt modelId="{0DF8B6CC-2E8A-448F-AE40-2F8B5EE3A51C}" type="pres">
      <dgm:prSet presAssocID="{25E7D319-F652-43A1-BC05-FC5DE4E037C9}" presName="sp" presStyleCnt="0"/>
      <dgm:spPr/>
    </dgm:pt>
    <dgm:pt modelId="{14FC7715-968D-44BF-8A49-6BA850FB5C27}" type="pres">
      <dgm:prSet presAssocID="{B68C028F-A85A-4836-8A2B-80279106845E}" presName="linNode" presStyleCnt="0"/>
      <dgm:spPr/>
    </dgm:pt>
    <dgm:pt modelId="{C27F64AF-953D-4141-9666-0C22F402CC0E}" type="pres">
      <dgm:prSet presAssocID="{B68C028F-A85A-4836-8A2B-80279106845E}" presName="parentText" presStyleLbl="node1" presStyleIdx="6" presStyleCnt="7">
        <dgm:presLayoutVars>
          <dgm:chMax val="1"/>
          <dgm:bulletEnabled val="1"/>
        </dgm:presLayoutVars>
      </dgm:prSet>
      <dgm:spPr/>
      <dgm:t>
        <a:bodyPr/>
        <a:lstStyle/>
        <a:p>
          <a:endParaRPr lang="en-US"/>
        </a:p>
      </dgm:t>
    </dgm:pt>
    <dgm:pt modelId="{FFC489B4-E116-4489-8DE8-D5C9F215A0A3}" type="pres">
      <dgm:prSet presAssocID="{B68C028F-A85A-4836-8A2B-80279106845E}" presName="descendantText" presStyleLbl="alignAccFollowNode1" presStyleIdx="6" presStyleCnt="7">
        <dgm:presLayoutVars>
          <dgm:bulletEnabled val="1"/>
        </dgm:presLayoutVars>
      </dgm:prSet>
      <dgm:spPr/>
      <dgm:t>
        <a:bodyPr/>
        <a:lstStyle/>
        <a:p>
          <a:endParaRPr lang="en-US"/>
        </a:p>
      </dgm:t>
    </dgm:pt>
  </dgm:ptLst>
  <dgm:cxnLst>
    <dgm:cxn modelId="{94176280-6F54-4E2F-92B7-9EFF612CDC61}" type="presOf" srcId="{BC05F087-3EB0-451E-91E7-3CC343088485}" destId="{5357421B-C1E9-481F-B524-EBF910A9ACB6}" srcOrd="0" destOrd="0" presId="urn:microsoft.com/office/officeart/2005/8/layout/vList5"/>
    <dgm:cxn modelId="{9D1BF43F-ECB8-41B9-B414-92E97E16A113}" type="presOf" srcId="{59A2A2D5-2F8F-4C6F-B174-04580E8D4A67}" destId="{FFC489B4-E116-4489-8DE8-D5C9F215A0A3}" srcOrd="0" destOrd="0" presId="urn:microsoft.com/office/officeart/2005/8/layout/vList5"/>
    <dgm:cxn modelId="{49BC42B5-6E71-4B32-998E-96FBF00C017F}" type="presOf" srcId="{2FCB6D66-1343-4020-8759-8D419DE95CAE}" destId="{B471104F-4ED3-4552-8A78-D270002E94B5}" srcOrd="0" destOrd="0" presId="urn:microsoft.com/office/officeart/2005/8/layout/vList5"/>
    <dgm:cxn modelId="{9322EBA0-2D83-49E6-9DA3-59BE95FE614E}" srcId="{4A167AE2-EA98-4FAC-BF56-4B51A2E02C3C}" destId="{4B6FC18A-70DE-43D6-8EEA-80C80F24C20D}" srcOrd="4" destOrd="0" parTransId="{F5C3B3EA-D62D-493D-8695-C1D74F906D42}" sibTransId="{50476B2A-9666-4E65-B8E6-5F10FC06743D}"/>
    <dgm:cxn modelId="{1F0FA482-E0BD-43EA-8F95-316CC705775B}" srcId="{68842CAD-BF92-4340-969D-849564D0A236}" destId="{3BC46B81-C777-42AD-83C3-922C7FA54E2E}" srcOrd="0" destOrd="0" parTransId="{8776D828-35C2-4EF1-AC75-173D6B827EA9}" sibTransId="{393CC3F0-AD88-4FCB-8666-8CF91971BB4F}"/>
    <dgm:cxn modelId="{B0106E93-3591-4C7E-BFB0-E66DE90934FE}" type="presOf" srcId="{3BC46B81-C777-42AD-83C3-922C7FA54E2E}" destId="{4B5CB64B-EDC6-4BEB-971B-F82F046BB2D9}" srcOrd="0" destOrd="0" presId="urn:microsoft.com/office/officeart/2005/8/layout/vList5"/>
    <dgm:cxn modelId="{7F2506A0-4A6C-4256-90C7-E15A551019E3}" type="presOf" srcId="{1F5A4CED-4189-4821-ACC0-85FE478650D6}" destId="{C7EEBB7B-0618-48CF-B985-2E0CAA3341FD}" srcOrd="0" destOrd="0" presId="urn:microsoft.com/office/officeart/2005/8/layout/vList5"/>
    <dgm:cxn modelId="{81E17E48-4A71-4AA7-AB2B-E6C62EBD1902}" type="presOf" srcId="{4B6FC18A-70DE-43D6-8EEA-80C80F24C20D}" destId="{C94D957B-96E2-42EF-818C-92A7F79B9F0D}" srcOrd="0" destOrd="0" presId="urn:microsoft.com/office/officeart/2005/8/layout/vList5"/>
    <dgm:cxn modelId="{D7EDAB04-38E5-4948-936B-9CF67B6B4254}" type="presOf" srcId="{2D88BE24-759C-4F6A-81DB-77E4557A3F02}" destId="{E18709BE-4FAF-4ABB-840B-47C960B6688C}" srcOrd="0" destOrd="0" presId="urn:microsoft.com/office/officeart/2005/8/layout/vList5"/>
    <dgm:cxn modelId="{B272C960-A282-4966-BF33-FA8CE3903302}" srcId="{4A167AE2-EA98-4FAC-BF56-4B51A2E02C3C}" destId="{B68C028F-A85A-4836-8A2B-80279106845E}" srcOrd="6" destOrd="0" parTransId="{8419D0F9-5CF6-4B61-811F-9AB981CBD912}" sibTransId="{8D770D9F-4F20-4ABD-9074-BCAB2FE148D5}"/>
    <dgm:cxn modelId="{E7EAC067-057E-4C40-B20C-6279C46B14D4}" type="presOf" srcId="{3B09082A-839F-44E6-A575-2823BEBF60A0}" destId="{1646DF33-3AA8-4BD0-A16F-6FCEC99D1974}" srcOrd="0" destOrd="0" presId="urn:microsoft.com/office/officeart/2005/8/layout/vList5"/>
    <dgm:cxn modelId="{2392D02E-8ADD-49F7-B3E8-7694EF628433}" srcId="{A2B99E06-BF21-4D73-8478-F5AF0E7B2F4B}" destId="{1F5A4CED-4189-4821-ACC0-85FE478650D6}" srcOrd="0" destOrd="0" parTransId="{A3304B94-6F37-4593-9292-F760DC3DBD4D}" sibTransId="{E0B6FC04-E150-410A-8C0D-04F034F8D321}"/>
    <dgm:cxn modelId="{FA03D23E-FF87-4AFF-8E8C-BBD27BB03D74}" srcId="{4A167AE2-EA98-4FAC-BF56-4B51A2E02C3C}" destId="{68842CAD-BF92-4340-969D-849564D0A236}" srcOrd="3" destOrd="0" parTransId="{22E6B6AA-4420-4A65-95CF-B742DFCFB35E}" sibTransId="{D477CA38-E5A1-4AF2-BD1E-A1C6CAC9EF5C}"/>
    <dgm:cxn modelId="{B6765B2E-D07A-46F3-B85E-CBE6F7E91D1A}" type="presOf" srcId="{4A167AE2-EA98-4FAC-BF56-4B51A2E02C3C}" destId="{193D65DF-B29B-47DC-BD79-287227C9A405}" srcOrd="0" destOrd="0" presId="urn:microsoft.com/office/officeart/2005/8/layout/vList5"/>
    <dgm:cxn modelId="{1316A54D-DE12-40CE-BF00-3D0B928DFE68}" type="presOf" srcId="{70FD8BC4-8BFC-48AC-9AC6-32EDBAD0D921}" destId="{E5D4E99A-BFF6-450E-8CD9-3608B65F9619}" srcOrd="0" destOrd="0" presId="urn:microsoft.com/office/officeart/2005/8/layout/vList5"/>
    <dgm:cxn modelId="{1D59FB02-84EA-4DDE-9AB4-2478C47C7657}" srcId="{4A167AE2-EA98-4FAC-BF56-4B51A2E02C3C}" destId="{2D88BE24-759C-4F6A-81DB-77E4557A3F02}" srcOrd="0" destOrd="0" parTransId="{0B187699-C7F9-4FE9-B142-178EB5CBC18D}" sibTransId="{555996B8-2F43-4C1D-BDDD-F1ACACD8B74D}"/>
    <dgm:cxn modelId="{B819C1E9-D058-4A9E-879E-4BDB5DEA4F84}" srcId="{4B6FC18A-70DE-43D6-8EEA-80C80F24C20D}" destId="{BC05F087-3EB0-451E-91E7-3CC343088485}" srcOrd="0" destOrd="0" parTransId="{AD6A24AD-4713-493E-8344-AB2C548B9388}" sibTransId="{0E170B09-941A-4776-98A7-39F57562D278}"/>
    <dgm:cxn modelId="{E187A288-4F80-4EC9-9929-5ADECFB5E070}" srcId="{4A167AE2-EA98-4FAC-BF56-4B51A2E02C3C}" destId="{3B09082A-839F-44E6-A575-2823BEBF60A0}" srcOrd="5" destOrd="0" parTransId="{195DDBA4-381B-41DB-98D5-6F511B38F508}" sibTransId="{25E7D319-F652-43A1-BC05-FC5DE4E037C9}"/>
    <dgm:cxn modelId="{A9AB5C27-40FC-4BB2-8220-68567CCADDE1}" type="presOf" srcId="{FA641E0F-B34E-44DC-B168-CA2A0BBB09E8}" destId="{04680258-ABE0-4795-9C4D-306C23272F95}" srcOrd="0" destOrd="0" presId="urn:microsoft.com/office/officeart/2005/8/layout/vList5"/>
    <dgm:cxn modelId="{9D8E37DB-B35A-4428-8523-15E8143D2C63}" type="presOf" srcId="{B68C028F-A85A-4836-8A2B-80279106845E}" destId="{C27F64AF-953D-4141-9666-0C22F402CC0E}" srcOrd="0" destOrd="0" presId="urn:microsoft.com/office/officeart/2005/8/layout/vList5"/>
    <dgm:cxn modelId="{9B89AA5C-70B1-4345-895D-8624ABD9478C}" srcId="{B68C028F-A85A-4836-8A2B-80279106845E}" destId="{59A2A2D5-2F8F-4C6F-B174-04580E8D4A67}" srcOrd="0" destOrd="0" parTransId="{27C1EEE6-932D-4838-B10F-A5F67A9A1AF6}" sibTransId="{8CBC03C2-D318-456F-AC85-8F7C3EF6559B}"/>
    <dgm:cxn modelId="{194D47D6-F7EC-4CD4-B35A-28BA1EC82F40}" srcId="{2D88BE24-759C-4F6A-81DB-77E4557A3F02}" destId="{FA641E0F-B34E-44DC-B168-CA2A0BBB09E8}" srcOrd="0" destOrd="0" parTransId="{1EB44EC8-A27A-42A5-94F8-0047D15BF260}" sibTransId="{107A84FB-A9C6-4692-B59B-263D7D21FEF1}"/>
    <dgm:cxn modelId="{B346C28F-5873-450E-BB2D-F2E2EE1D8B36}" srcId="{4A167AE2-EA98-4FAC-BF56-4B51A2E02C3C}" destId="{A2B99E06-BF21-4D73-8478-F5AF0E7B2F4B}" srcOrd="1" destOrd="0" parTransId="{13FD4DF2-90BB-4983-B29E-E0E481D75904}" sibTransId="{6DD3AE86-AD6D-4EF8-8619-7065CED12680}"/>
    <dgm:cxn modelId="{4B2C4CFB-9FAF-413E-8DE4-92758F78621D}" srcId="{3B09082A-839F-44E6-A575-2823BEBF60A0}" destId="{6A17E304-AD93-40FB-88FE-D0B8E83727F4}" srcOrd="0" destOrd="0" parTransId="{C26AC2BB-CD48-4E3E-8E7F-936188E5733C}" sibTransId="{8E5C2281-E8B1-4DE1-83D9-8AE430488A4A}"/>
    <dgm:cxn modelId="{41FEF498-FDC9-4868-8A91-4A30B3A5C4EA}" type="presOf" srcId="{6A17E304-AD93-40FB-88FE-D0B8E83727F4}" destId="{0B3D6135-2A6D-4E8A-8360-50F90343F915}" srcOrd="0" destOrd="0" presId="urn:microsoft.com/office/officeart/2005/8/layout/vList5"/>
    <dgm:cxn modelId="{D3ED421D-3488-4705-9179-D026A2957DC0}" type="presOf" srcId="{68842CAD-BF92-4340-969D-849564D0A236}" destId="{36C6F387-BB5A-49F3-AED9-F7594B6EE6C3}" srcOrd="0" destOrd="0" presId="urn:microsoft.com/office/officeart/2005/8/layout/vList5"/>
    <dgm:cxn modelId="{B09511F4-D10B-4C2C-A53C-6867F2E954A9}" srcId="{70FD8BC4-8BFC-48AC-9AC6-32EDBAD0D921}" destId="{2FCB6D66-1343-4020-8759-8D419DE95CAE}" srcOrd="0" destOrd="0" parTransId="{3AC52D2B-69BA-45DE-98E0-ADDE1CF5FBFF}" sibTransId="{6B4B32AA-2D2E-46E7-8104-146031D525D4}"/>
    <dgm:cxn modelId="{C90036D4-9FEF-438F-B427-F3D8847F9CCF}" type="presOf" srcId="{A2B99E06-BF21-4D73-8478-F5AF0E7B2F4B}" destId="{8F1554E3-701A-4D37-BF5C-6A8ED30772D8}" srcOrd="0" destOrd="0" presId="urn:microsoft.com/office/officeart/2005/8/layout/vList5"/>
    <dgm:cxn modelId="{5746D044-F7CA-4A66-85ED-F83DC426E0D5}" srcId="{4A167AE2-EA98-4FAC-BF56-4B51A2E02C3C}" destId="{70FD8BC4-8BFC-48AC-9AC6-32EDBAD0D921}" srcOrd="2" destOrd="0" parTransId="{AC66069B-3FE5-491B-A0B4-21D77A32587B}" sibTransId="{0BD1D084-E628-477F-8569-B6F548ACA93E}"/>
    <dgm:cxn modelId="{2B54AE22-BE81-4A8A-A04D-7265CA5361DF}" type="presParOf" srcId="{193D65DF-B29B-47DC-BD79-287227C9A405}" destId="{022AB4D8-A70B-4D94-B2ED-B78F94FDDC12}" srcOrd="0" destOrd="0" presId="urn:microsoft.com/office/officeart/2005/8/layout/vList5"/>
    <dgm:cxn modelId="{EBE1DCF4-3F71-4AE8-8023-42CD8E13E931}" type="presParOf" srcId="{022AB4D8-A70B-4D94-B2ED-B78F94FDDC12}" destId="{E18709BE-4FAF-4ABB-840B-47C960B6688C}" srcOrd="0" destOrd="0" presId="urn:microsoft.com/office/officeart/2005/8/layout/vList5"/>
    <dgm:cxn modelId="{0323C871-8832-4848-A69A-437FD35A77AB}" type="presParOf" srcId="{022AB4D8-A70B-4D94-B2ED-B78F94FDDC12}" destId="{04680258-ABE0-4795-9C4D-306C23272F95}" srcOrd="1" destOrd="0" presId="urn:microsoft.com/office/officeart/2005/8/layout/vList5"/>
    <dgm:cxn modelId="{21AC5F67-8D1A-4254-9BF2-4CAFEA2C21AC}" type="presParOf" srcId="{193D65DF-B29B-47DC-BD79-287227C9A405}" destId="{5A149441-93D8-4574-9A7C-1C826365FCAE}" srcOrd="1" destOrd="0" presId="urn:microsoft.com/office/officeart/2005/8/layout/vList5"/>
    <dgm:cxn modelId="{B83DFB65-6A43-4E40-9EFD-9561729DA020}" type="presParOf" srcId="{193D65DF-B29B-47DC-BD79-287227C9A405}" destId="{F399586F-EC0F-40EE-98EA-22CEE559D7B3}" srcOrd="2" destOrd="0" presId="urn:microsoft.com/office/officeart/2005/8/layout/vList5"/>
    <dgm:cxn modelId="{39B8669D-06D2-4457-9BE2-BEA0A7820ADD}" type="presParOf" srcId="{F399586F-EC0F-40EE-98EA-22CEE559D7B3}" destId="{8F1554E3-701A-4D37-BF5C-6A8ED30772D8}" srcOrd="0" destOrd="0" presId="urn:microsoft.com/office/officeart/2005/8/layout/vList5"/>
    <dgm:cxn modelId="{72AFA628-943B-44C1-8965-20475242508F}" type="presParOf" srcId="{F399586F-EC0F-40EE-98EA-22CEE559D7B3}" destId="{C7EEBB7B-0618-48CF-B985-2E0CAA3341FD}" srcOrd="1" destOrd="0" presId="urn:microsoft.com/office/officeart/2005/8/layout/vList5"/>
    <dgm:cxn modelId="{69A2D2C2-B4CF-413F-83E7-A110F526DCE1}" type="presParOf" srcId="{193D65DF-B29B-47DC-BD79-287227C9A405}" destId="{BC730EBC-FEA9-4A0B-8C75-D45C9F0E3232}" srcOrd="3" destOrd="0" presId="urn:microsoft.com/office/officeart/2005/8/layout/vList5"/>
    <dgm:cxn modelId="{3A02F439-ED0E-4F8C-BE6C-99C911497A11}" type="presParOf" srcId="{193D65DF-B29B-47DC-BD79-287227C9A405}" destId="{9D193005-C4CE-435B-B8F9-1FA0B75BD08D}" srcOrd="4" destOrd="0" presId="urn:microsoft.com/office/officeart/2005/8/layout/vList5"/>
    <dgm:cxn modelId="{20B778DF-43DC-43FE-A10B-76D587BF257C}" type="presParOf" srcId="{9D193005-C4CE-435B-B8F9-1FA0B75BD08D}" destId="{E5D4E99A-BFF6-450E-8CD9-3608B65F9619}" srcOrd="0" destOrd="0" presId="urn:microsoft.com/office/officeart/2005/8/layout/vList5"/>
    <dgm:cxn modelId="{2B679005-229B-4F1C-ABA7-1D57B2A3DDDF}" type="presParOf" srcId="{9D193005-C4CE-435B-B8F9-1FA0B75BD08D}" destId="{B471104F-4ED3-4552-8A78-D270002E94B5}" srcOrd="1" destOrd="0" presId="urn:microsoft.com/office/officeart/2005/8/layout/vList5"/>
    <dgm:cxn modelId="{52EABE34-683E-4AAF-AE9E-C56BB3CF85B4}" type="presParOf" srcId="{193D65DF-B29B-47DC-BD79-287227C9A405}" destId="{E37A2545-99B8-4043-90B3-6170BAFEA9EA}" srcOrd="5" destOrd="0" presId="urn:microsoft.com/office/officeart/2005/8/layout/vList5"/>
    <dgm:cxn modelId="{D98B437F-642B-4AD9-9B53-720EE79DAE07}" type="presParOf" srcId="{193D65DF-B29B-47DC-BD79-287227C9A405}" destId="{B085B89B-6F2B-443A-9A06-A168523EC376}" srcOrd="6" destOrd="0" presId="urn:microsoft.com/office/officeart/2005/8/layout/vList5"/>
    <dgm:cxn modelId="{554260DD-B2D3-4DAB-828F-F5240D4E77C3}" type="presParOf" srcId="{B085B89B-6F2B-443A-9A06-A168523EC376}" destId="{36C6F387-BB5A-49F3-AED9-F7594B6EE6C3}" srcOrd="0" destOrd="0" presId="urn:microsoft.com/office/officeart/2005/8/layout/vList5"/>
    <dgm:cxn modelId="{ED1AF145-F796-4AEF-82B5-98D1C426B40A}" type="presParOf" srcId="{B085B89B-6F2B-443A-9A06-A168523EC376}" destId="{4B5CB64B-EDC6-4BEB-971B-F82F046BB2D9}" srcOrd="1" destOrd="0" presId="urn:microsoft.com/office/officeart/2005/8/layout/vList5"/>
    <dgm:cxn modelId="{881633E1-1090-48FF-87C1-1630829FC652}" type="presParOf" srcId="{193D65DF-B29B-47DC-BD79-287227C9A405}" destId="{EAFD37C0-8788-4FA6-B94A-52CC887B74B9}" srcOrd="7" destOrd="0" presId="urn:microsoft.com/office/officeart/2005/8/layout/vList5"/>
    <dgm:cxn modelId="{25BD672C-91E9-4DDF-BD4A-B77ACE355837}" type="presParOf" srcId="{193D65DF-B29B-47DC-BD79-287227C9A405}" destId="{BB5C8B0C-DDDB-4214-A3CB-0620DE601202}" srcOrd="8" destOrd="0" presId="urn:microsoft.com/office/officeart/2005/8/layout/vList5"/>
    <dgm:cxn modelId="{4B888D92-88A7-4CF8-BEF5-E20DDC3F7F88}" type="presParOf" srcId="{BB5C8B0C-DDDB-4214-A3CB-0620DE601202}" destId="{C94D957B-96E2-42EF-818C-92A7F79B9F0D}" srcOrd="0" destOrd="0" presId="urn:microsoft.com/office/officeart/2005/8/layout/vList5"/>
    <dgm:cxn modelId="{E771ECAC-C2AF-4DFC-B00E-AF02521ACBE6}" type="presParOf" srcId="{BB5C8B0C-DDDB-4214-A3CB-0620DE601202}" destId="{5357421B-C1E9-481F-B524-EBF910A9ACB6}" srcOrd="1" destOrd="0" presId="urn:microsoft.com/office/officeart/2005/8/layout/vList5"/>
    <dgm:cxn modelId="{CA7D0507-D4C3-4E6C-9EBE-15056F4DAFE9}" type="presParOf" srcId="{193D65DF-B29B-47DC-BD79-287227C9A405}" destId="{EBC048A3-FF91-4EBE-AA08-5EF1C538012F}" srcOrd="9" destOrd="0" presId="urn:microsoft.com/office/officeart/2005/8/layout/vList5"/>
    <dgm:cxn modelId="{3810625F-F20D-494E-B5B4-1A2C8611F699}" type="presParOf" srcId="{193D65DF-B29B-47DC-BD79-287227C9A405}" destId="{77A7A537-B501-4830-9A38-88F963C783B4}" srcOrd="10" destOrd="0" presId="urn:microsoft.com/office/officeart/2005/8/layout/vList5"/>
    <dgm:cxn modelId="{19B3880A-6C1D-4749-AD78-6EE208FE355E}" type="presParOf" srcId="{77A7A537-B501-4830-9A38-88F963C783B4}" destId="{1646DF33-3AA8-4BD0-A16F-6FCEC99D1974}" srcOrd="0" destOrd="0" presId="urn:microsoft.com/office/officeart/2005/8/layout/vList5"/>
    <dgm:cxn modelId="{67FB4557-E884-4658-8EFB-674C92F002BA}" type="presParOf" srcId="{77A7A537-B501-4830-9A38-88F963C783B4}" destId="{0B3D6135-2A6D-4E8A-8360-50F90343F915}" srcOrd="1" destOrd="0" presId="urn:microsoft.com/office/officeart/2005/8/layout/vList5"/>
    <dgm:cxn modelId="{2414462C-A586-4410-8BA5-27FE50CE2F76}" type="presParOf" srcId="{193D65DF-B29B-47DC-BD79-287227C9A405}" destId="{0DF8B6CC-2E8A-448F-AE40-2F8B5EE3A51C}" srcOrd="11" destOrd="0" presId="urn:microsoft.com/office/officeart/2005/8/layout/vList5"/>
    <dgm:cxn modelId="{E9D71C67-1882-4422-9C34-0F0F910A05F4}" type="presParOf" srcId="{193D65DF-B29B-47DC-BD79-287227C9A405}" destId="{14FC7715-968D-44BF-8A49-6BA850FB5C27}" srcOrd="12" destOrd="0" presId="urn:microsoft.com/office/officeart/2005/8/layout/vList5"/>
    <dgm:cxn modelId="{A2EA3C13-790B-47AB-B5BD-B4DD98FC553C}" type="presParOf" srcId="{14FC7715-968D-44BF-8A49-6BA850FB5C27}" destId="{C27F64AF-953D-4141-9666-0C22F402CC0E}" srcOrd="0" destOrd="0" presId="urn:microsoft.com/office/officeart/2005/8/layout/vList5"/>
    <dgm:cxn modelId="{35DE3FF3-2ABA-44E2-ABD7-9ED77A48D6D2}" type="presParOf" srcId="{14FC7715-968D-44BF-8A49-6BA850FB5C27}" destId="{FFC489B4-E116-4489-8DE8-D5C9F215A0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EF69CF-F1AB-4913-A5F7-0B93A0D9B919}"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US"/>
        </a:p>
      </dgm:t>
    </dgm:pt>
    <dgm:pt modelId="{81156BF0-13D2-4A7E-A531-0FC77B91ADF2}">
      <dgm:prSet phldrT="[Text]"/>
      <dgm:spPr/>
      <dgm:t>
        <a:bodyPr/>
        <a:lstStyle/>
        <a:p>
          <a:pPr algn="ctr"/>
          <a:r>
            <a:rPr lang="en-US" b="1" dirty="0" smtClean="0">
              <a:solidFill>
                <a:schemeClr val="bg1"/>
              </a:solidFill>
            </a:rPr>
            <a:t>Captive</a:t>
          </a:r>
          <a:endParaRPr lang="en-US" b="1" dirty="0">
            <a:solidFill>
              <a:schemeClr val="bg1"/>
            </a:solidFill>
          </a:endParaRPr>
        </a:p>
      </dgm:t>
    </dgm:pt>
    <dgm:pt modelId="{0E208307-506B-4245-BA3C-C1A73454723B}" type="parTrans" cxnId="{4E536131-BB95-48D6-8473-14321DF9EC05}">
      <dgm:prSet/>
      <dgm:spPr/>
      <dgm:t>
        <a:bodyPr/>
        <a:lstStyle/>
        <a:p>
          <a:pPr algn="ctr"/>
          <a:endParaRPr lang="en-US"/>
        </a:p>
      </dgm:t>
    </dgm:pt>
    <dgm:pt modelId="{3CBBE2C3-34DA-4AEA-A992-A686BA16F156}" type="sibTrans" cxnId="{4E536131-BB95-48D6-8473-14321DF9EC05}">
      <dgm:prSet/>
      <dgm:spPr/>
      <dgm:t>
        <a:bodyPr/>
        <a:lstStyle/>
        <a:p>
          <a:pPr algn="ctr"/>
          <a:endParaRPr lang="en-US"/>
        </a:p>
      </dgm:t>
    </dgm:pt>
    <dgm:pt modelId="{49153396-47DA-4CAF-B356-F07E05E37010}">
      <dgm:prSet phldrT="[Text]"/>
      <dgm:spPr/>
      <dgm:t>
        <a:bodyPr/>
        <a:lstStyle/>
        <a:p>
          <a:pPr algn="ctr"/>
          <a:r>
            <a:rPr lang="en-US" b="1" dirty="0" smtClean="0">
              <a:solidFill>
                <a:schemeClr val="bg1"/>
              </a:solidFill>
            </a:rPr>
            <a:t>Investment Manager</a:t>
          </a:r>
          <a:endParaRPr lang="en-US" b="1" dirty="0">
            <a:solidFill>
              <a:schemeClr val="bg1"/>
            </a:solidFill>
          </a:endParaRPr>
        </a:p>
      </dgm:t>
    </dgm:pt>
    <dgm:pt modelId="{5228BA63-1DC9-4401-A05B-C31A78C989A7}" type="parTrans" cxnId="{6EC78B5F-7D0E-4AA6-A023-560F158E5B81}">
      <dgm:prSet/>
      <dgm:spPr/>
      <dgm:t>
        <a:bodyPr/>
        <a:lstStyle/>
        <a:p>
          <a:pPr algn="ctr"/>
          <a:endParaRPr lang="en-US"/>
        </a:p>
      </dgm:t>
    </dgm:pt>
    <dgm:pt modelId="{FCA2C0D6-2FEE-4124-BBAF-1A6A38756071}" type="sibTrans" cxnId="{6EC78B5F-7D0E-4AA6-A023-560F158E5B81}">
      <dgm:prSet/>
      <dgm:spPr/>
      <dgm:t>
        <a:bodyPr/>
        <a:lstStyle/>
        <a:p>
          <a:pPr algn="ctr"/>
          <a:endParaRPr lang="en-US"/>
        </a:p>
      </dgm:t>
    </dgm:pt>
    <dgm:pt modelId="{6F9B7D59-B44A-4BB4-9FD8-A6C6B0602429}">
      <dgm:prSet phldrT="[Text]"/>
      <dgm:spPr/>
      <dgm:t>
        <a:bodyPr/>
        <a:lstStyle/>
        <a:p>
          <a:pPr algn="ctr"/>
          <a:r>
            <a:rPr lang="en-US" b="1" dirty="0" smtClean="0">
              <a:solidFill>
                <a:schemeClr val="bg1"/>
              </a:solidFill>
            </a:rPr>
            <a:t>CPA</a:t>
          </a:r>
          <a:endParaRPr lang="en-US" b="1" dirty="0">
            <a:solidFill>
              <a:schemeClr val="bg1"/>
            </a:solidFill>
          </a:endParaRPr>
        </a:p>
      </dgm:t>
    </dgm:pt>
    <dgm:pt modelId="{494FAC42-6725-43F7-8D07-87D19BCC5F6E}" type="parTrans" cxnId="{4CACCA12-4C6A-4CE6-B183-9F2D14DCE7D1}">
      <dgm:prSet/>
      <dgm:spPr/>
      <dgm:t>
        <a:bodyPr/>
        <a:lstStyle/>
        <a:p>
          <a:pPr algn="ctr"/>
          <a:endParaRPr lang="en-US"/>
        </a:p>
      </dgm:t>
    </dgm:pt>
    <dgm:pt modelId="{B76A21DD-2B22-4071-B588-97A6F85538BB}" type="sibTrans" cxnId="{4CACCA12-4C6A-4CE6-B183-9F2D14DCE7D1}">
      <dgm:prSet/>
      <dgm:spPr/>
      <dgm:t>
        <a:bodyPr/>
        <a:lstStyle/>
        <a:p>
          <a:pPr algn="ctr"/>
          <a:endParaRPr lang="en-US"/>
        </a:p>
      </dgm:t>
    </dgm:pt>
    <dgm:pt modelId="{C0854426-722E-4ABD-A3FB-9685954C415D}">
      <dgm:prSet phldrT="[Text]"/>
      <dgm:spPr/>
      <dgm:t>
        <a:bodyPr/>
        <a:lstStyle/>
        <a:p>
          <a:pPr algn="ctr"/>
          <a:r>
            <a:rPr lang="en-US" b="1" dirty="0" smtClean="0">
              <a:solidFill>
                <a:schemeClr val="bg1"/>
              </a:solidFill>
            </a:rPr>
            <a:t>Attorney</a:t>
          </a:r>
          <a:endParaRPr lang="en-US" b="1" dirty="0">
            <a:solidFill>
              <a:schemeClr val="bg1"/>
            </a:solidFill>
          </a:endParaRPr>
        </a:p>
      </dgm:t>
    </dgm:pt>
    <dgm:pt modelId="{3D5F2F68-C362-43BA-8BD3-584FAA92AF1B}" type="parTrans" cxnId="{ED2E78ED-CB0C-4E28-8842-73BF26117C3E}">
      <dgm:prSet/>
      <dgm:spPr/>
      <dgm:t>
        <a:bodyPr/>
        <a:lstStyle/>
        <a:p>
          <a:pPr algn="ctr"/>
          <a:endParaRPr lang="en-US"/>
        </a:p>
      </dgm:t>
    </dgm:pt>
    <dgm:pt modelId="{8930616F-DCDD-4C50-A6D3-A0D9C7606CFF}" type="sibTrans" cxnId="{ED2E78ED-CB0C-4E28-8842-73BF26117C3E}">
      <dgm:prSet/>
      <dgm:spPr/>
      <dgm:t>
        <a:bodyPr/>
        <a:lstStyle/>
        <a:p>
          <a:pPr algn="ctr"/>
          <a:endParaRPr lang="en-US"/>
        </a:p>
      </dgm:t>
    </dgm:pt>
    <dgm:pt modelId="{A0F6273F-CA53-47D0-97F2-B3DB3AC8875C}">
      <dgm:prSet phldrT="[Text]"/>
      <dgm:spPr/>
      <dgm:t>
        <a:bodyPr/>
        <a:lstStyle/>
        <a:p>
          <a:pPr algn="ctr"/>
          <a:r>
            <a:rPr lang="en-US" b="1" dirty="0" smtClean="0">
              <a:solidFill>
                <a:schemeClr val="bg1"/>
              </a:solidFill>
            </a:rPr>
            <a:t>Actuary</a:t>
          </a:r>
          <a:endParaRPr lang="en-US" b="1" dirty="0">
            <a:solidFill>
              <a:schemeClr val="bg1"/>
            </a:solidFill>
          </a:endParaRPr>
        </a:p>
      </dgm:t>
    </dgm:pt>
    <dgm:pt modelId="{10FA98CD-50CC-454F-98DE-84105604C57E}" type="parTrans" cxnId="{675E1C50-6348-44C6-A80E-565E1F13E2A7}">
      <dgm:prSet/>
      <dgm:spPr/>
      <dgm:t>
        <a:bodyPr/>
        <a:lstStyle/>
        <a:p>
          <a:pPr algn="ctr"/>
          <a:endParaRPr lang="en-US"/>
        </a:p>
      </dgm:t>
    </dgm:pt>
    <dgm:pt modelId="{7BEC7637-45FE-43B6-A9F7-C1EBF3D2C4D4}" type="sibTrans" cxnId="{675E1C50-6348-44C6-A80E-565E1F13E2A7}">
      <dgm:prSet/>
      <dgm:spPr/>
      <dgm:t>
        <a:bodyPr/>
        <a:lstStyle/>
        <a:p>
          <a:pPr algn="ctr"/>
          <a:endParaRPr lang="en-US"/>
        </a:p>
      </dgm:t>
    </dgm:pt>
    <dgm:pt modelId="{597D418D-F35C-4B3E-84E6-D7CB923F083B}">
      <dgm:prSet/>
      <dgm:spPr/>
      <dgm:t>
        <a:bodyPr/>
        <a:lstStyle/>
        <a:p>
          <a:pPr algn="ctr"/>
          <a:r>
            <a:rPr lang="en-US" b="1" dirty="0" smtClean="0">
              <a:solidFill>
                <a:schemeClr val="bg1"/>
              </a:solidFill>
            </a:rPr>
            <a:t>Broker</a:t>
          </a:r>
          <a:endParaRPr lang="en-US" b="1" dirty="0">
            <a:solidFill>
              <a:schemeClr val="bg1"/>
            </a:solidFill>
          </a:endParaRPr>
        </a:p>
      </dgm:t>
    </dgm:pt>
    <dgm:pt modelId="{356190B5-2465-473D-AC26-AA9F745C0093}" type="parTrans" cxnId="{14A7D20B-C993-4F73-B916-D818F46ACFF0}">
      <dgm:prSet/>
      <dgm:spPr/>
      <dgm:t>
        <a:bodyPr/>
        <a:lstStyle/>
        <a:p>
          <a:pPr algn="ctr"/>
          <a:endParaRPr lang="en-US"/>
        </a:p>
      </dgm:t>
    </dgm:pt>
    <dgm:pt modelId="{55C99479-C8CB-4038-981F-C49D90E24D11}" type="sibTrans" cxnId="{14A7D20B-C993-4F73-B916-D818F46ACFF0}">
      <dgm:prSet/>
      <dgm:spPr/>
      <dgm:t>
        <a:bodyPr/>
        <a:lstStyle/>
        <a:p>
          <a:pPr algn="ctr"/>
          <a:endParaRPr lang="en-US"/>
        </a:p>
      </dgm:t>
    </dgm:pt>
    <dgm:pt modelId="{9A0EAF2B-5DF7-4C93-9E93-E62925C3138D}">
      <dgm:prSet/>
      <dgm:spPr/>
      <dgm:t>
        <a:bodyPr/>
        <a:lstStyle/>
        <a:p>
          <a:pPr algn="ctr"/>
          <a:r>
            <a:rPr lang="en-US" b="1" dirty="0" smtClean="0">
              <a:solidFill>
                <a:schemeClr val="bg1"/>
              </a:solidFill>
            </a:rPr>
            <a:t>Captive Manager</a:t>
          </a:r>
          <a:endParaRPr lang="en-US" b="1" dirty="0">
            <a:solidFill>
              <a:schemeClr val="bg1"/>
            </a:solidFill>
          </a:endParaRPr>
        </a:p>
      </dgm:t>
    </dgm:pt>
    <dgm:pt modelId="{57EE7221-8E95-4176-8B03-E9735EF74A41}" type="parTrans" cxnId="{83564C8B-4A8C-4B16-A6FE-A4686F7F08C3}">
      <dgm:prSet/>
      <dgm:spPr/>
      <dgm:t>
        <a:bodyPr/>
        <a:lstStyle/>
        <a:p>
          <a:pPr algn="ctr"/>
          <a:endParaRPr lang="en-US"/>
        </a:p>
      </dgm:t>
    </dgm:pt>
    <dgm:pt modelId="{0F083944-5CB5-453D-993A-339F81C71882}" type="sibTrans" cxnId="{83564C8B-4A8C-4B16-A6FE-A4686F7F08C3}">
      <dgm:prSet/>
      <dgm:spPr/>
      <dgm:t>
        <a:bodyPr/>
        <a:lstStyle/>
        <a:p>
          <a:pPr algn="ctr"/>
          <a:endParaRPr lang="en-US"/>
        </a:p>
      </dgm:t>
    </dgm:pt>
    <dgm:pt modelId="{D5738D88-5D5B-4CD0-B36A-67B4DD654090}">
      <dgm:prSet/>
      <dgm:spPr/>
      <dgm:t>
        <a:bodyPr/>
        <a:lstStyle/>
        <a:p>
          <a:r>
            <a:rPr lang="en-US" b="1" dirty="0" smtClean="0">
              <a:solidFill>
                <a:schemeClr val="bg1"/>
              </a:solidFill>
            </a:rPr>
            <a:t>Claims Handler</a:t>
          </a:r>
          <a:endParaRPr lang="en-US" b="1" dirty="0">
            <a:solidFill>
              <a:schemeClr val="bg1"/>
            </a:solidFill>
          </a:endParaRPr>
        </a:p>
      </dgm:t>
    </dgm:pt>
    <dgm:pt modelId="{A8838139-9D35-402E-AF13-8E15304110BF}" type="parTrans" cxnId="{F6A97547-9C1A-4FE7-960F-2D30962C1BA2}">
      <dgm:prSet/>
      <dgm:spPr/>
      <dgm:t>
        <a:bodyPr/>
        <a:lstStyle/>
        <a:p>
          <a:endParaRPr lang="en-US"/>
        </a:p>
      </dgm:t>
    </dgm:pt>
    <dgm:pt modelId="{9F23D0F4-BD6D-42A9-80BD-262410C47896}" type="sibTrans" cxnId="{F6A97547-9C1A-4FE7-960F-2D30962C1BA2}">
      <dgm:prSet/>
      <dgm:spPr/>
      <dgm:t>
        <a:bodyPr/>
        <a:lstStyle/>
        <a:p>
          <a:endParaRPr lang="en-US"/>
        </a:p>
      </dgm:t>
    </dgm:pt>
    <dgm:pt modelId="{475B8E70-C110-4A87-89E6-93015FCF1FCE}" type="pres">
      <dgm:prSet presAssocID="{99EF69CF-F1AB-4913-A5F7-0B93A0D9B919}" presName="Name0" presStyleCnt="0">
        <dgm:presLayoutVars>
          <dgm:chMax val="1"/>
          <dgm:dir/>
          <dgm:animLvl val="ctr"/>
          <dgm:resizeHandles val="exact"/>
        </dgm:presLayoutVars>
      </dgm:prSet>
      <dgm:spPr/>
      <dgm:t>
        <a:bodyPr/>
        <a:lstStyle/>
        <a:p>
          <a:endParaRPr lang="en-US"/>
        </a:p>
      </dgm:t>
    </dgm:pt>
    <dgm:pt modelId="{D260A923-C6DE-4B22-9B5F-FAD7D7CB0723}" type="pres">
      <dgm:prSet presAssocID="{81156BF0-13D2-4A7E-A531-0FC77B91ADF2}" presName="centerShape" presStyleLbl="node0" presStyleIdx="0" presStyleCnt="1"/>
      <dgm:spPr/>
      <dgm:t>
        <a:bodyPr/>
        <a:lstStyle/>
        <a:p>
          <a:endParaRPr lang="en-US"/>
        </a:p>
      </dgm:t>
    </dgm:pt>
    <dgm:pt modelId="{ED7AEAA0-E076-46AA-8186-E7A7F9472C96}" type="pres">
      <dgm:prSet presAssocID="{9A0EAF2B-5DF7-4C93-9E93-E62925C3138D}" presName="node" presStyleLbl="node1" presStyleIdx="0" presStyleCnt="7">
        <dgm:presLayoutVars>
          <dgm:bulletEnabled val="1"/>
        </dgm:presLayoutVars>
      </dgm:prSet>
      <dgm:spPr/>
      <dgm:t>
        <a:bodyPr/>
        <a:lstStyle/>
        <a:p>
          <a:endParaRPr lang="en-US"/>
        </a:p>
      </dgm:t>
    </dgm:pt>
    <dgm:pt modelId="{D2EDBF0E-E4D9-49E2-BEC5-71F30284FD10}" type="pres">
      <dgm:prSet presAssocID="{9A0EAF2B-5DF7-4C93-9E93-E62925C3138D}" presName="dummy" presStyleCnt="0"/>
      <dgm:spPr/>
    </dgm:pt>
    <dgm:pt modelId="{904ECB9F-7E73-4FFA-B399-B28041223CCF}" type="pres">
      <dgm:prSet presAssocID="{0F083944-5CB5-453D-993A-339F81C71882}" presName="sibTrans" presStyleLbl="sibTrans2D1" presStyleIdx="0" presStyleCnt="7"/>
      <dgm:spPr/>
      <dgm:t>
        <a:bodyPr/>
        <a:lstStyle/>
        <a:p>
          <a:endParaRPr lang="en-US"/>
        </a:p>
      </dgm:t>
    </dgm:pt>
    <dgm:pt modelId="{9F611819-5F22-4988-8ADE-E890F89DD56C}" type="pres">
      <dgm:prSet presAssocID="{49153396-47DA-4CAF-B356-F07E05E37010}" presName="node" presStyleLbl="node1" presStyleIdx="1" presStyleCnt="7">
        <dgm:presLayoutVars>
          <dgm:bulletEnabled val="1"/>
        </dgm:presLayoutVars>
      </dgm:prSet>
      <dgm:spPr/>
      <dgm:t>
        <a:bodyPr/>
        <a:lstStyle/>
        <a:p>
          <a:endParaRPr lang="en-US"/>
        </a:p>
      </dgm:t>
    </dgm:pt>
    <dgm:pt modelId="{047FCBA2-7FDF-4B08-A6E0-875EB7BDB017}" type="pres">
      <dgm:prSet presAssocID="{49153396-47DA-4CAF-B356-F07E05E37010}" presName="dummy" presStyleCnt="0"/>
      <dgm:spPr/>
    </dgm:pt>
    <dgm:pt modelId="{C9240BB3-5821-4D59-A24F-67F4C7ADF201}" type="pres">
      <dgm:prSet presAssocID="{FCA2C0D6-2FEE-4124-BBAF-1A6A38756071}" presName="sibTrans" presStyleLbl="sibTrans2D1" presStyleIdx="1" presStyleCnt="7"/>
      <dgm:spPr/>
      <dgm:t>
        <a:bodyPr/>
        <a:lstStyle/>
        <a:p>
          <a:endParaRPr lang="en-US"/>
        </a:p>
      </dgm:t>
    </dgm:pt>
    <dgm:pt modelId="{03825166-B0A9-46BF-BB1B-D6433BAAF3B6}" type="pres">
      <dgm:prSet presAssocID="{6F9B7D59-B44A-4BB4-9FD8-A6C6B0602429}" presName="node" presStyleLbl="node1" presStyleIdx="2" presStyleCnt="7">
        <dgm:presLayoutVars>
          <dgm:bulletEnabled val="1"/>
        </dgm:presLayoutVars>
      </dgm:prSet>
      <dgm:spPr/>
      <dgm:t>
        <a:bodyPr/>
        <a:lstStyle/>
        <a:p>
          <a:endParaRPr lang="en-US"/>
        </a:p>
      </dgm:t>
    </dgm:pt>
    <dgm:pt modelId="{B6951612-0713-4596-9E88-0C2FB3334AC2}" type="pres">
      <dgm:prSet presAssocID="{6F9B7D59-B44A-4BB4-9FD8-A6C6B0602429}" presName="dummy" presStyleCnt="0"/>
      <dgm:spPr/>
    </dgm:pt>
    <dgm:pt modelId="{8F1D8F1C-C42D-44A5-A7DE-55BA30247AE1}" type="pres">
      <dgm:prSet presAssocID="{B76A21DD-2B22-4071-B588-97A6F85538BB}" presName="sibTrans" presStyleLbl="sibTrans2D1" presStyleIdx="2" presStyleCnt="7"/>
      <dgm:spPr/>
      <dgm:t>
        <a:bodyPr/>
        <a:lstStyle/>
        <a:p>
          <a:endParaRPr lang="en-US"/>
        </a:p>
      </dgm:t>
    </dgm:pt>
    <dgm:pt modelId="{E57503DA-F2B1-42CB-9A11-40EF54965696}" type="pres">
      <dgm:prSet presAssocID="{C0854426-722E-4ABD-A3FB-9685954C415D}" presName="node" presStyleLbl="node1" presStyleIdx="3" presStyleCnt="7">
        <dgm:presLayoutVars>
          <dgm:bulletEnabled val="1"/>
        </dgm:presLayoutVars>
      </dgm:prSet>
      <dgm:spPr/>
      <dgm:t>
        <a:bodyPr/>
        <a:lstStyle/>
        <a:p>
          <a:endParaRPr lang="en-US"/>
        </a:p>
      </dgm:t>
    </dgm:pt>
    <dgm:pt modelId="{8239FA45-E5F0-4AE3-BDC2-94B1E76C08A4}" type="pres">
      <dgm:prSet presAssocID="{C0854426-722E-4ABD-A3FB-9685954C415D}" presName="dummy" presStyleCnt="0"/>
      <dgm:spPr/>
    </dgm:pt>
    <dgm:pt modelId="{6BEFEFC9-59B0-4067-866C-E3E0AE610BFA}" type="pres">
      <dgm:prSet presAssocID="{8930616F-DCDD-4C50-A6D3-A0D9C7606CFF}" presName="sibTrans" presStyleLbl="sibTrans2D1" presStyleIdx="3" presStyleCnt="7"/>
      <dgm:spPr/>
      <dgm:t>
        <a:bodyPr/>
        <a:lstStyle/>
        <a:p>
          <a:endParaRPr lang="en-US"/>
        </a:p>
      </dgm:t>
    </dgm:pt>
    <dgm:pt modelId="{9579EDEB-F53F-4F65-8379-F6BEB9495734}" type="pres">
      <dgm:prSet presAssocID="{D5738D88-5D5B-4CD0-B36A-67B4DD654090}" presName="node" presStyleLbl="node1" presStyleIdx="4" presStyleCnt="7">
        <dgm:presLayoutVars>
          <dgm:bulletEnabled val="1"/>
        </dgm:presLayoutVars>
      </dgm:prSet>
      <dgm:spPr/>
      <dgm:t>
        <a:bodyPr/>
        <a:lstStyle/>
        <a:p>
          <a:endParaRPr lang="en-US"/>
        </a:p>
      </dgm:t>
    </dgm:pt>
    <dgm:pt modelId="{60BEFDAC-C9F0-4731-A517-A7154E8AB67F}" type="pres">
      <dgm:prSet presAssocID="{D5738D88-5D5B-4CD0-B36A-67B4DD654090}" presName="dummy" presStyleCnt="0"/>
      <dgm:spPr/>
    </dgm:pt>
    <dgm:pt modelId="{8DCA4DFC-A397-4607-B746-C8B9E08AF1DA}" type="pres">
      <dgm:prSet presAssocID="{9F23D0F4-BD6D-42A9-80BD-262410C47896}" presName="sibTrans" presStyleLbl="sibTrans2D1" presStyleIdx="4" presStyleCnt="7"/>
      <dgm:spPr/>
      <dgm:t>
        <a:bodyPr/>
        <a:lstStyle/>
        <a:p>
          <a:endParaRPr lang="en-US"/>
        </a:p>
      </dgm:t>
    </dgm:pt>
    <dgm:pt modelId="{C98B3CF8-A05B-4566-930A-CE4F61948692}" type="pres">
      <dgm:prSet presAssocID="{A0F6273F-CA53-47D0-97F2-B3DB3AC8875C}" presName="node" presStyleLbl="node1" presStyleIdx="5" presStyleCnt="7">
        <dgm:presLayoutVars>
          <dgm:bulletEnabled val="1"/>
        </dgm:presLayoutVars>
      </dgm:prSet>
      <dgm:spPr/>
      <dgm:t>
        <a:bodyPr/>
        <a:lstStyle/>
        <a:p>
          <a:endParaRPr lang="en-US"/>
        </a:p>
      </dgm:t>
    </dgm:pt>
    <dgm:pt modelId="{C39BF150-3A07-4367-99E6-23826F83165C}" type="pres">
      <dgm:prSet presAssocID="{A0F6273F-CA53-47D0-97F2-B3DB3AC8875C}" presName="dummy" presStyleCnt="0"/>
      <dgm:spPr/>
    </dgm:pt>
    <dgm:pt modelId="{F57AB78C-B152-484C-B583-AB276D938FC9}" type="pres">
      <dgm:prSet presAssocID="{7BEC7637-45FE-43B6-A9F7-C1EBF3D2C4D4}" presName="sibTrans" presStyleLbl="sibTrans2D1" presStyleIdx="5" presStyleCnt="7"/>
      <dgm:spPr/>
      <dgm:t>
        <a:bodyPr/>
        <a:lstStyle/>
        <a:p>
          <a:endParaRPr lang="en-US"/>
        </a:p>
      </dgm:t>
    </dgm:pt>
    <dgm:pt modelId="{85FC3C27-9B53-4DBF-86E5-29D4588BD702}" type="pres">
      <dgm:prSet presAssocID="{597D418D-F35C-4B3E-84E6-D7CB923F083B}" presName="node" presStyleLbl="node1" presStyleIdx="6" presStyleCnt="7">
        <dgm:presLayoutVars>
          <dgm:bulletEnabled val="1"/>
        </dgm:presLayoutVars>
      </dgm:prSet>
      <dgm:spPr/>
      <dgm:t>
        <a:bodyPr/>
        <a:lstStyle/>
        <a:p>
          <a:endParaRPr lang="en-US"/>
        </a:p>
      </dgm:t>
    </dgm:pt>
    <dgm:pt modelId="{6397EEBC-B6C2-4544-8892-039A50C21BAD}" type="pres">
      <dgm:prSet presAssocID="{597D418D-F35C-4B3E-84E6-D7CB923F083B}" presName="dummy" presStyleCnt="0"/>
      <dgm:spPr/>
    </dgm:pt>
    <dgm:pt modelId="{9723C7A0-43F8-4D73-A7C2-8808053DF3D1}" type="pres">
      <dgm:prSet presAssocID="{55C99479-C8CB-4038-981F-C49D90E24D11}" presName="sibTrans" presStyleLbl="sibTrans2D1" presStyleIdx="6" presStyleCnt="7"/>
      <dgm:spPr/>
      <dgm:t>
        <a:bodyPr/>
        <a:lstStyle/>
        <a:p>
          <a:endParaRPr lang="en-US"/>
        </a:p>
      </dgm:t>
    </dgm:pt>
  </dgm:ptLst>
  <dgm:cxnLst>
    <dgm:cxn modelId="{71197394-2DA7-46EA-9717-768807465536}" type="presOf" srcId="{FCA2C0D6-2FEE-4124-BBAF-1A6A38756071}" destId="{C9240BB3-5821-4D59-A24F-67F4C7ADF201}" srcOrd="0" destOrd="0" presId="urn:microsoft.com/office/officeart/2005/8/layout/radial6"/>
    <dgm:cxn modelId="{169C4535-8C94-40EF-BEE8-0D1DA9B55140}" type="presOf" srcId="{D5738D88-5D5B-4CD0-B36A-67B4DD654090}" destId="{9579EDEB-F53F-4F65-8379-F6BEB9495734}" srcOrd="0" destOrd="0" presId="urn:microsoft.com/office/officeart/2005/8/layout/radial6"/>
    <dgm:cxn modelId="{A7EB2947-6C9E-478E-80A6-78AC53D63E0E}" type="presOf" srcId="{81156BF0-13D2-4A7E-A531-0FC77B91ADF2}" destId="{D260A923-C6DE-4B22-9B5F-FAD7D7CB0723}" srcOrd="0" destOrd="0" presId="urn:microsoft.com/office/officeart/2005/8/layout/radial6"/>
    <dgm:cxn modelId="{675E1C50-6348-44C6-A80E-565E1F13E2A7}" srcId="{81156BF0-13D2-4A7E-A531-0FC77B91ADF2}" destId="{A0F6273F-CA53-47D0-97F2-B3DB3AC8875C}" srcOrd="5" destOrd="0" parTransId="{10FA98CD-50CC-454F-98DE-84105604C57E}" sibTransId="{7BEC7637-45FE-43B6-A9F7-C1EBF3D2C4D4}"/>
    <dgm:cxn modelId="{DC19AA27-8252-44AB-87C4-AA8E5EAB9545}" type="presOf" srcId="{8930616F-DCDD-4C50-A6D3-A0D9C7606CFF}" destId="{6BEFEFC9-59B0-4067-866C-E3E0AE610BFA}" srcOrd="0" destOrd="0" presId="urn:microsoft.com/office/officeart/2005/8/layout/radial6"/>
    <dgm:cxn modelId="{CEC60F6E-1724-4D79-949A-9B8B9E5635C5}" type="presOf" srcId="{49153396-47DA-4CAF-B356-F07E05E37010}" destId="{9F611819-5F22-4988-8ADE-E890F89DD56C}" srcOrd="0" destOrd="0" presId="urn:microsoft.com/office/officeart/2005/8/layout/radial6"/>
    <dgm:cxn modelId="{3611884E-DBE3-48AC-8006-DCB0A8CE65E9}" type="presOf" srcId="{B76A21DD-2B22-4071-B588-97A6F85538BB}" destId="{8F1D8F1C-C42D-44A5-A7DE-55BA30247AE1}" srcOrd="0" destOrd="0" presId="urn:microsoft.com/office/officeart/2005/8/layout/radial6"/>
    <dgm:cxn modelId="{ACF88654-B7BE-4FDB-AA4D-CF88B18BBE1D}" type="presOf" srcId="{9A0EAF2B-5DF7-4C93-9E93-E62925C3138D}" destId="{ED7AEAA0-E076-46AA-8186-E7A7F9472C96}" srcOrd="0" destOrd="0" presId="urn:microsoft.com/office/officeart/2005/8/layout/radial6"/>
    <dgm:cxn modelId="{8564877D-CCEE-4399-87D0-51A6F2FE4738}" type="presOf" srcId="{A0F6273F-CA53-47D0-97F2-B3DB3AC8875C}" destId="{C98B3CF8-A05B-4566-930A-CE4F61948692}" srcOrd="0" destOrd="0" presId="urn:microsoft.com/office/officeart/2005/8/layout/radial6"/>
    <dgm:cxn modelId="{286D0816-FBD0-4445-8803-6F58D3335106}" type="presOf" srcId="{C0854426-722E-4ABD-A3FB-9685954C415D}" destId="{E57503DA-F2B1-42CB-9A11-40EF54965696}" srcOrd="0" destOrd="0" presId="urn:microsoft.com/office/officeart/2005/8/layout/radial6"/>
    <dgm:cxn modelId="{3C663FD3-7502-4775-A71B-7112D17E6E36}" type="presOf" srcId="{55C99479-C8CB-4038-981F-C49D90E24D11}" destId="{9723C7A0-43F8-4D73-A7C2-8808053DF3D1}" srcOrd="0" destOrd="0" presId="urn:microsoft.com/office/officeart/2005/8/layout/radial6"/>
    <dgm:cxn modelId="{90E69659-9350-4BFD-8FA9-A3A79175599E}" type="presOf" srcId="{9F23D0F4-BD6D-42A9-80BD-262410C47896}" destId="{8DCA4DFC-A397-4607-B746-C8B9E08AF1DA}" srcOrd="0" destOrd="0" presId="urn:microsoft.com/office/officeart/2005/8/layout/radial6"/>
    <dgm:cxn modelId="{00D1255D-F330-4B6B-9DF5-0A2C5B2C7BDB}" type="presOf" srcId="{0F083944-5CB5-453D-993A-339F81C71882}" destId="{904ECB9F-7E73-4FFA-B399-B28041223CCF}" srcOrd="0" destOrd="0" presId="urn:microsoft.com/office/officeart/2005/8/layout/radial6"/>
    <dgm:cxn modelId="{ED2E78ED-CB0C-4E28-8842-73BF26117C3E}" srcId="{81156BF0-13D2-4A7E-A531-0FC77B91ADF2}" destId="{C0854426-722E-4ABD-A3FB-9685954C415D}" srcOrd="3" destOrd="0" parTransId="{3D5F2F68-C362-43BA-8BD3-584FAA92AF1B}" sibTransId="{8930616F-DCDD-4C50-A6D3-A0D9C7606CFF}"/>
    <dgm:cxn modelId="{7A00A048-5F60-4051-80AA-C312332B476F}" type="presOf" srcId="{7BEC7637-45FE-43B6-A9F7-C1EBF3D2C4D4}" destId="{F57AB78C-B152-484C-B583-AB276D938FC9}" srcOrd="0" destOrd="0" presId="urn:microsoft.com/office/officeart/2005/8/layout/radial6"/>
    <dgm:cxn modelId="{83564C8B-4A8C-4B16-A6FE-A4686F7F08C3}" srcId="{81156BF0-13D2-4A7E-A531-0FC77B91ADF2}" destId="{9A0EAF2B-5DF7-4C93-9E93-E62925C3138D}" srcOrd="0" destOrd="0" parTransId="{57EE7221-8E95-4176-8B03-E9735EF74A41}" sibTransId="{0F083944-5CB5-453D-993A-339F81C71882}"/>
    <dgm:cxn modelId="{4E536131-BB95-48D6-8473-14321DF9EC05}" srcId="{99EF69CF-F1AB-4913-A5F7-0B93A0D9B919}" destId="{81156BF0-13D2-4A7E-A531-0FC77B91ADF2}" srcOrd="0" destOrd="0" parTransId="{0E208307-506B-4245-BA3C-C1A73454723B}" sibTransId="{3CBBE2C3-34DA-4AEA-A992-A686BA16F156}"/>
    <dgm:cxn modelId="{813AEEC3-0250-4AB4-858C-4F7439CB7372}" type="presOf" srcId="{6F9B7D59-B44A-4BB4-9FD8-A6C6B0602429}" destId="{03825166-B0A9-46BF-BB1B-D6433BAAF3B6}" srcOrd="0" destOrd="0" presId="urn:microsoft.com/office/officeart/2005/8/layout/radial6"/>
    <dgm:cxn modelId="{14A7D20B-C993-4F73-B916-D818F46ACFF0}" srcId="{81156BF0-13D2-4A7E-A531-0FC77B91ADF2}" destId="{597D418D-F35C-4B3E-84E6-D7CB923F083B}" srcOrd="6" destOrd="0" parTransId="{356190B5-2465-473D-AC26-AA9F745C0093}" sibTransId="{55C99479-C8CB-4038-981F-C49D90E24D11}"/>
    <dgm:cxn modelId="{6EC78B5F-7D0E-4AA6-A023-560F158E5B81}" srcId="{81156BF0-13D2-4A7E-A531-0FC77B91ADF2}" destId="{49153396-47DA-4CAF-B356-F07E05E37010}" srcOrd="1" destOrd="0" parTransId="{5228BA63-1DC9-4401-A05B-C31A78C989A7}" sibTransId="{FCA2C0D6-2FEE-4124-BBAF-1A6A38756071}"/>
    <dgm:cxn modelId="{C29B1DA4-6640-487A-BB09-6F80AE9AE649}" type="presOf" srcId="{597D418D-F35C-4B3E-84E6-D7CB923F083B}" destId="{85FC3C27-9B53-4DBF-86E5-29D4588BD702}" srcOrd="0" destOrd="0" presId="urn:microsoft.com/office/officeart/2005/8/layout/radial6"/>
    <dgm:cxn modelId="{4CACCA12-4C6A-4CE6-B183-9F2D14DCE7D1}" srcId="{81156BF0-13D2-4A7E-A531-0FC77B91ADF2}" destId="{6F9B7D59-B44A-4BB4-9FD8-A6C6B0602429}" srcOrd="2" destOrd="0" parTransId="{494FAC42-6725-43F7-8D07-87D19BCC5F6E}" sibTransId="{B76A21DD-2B22-4071-B588-97A6F85538BB}"/>
    <dgm:cxn modelId="{BC858C8C-A252-49D3-851A-9BA4A9D48507}" type="presOf" srcId="{99EF69CF-F1AB-4913-A5F7-0B93A0D9B919}" destId="{475B8E70-C110-4A87-89E6-93015FCF1FCE}" srcOrd="0" destOrd="0" presId="urn:microsoft.com/office/officeart/2005/8/layout/radial6"/>
    <dgm:cxn modelId="{F6A97547-9C1A-4FE7-960F-2D30962C1BA2}" srcId="{81156BF0-13D2-4A7E-A531-0FC77B91ADF2}" destId="{D5738D88-5D5B-4CD0-B36A-67B4DD654090}" srcOrd="4" destOrd="0" parTransId="{A8838139-9D35-402E-AF13-8E15304110BF}" sibTransId="{9F23D0F4-BD6D-42A9-80BD-262410C47896}"/>
    <dgm:cxn modelId="{E037188B-4647-429C-BD08-967FEB4D43B8}" type="presParOf" srcId="{475B8E70-C110-4A87-89E6-93015FCF1FCE}" destId="{D260A923-C6DE-4B22-9B5F-FAD7D7CB0723}" srcOrd="0" destOrd="0" presId="urn:microsoft.com/office/officeart/2005/8/layout/radial6"/>
    <dgm:cxn modelId="{CFC547D2-A5EC-4812-AD7B-A112C661DDD2}" type="presParOf" srcId="{475B8E70-C110-4A87-89E6-93015FCF1FCE}" destId="{ED7AEAA0-E076-46AA-8186-E7A7F9472C96}" srcOrd="1" destOrd="0" presId="urn:microsoft.com/office/officeart/2005/8/layout/radial6"/>
    <dgm:cxn modelId="{8297E1B2-AAA6-4A0E-967D-F879CDF7572D}" type="presParOf" srcId="{475B8E70-C110-4A87-89E6-93015FCF1FCE}" destId="{D2EDBF0E-E4D9-49E2-BEC5-71F30284FD10}" srcOrd="2" destOrd="0" presId="urn:microsoft.com/office/officeart/2005/8/layout/radial6"/>
    <dgm:cxn modelId="{E0965559-ED97-4D85-B519-2FAB16912096}" type="presParOf" srcId="{475B8E70-C110-4A87-89E6-93015FCF1FCE}" destId="{904ECB9F-7E73-4FFA-B399-B28041223CCF}" srcOrd="3" destOrd="0" presId="urn:microsoft.com/office/officeart/2005/8/layout/radial6"/>
    <dgm:cxn modelId="{6AB7C8C2-8813-4C71-873A-C9E1BC2221DE}" type="presParOf" srcId="{475B8E70-C110-4A87-89E6-93015FCF1FCE}" destId="{9F611819-5F22-4988-8ADE-E890F89DD56C}" srcOrd="4" destOrd="0" presId="urn:microsoft.com/office/officeart/2005/8/layout/radial6"/>
    <dgm:cxn modelId="{0442F289-1558-4E40-959A-915F1F45142C}" type="presParOf" srcId="{475B8E70-C110-4A87-89E6-93015FCF1FCE}" destId="{047FCBA2-7FDF-4B08-A6E0-875EB7BDB017}" srcOrd="5" destOrd="0" presId="urn:microsoft.com/office/officeart/2005/8/layout/radial6"/>
    <dgm:cxn modelId="{B56FAB10-EC73-413D-B934-5CC05A6F096C}" type="presParOf" srcId="{475B8E70-C110-4A87-89E6-93015FCF1FCE}" destId="{C9240BB3-5821-4D59-A24F-67F4C7ADF201}" srcOrd="6" destOrd="0" presId="urn:microsoft.com/office/officeart/2005/8/layout/radial6"/>
    <dgm:cxn modelId="{D7C79083-E5CC-4525-90F5-BDBA7BC402AF}" type="presParOf" srcId="{475B8E70-C110-4A87-89E6-93015FCF1FCE}" destId="{03825166-B0A9-46BF-BB1B-D6433BAAF3B6}" srcOrd="7" destOrd="0" presId="urn:microsoft.com/office/officeart/2005/8/layout/radial6"/>
    <dgm:cxn modelId="{8DE5FE46-1277-43A6-A58B-63EEDD420983}" type="presParOf" srcId="{475B8E70-C110-4A87-89E6-93015FCF1FCE}" destId="{B6951612-0713-4596-9E88-0C2FB3334AC2}" srcOrd="8" destOrd="0" presId="urn:microsoft.com/office/officeart/2005/8/layout/radial6"/>
    <dgm:cxn modelId="{C486A443-93A7-4FDC-B257-F698D1139B72}" type="presParOf" srcId="{475B8E70-C110-4A87-89E6-93015FCF1FCE}" destId="{8F1D8F1C-C42D-44A5-A7DE-55BA30247AE1}" srcOrd="9" destOrd="0" presId="urn:microsoft.com/office/officeart/2005/8/layout/radial6"/>
    <dgm:cxn modelId="{53D65DC3-1381-49E0-97AF-FDF67D5B4D44}" type="presParOf" srcId="{475B8E70-C110-4A87-89E6-93015FCF1FCE}" destId="{E57503DA-F2B1-42CB-9A11-40EF54965696}" srcOrd="10" destOrd="0" presId="urn:microsoft.com/office/officeart/2005/8/layout/radial6"/>
    <dgm:cxn modelId="{28C85708-1557-495D-B1F9-8EA65A421DCF}" type="presParOf" srcId="{475B8E70-C110-4A87-89E6-93015FCF1FCE}" destId="{8239FA45-E5F0-4AE3-BDC2-94B1E76C08A4}" srcOrd="11" destOrd="0" presId="urn:microsoft.com/office/officeart/2005/8/layout/radial6"/>
    <dgm:cxn modelId="{D23D74ED-C6BE-4AB5-9589-2C473B071FD0}" type="presParOf" srcId="{475B8E70-C110-4A87-89E6-93015FCF1FCE}" destId="{6BEFEFC9-59B0-4067-866C-E3E0AE610BFA}" srcOrd="12" destOrd="0" presId="urn:microsoft.com/office/officeart/2005/8/layout/radial6"/>
    <dgm:cxn modelId="{BE15713E-157A-4EE0-A47A-8CB8A87FB36F}" type="presParOf" srcId="{475B8E70-C110-4A87-89E6-93015FCF1FCE}" destId="{9579EDEB-F53F-4F65-8379-F6BEB9495734}" srcOrd="13" destOrd="0" presId="urn:microsoft.com/office/officeart/2005/8/layout/radial6"/>
    <dgm:cxn modelId="{FFA3B7F5-34DC-4EA7-9543-C8DA60E10555}" type="presParOf" srcId="{475B8E70-C110-4A87-89E6-93015FCF1FCE}" destId="{60BEFDAC-C9F0-4731-A517-A7154E8AB67F}" srcOrd="14" destOrd="0" presId="urn:microsoft.com/office/officeart/2005/8/layout/radial6"/>
    <dgm:cxn modelId="{F902F758-638C-44EA-A57A-FDE960087326}" type="presParOf" srcId="{475B8E70-C110-4A87-89E6-93015FCF1FCE}" destId="{8DCA4DFC-A397-4607-B746-C8B9E08AF1DA}" srcOrd="15" destOrd="0" presId="urn:microsoft.com/office/officeart/2005/8/layout/radial6"/>
    <dgm:cxn modelId="{6F6F4F7E-A1A9-426D-B0CF-517BB15EFC1C}" type="presParOf" srcId="{475B8E70-C110-4A87-89E6-93015FCF1FCE}" destId="{C98B3CF8-A05B-4566-930A-CE4F61948692}" srcOrd="16" destOrd="0" presId="urn:microsoft.com/office/officeart/2005/8/layout/radial6"/>
    <dgm:cxn modelId="{8296276E-6073-4E04-A2DD-42F1D2F203A2}" type="presParOf" srcId="{475B8E70-C110-4A87-89E6-93015FCF1FCE}" destId="{C39BF150-3A07-4367-99E6-23826F83165C}" srcOrd="17" destOrd="0" presId="urn:microsoft.com/office/officeart/2005/8/layout/radial6"/>
    <dgm:cxn modelId="{7F0BEB54-9323-41C4-B1AD-EABAE67107F4}" type="presParOf" srcId="{475B8E70-C110-4A87-89E6-93015FCF1FCE}" destId="{F57AB78C-B152-484C-B583-AB276D938FC9}" srcOrd="18" destOrd="0" presId="urn:microsoft.com/office/officeart/2005/8/layout/radial6"/>
    <dgm:cxn modelId="{6FCD3748-7CE7-469C-8AAE-9C371F0DD1F1}" type="presParOf" srcId="{475B8E70-C110-4A87-89E6-93015FCF1FCE}" destId="{85FC3C27-9B53-4DBF-86E5-29D4588BD702}" srcOrd="19" destOrd="0" presId="urn:microsoft.com/office/officeart/2005/8/layout/radial6"/>
    <dgm:cxn modelId="{3FF1909B-F485-4EAE-B9B6-638CC22C8CD0}" type="presParOf" srcId="{475B8E70-C110-4A87-89E6-93015FCF1FCE}" destId="{6397EEBC-B6C2-4544-8892-039A50C21BAD}" srcOrd="20" destOrd="0" presId="urn:microsoft.com/office/officeart/2005/8/layout/radial6"/>
    <dgm:cxn modelId="{821ADB6E-E2A0-4009-982E-96B41317E9B7}" type="presParOf" srcId="{475B8E70-C110-4A87-89E6-93015FCF1FCE}" destId="{9723C7A0-43F8-4D73-A7C2-8808053DF3D1}"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0FAE98-4450-45D3-B889-942A6C88BB01}" type="doc">
      <dgm:prSet loTypeId="urn:microsoft.com/office/officeart/2005/8/layout/gear1" loCatId="relationship" qsTypeId="urn:microsoft.com/office/officeart/2005/8/quickstyle/3d1" qsCatId="3D" csTypeId="urn:microsoft.com/office/officeart/2005/8/colors/accent1_2" csCatId="accent1" phldr="1"/>
      <dgm:spPr/>
    </dgm:pt>
    <dgm:pt modelId="{1E15BF5D-1D60-4A44-8769-4BEF0D257140}">
      <dgm:prSet phldrT="[Text]"/>
      <dgm:spPr/>
      <dgm:t>
        <a:bodyPr/>
        <a:lstStyle/>
        <a:p>
          <a:r>
            <a:rPr lang="en-US" b="1" dirty="0" smtClean="0">
              <a:solidFill>
                <a:schemeClr val="bg1"/>
              </a:solidFill>
            </a:rPr>
            <a:t>Parent or Policyholder</a:t>
          </a:r>
          <a:endParaRPr lang="en-US" b="1" dirty="0">
            <a:solidFill>
              <a:schemeClr val="bg1"/>
            </a:solidFill>
          </a:endParaRPr>
        </a:p>
      </dgm:t>
    </dgm:pt>
    <dgm:pt modelId="{66B25E6B-50A1-4285-93CB-1657945AB8B4}" type="parTrans" cxnId="{15D29041-A36C-48AB-AB73-93D089F24046}">
      <dgm:prSet/>
      <dgm:spPr/>
      <dgm:t>
        <a:bodyPr/>
        <a:lstStyle/>
        <a:p>
          <a:endParaRPr lang="en-US">
            <a:solidFill>
              <a:schemeClr val="bg1"/>
            </a:solidFill>
          </a:endParaRPr>
        </a:p>
      </dgm:t>
    </dgm:pt>
    <dgm:pt modelId="{6220FBCC-37B5-480C-B782-1315AF606D67}" type="sibTrans" cxnId="{15D29041-A36C-48AB-AB73-93D089F24046}">
      <dgm:prSet/>
      <dgm:spPr/>
      <dgm:t>
        <a:bodyPr/>
        <a:lstStyle/>
        <a:p>
          <a:endParaRPr lang="en-US">
            <a:solidFill>
              <a:schemeClr val="bg1"/>
            </a:solidFill>
          </a:endParaRPr>
        </a:p>
      </dgm:t>
    </dgm:pt>
    <dgm:pt modelId="{5DD4DC6B-7527-4597-ABB7-18C83AF41EE0}">
      <dgm:prSet phldrT="[Text]" custT="1"/>
      <dgm:spPr/>
      <dgm:t>
        <a:bodyPr/>
        <a:lstStyle/>
        <a:p>
          <a:r>
            <a:rPr lang="en-US" sz="1050" b="1" dirty="0" smtClean="0">
              <a:solidFill>
                <a:schemeClr val="bg1"/>
              </a:solidFill>
            </a:rPr>
            <a:t>Captive</a:t>
          </a:r>
          <a:endParaRPr lang="en-US" sz="1050" b="1" dirty="0">
            <a:solidFill>
              <a:schemeClr val="bg1"/>
            </a:solidFill>
          </a:endParaRPr>
        </a:p>
      </dgm:t>
    </dgm:pt>
    <dgm:pt modelId="{EC548825-6ACE-46B3-8485-1E79B9D86D7B}" type="parTrans" cxnId="{2DA2C6BC-A7A4-4330-A554-A560140A3EAC}">
      <dgm:prSet/>
      <dgm:spPr/>
      <dgm:t>
        <a:bodyPr/>
        <a:lstStyle/>
        <a:p>
          <a:endParaRPr lang="en-US">
            <a:solidFill>
              <a:schemeClr val="bg1"/>
            </a:solidFill>
          </a:endParaRPr>
        </a:p>
      </dgm:t>
    </dgm:pt>
    <dgm:pt modelId="{26F2ED74-8CFA-4DF6-9A1A-26C1B5262EAC}" type="sibTrans" cxnId="{2DA2C6BC-A7A4-4330-A554-A560140A3EAC}">
      <dgm:prSet/>
      <dgm:spPr/>
      <dgm:t>
        <a:bodyPr/>
        <a:lstStyle/>
        <a:p>
          <a:endParaRPr lang="en-US">
            <a:solidFill>
              <a:schemeClr val="bg1"/>
            </a:solidFill>
          </a:endParaRPr>
        </a:p>
      </dgm:t>
    </dgm:pt>
    <dgm:pt modelId="{D151C430-C468-4673-9BBE-B5CB2501A4C9}">
      <dgm:prSet phldrT="[Text]" custT="1"/>
      <dgm:spPr/>
      <dgm:t>
        <a:bodyPr/>
        <a:lstStyle/>
        <a:p>
          <a:r>
            <a:rPr lang="en-US" sz="1100" b="1" dirty="0" smtClean="0">
              <a:solidFill>
                <a:schemeClr val="bg1"/>
              </a:solidFill>
            </a:rPr>
            <a:t>CT Ins. Dept.</a:t>
          </a:r>
          <a:endParaRPr lang="en-US" sz="1100" b="1" dirty="0">
            <a:solidFill>
              <a:schemeClr val="bg1"/>
            </a:solidFill>
          </a:endParaRPr>
        </a:p>
      </dgm:t>
    </dgm:pt>
    <dgm:pt modelId="{1A155427-D30C-4ED6-9A76-15C9FA0162E6}" type="parTrans" cxnId="{5973F6C1-57D4-4747-AF25-2AEB047CECA1}">
      <dgm:prSet/>
      <dgm:spPr/>
      <dgm:t>
        <a:bodyPr/>
        <a:lstStyle/>
        <a:p>
          <a:endParaRPr lang="en-US">
            <a:solidFill>
              <a:schemeClr val="bg1"/>
            </a:solidFill>
          </a:endParaRPr>
        </a:p>
      </dgm:t>
    </dgm:pt>
    <dgm:pt modelId="{4A497374-36B5-448A-B85B-DCAC2CCA4923}" type="sibTrans" cxnId="{5973F6C1-57D4-4747-AF25-2AEB047CECA1}">
      <dgm:prSet/>
      <dgm:spPr/>
      <dgm:t>
        <a:bodyPr/>
        <a:lstStyle/>
        <a:p>
          <a:endParaRPr lang="en-US">
            <a:solidFill>
              <a:schemeClr val="bg1"/>
            </a:solidFill>
          </a:endParaRPr>
        </a:p>
      </dgm:t>
    </dgm:pt>
    <dgm:pt modelId="{E215D4DC-5538-4B13-A8EE-F00F7F14182E}" type="pres">
      <dgm:prSet presAssocID="{000FAE98-4450-45D3-B889-942A6C88BB01}" presName="composite" presStyleCnt="0">
        <dgm:presLayoutVars>
          <dgm:chMax val="3"/>
          <dgm:animLvl val="lvl"/>
          <dgm:resizeHandles val="exact"/>
        </dgm:presLayoutVars>
      </dgm:prSet>
      <dgm:spPr/>
    </dgm:pt>
    <dgm:pt modelId="{0BC97A62-BA36-465B-8DA0-606B4F686179}" type="pres">
      <dgm:prSet presAssocID="{1E15BF5D-1D60-4A44-8769-4BEF0D257140}" presName="gear1" presStyleLbl="node1" presStyleIdx="0" presStyleCnt="3">
        <dgm:presLayoutVars>
          <dgm:chMax val="1"/>
          <dgm:bulletEnabled val="1"/>
        </dgm:presLayoutVars>
      </dgm:prSet>
      <dgm:spPr/>
      <dgm:t>
        <a:bodyPr/>
        <a:lstStyle/>
        <a:p>
          <a:endParaRPr lang="en-US"/>
        </a:p>
      </dgm:t>
    </dgm:pt>
    <dgm:pt modelId="{8A6A3E28-3366-4AC1-900A-F9F75FDD8230}" type="pres">
      <dgm:prSet presAssocID="{1E15BF5D-1D60-4A44-8769-4BEF0D257140}" presName="gear1srcNode" presStyleLbl="node1" presStyleIdx="0" presStyleCnt="3"/>
      <dgm:spPr/>
      <dgm:t>
        <a:bodyPr/>
        <a:lstStyle/>
        <a:p>
          <a:endParaRPr lang="en-US"/>
        </a:p>
      </dgm:t>
    </dgm:pt>
    <dgm:pt modelId="{3C91EF53-16D5-4BBF-9DC4-FBD8CDCC3C86}" type="pres">
      <dgm:prSet presAssocID="{1E15BF5D-1D60-4A44-8769-4BEF0D257140}" presName="gear1dstNode" presStyleLbl="node1" presStyleIdx="0" presStyleCnt="3"/>
      <dgm:spPr/>
      <dgm:t>
        <a:bodyPr/>
        <a:lstStyle/>
        <a:p>
          <a:endParaRPr lang="en-US"/>
        </a:p>
      </dgm:t>
    </dgm:pt>
    <dgm:pt modelId="{C18F3E9F-8009-4207-9182-0D756DF717C6}" type="pres">
      <dgm:prSet presAssocID="{5DD4DC6B-7527-4597-ABB7-18C83AF41EE0}" presName="gear2" presStyleLbl="node1" presStyleIdx="1" presStyleCnt="3">
        <dgm:presLayoutVars>
          <dgm:chMax val="1"/>
          <dgm:bulletEnabled val="1"/>
        </dgm:presLayoutVars>
      </dgm:prSet>
      <dgm:spPr/>
      <dgm:t>
        <a:bodyPr/>
        <a:lstStyle/>
        <a:p>
          <a:endParaRPr lang="en-US"/>
        </a:p>
      </dgm:t>
    </dgm:pt>
    <dgm:pt modelId="{0B19C293-F26C-4D5F-A2C1-CC1DC4CC1B4A}" type="pres">
      <dgm:prSet presAssocID="{5DD4DC6B-7527-4597-ABB7-18C83AF41EE0}" presName="gear2srcNode" presStyleLbl="node1" presStyleIdx="1" presStyleCnt="3"/>
      <dgm:spPr/>
      <dgm:t>
        <a:bodyPr/>
        <a:lstStyle/>
        <a:p>
          <a:endParaRPr lang="en-US"/>
        </a:p>
      </dgm:t>
    </dgm:pt>
    <dgm:pt modelId="{46BB3347-A22F-4709-814F-60F4680AE2A0}" type="pres">
      <dgm:prSet presAssocID="{5DD4DC6B-7527-4597-ABB7-18C83AF41EE0}" presName="gear2dstNode" presStyleLbl="node1" presStyleIdx="1" presStyleCnt="3"/>
      <dgm:spPr/>
      <dgm:t>
        <a:bodyPr/>
        <a:lstStyle/>
        <a:p>
          <a:endParaRPr lang="en-US"/>
        </a:p>
      </dgm:t>
    </dgm:pt>
    <dgm:pt modelId="{2E5724F1-4C3F-43F8-B6C3-962D30ACB48B}" type="pres">
      <dgm:prSet presAssocID="{D151C430-C468-4673-9BBE-B5CB2501A4C9}" presName="gear3" presStyleLbl="node1" presStyleIdx="2" presStyleCnt="3"/>
      <dgm:spPr/>
      <dgm:t>
        <a:bodyPr/>
        <a:lstStyle/>
        <a:p>
          <a:endParaRPr lang="en-US"/>
        </a:p>
      </dgm:t>
    </dgm:pt>
    <dgm:pt modelId="{FC929165-53FE-46D9-935C-E45A5E0D2A97}" type="pres">
      <dgm:prSet presAssocID="{D151C430-C468-4673-9BBE-B5CB2501A4C9}" presName="gear3tx" presStyleLbl="node1" presStyleIdx="2" presStyleCnt="3">
        <dgm:presLayoutVars>
          <dgm:chMax val="1"/>
          <dgm:bulletEnabled val="1"/>
        </dgm:presLayoutVars>
      </dgm:prSet>
      <dgm:spPr/>
      <dgm:t>
        <a:bodyPr/>
        <a:lstStyle/>
        <a:p>
          <a:endParaRPr lang="en-US"/>
        </a:p>
      </dgm:t>
    </dgm:pt>
    <dgm:pt modelId="{F7621150-645E-476F-91A1-E995602C0F10}" type="pres">
      <dgm:prSet presAssocID="{D151C430-C468-4673-9BBE-B5CB2501A4C9}" presName="gear3srcNode" presStyleLbl="node1" presStyleIdx="2" presStyleCnt="3"/>
      <dgm:spPr/>
      <dgm:t>
        <a:bodyPr/>
        <a:lstStyle/>
        <a:p>
          <a:endParaRPr lang="en-US"/>
        </a:p>
      </dgm:t>
    </dgm:pt>
    <dgm:pt modelId="{34A7B5F3-34F3-4176-85DD-2E8EBBCD9F0F}" type="pres">
      <dgm:prSet presAssocID="{D151C430-C468-4673-9BBE-B5CB2501A4C9}" presName="gear3dstNode" presStyleLbl="node1" presStyleIdx="2" presStyleCnt="3"/>
      <dgm:spPr/>
      <dgm:t>
        <a:bodyPr/>
        <a:lstStyle/>
        <a:p>
          <a:endParaRPr lang="en-US"/>
        </a:p>
      </dgm:t>
    </dgm:pt>
    <dgm:pt modelId="{4E38D3F4-18C9-4C0F-B91E-0A8F0DCC353E}" type="pres">
      <dgm:prSet presAssocID="{6220FBCC-37B5-480C-B782-1315AF606D67}" presName="connector1" presStyleLbl="sibTrans2D1" presStyleIdx="0" presStyleCnt="3"/>
      <dgm:spPr/>
      <dgm:t>
        <a:bodyPr/>
        <a:lstStyle/>
        <a:p>
          <a:endParaRPr lang="en-US"/>
        </a:p>
      </dgm:t>
    </dgm:pt>
    <dgm:pt modelId="{210D5A51-8C29-4092-AA89-22A29C805FEC}" type="pres">
      <dgm:prSet presAssocID="{26F2ED74-8CFA-4DF6-9A1A-26C1B5262EAC}" presName="connector2" presStyleLbl="sibTrans2D1" presStyleIdx="1" presStyleCnt="3"/>
      <dgm:spPr/>
      <dgm:t>
        <a:bodyPr/>
        <a:lstStyle/>
        <a:p>
          <a:endParaRPr lang="en-US"/>
        </a:p>
      </dgm:t>
    </dgm:pt>
    <dgm:pt modelId="{0A53736D-3A89-4AEB-8C4A-45B9603BD0B9}" type="pres">
      <dgm:prSet presAssocID="{4A497374-36B5-448A-B85B-DCAC2CCA4923}" presName="connector3" presStyleLbl="sibTrans2D1" presStyleIdx="2" presStyleCnt="3"/>
      <dgm:spPr/>
      <dgm:t>
        <a:bodyPr/>
        <a:lstStyle/>
        <a:p>
          <a:endParaRPr lang="en-US"/>
        </a:p>
      </dgm:t>
    </dgm:pt>
  </dgm:ptLst>
  <dgm:cxnLst>
    <dgm:cxn modelId="{28DD5355-3ABB-436A-82CD-69120AED93E1}" type="presOf" srcId="{1E15BF5D-1D60-4A44-8769-4BEF0D257140}" destId="{0BC97A62-BA36-465B-8DA0-606B4F686179}" srcOrd="0" destOrd="0" presId="urn:microsoft.com/office/officeart/2005/8/layout/gear1"/>
    <dgm:cxn modelId="{69905D41-9EC9-4FB5-A62A-F642AF29B6BE}" type="presOf" srcId="{4A497374-36B5-448A-B85B-DCAC2CCA4923}" destId="{0A53736D-3A89-4AEB-8C4A-45B9603BD0B9}" srcOrd="0" destOrd="0" presId="urn:microsoft.com/office/officeart/2005/8/layout/gear1"/>
    <dgm:cxn modelId="{61015BEA-B089-431E-B01F-A4A05B664FBE}" type="presOf" srcId="{6220FBCC-37B5-480C-B782-1315AF606D67}" destId="{4E38D3F4-18C9-4C0F-B91E-0A8F0DCC353E}" srcOrd="0" destOrd="0" presId="urn:microsoft.com/office/officeart/2005/8/layout/gear1"/>
    <dgm:cxn modelId="{7D1C6884-6141-45A7-9E86-68514800F41E}" type="presOf" srcId="{000FAE98-4450-45D3-B889-942A6C88BB01}" destId="{E215D4DC-5538-4B13-A8EE-F00F7F14182E}" srcOrd="0" destOrd="0" presId="urn:microsoft.com/office/officeart/2005/8/layout/gear1"/>
    <dgm:cxn modelId="{5AB71435-DEA2-43EB-8E64-3B793886FBF9}" type="presOf" srcId="{D151C430-C468-4673-9BBE-B5CB2501A4C9}" destId="{F7621150-645E-476F-91A1-E995602C0F10}" srcOrd="2" destOrd="0" presId="urn:microsoft.com/office/officeart/2005/8/layout/gear1"/>
    <dgm:cxn modelId="{1D38A3B3-9983-4B14-98B2-75B31B534B40}" type="presOf" srcId="{D151C430-C468-4673-9BBE-B5CB2501A4C9}" destId="{34A7B5F3-34F3-4176-85DD-2E8EBBCD9F0F}" srcOrd="3" destOrd="0" presId="urn:microsoft.com/office/officeart/2005/8/layout/gear1"/>
    <dgm:cxn modelId="{5973F6C1-57D4-4747-AF25-2AEB047CECA1}" srcId="{000FAE98-4450-45D3-B889-942A6C88BB01}" destId="{D151C430-C468-4673-9BBE-B5CB2501A4C9}" srcOrd="2" destOrd="0" parTransId="{1A155427-D30C-4ED6-9A76-15C9FA0162E6}" sibTransId="{4A497374-36B5-448A-B85B-DCAC2CCA4923}"/>
    <dgm:cxn modelId="{2DA2C6BC-A7A4-4330-A554-A560140A3EAC}" srcId="{000FAE98-4450-45D3-B889-942A6C88BB01}" destId="{5DD4DC6B-7527-4597-ABB7-18C83AF41EE0}" srcOrd="1" destOrd="0" parTransId="{EC548825-6ACE-46B3-8485-1E79B9D86D7B}" sibTransId="{26F2ED74-8CFA-4DF6-9A1A-26C1B5262EAC}"/>
    <dgm:cxn modelId="{FFE8F253-0286-41F9-8AF8-5E812045CB92}" type="presOf" srcId="{5DD4DC6B-7527-4597-ABB7-18C83AF41EE0}" destId="{46BB3347-A22F-4709-814F-60F4680AE2A0}" srcOrd="2" destOrd="0" presId="urn:microsoft.com/office/officeart/2005/8/layout/gear1"/>
    <dgm:cxn modelId="{DD5488D9-B0C4-43BB-9923-2DD1D3217A57}" type="presOf" srcId="{5DD4DC6B-7527-4597-ABB7-18C83AF41EE0}" destId="{C18F3E9F-8009-4207-9182-0D756DF717C6}" srcOrd="0" destOrd="0" presId="urn:microsoft.com/office/officeart/2005/8/layout/gear1"/>
    <dgm:cxn modelId="{C9902E06-B116-4318-B797-D418A4A42B7E}" type="presOf" srcId="{5DD4DC6B-7527-4597-ABB7-18C83AF41EE0}" destId="{0B19C293-F26C-4D5F-A2C1-CC1DC4CC1B4A}" srcOrd="1" destOrd="0" presId="urn:microsoft.com/office/officeart/2005/8/layout/gear1"/>
    <dgm:cxn modelId="{EDABCF16-BCB0-4B13-AC74-5A2919627601}" type="presOf" srcId="{D151C430-C468-4673-9BBE-B5CB2501A4C9}" destId="{FC929165-53FE-46D9-935C-E45A5E0D2A97}" srcOrd="1" destOrd="0" presId="urn:microsoft.com/office/officeart/2005/8/layout/gear1"/>
    <dgm:cxn modelId="{08EC8E76-5039-4160-9BB8-ECF1400D65E3}" type="presOf" srcId="{1E15BF5D-1D60-4A44-8769-4BEF0D257140}" destId="{3C91EF53-16D5-4BBF-9DC4-FBD8CDCC3C86}" srcOrd="2" destOrd="0" presId="urn:microsoft.com/office/officeart/2005/8/layout/gear1"/>
    <dgm:cxn modelId="{15D29041-A36C-48AB-AB73-93D089F24046}" srcId="{000FAE98-4450-45D3-B889-942A6C88BB01}" destId="{1E15BF5D-1D60-4A44-8769-4BEF0D257140}" srcOrd="0" destOrd="0" parTransId="{66B25E6B-50A1-4285-93CB-1657945AB8B4}" sibTransId="{6220FBCC-37B5-480C-B782-1315AF606D67}"/>
    <dgm:cxn modelId="{FB68A264-6A77-4E73-A593-BBD2BFC8238B}" type="presOf" srcId="{26F2ED74-8CFA-4DF6-9A1A-26C1B5262EAC}" destId="{210D5A51-8C29-4092-AA89-22A29C805FEC}" srcOrd="0" destOrd="0" presId="urn:microsoft.com/office/officeart/2005/8/layout/gear1"/>
    <dgm:cxn modelId="{6448A6F2-DE53-4BB5-8B70-961509C8C745}" type="presOf" srcId="{D151C430-C468-4673-9BBE-B5CB2501A4C9}" destId="{2E5724F1-4C3F-43F8-B6C3-962D30ACB48B}" srcOrd="0" destOrd="0" presId="urn:microsoft.com/office/officeart/2005/8/layout/gear1"/>
    <dgm:cxn modelId="{0953BCCB-6380-4BDD-BC28-1D69AE75BABF}" type="presOf" srcId="{1E15BF5D-1D60-4A44-8769-4BEF0D257140}" destId="{8A6A3E28-3366-4AC1-900A-F9F75FDD8230}" srcOrd="1" destOrd="0" presId="urn:microsoft.com/office/officeart/2005/8/layout/gear1"/>
    <dgm:cxn modelId="{0E8B65F9-43B4-40ED-985C-946B3E7E121E}" type="presParOf" srcId="{E215D4DC-5538-4B13-A8EE-F00F7F14182E}" destId="{0BC97A62-BA36-465B-8DA0-606B4F686179}" srcOrd="0" destOrd="0" presId="urn:microsoft.com/office/officeart/2005/8/layout/gear1"/>
    <dgm:cxn modelId="{0AF8F1FF-CB9E-4956-AEE3-FFEBE6656207}" type="presParOf" srcId="{E215D4DC-5538-4B13-A8EE-F00F7F14182E}" destId="{8A6A3E28-3366-4AC1-900A-F9F75FDD8230}" srcOrd="1" destOrd="0" presId="urn:microsoft.com/office/officeart/2005/8/layout/gear1"/>
    <dgm:cxn modelId="{A294C964-68C8-48F9-BF0D-B6B60F318556}" type="presParOf" srcId="{E215D4DC-5538-4B13-A8EE-F00F7F14182E}" destId="{3C91EF53-16D5-4BBF-9DC4-FBD8CDCC3C86}" srcOrd="2" destOrd="0" presId="urn:microsoft.com/office/officeart/2005/8/layout/gear1"/>
    <dgm:cxn modelId="{CF610812-BA74-4A4E-9D19-4ED3207655AD}" type="presParOf" srcId="{E215D4DC-5538-4B13-A8EE-F00F7F14182E}" destId="{C18F3E9F-8009-4207-9182-0D756DF717C6}" srcOrd="3" destOrd="0" presId="urn:microsoft.com/office/officeart/2005/8/layout/gear1"/>
    <dgm:cxn modelId="{6B44DB72-3977-4E67-BE9F-218C993BCBA4}" type="presParOf" srcId="{E215D4DC-5538-4B13-A8EE-F00F7F14182E}" destId="{0B19C293-F26C-4D5F-A2C1-CC1DC4CC1B4A}" srcOrd="4" destOrd="0" presId="urn:microsoft.com/office/officeart/2005/8/layout/gear1"/>
    <dgm:cxn modelId="{5B342E32-BB0E-428C-94A1-128B71B67D67}" type="presParOf" srcId="{E215D4DC-5538-4B13-A8EE-F00F7F14182E}" destId="{46BB3347-A22F-4709-814F-60F4680AE2A0}" srcOrd="5" destOrd="0" presId="urn:microsoft.com/office/officeart/2005/8/layout/gear1"/>
    <dgm:cxn modelId="{5983C3F5-8FEC-4A92-9343-E4B43C1A7429}" type="presParOf" srcId="{E215D4DC-5538-4B13-A8EE-F00F7F14182E}" destId="{2E5724F1-4C3F-43F8-B6C3-962D30ACB48B}" srcOrd="6" destOrd="0" presId="urn:microsoft.com/office/officeart/2005/8/layout/gear1"/>
    <dgm:cxn modelId="{1C89C4F9-450C-41F0-8A0D-9EC07327772C}" type="presParOf" srcId="{E215D4DC-5538-4B13-A8EE-F00F7F14182E}" destId="{FC929165-53FE-46D9-935C-E45A5E0D2A97}" srcOrd="7" destOrd="0" presId="urn:microsoft.com/office/officeart/2005/8/layout/gear1"/>
    <dgm:cxn modelId="{79097F04-B89F-4A5E-A5E1-B34F718336A1}" type="presParOf" srcId="{E215D4DC-5538-4B13-A8EE-F00F7F14182E}" destId="{F7621150-645E-476F-91A1-E995602C0F10}" srcOrd="8" destOrd="0" presId="urn:microsoft.com/office/officeart/2005/8/layout/gear1"/>
    <dgm:cxn modelId="{72BC65BE-0407-41A6-BEBF-9E2ADBE6864A}" type="presParOf" srcId="{E215D4DC-5538-4B13-A8EE-F00F7F14182E}" destId="{34A7B5F3-34F3-4176-85DD-2E8EBBCD9F0F}" srcOrd="9" destOrd="0" presId="urn:microsoft.com/office/officeart/2005/8/layout/gear1"/>
    <dgm:cxn modelId="{35FDDEEB-F2E0-4B4B-BC46-B2CDF2A8DFDE}" type="presParOf" srcId="{E215D4DC-5538-4B13-A8EE-F00F7F14182E}" destId="{4E38D3F4-18C9-4C0F-B91E-0A8F0DCC353E}" srcOrd="10" destOrd="0" presId="urn:microsoft.com/office/officeart/2005/8/layout/gear1"/>
    <dgm:cxn modelId="{410804E9-728C-442A-84BD-9753CA3A9721}" type="presParOf" srcId="{E215D4DC-5538-4B13-A8EE-F00F7F14182E}" destId="{210D5A51-8C29-4092-AA89-22A29C805FEC}" srcOrd="11" destOrd="0" presId="urn:microsoft.com/office/officeart/2005/8/layout/gear1"/>
    <dgm:cxn modelId="{12F9C5CE-DF57-4052-ABA4-9531FB166266}" type="presParOf" srcId="{E215D4DC-5538-4B13-A8EE-F00F7F14182E}" destId="{0A53736D-3A89-4AEB-8C4A-45B9603BD0B9}"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80258-ABE0-4795-9C4D-306C23272F95}">
      <dsp:nvSpPr>
        <dsp:cNvPr id="0" name=""/>
        <dsp:cNvSpPr/>
      </dsp:nvSpPr>
      <dsp:spPr>
        <a:xfrm rot="5400000">
          <a:off x="5565437" y="-2433194"/>
          <a:ext cx="475907" cy="5462015"/>
        </a:xfrm>
        <a:prstGeom prst="round2SameRect">
          <a:avLst/>
        </a:prstGeom>
        <a:solidFill>
          <a:schemeClr val="tx2">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a:outerShdw blurRad="57150" dist="38100" dir="5400000" algn="ctr" rotWithShape="0">
            <a:schemeClr val="accent1">
              <a:alpha val="90000"/>
              <a:tint val="40000"/>
              <a:hueOff val="0"/>
              <a:satOff val="0"/>
              <a:lumOff val="0"/>
              <a:alphaOff val="0"/>
              <a:shade val="9000"/>
              <a:alpha val="48000"/>
              <a:satMod val="105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Documents business plan and captive operations.  Should have actuary and tax counsel</a:t>
          </a:r>
          <a:endParaRPr lang="en-US" sz="1600" kern="1200" dirty="0"/>
        </a:p>
      </dsp:txBody>
      <dsp:txXfrm rot="-5400000">
        <a:off x="3072383" y="83092"/>
        <a:ext cx="5438783" cy="429443"/>
      </dsp:txXfrm>
    </dsp:sp>
    <dsp:sp modelId="{E18709BE-4FAF-4ABB-840B-47C960B6688C}">
      <dsp:nvSpPr>
        <dsp:cNvPr id="0" name=""/>
        <dsp:cNvSpPr/>
      </dsp:nvSpPr>
      <dsp:spPr>
        <a:xfrm>
          <a:off x="0" y="0"/>
          <a:ext cx="3072383" cy="594884"/>
        </a:xfrm>
        <a:prstGeom prst="roundRect">
          <a:avLst/>
        </a:prstGeom>
        <a:gradFill rotWithShape="0">
          <a:gsLst>
            <a:gs pos="0">
              <a:schemeClr val="tx2">
                <a:lumMod val="60000"/>
                <a:lumOff val="4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Feasibility </a:t>
          </a:r>
          <a:r>
            <a:rPr lang="en-US" sz="1600" b="1" kern="1200" dirty="0" smtClean="0">
              <a:solidFill>
                <a:schemeClr val="bg1"/>
              </a:solidFill>
              <a:effectLst/>
            </a:rPr>
            <a:t>Study</a:t>
          </a:r>
          <a:endParaRPr lang="en-US" sz="1600" b="1" kern="1200" dirty="0">
            <a:solidFill>
              <a:schemeClr val="bg1"/>
            </a:solidFill>
            <a:effectLst/>
          </a:endParaRPr>
        </a:p>
      </dsp:txBody>
      <dsp:txXfrm>
        <a:off x="29040" y="29040"/>
        <a:ext cx="3014303" cy="536804"/>
      </dsp:txXfrm>
    </dsp:sp>
    <dsp:sp modelId="{C7EEBB7B-0618-48CF-B985-2E0CAA3341FD}">
      <dsp:nvSpPr>
        <dsp:cNvPr id="0" name=""/>
        <dsp:cNvSpPr/>
      </dsp:nvSpPr>
      <dsp:spPr>
        <a:xfrm rot="5400000">
          <a:off x="5565437" y="-1808565"/>
          <a:ext cx="475907" cy="5462015"/>
        </a:xfrm>
        <a:prstGeom prst="round2SameRect">
          <a:avLst/>
        </a:prstGeom>
        <a:solidFill>
          <a:schemeClr val="tx2">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a:outerShdw blurRad="57150" dist="38100" dir="5400000" algn="ctr" rotWithShape="0">
            <a:schemeClr val="accent1">
              <a:alpha val="90000"/>
              <a:tint val="40000"/>
              <a:hueOff val="0"/>
              <a:satOff val="0"/>
              <a:lumOff val="0"/>
              <a:alphaOff val="0"/>
              <a:shade val="9000"/>
              <a:alpha val="48000"/>
              <a:satMod val="105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“Quarterback” to daily operations</a:t>
          </a:r>
          <a:endParaRPr lang="en-US" sz="1600" kern="1200" dirty="0"/>
        </a:p>
      </dsp:txBody>
      <dsp:txXfrm rot="-5400000">
        <a:off x="3072383" y="707721"/>
        <a:ext cx="5438783" cy="429443"/>
      </dsp:txXfrm>
    </dsp:sp>
    <dsp:sp modelId="{8F1554E3-701A-4D37-BF5C-6A8ED30772D8}">
      <dsp:nvSpPr>
        <dsp:cNvPr id="0" name=""/>
        <dsp:cNvSpPr/>
      </dsp:nvSpPr>
      <dsp:spPr>
        <a:xfrm>
          <a:off x="0" y="624999"/>
          <a:ext cx="3072383" cy="594884"/>
        </a:xfrm>
        <a:prstGeom prst="roundRect">
          <a:avLst/>
        </a:prstGeom>
        <a:gradFill rotWithShape="0">
          <a:gsLst>
            <a:gs pos="0">
              <a:schemeClr val="tx2">
                <a:lumMod val="60000"/>
                <a:lumOff val="4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Select Captive Manager</a:t>
          </a:r>
          <a:endParaRPr lang="en-US" sz="1600" b="1" kern="1200" dirty="0">
            <a:solidFill>
              <a:schemeClr val="bg1"/>
            </a:solidFill>
          </a:endParaRPr>
        </a:p>
      </dsp:txBody>
      <dsp:txXfrm>
        <a:off x="29040" y="654039"/>
        <a:ext cx="3014303" cy="536804"/>
      </dsp:txXfrm>
    </dsp:sp>
    <dsp:sp modelId="{B471104F-4ED3-4552-8A78-D270002E94B5}">
      <dsp:nvSpPr>
        <dsp:cNvPr id="0" name=""/>
        <dsp:cNvSpPr/>
      </dsp:nvSpPr>
      <dsp:spPr>
        <a:xfrm rot="5400000">
          <a:off x="5565437" y="-1183936"/>
          <a:ext cx="475907" cy="5462015"/>
        </a:xfrm>
        <a:prstGeom prst="round2SameRect">
          <a:avLst/>
        </a:prstGeom>
        <a:solidFill>
          <a:schemeClr val="bg2">
            <a:lumMod val="90000"/>
            <a:alpha val="90000"/>
          </a:schemeClr>
        </a:solidFill>
        <a:ln w="9525" cap="flat" cmpd="sng" algn="ctr">
          <a:solidFill>
            <a:schemeClr val="accent1">
              <a:alpha val="90000"/>
              <a:tint val="40000"/>
              <a:hueOff val="0"/>
              <a:satOff val="0"/>
              <a:lumOff val="0"/>
              <a:alphaOff val="0"/>
            </a:schemeClr>
          </a:solidFill>
          <a:prstDash val="solid"/>
        </a:ln>
        <a:effectLst>
          <a:outerShdw blurRad="57150" dist="38100" dir="5400000" algn="ctr" rotWithShape="0">
            <a:schemeClr val="accent1">
              <a:alpha val="90000"/>
              <a:tint val="40000"/>
              <a:hueOff val="0"/>
              <a:satOff val="0"/>
              <a:lumOff val="0"/>
              <a:alphaOff val="0"/>
              <a:shade val="9000"/>
              <a:alpha val="48000"/>
              <a:satMod val="105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Domicile selection dependent on many factors</a:t>
          </a:r>
          <a:endParaRPr lang="en-US" sz="1600" kern="1200" dirty="0"/>
        </a:p>
      </dsp:txBody>
      <dsp:txXfrm rot="-5400000">
        <a:off x="3072383" y="1332350"/>
        <a:ext cx="5438783" cy="429443"/>
      </dsp:txXfrm>
    </dsp:sp>
    <dsp:sp modelId="{E5D4E99A-BFF6-450E-8CD9-3608B65F9619}">
      <dsp:nvSpPr>
        <dsp:cNvPr id="0" name=""/>
        <dsp:cNvSpPr/>
      </dsp:nvSpPr>
      <dsp:spPr>
        <a:xfrm>
          <a:off x="0" y="1249628"/>
          <a:ext cx="3072383" cy="594884"/>
        </a:xfrm>
        <a:prstGeom prst="roundRect">
          <a:avLst/>
        </a:prstGeom>
        <a:gradFill rotWithShape="0">
          <a:gsLst>
            <a:gs pos="0">
              <a:schemeClr val="tx2">
                <a:lumMod val="60000"/>
                <a:lumOff val="4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baseline="0" dirty="0" smtClean="0">
              <a:solidFill>
                <a:schemeClr val="bg1"/>
              </a:solidFill>
            </a:rPr>
            <a:t>File Application with Selected Domicile</a:t>
          </a:r>
          <a:endParaRPr lang="en-US" sz="1600" b="1" kern="1200" baseline="0" dirty="0">
            <a:solidFill>
              <a:schemeClr val="bg1"/>
            </a:solidFill>
          </a:endParaRPr>
        </a:p>
      </dsp:txBody>
      <dsp:txXfrm>
        <a:off x="29040" y="1278668"/>
        <a:ext cx="3014303" cy="536804"/>
      </dsp:txXfrm>
    </dsp:sp>
    <dsp:sp modelId="{4B5CB64B-EDC6-4BEB-971B-F82F046BB2D9}">
      <dsp:nvSpPr>
        <dsp:cNvPr id="0" name=""/>
        <dsp:cNvSpPr/>
      </dsp:nvSpPr>
      <dsp:spPr>
        <a:xfrm rot="5400000">
          <a:off x="5565437" y="-559307"/>
          <a:ext cx="475907" cy="5462015"/>
        </a:xfrm>
        <a:prstGeom prst="round2SameRect">
          <a:avLst/>
        </a:prstGeom>
        <a:solidFill>
          <a:schemeClr val="tx2">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a:outerShdw blurRad="57150" dist="38100" dir="5400000" algn="ctr" rotWithShape="0">
            <a:schemeClr val="accent1">
              <a:alpha val="90000"/>
              <a:tint val="40000"/>
              <a:hueOff val="0"/>
              <a:satOff val="0"/>
              <a:lumOff val="0"/>
              <a:alphaOff val="0"/>
              <a:shade val="9000"/>
              <a:alpha val="48000"/>
              <a:satMod val="105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Usually represents captive manager and Parent representatives</a:t>
          </a:r>
          <a:endParaRPr lang="en-US" sz="1600" kern="1200" dirty="0"/>
        </a:p>
      </dsp:txBody>
      <dsp:txXfrm rot="-5400000">
        <a:off x="3072383" y="1956979"/>
        <a:ext cx="5438783" cy="429443"/>
      </dsp:txXfrm>
    </dsp:sp>
    <dsp:sp modelId="{36C6F387-BB5A-49F3-AED9-F7594B6EE6C3}">
      <dsp:nvSpPr>
        <dsp:cNvPr id="0" name=""/>
        <dsp:cNvSpPr/>
      </dsp:nvSpPr>
      <dsp:spPr>
        <a:xfrm>
          <a:off x="0" y="1874257"/>
          <a:ext cx="3072383" cy="594884"/>
        </a:xfrm>
        <a:prstGeom prst="roundRect">
          <a:avLst/>
        </a:prstGeom>
        <a:gradFill rotWithShape="0">
          <a:gsLst>
            <a:gs pos="0">
              <a:schemeClr val="tx2">
                <a:lumMod val="60000"/>
                <a:lumOff val="4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Incorporate and Select Directors</a:t>
          </a:r>
          <a:endParaRPr lang="en-US" sz="1600" b="1" kern="1200" dirty="0">
            <a:solidFill>
              <a:schemeClr val="bg1"/>
            </a:solidFill>
          </a:endParaRPr>
        </a:p>
      </dsp:txBody>
      <dsp:txXfrm>
        <a:off x="29040" y="1903297"/>
        <a:ext cx="3014303" cy="536804"/>
      </dsp:txXfrm>
    </dsp:sp>
    <dsp:sp modelId="{5357421B-C1E9-481F-B524-EBF910A9ACB6}">
      <dsp:nvSpPr>
        <dsp:cNvPr id="0" name=""/>
        <dsp:cNvSpPr/>
      </dsp:nvSpPr>
      <dsp:spPr>
        <a:xfrm rot="5400000">
          <a:off x="5565437" y="65321"/>
          <a:ext cx="475907" cy="5462015"/>
        </a:xfrm>
        <a:prstGeom prst="round2SameRect">
          <a:avLst/>
        </a:prstGeom>
        <a:solidFill>
          <a:schemeClr val="tx2">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a:outerShdw blurRad="57150" dist="38100" dir="5400000" algn="ctr" rotWithShape="0">
            <a:schemeClr val="accent1">
              <a:alpha val="90000"/>
              <a:tint val="40000"/>
              <a:hueOff val="0"/>
              <a:satOff val="0"/>
              <a:lumOff val="0"/>
              <a:alphaOff val="0"/>
              <a:shade val="9000"/>
              <a:alpha val="48000"/>
              <a:satMod val="105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Consider requirements and capital vehicles</a:t>
          </a:r>
          <a:endParaRPr lang="en-US" sz="1600" kern="1200" dirty="0"/>
        </a:p>
      </dsp:txBody>
      <dsp:txXfrm rot="-5400000">
        <a:off x="3072383" y="2581607"/>
        <a:ext cx="5438783" cy="429443"/>
      </dsp:txXfrm>
    </dsp:sp>
    <dsp:sp modelId="{C94D957B-96E2-42EF-818C-92A7F79B9F0D}">
      <dsp:nvSpPr>
        <dsp:cNvPr id="0" name=""/>
        <dsp:cNvSpPr/>
      </dsp:nvSpPr>
      <dsp:spPr>
        <a:xfrm>
          <a:off x="0" y="2498886"/>
          <a:ext cx="3072383" cy="594884"/>
        </a:xfrm>
        <a:prstGeom prst="roundRect">
          <a:avLst/>
        </a:prstGeom>
        <a:gradFill rotWithShape="0">
          <a:gsLst>
            <a:gs pos="0">
              <a:schemeClr val="tx2">
                <a:lumMod val="60000"/>
                <a:lumOff val="4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Select Bank &amp; Capitalize Company</a:t>
          </a:r>
          <a:endParaRPr lang="en-US" sz="1600" b="1" kern="1200" dirty="0">
            <a:solidFill>
              <a:schemeClr val="bg1"/>
            </a:solidFill>
          </a:endParaRPr>
        </a:p>
      </dsp:txBody>
      <dsp:txXfrm>
        <a:off x="29040" y="2527926"/>
        <a:ext cx="3014303" cy="536804"/>
      </dsp:txXfrm>
    </dsp:sp>
    <dsp:sp modelId="{0B3D6135-2A6D-4E8A-8360-50F90343F915}">
      <dsp:nvSpPr>
        <dsp:cNvPr id="0" name=""/>
        <dsp:cNvSpPr/>
      </dsp:nvSpPr>
      <dsp:spPr>
        <a:xfrm rot="5400000">
          <a:off x="5565437" y="689950"/>
          <a:ext cx="475907" cy="5462015"/>
        </a:xfrm>
        <a:prstGeom prst="round2SameRect">
          <a:avLst/>
        </a:prstGeom>
        <a:solidFill>
          <a:schemeClr val="tx2">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a:outerShdw blurRad="57150" dist="38100" dir="5400000" algn="ctr" rotWithShape="0">
            <a:schemeClr val="accent1">
              <a:alpha val="90000"/>
              <a:tint val="40000"/>
              <a:hueOff val="0"/>
              <a:satOff val="0"/>
              <a:lumOff val="0"/>
              <a:alphaOff val="0"/>
              <a:shade val="9000"/>
              <a:alpha val="48000"/>
              <a:satMod val="105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Attorney, CPA, etc.</a:t>
          </a:r>
          <a:endParaRPr lang="en-US" sz="1600" kern="1200" dirty="0"/>
        </a:p>
      </dsp:txBody>
      <dsp:txXfrm rot="-5400000">
        <a:off x="3072383" y="3206236"/>
        <a:ext cx="5438783" cy="429443"/>
      </dsp:txXfrm>
    </dsp:sp>
    <dsp:sp modelId="{1646DF33-3AA8-4BD0-A16F-6FCEC99D1974}">
      <dsp:nvSpPr>
        <dsp:cNvPr id="0" name=""/>
        <dsp:cNvSpPr/>
      </dsp:nvSpPr>
      <dsp:spPr>
        <a:xfrm>
          <a:off x="0" y="3123515"/>
          <a:ext cx="3072383" cy="594884"/>
        </a:xfrm>
        <a:prstGeom prst="roundRect">
          <a:avLst/>
        </a:prstGeom>
        <a:gradFill rotWithShape="0">
          <a:gsLst>
            <a:gs pos="0">
              <a:schemeClr val="tx2">
                <a:lumMod val="60000"/>
                <a:lumOff val="4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Select Other Service Providers</a:t>
          </a:r>
          <a:endParaRPr lang="en-US" sz="1600" b="1" kern="1200" dirty="0">
            <a:solidFill>
              <a:schemeClr val="bg1"/>
            </a:solidFill>
          </a:endParaRPr>
        </a:p>
      </dsp:txBody>
      <dsp:txXfrm>
        <a:off x="29040" y="3152555"/>
        <a:ext cx="3014303" cy="536804"/>
      </dsp:txXfrm>
    </dsp:sp>
    <dsp:sp modelId="{FFC489B4-E116-4489-8DE8-D5C9F215A0A3}">
      <dsp:nvSpPr>
        <dsp:cNvPr id="0" name=""/>
        <dsp:cNvSpPr/>
      </dsp:nvSpPr>
      <dsp:spPr>
        <a:xfrm rot="5400000">
          <a:off x="5565437" y="1314578"/>
          <a:ext cx="475907" cy="5462015"/>
        </a:xfrm>
        <a:prstGeom prst="round2SameRect">
          <a:avLst/>
        </a:prstGeom>
        <a:solidFill>
          <a:schemeClr val="tx2">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a:outerShdw blurRad="57150" dist="38100" dir="5400000" algn="ctr" rotWithShape="0">
            <a:schemeClr val="accent1">
              <a:alpha val="90000"/>
              <a:tint val="40000"/>
              <a:hueOff val="0"/>
              <a:satOff val="0"/>
              <a:lumOff val="0"/>
              <a:alphaOff val="0"/>
              <a:shade val="9000"/>
              <a:alpha val="48000"/>
              <a:satMod val="105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Captive is operational</a:t>
          </a:r>
          <a:endParaRPr lang="en-US" sz="1600" kern="1200" dirty="0"/>
        </a:p>
      </dsp:txBody>
      <dsp:txXfrm rot="-5400000">
        <a:off x="3072383" y="3830864"/>
        <a:ext cx="5438783" cy="429443"/>
      </dsp:txXfrm>
    </dsp:sp>
    <dsp:sp modelId="{C27F64AF-953D-4141-9666-0C22F402CC0E}">
      <dsp:nvSpPr>
        <dsp:cNvPr id="0" name=""/>
        <dsp:cNvSpPr/>
      </dsp:nvSpPr>
      <dsp:spPr>
        <a:xfrm>
          <a:off x="0" y="3748144"/>
          <a:ext cx="3072383" cy="594884"/>
        </a:xfrm>
        <a:prstGeom prst="roundRect">
          <a:avLst/>
        </a:prstGeom>
        <a:gradFill rotWithShape="0">
          <a:gsLst>
            <a:gs pos="0">
              <a:schemeClr val="tx2">
                <a:lumMod val="60000"/>
                <a:lumOff val="4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Begin Underwriting</a:t>
          </a:r>
          <a:endParaRPr lang="en-US" sz="1600" b="1" kern="1200" dirty="0">
            <a:solidFill>
              <a:schemeClr val="bg1"/>
            </a:solidFill>
          </a:endParaRPr>
        </a:p>
      </dsp:txBody>
      <dsp:txXfrm>
        <a:off x="29040" y="3777184"/>
        <a:ext cx="3014303" cy="536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3C7A0-43F8-4D73-A7C2-8808053DF3D1}">
      <dsp:nvSpPr>
        <dsp:cNvPr id="0" name=""/>
        <dsp:cNvSpPr/>
      </dsp:nvSpPr>
      <dsp:spPr>
        <a:xfrm>
          <a:off x="351728" y="693847"/>
          <a:ext cx="3106542" cy="3106542"/>
        </a:xfrm>
        <a:prstGeom prst="blockArc">
          <a:avLst>
            <a:gd name="adj1" fmla="val 13114286"/>
            <a:gd name="adj2" fmla="val 16200000"/>
            <a:gd name="adj3" fmla="val 3881"/>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57AB78C-B152-484C-B583-AB276D938FC9}">
      <dsp:nvSpPr>
        <dsp:cNvPr id="0" name=""/>
        <dsp:cNvSpPr/>
      </dsp:nvSpPr>
      <dsp:spPr>
        <a:xfrm>
          <a:off x="351728" y="693847"/>
          <a:ext cx="3106542" cy="3106542"/>
        </a:xfrm>
        <a:prstGeom prst="blockArc">
          <a:avLst>
            <a:gd name="adj1" fmla="val 10028571"/>
            <a:gd name="adj2" fmla="val 13114286"/>
            <a:gd name="adj3" fmla="val 3881"/>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DCA4DFC-A397-4607-B746-C8B9E08AF1DA}">
      <dsp:nvSpPr>
        <dsp:cNvPr id="0" name=""/>
        <dsp:cNvSpPr/>
      </dsp:nvSpPr>
      <dsp:spPr>
        <a:xfrm>
          <a:off x="351728" y="693847"/>
          <a:ext cx="3106542" cy="3106542"/>
        </a:xfrm>
        <a:prstGeom prst="blockArc">
          <a:avLst>
            <a:gd name="adj1" fmla="val 6942857"/>
            <a:gd name="adj2" fmla="val 10028571"/>
            <a:gd name="adj3" fmla="val 3881"/>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BEFEFC9-59B0-4067-866C-E3E0AE610BFA}">
      <dsp:nvSpPr>
        <dsp:cNvPr id="0" name=""/>
        <dsp:cNvSpPr/>
      </dsp:nvSpPr>
      <dsp:spPr>
        <a:xfrm>
          <a:off x="351728" y="693847"/>
          <a:ext cx="3106542" cy="3106542"/>
        </a:xfrm>
        <a:prstGeom prst="blockArc">
          <a:avLst>
            <a:gd name="adj1" fmla="val 3857143"/>
            <a:gd name="adj2" fmla="val 6942857"/>
            <a:gd name="adj3" fmla="val 3881"/>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F1D8F1C-C42D-44A5-A7DE-55BA30247AE1}">
      <dsp:nvSpPr>
        <dsp:cNvPr id="0" name=""/>
        <dsp:cNvSpPr/>
      </dsp:nvSpPr>
      <dsp:spPr>
        <a:xfrm>
          <a:off x="351728" y="693847"/>
          <a:ext cx="3106542" cy="3106542"/>
        </a:xfrm>
        <a:prstGeom prst="blockArc">
          <a:avLst>
            <a:gd name="adj1" fmla="val 771429"/>
            <a:gd name="adj2" fmla="val 3857143"/>
            <a:gd name="adj3" fmla="val 3881"/>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9240BB3-5821-4D59-A24F-67F4C7ADF201}">
      <dsp:nvSpPr>
        <dsp:cNvPr id="0" name=""/>
        <dsp:cNvSpPr/>
      </dsp:nvSpPr>
      <dsp:spPr>
        <a:xfrm>
          <a:off x="351728" y="693847"/>
          <a:ext cx="3106542" cy="3106542"/>
        </a:xfrm>
        <a:prstGeom prst="blockArc">
          <a:avLst>
            <a:gd name="adj1" fmla="val 19285714"/>
            <a:gd name="adj2" fmla="val 771429"/>
            <a:gd name="adj3" fmla="val 3881"/>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04ECB9F-7E73-4FFA-B399-B28041223CCF}">
      <dsp:nvSpPr>
        <dsp:cNvPr id="0" name=""/>
        <dsp:cNvSpPr/>
      </dsp:nvSpPr>
      <dsp:spPr>
        <a:xfrm>
          <a:off x="351728" y="693847"/>
          <a:ext cx="3106542" cy="3106542"/>
        </a:xfrm>
        <a:prstGeom prst="blockArc">
          <a:avLst>
            <a:gd name="adj1" fmla="val 16200000"/>
            <a:gd name="adj2" fmla="val 19285714"/>
            <a:gd name="adj3" fmla="val 3881"/>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260A923-C6DE-4B22-9B5F-FAD7D7CB0723}">
      <dsp:nvSpPr>
        <dsp:cNvPr id="0" name=""/>
        <dsp:cNvSpPr/>
      </dsp:nvSpPr>
      <dsp:spPr>
        <a:xfrm>
          <a:off x="1306896" y="1649015"/>
          <a:ext cx="1196206" cy="1196206"/>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Captive</a:t>
          </a:r>
          <a:endParaRPr lang="en-US" sz="1700" b="1" kern="1200" dirty="0">
            <a:solidFill>
              <a:schemeClr val="bg1"/>
            </a:solidFill>
          </a:endParaRPr>
        </a:p>
      </dsp:txBody>
      <dsp:txXfrm>
        <a:off x="1482076" y="1824195"/>
        <a:ext cx="845846" cy="845846"/>
      </dsp:txXfrm>
    </dsp:sp>
    <dsp:sp modelId="{ED7AEAA0-E076-46AA-8186-E7A7F9472C96}">
      <dsp:nvSpPr>
        <dsp:cNvPr id="0" name=""/>
        <dsp:cNvSpPr/>
      </dsp:nvSpPr>
      <dsp:spPr>
        <a:xfrm>
          <a:off x="1486327" y="305319"/>
          <a:ext cx="837344" cy="837344"/>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rPr>
            <a:t>Captive Manager</a:t>
          </a:r>
          <a:endParaRPr lang="en-US" sz="800" b="1" kern="1200" dirty="0">
            <a:solidFill>
              <a:schemeClr val="bg1"/>
            </a:solidFill>
          </a:endParaRPr>
        </a:p>
      </dsp:txBody>
      <dsp:txXfrm>
        <a:off x="1608953" y="427945"/>
        <a:ext cx="592092" cy="592092"/>
      </dsp:txXfrm>
    </dsp:sp>
    <dsp:sp modelId="{9F611819-5F22-4988-8ADE-E890F89DD56C}">
      <dsp:nvSpPr>
        <dsp:cNvPr id="0" name=""/>
        <dsp:cNvSpPr/>
      </dsp:nvSpPr>
      <dsp:spPr>
        <a:xfrm>
          <a:off x="2677156" y="878792"/>
          <a:ext cx="837344" cy="837344"/>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rPr>
            <a:t>Investment Manager</a:t>
          </a:r>
          <a:endParaRPr lang="en-US" sz="800" b="1" kern="1200" dirty="0">
            <a:solidFill>
              <a:schemeClr val="bg1"/>
            </a:solidFill>
          </a:endParaRPr>
        </a:p>
      </dsp:txBody>
      <dsp:txXfrm>
        <a:off x="2799782" y="1001418"/>
        <a:ext cx="592092" cy="592092"/>
      </dsp:txXfrm>
    </dsp:sp>
    <dsp:sp modelId="{03825166-B0A9-46BF-BB1B-D6433BAAF3B6}">
      <dsp:nvSpPr>
        <dsp:cNvPr id="0" name=""/>
        <dsp:cNvSpPr/>
      </dsp:nvSpPr>
      <dsp:spPr>
        <a:xfrm>
          <a:off x="2971266" y="2167373"/>
          <a:ext cx="837344" cy="837344"/>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rPr>
            <a:t>CPA</a:t>
          </a:r>
          <a:endParaRPr lang="en-US" sz="800" b="1" kern="1200" dirty="0">
            <a:solidFill>
              <a:schemeClr val="bg1"/>
            </a:solidFill>
          </a:endParaRPr>
        </a:p>
      </dsp:txBody>
      <dsp:txXfrm>
        <a:off x="3093892" y="2289999"/>
        <a:ext cx="592092" cy="592092"/>
      </dsp:txXfrm>
    </dsp:sp>
    <dsp:sp modelId="{E57503DA-F2B1-42CB-9A11-40EF54965696}">
      <dsp:nvSpPr>
        <dsp:cNvPr id="0" name=""/>
        <dsp:cNvSpPr/>
      </dsp:nvSpPr>
      <dsp:spPr>
        <a:xfrm>
          <a:off x="2147187" y="3200736"/>
          <a:ext cx="837344" cy="837344"/>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rPr>
            <a:t>Attorney</a:t>
          </a:r>
          <a:endParaRPr lang="en-US" sz="800" b="1" kern="1200" dirty="0">
            <a:solidFill>
              <a:schemeClr val="bg1"/>
            </a:solidFill>
          </a:endParaRPr>
        </a:p>
      </dsp:txBody>
      <dsp:txXfrm>
        <a:off x="2269813" y="3323362"/>
        <a:ext cx="592092" cy="592092"/>
      </dsp:txXfrm>
    </dsp:sp>
    <dsp:sp modelId="{9579EDEB-F53F-4F65-8379-F6BEB9495734}">
      <dsp:nvSpPr>
        <dsp:cNvPr id="0" name=""/>
        <dsp:cNvSpPr/>
      </dsp:nvSpPr>
      <dsp:spPr>
        <a:xfrm>
          <a:off x="825467" y="3200736"/>
          <a:ext cx="837344" cy="837344"/>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rPr>
            <a:t>Claims Handler</a:t>
          </a:r>
          <a:endParaRPr lang="en-US" sz="800" b="1" kern="1200" dirty="0">
            <a:solidFill>
              <a:schemeClr val="bg1"/>
            </a:solidFill>
          </a:endParaRPr>
        </a:p>
      </dsp:txBody>
      <dsp:txXfrm>
        <a:off x="948093" y="3323362"/>
        <a:ext cx="592092" cy="592092"/>
      </dsp:txXfrm>
    </dsp:sp>
    <dsp:sp modelId="{C98B3CF8-A05B-4566-930A-CE4F61948692}">
      <dsp:nvSpPr>
        <dsp:cNvPr id="0" name=""/>
        <dsp:cNvSpPr/>
      </dsp:nvSpPr>
      <dsp:spPr>
        <a:xfrm>
          <a:off x="1389" y="2167373"/>
          <a:ext cx="837344" cy="837344"/>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rPr>
            <a:t>Actuary</a:t>
          </a:r>
          <a:endParaRPr lang="en-US" sz="800" b="1" kern="1200" dirty="0">
            <a:solidFill>
              <a:schemeClr val="bg1"/>
            </a:solidFill>
          </a:endParaRPr>
        </a:p>
      </dsp:txBody>
      <dsp:txXfrm>
        <a:off x="124015" y="2289999"/>
        <a:ext cx="592092" cy="592092"/>
      </dsp:txXfrm>
    </dsp:sp>
    <dsp:sp modelId="{85FC3C27-9B53-4DBF-86E5-29D4588BD702}">
      <dsp:nvSpPr>
        <dsp:cNvPr id="0" name=""/>
        <dsp:cNvSpPr/>
      </dsp:nvSpPr>
      <dsp:spPr>
        <a:xfrm>
          <a:off x="295499" y="878792"/>
          <a:ext cx="837344" cy="837344"/>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rPr>
            <a:t>Broker</a:t>
          </a:r>
          <a:endParaRPr lang="en-US" sz="800" b="1" kern="1200" dirty="0">
            <a:solidFill>
              <a:schemeClr val="bg1"/>
            </a:solidFill>
          </a:endParaRPr>
        </a:p>
      </dsp:txBody>
      <dsp:txXfrm>
        <a:off x="418125" y="1001418"/>
        <a:ext cx="592092" cy="592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97A62-BA36-465B-8DA0-606B4F686179}">
      <dsp:nvSpPr>
        <dsp:cNvPr id="0" name=""/>
        <dsp:cNvSpPr/>
      </dsp:nvSpPr>
      <dsp:spPr>
        <a:xfrm>
          <a:off x="1611630" y="1852930"/>
          <a:ext cx="1969770" cy="1969770"/>
        </a:xfrm>
        <a:prstGeom prst="gear9">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Parent or Policyholder</a:t>
          </a:r>
          <a:endParaRPr lang="en-US" sz="1400" b="1" kern="1200" dirty="0">
            <a:solidFill>
              <a:schemeClr val="bg1"/>
            </a:solidFill>
          </a:endParaRPr>
        </a:p>
      </dsp:txBody>
      <dsp:txXfrm>
        <a:off x="2007641" y="2314339"/>
        <a:ext cx="1177748" cy="1012503"/>
      </dsp:txXfrm>
    </dsp:sp>
    <dsp:sp modelId="{C18F3E9F-8009-4207-9182-0D756DF717C6}">
      <dsp:nvSpPr>
        <dsp:cNvPr id="0" name=""/>
        <dsp:cNvSpPr/>
      </dsp:nvSpPr>
      <dsp:spPr>
        <a:xfrm>
          <a:off x="465582" y="1387348"/>
          <a:ext cx="1432560" cy="1432560"/>
        </a:xfrm>
        <a:prstGeom prst="gear6">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bg1"/>
              </a:solidFill>
            </a:rPr>
            <a:t>Captive</a:t>
          </a:r>
          <a:endParaRPr lang="en-US" sz="1050" b="1" kern="1200" dirty="0">
            <a:solidFill>
              <a:schemeClr val="bg1"/>
            </a:solidFill>
          </a:endParaRPr>
        </a:p>
      </dsp:txBody>
      <dsp:txXfrm>
        <a:off x="826233" y="1750179"/>
        <a:ext cx="711258" cy="706898"/>
      </dsp:txXfrm>
    </dsp:sp>
    <dsp:sp modelId="{2E5724F1-4C3F-43F8-B6C3-962D30ACB48B}">
      <dsp:nvSpPr>
        <dsp:cNvPr id="0" name=""/>
        <dsp:cNvSpPr/>
      </dsp:nvSpPr>
      <dsp:spPr>
        <a:xfrm rot="20700000">
          <a:off x="1267961" y="399027"/>
          <a:ext cx="1403616" cy="1403616"/>
        </a:xfrm>
        <a:prstGeom prst="gear6">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rPr>
            <a:t>CT Ins. Dept.</a:t>
          </a:r>
          <a:endParaRPr lang="en-US" sz="1100" b="1" kern="1200" dirty="0">
            <a:solidFill>
              <a:schemeClr val="bg1"/>
            </a:solidFill>
          </a:endParaRPr>
        </a:p>
      </dsp:txBody>
      <dsp:txXfrm rot="-20700000">
        <a:off x="1575816" y="706882"/>
        <a:ext cx="787908" cy="787908"/>
      </dsp:txXfrm>
    </dsp:sp>
    <dsp:sp modelId="{4E38D3F4-18C9-4C0F-B91E-0A8F0DCC353E}">
      <dsp:nvSpPr>
        <dsp:cNvPr id="0" name=""/>
        <dsp:cNvSpPr/>
      </dsp:nvSpPr>
      <dsp:spPr>
        <a:xfrm>
          <a:off x="1453555" y="1559437"/>
          <a:ext cx="2521305" cy="2521305"/>
        </a:xfrm>
        <a:prstGeom prst="circularArrow">
          <a:avLst>
            <a:gd name="adj1" fmla="val 4688"/>
            <a:gd name="adj2" fmla="val 299029"/>
            <a:gd name="adj3" fmla="val 2499662"/>
            <a:gd name="adj4" fmla="val 15897299"/>
            <a:gd name="adj5" fmla="val 5469"/>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10D5A51-8C29-4092-AA89-22A29C805FEC}">
      <dsp:nvSpPr>
        <dsp:cNvPr id="0" name=""/>
        <dsp:cNvSpPr/>
      </dsp:nvSpPr>
      <dsp:spPr>
        <a:xfrm>
          <a:off x="211878" y="1073006"/>
          <a:ext cx="1831886" cy="1831886"/>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A53736D-3A89-4AEB-8C4A-45B9603BD0B9}">
      <dsp:nvSpPr>
        <dsp:cNvPr id="0" name=""/>
        <dsp:cNvSpPr/>
      </dsp:nvSpPr>
      <dsp:spPr>
        <a:xfrm>
          <a:off x="943290" y="94213"/>
          <a:ext cx="1975142" cy="1975142"/>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725"/>
          </a:xfrm>
          <a:prstGeom prst="rect">
            <a:avLst/>
          </a:prstGeom>
        </p:spPr>
        <p:txBody>
          <a:bodyPr vert="horz" lIns="91440" tIns="45720" rIns="91440" bIns="45720" rtlCol="0"/>
          <a:lstStyle>
            <a:lvl1pPr algn="r">
              <a:defRPr sz="1200"/>
            </a:lvl1pPr>
          </a:lstStyle>
          <a:p>
            <a:fld id="{CF6D968B-792C-49E8-A525-CD5382AF25E6}" type="datetimeFigureOut">
              <a:rPr lang="en-US" smtClean="0"/>
              <a:t>10/24/17</a:t>
            </a:fld>
            <a:endParaRPr lang="en-US"/>
          </a:p>
        </p:txBody>
      </p:sp>
      <p:sp>
        <p:nvSpPr>
          <p:cNvPr id="4" name="Footer Placeholder 3"/>
          <p:cNvSpPr>
            <a:spLocks noGrp="1"/>
          </p:cNvSpPr>
          <p:nvPr>
            <p:ph type="ftr" sz="quarter" idx="2"/>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6"/>
            <a:ext cx="3037840" cy="466725"/>
          </a:xfrm>
          <a:prstGeom prst="rect">
            <a:avLst/>
          </a:prstGeom>
        </p:spPr>
        <p:txBody>
          <a:bodyPr vert="horz" lIns="91440" tIns="45720" rIns="91440" bIns="45720" rtlCol="0" anchor="b"/>
          <a:lstStyle>
            <a:lvl1pPr algn="r">
              <a:defRPr sz="1200"/>
            </a:lvl1pPr>
          </a:lstStyle>
          <a:p>
            <a:fld id="{7309B73C-B1E3-44E6-84D2-23A123433429}" type="slidenum">
              <a:rPr lang="en-US" smtClean="0"/>
              <a:t>‹#›</a:t>
            </a:fld>
            <a:endParaRPr lang="en-US"/>
          </a:p>
        </p:txBody>
      </p:sp>
    </p:spTree>
    <p:extLst>
      <p:ext uri="{BB962C8B-B14F-4D97-AF65-F5344CB8AC3E}">
        <p14:creationId xmlns:p14="http://schemas.microsoft.com/office/powerpoint/2010/main" val="167453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282CEEF3-F82E-4A2B-AA3A-1EFA99D3D4B3}" type="datetimeFigureOut">
              <a:rPr lang="en-GB" smtClean="0"/>
              <a:pPr/>
              <a:t>24/10/2017</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E74B384F-1A4C-409C-A7B3-E26CBCB40244}" type="slidenum">
              <a:rPr lang="en-GB" smtClean="0"/>
              <a:pPr/>
              <a:t>‹#›</a:t>
            </a:fld>
            <a:endParaRPr lang="en-GB"/>
          </a:p>
        </p:txBody>
      </p:sp>
    </p:spTree>
    <p:extLst>
      <p:ext uri="{BB962C8B-B14F-4D97-AF65-F5344CB8AC3E}">
        <p14:creationId xmlns:p14="http://schemas.microsoft.com/office/powerpoint/2010/main" val="367038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 H kicks off panel</a:t>
            </a:r>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1</a:t>
            </a:fld>
            <a:endParaRPr lang="en-GB"/>
          </a:p>
        </p:txBody>
      </p:sp>
    </p:spTree>
    <p:extLst>
      <p:ext uri="{BB962C8B-B14F-4D97-AF65-F5344CB8AC3E}">
        <p14:creationId xmlns:p14="http://schemas.microsoft.com/office/powerpoint/2010/main" val="699403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11</a:t>
            </a:fld>
            <a:endParaRPr lang="en-GB"/>
          </a:p>
        </p:txBody>
      </p:sp>
    </p:spTree>
    <p:extLst>
      <p:ext uri="{BB962C8B-B14F-4D97-AF65-F5344CB8AC3E}">
        <p14:creationId xmlns:p14="http://schemas.microsoft.com/office/powerpoint/2010/main" val="3132331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12</a:t>
            </a:fld>
            <a:endParaRPr lang="en-GB"/>
          </a:p>
        </p:txBody>
      </p:sp>
    </p:spTree>
    <p:extLst>
      <p:ext uri="{BB962C8B-B14F-4D97-AF65-F5344CB8AC3E}">
        <p14:creationId xmlns:p14="http://schemas.microsoft.com/office/powerpoint/2010/main" val="169706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discussion of domicile initially involves consideration of onshore (i.e., US state or territory) vs. offshore </a:t>
            </a:r>
            <a:r>
              <a:rPr lang="en-US" dirty="0" smtClean="0"/>
              <a:t>domiciles</a:t>
            </a:r>
          </a:p>
          <a:p>
            <a:endParaRPr lang="en-US" dirty="0"/>
          </a:p>
          <a:p>
            <a:r>
              <a:rPr lang="en-US" dirty="0" smtClean="0"/>
              <a:t>There are dozens of domicile options</a:t>
            </a:r>
          </a:p>
          <a:p>
            <a:endParaRPr lang="en-US" dirty="0"/>
          </a:p>
          <a:p>
            <a:r>
              <a:rPr lang="en-US" dirty="0" smtClean="0"/>
              <a:t>A feasibility analysis looks first at onshore vs. offshore alternatives and then digs deeper as best fits</a:t>
            </a:r>
          </a:p>
          <a:p>
            <a:endParaRPr lang="en-US" dirty="0"/>
          </a:p>
          <a:p>
            <a:r>
              <a:rPr lang="en-US" dirty="0" smtClean="0"/>
              <a:t>Considerations</a:t>
            </a:r>
          </a:p>
          <a:p>
            <a:endParaRPr lang="en-US" dirty="0"/>
          </a:p>
          <a:p>
            <a:r>
              <a:rPr lang="en-US" dirty="0" smtClean="0"/>
              <a:t>Regulatory oversight (responsible regulation &amp; flexibility)</a:t>
            </a:r>
          </a:p>
          <a:p>
            <a:r>
              <a:rPr lang="en-US" dirty="0" smtClean="0"/>
              <a:t>Capitalization</a:t>
            </a:r>
          </a:p>
          <a:p>
            <a:r>
              <a:rPr lang="en-US" dirty="0" smtClean="0"/>
              <a:t>Permitted Coverages (TRIA, US benefits)</a:t>
            </a:r>
          </a:p>
          <a:p>
            <a:r>
              <a:rPr lang="en-US" dirty="0" smtClean="0"/>
              <a:t>Receptivity to 3rd party risks</a:t>
            </a:r>
          </a:p>
          <a:p>
            <a:r>
              <a:rPr lang="en-US" dirty="0" smtClean="0"/>
              <a:t>Domicile Costs</a:t>
            </a:r>
          </a:p>
          <a:p>
            <a:r>
              <a:rPr lang="en-US" dirty="0" smtClean="0"/>
              <a:t>Federal Excise Taxes</a:t>
            </a:r>
          </a:p>
          <a:p>
            <a:r>
              <a:rPr lang="en-US" dirty="0" smtClean="0"/>
              <a:t>Engaged in US trade or business ( penalties can apply)</a:t>
            </a:r>
          </a:p>
          <a:p>
            <a:r>
              <a:rPr lang="en-US" dirty="0" smtClean="0"/>
              <a:t>Withholding taxes (e.g. equity </a:t>
            </a:r>
            <a:r>
              <a:rPr lang="en-US" dirty="0" err="1" smtClean="0"/>
              <a:t>investmets</a:t>
            </a:r>
            <a:r>
              <a:rPr lang="en-US" dirty="0" smtClean="0"/>
              <a:t> offshore care be subject to high withholding taxes, same for loan backs e.g. 30%)</a:t>
            </a:r>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19</a:t>
            </a:fld>
            <a:endParaRPr lang="en-GB"/>
          </a:p>
        </p:txBody>
      </p:sp>
    </p:spTree>
    <p:extLst>
      <p:ext uri="{BB962C8B-B14F-4D97-AF65-F5344CB8AC3E}">
        <p14:creationId xmlns:p14="http://schemas.microsoft.com/office/powerpoint/2010/main" val="523985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B384F-1A4C-409C-A7B3-E26CBCB40244}" type="slidenum">
              <a:rPr lang="en-GB" smtClean="0"/>
              <a:pPr/>
              <a:t>20</a:t>
            </a:fld>
            <a:endParaRPr lang="en-GB"/>
          </a:p>
        </p:txBody>
      </p:sp>
    </p:spTree>
    <p:extLst>
      <p:ext uri="{BB962C8B-B14F-4D97-AF65-F5344CB8AC3E}">
        <p14:creationId xmlns:p14="http://schemas.microsoft.com/office/powerpoint/2010/main" val="3898056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 the annual expense structure might expect (illustrative  -- your actual results will vary!)</a:t>
            </a:r>
          </a:p>
          <a:p>
            <a:r>
              <a:rPr lang="en-US" dirty="0" smtClean="0"/>
              <a:t>Start up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costs include the professional fees for the feasibility study (~$75,000) and application/processing costs and fees (~$4,800)  -- $800 application fee, 4,000 processing charges (billed by CTDOI as actual)</a:t>
            </a:r>
          </a:p>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21</a:t>
            </a:fld>
            <a:endParaRPr lang="en-GB"/>
          </a:p>
        </p:txBody>
      </p:sp>
    </p:spTree>
    <p:extLst>
      <p:ext uri="{BB962C8B-B14F-4D97-AF65-F5344CB8AC3E}">
        <p14:creationId xmlns:p14="http://schemas.microsoft.com/office/powerpoint/2010/main" val="124220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projected losses and premiums there are certain ratios that regulators consider</a:t>
            </a:r>
          </a:p>
          <a:p>
            <a:endParaRPr lang="en-US" dirty="0"/>
          </a:p>
          <a:p>
            <a:r>
              <a:rPr lang="en-US" dirty="0" smtClean="0"/>
              <a:t>The </a:t>
            </a:r>
            <a:r>
              <a:rPr lang="en-US" dirty="0"/>
              <a:t>actual required capital/surplus could be higher because </a:t>
            </a:r>
            <a:r>
              <a:rPr lang="en-US" dirty="0" smtClean="0"/>
              <a:t>domicile </a:t>
            </a:r>
            <a:r>
              <a:rPr lang="en-US" dirty="0"/>
              <a:t>regulators generally view capital/surplus adequacy in the following context, based on certain “rule of thumb” measures:</a:t>
            </a:r>
          </a:p>
          <a:p>
            <a:r>
              <a:rPr lang="en-US" dirty="0" smtClean="0"/>
              <a:t>Amount </a:t>
            </a:r>
            <a:r>
              <a:rPr lang="en-US" dirty="0"/>
              <a:t>needed to keep the captive’s net premiums-to-capital/surplus ratio less than </a:t>
            </a:r>
            <a:r>
              <a:rPr lang="en-US" dirty="0" smtClean="0"/>
              <a:t>3-to-1;</a:t>
            </a:r>
            <a:endParaRPr lang="en-US" dirty="0"/>
          </a:p>
          <a:p>
            <a:r>
              <a:rPr lang="en-US" dirty="0"/>
              <a:t>Amount needed to keep the captive’s net reserves-to-capital/surplus ratio less than or equal to </a:t>
            </a:r>
            <a:r>
              <a:rPr lang="en-US" dirty="0" smtClean="0"/>
              <a:t>3-to-1;</a:t>
            </a:r>
            <a:endParaRPr lang="en-US" dirty="0"/>
          </a:p>
          <a:p>
            <a:r>
              <a:rPr lang="en-US" dirty="0"/>
              <a:t>Amount potentially needed to ensure the captive has at least $X - $X of capital/surplus for every $X of per occurrence retention it assumes</a:t>
            </a:r>
          </a:p>
          <a:p>
            <a:r>
              <a:rPr lang="en-US" dirty="0"/>
              <a:t>Amount needed to cover losses in excess of “expected value</a:t>
            </a:r>
            <a:r>
              <a:rPr lang="en-US" dirty="0" smtClean="0"/>
              <a:t>.”</a:t>
            </a:r>
          </a:p>
          <a:p>
            <a:endParaRPr lang="en-US" dirty="0"/>
          </a:p>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22</a:t>
            </a:fld>
            <a:endParaRPr lang="en-GB"/>
          </a:p>
        </p:txBody>
      </p:sp>
    </p:spTree>
    <p:extLst>
      <p:ext uri="{BB962C8B-B14F-4D97-AF65-F5344CB8AC3E}">
        <p14:creationId xmlns:p14="http://schemas.microsoft.com/office/powerpoint/2010/main" val="2212059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B384F-1A4C-409C-A7B3-E26CBCB40244}" type="slidenum">
              <a:rPr lang="en-GB" smtClean="0"/>
              <a:pPr/>
              <a:t>46</a:t>
            </a:fld>
            <a:endParaRPr lang="en-GB"/>
          </a:p>
        </p:txBody>
      </p:sp>
    </p:spTree>
    <p:extLst>
      <p:ext uri="{BB962C8B-B14F-4D97-AF65-F5344CB8AC3E}">
        <p14:creationId xmlns:p14="http://schemas.microsoft.com/office/powerpoint/2010/main" val="3705899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B384F-1A4C-409C-A7B3-E26CBCB40244}" type="slidenum">
              <a:rPr lang="en-GB" smtClean="0"/>
              <a:pPr/>
              <a:t>47</a:t>
            </a:fld>
            <a:endParaRPr lang="en-GB"/>
          </a:p>
        </p:txBody>
      </p:sp>
    </p:spTree>
    <p:extLst>
      <p:ext uri="{BB962C8B-B14F-4D97-AF65-F5344CB8AC3E}">
        <p14:creationId xmlns:p14="http://schemas.microsoft.com/office/powerpoint/2010/main" val="1374105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Entity presence gives attention to risk and claims</a:t>
            </a:r>
          </a:p>
          <a:p>
            <a:endParaRPr lang="en-US" dirty="0"/>
          </a:p>
          <a:p>
            <a:r>
              <a:rPr lang="en-US" dirty="0" smtClean="0"/>
              <a:t>Flexibility to cover unique exposures lets the entity define what is a covered claim (e.g. good will/reputation vs. accident event/bad outcome - "what is a medical error?"). Who is insured? </a:t>
            </a:r>
          </a:p>
          <a:p>
            <a:endParaRPr lang="en-US" dirty="0"/>
          </a:p>
          <a:p>
            <a:r>
              <a:rPr lang="en-US" dirty="0" smtClean="0"/>
              <a:t>Reinsurance access solution </a:t>
            </a:r>
          </a:p>
          <a:p>
            <a:endParaRPr lang="en-US" dirty="0"/>
          </a:p>
          <a:p>
            <a:r>
              <a:rPr lang="en-US" dirty="0" smtClean="0"/>
              <a:t>Management time - well invested can be worth the avoided risk  </a:t>
            </a:r>
          </a:p>
          <a:p>
            <a:endParaRPr lang="en-US" dirty="0" smtClean="0"/>
          </a:p>
          <a:p>
            <a:pPr>
              <a:buFont typeface="Wingdings" pitchFamily="2" charset="2"/>
              <a:buChar char="Ø"/>
            </a:pPr>
            <a:r>
              <a:rPr lang="en-US" dirty="0" smtClean="0"/>
              <a:t>Smooth </a:t>
            </a:r>
            <a:r>
              <a:rPr lang="en-US" dirty="0"/>
              <a:t>the cyclicality of the insurance market</a:t>
            </a:r>
          </a:p>
          <a:p>
            <a:pPr>
              <a:buFont typeface="Wingdings" pitchFamily="2" charset="2"/>
              <a:buChar char="Ø"/>
            </a:pPr>
            <a:r>
              <a:rPr lang="en-US" dirty="0" smtClean="0"/>
              <a:t>Reduce </a:t>
            </a:r>
            <a:r>
              <a:rPr lang="en-US" dirty="0"/>
              <a:t>loss through improved claims management</a:t>
            </a:r>
          </a:p>
          <a:p>
            <a:pPr>
              <a:buFont typeface="Wingdings" pitchFamily="2" charset="2"/>
              <a:buChar char="Ø"/>
            </a:pPr>
            <a:r>
              <a:rPr lang="en-US" dirty="0"/>
              <a:t>Capture underwriting profits</a:t>
            </a:r>
          </a:p>
          <a:p>
            <a:pPr>
              <a:buFont typeface="Wingdings" pitchFamily="2" charset="2"/>
              <a:buChar char="Ø"/>
            </a:pPr>
            <a:r>
              <a:rPr lang="en-US" dirty="0"/>
              <a:t>Improve investment management of claim reserves</a:t>
            </a:r>
          </a:p>
          <a:p>
            <a:pPr>
              <a:buFont typeface="Wingdings" pitchFamily="2" charset="2"/>
              <a:buChar char="Ø"/>
            </a:pPr>
            <a:r>
              <a:rPr lang="en-US" dirty="0"/>
              <a:t>Increase tax savings opportunities (should be incidental)</a:t>
            </a:r>
          </a:p>
          <a:p>
            <a:endParaRPr lang="en-US" dirty="0"/>
          </a:p>
          <a:p>
            <a:r>
              <a:rPr lang="en-US" dirty="0" smtClean="0"/>
              <a:t>Management</a:t>
            </a:r>
            <a:r>
              <a:rPr lang="en-US" baseline="0" dirty="0" smtClean="0"/>
              <a:t> d</a:t>
            </a:r>
            <a:r>
              <a:rPr lang="en-US" dirty="0" smtClean="0"/>
              <a:t>ecision will be driven by several factors:</a:t>
            </a:r>
          </a:p>
          <a:p>
            <a:r>
              <a:rPr lang="en-US" dirty="0" smtClean="0"/>
              <a:t>What is the cost/benefit? &lt;describe&gt;</a:t>
            </a:r>
          </a:p>
          <a:p>
            <a:r>
              <a:rPr lang="en-US" dirty="0" smtClean="0"/>
              <a:t>Does the Company have the staff and capital to support a captive?</a:t>
            </a:r>
          </a:p>
          <a:p>
            <a:r>
              <a:rPr lang="en-US" dirty="0" smtClean="0"/>
              <a:t>Is management comfortable with the level of risk taking?</a:t>
            </a:r>
          </a:p>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48</a:t>
            </a:fld>
            <a:endParaRPr lang="en-GB"/>
          </a:p>
        </p:txBody>
      </p:sp>
    </p:spTree>
    <p:extLst>
      <p:ext uri="{BB962C8B-B14F-4D97-AF65-F5344CB8AC3E}">
        <p14:creationId xmlns:p14="http://schemas.microsoft.com/office/powerpoint/2010/main" val="287223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2</a:t>
            </a:fld>
            <a:endParaRPr lang="en-GB"/>
          </a:p>
        </p:txBody>
      </p:sp>
    </p:spTree>
    <p:extLst>
      <p:ext uri="{BB962C8B-B14F-4D97-AF65-F5344CB8AC3E}">
        <p14:creationId xmlns:p14="http://schemas.microsoft.com/office/powerpoint/2010/main" val="313233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3</a:t>
            </a:fld>
            <a:endParaRPr lang="en-GB"/>
          </a:p>
        </p:txBody>
      </p:sp>
    </p:spTree>
    <p:extLst>
      <p:ext uri="{BB962C8B-B14F-4D97-AF65-F5344CB8AC3E}">
        <p14:creationId xmlns:p14="http://schemas.microsoft.com/office/powerpoint/2010/main" val="3132331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4</a:t>
            </a:fld>
            <a:endParaRPr lang="en-GB"/>
          </a:p>
        </p:txBody>
      </p:sp>
    </p:spTree>
    <p:extLst>
      <p:ext uri="{BB962C8B-B14F-4D97-AF65-F5344CB8AC3E}">
        <p14:creationId xmlns:p14="http://schemas.microsoft.com/office/powerpoint/2010/main" val="313233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5</a:t>
            </a:fld>
            <a:endParaRPr lang="en-GB"/>
          </a:p>
        </p:txBody>
      </p:sp>
    </p:spTree>
    <p:extLst>
      <p:ext uri="{BB962C8B-B14F-4D97-AF65-F5344CB8AC3E}">
        <p14:creationId xmlns:p14="http://schemas.microsoft.com/office/powerpoint/2010/main" val="313233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6</a:t>
            </a:fld>
            <a:endParaRPr lang="en-GB"/>
          </a:p>
        </p:txBody>
      </p:sp>
    </p:spTree>
    <p:extLst>
      <p:ext uri="{BB962C8B-B14F-4D97-AF65-F5344CB8AC3E}">
        <p14:creationId xmlns:p14="http://schemas.microsoft.com/office/powerpoint/2010/main" val="62283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7</a:t>
            </a:fld>
            <a:endParaRPr lang="en-GB"/>
          </a:p>
        </p:txBody>
      </p:sp>
    </p:spTree>
    <p:extLst>
      <p:ext uri="{BB962C8B-B14F-4D97-AF65-F5344CB8AC3E}">
        <p14:creationId xmlns:p14="http://schemas.microsoft.com/office/powerpoint/2010/main" val="62283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8</a:t>
            </a:fld>
            <a:endParaRPr lang="en-GB"/>
          </a:p>
        </p:txBody>
      </p:sp>
    </p:spTree>
    <p:extLst>
      <p:ext uri="{BB962C8B-B14F-4D97-AF65-F5344CB8AC3E}">
        <p14:creationId xmlns:p14="http://schemas.microsoft.com/office/powerpoint/2010/main" val="62283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9</a:t>
            </a:fld>
            <a:endParaRPr lang="en-GB"/>
          </a:p>
        </p:txBody>
      </p:sp>
    </p:spTree>
    <p:extLst>
      <p:ext uri="{BB962C8B-B14F-4D97-AF65-F5344CB8AC3E}">
        <p14:creationId xmlns:p14="http://schemas.microsoft.com/office/powerpoint/2010/main" val="62283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 2013 Towers Watson. All rights reserved.</a:t>
            </a:r>
            <a:endParaRPr lang="en-GB" dirty="0"/>
          </a:p>
        </p:txBody>
      </p:sp>
      <p:sp>
        <p:nvSpPr>
          <p:cNvPr id="19" name="Footer Placeholder 18"/>
          <p:cNvSpPr>
            <a:spLocks noGrp="1"/>
          </p:cNvSpPr>
          <p:nvPr>
            <p:ph type="ftr" sz="quarter" idx="11"/>
          </p:nvPr>
        </p:nvSpPr>
        <p:spPr/>
        <p:txBody>
          <a:bodyPr/>
          <a:lstStyle/>
          <a:p>
            <a:r>
              <a:rPr lang="en-GB" smtClean="0"/>
              <a:t>towerswatson.com</a:t>
            </a:r>
            <a:endParaRPr lang="en-GB" dirty="0"/>
          </a:p>
        </p:txBody>
      </p:sp>
      <p:sp>
        <p:nvSpPr>
          <p:cNvPr id="27" name="Slide Number Placeholder 26"/>
          <p:cNvSpPr>
            <a:spLocks noGrp="1"/>
          </p:cNvSpPr>
          <p:nvPr>
            <p:ph type="sldNum" sz="quarter" idx="12"/>
          </p:nvPr>
        </p:nvSpPr>
        <p:spPr/>
        <p:txBody>
          <a:bodyPr/>
          <a:lstStyle/>
          <a:p>
            <a:fld id="{830D4EF1-2FB9-4CDA-AD22-D945B346B2F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 2013 Towers Watson. All rights reserved.</a:t>
            </a:r>
            <a:endParaRPr lang="en-GB" dirty="0"/>
          </a:p>
        </p:txBody>
      </p:sp>
      <p:sp>
        <p:nvSpPr>
          <p:cNvPr id="5" name="Footer Placeholder 4"/>
          <p:cNvSpPr>
            <a:spLocks noGrp="1"/>
          </p:cNvSpPr>
          <p:nvPr>
            <p:ph type="ftr" sz="quarter" idx="11"/>
          </p:nvPr>
        </p:nvSpPr>
        <p:spPr/>
        <p:txBody>
          <a:bodyPr/>
          <a:lstStyle/>
          <a:p>
            <a:r>
              <a:rPr lang="en-GB" smtClean="0"/>
              <a:t>towerswatson.com</a:t>
            </a:r>
            <a:endParaRPr lang="en-GB" dirty="0"/>
          </a:p>
        </p:txBody>
      </p:sp>
      <p:sp>
        <p:nvSpPr>
          <p:cNvPr id="6" name="Slide Number Placeholder 5"/>
          <p:cNvSpPr>
            <a:spLocks noGrp="1"/>
          </p:cNvSpPr>
          <p:nvPr>
            <p:ph type="sldNum" sz="quarter" idx="12"/>
          </p:nvPr>
        </p:nvSpPr>
        <p:spPr/>
        <p:txBody>
          <a:bodyPr/>
          <a:lstStyle/>
          <a:p>
            <a:fld id="{830D4EF1-2FB9-4CDA-AD22-D945B346B2F0}" type="slidenum">
              <a:rPr lang="en-GB" smtClean="0"/>
              <a:pPr/>
              <a:t>‹#›</a:t>
            </a:fld>
            <a:endParaRPr lang="en-GB"/>
          </a:p>
        </p:txBody>
      </p:sp>
    </p:spTree>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830D4EF1-2FB9-4CDA-AD22-D945B346B2F0}" type="slidenum">
              <a:rPr lang="en-GB" smtClean="0"/>
              <a:pPr/>
              <a:t>‹#›</a:t>
            </a:fld>
            <a:endParaRPr lang="en-GB"/>
          </a:p>
        </p:txBody>
      </p:sp>
    </p:spTree>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600" y="4010401"/>
            <a:ext cx="5943600" cy="385043"/>
          </a:xfrm>
          <a:solidFill>
            <a:schemeClr val="bg2"/>
          </a:solidFill>
        </p:spPr>
        <p:txBody>
          <a:bodyPr lIns="183600" tIns="28800" rIns="90000" bIns="18000">
            <a:noAutofit/>
          </a:bodyPr>
          <a:lstStyle>
            <a:lvl1pPr algn="l">
              <a:defRPr sz="25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81600" y="4460400"/>
            <a:ext cx="7315200" cy="280800"/>
          </a:xfrm>
          <a:solidFill>
            <a:schemeClr val="tx1"/>
          </a:solidFill>
        </p:spPr>
        <p:txBody>
          <a:bodyPr lIns="183600" tIns="18000" rIns="90000" bIns="18000" anchor="ctr" anchorCtr="0">
            <a:noAutofit/>
          </a:bodyPr>
          <a:lstStyle>
            <a:lvl1pPr marL="0" indent="0" algn="l">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lstStyle/>
          <a:p>
            <a:fld id="{830D4EF1-2FB9-4CDA-AD22-D945B346B2F0}" type="slidenum">
              <a:rPr lang="en-GB" smtClean="0"/>
              <a:pPr/>
              <a:t>‹#›</a:t>
            </a:fld>
            <a:endParaRPr lang="en-GB"/>
          </a:p>
        </p:txBody>
      </p:sp>
      <p:sp>
        <p:nvSpPr>
          <p:cNvPr id="11" name="Text Placeholder 10"/>
          <p:cNvSpPr>
            <a:spLocks noGrp="1"/>
          </p:cNvSpPr>
          <p:nvPr>
            <p:ph type="body" sz="quarter" idx="13"/>
          </p:nvPr>
        </p:nvSpPr>
        <p:spPr>
          <a:xfrm>
            <a:off x="250826" y="5229226"/>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648590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Slide-WithSub">
    <p:spTree>
      <p:nvGrpSpPr>
        <p:cNvPr id="1" name=""/>
        <p:cNvGrpSpPr/>
        <p:nvPr/>
      </p:nvGrpSpPr>
      <p:grpSpPr>
        <a:xfrm>
          <a:off x="0" y="0"/>
          <a:ext cx="0" cy="0"/>
          <a:chOff x="0" y="0"/>
          <a:chExt cx="0" cy="0"/>
        </a:xfrm>
      </p:grpSpPr>
      <p:sp>
        <p:nvSpPr>
          <p:cNvPr id="2" name="Title 1"/>
          <p:cNvSpPr>
            <a:spLocks noGrp="1"/>
          </p:cNvSpPr>
          <p:nvPr>
            <p:ph type="ctrTitle"/>
          </p:nvPr>
        </p:nvSpPr>
        <p:spPr>
          <a:xfrm>
            <a:off x="381600" y="980729"/>
            <a:ext cx="6635845" cy="385043"/>
          </a:xfrm>
          <a:solidFill>
            <a:schemeClr val="bg2"/>
          </a:solidFill>
        </p:spPr>
        <p:txBody>
          <a:bodyPr lIns="183600" tIns="28800" rIns="90000" bIns="18000">
            <a:noAutofit/>
          </a:bodyPr>
          <a:lstStyle>
            <a:lvl1pPr algn="l">
              <a:defRPr sz="2500">
                <a:solidFill>
                  <a:schemeClr val="tx1"/>
                </a:solidFill>
              </a:defRPr>
            </a:lvl1pPr>
          </a:lstStyle>
          <a:p>
            <a:r>
              <a:rPr lang="en-US" dirty="0" smtClean="0"/>
              <a:t>Click to edit Master title style</a:t>
            </a:r>
            <a:endParaRPr lang="en-GB" dirty="0"/>
          </a:p>
        </p:txBody>
      </p:sp>
      <p:sp>
        <p:nvSpPr>
          <p:cNvPr id="11" name="Text Placeholder 10"/>
          <p:cNvSpPr>
            <a:spLocks noGrp="1"/>
          </p:cNvSpPr>
          <p:nvPr>
            <p:ph type="body" sz="quarter" idx="13"/>
          </p:nvPr>
        </p:nvSpPr>
        <p:spPr>
          <a:xfrm>
            <a:off x="250826" y="5229226"/>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055598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830D4EF1-2FB9-4CDA-AD22-D945B346B2F0}"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 2013 Towers Watson. All rights reserved.</a:t>
            </a:r>
            <a:endParaRPr lang="en-GB" dirty="0"/>
          </a:p>
        </p:txBody>
      </p:sp>
      <p:sp>
        <p:nvSpPr>
          <p:cNvPr id="5" name="Footer Placeholder 4"/>
          <p:cNvSpPr>
            <a:spLocks noGrp="1"/>
          </p:cNvSpPr>
          <p:nvPr>
            <p:ph type="ftr" sz="quarter" idx="11"/>
          </p:nvPr>
        </p:nvSpPr>
        <p:spPr/>
        <p:txBody>
          <a:bodyPr/>
          <a:lstStyle/>
          <a:p>
            <a:r>
              <a:rPr lang="en-GB" smtClean="0"/>
              <a:t>towerswatson.com</a:t>
            </a:r>
            <a:endParaRPr lang="en-GB" dirty="0"/>
          </a:p>
        </p:txBody>
      </p:sp>
      <p:sp>
        <p:nvSpPr>
          <p:cNvPr id="6" name="Slide Number Placeholder 5"/>
          <p:cNvSpPr>
            <a:spLocks noGrp="1"/>
          </p:cNvSpPr>
          <p:nvPr>
            <p:ph type="sldNum" sz="quarter" idx="12"/>
          </p:nvPr>
        </p:nvSpPr>
        <p:spPr/>
        <p:txBody>
          <a:bodyPr/>
          <a:lstStyle/>
          <a:p>
            <a:fld id="{830D4EF1-2FB9-4CDA-AD22-D945B346B2F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 2013 Towers Watson. All rights reserved.</a:t>
            </a:r>
            <a:endParaRPr lang="en-GB" dirty="0"/>
          </a:p>
        </p:txBody>
      </p:sp>
      <p:sp>
        <p:nvSpPr>
          <p:cNvPr id="6" name="Footer Placeholder 5"/>
          <p:cNvSpPr>
            <a:spLocks noGrp="1"/>
          </p:cNvSpPr>
          <p:nvPr>
            <p:ph type="ftr" sz="quarter" idx="11"/>
          </p:nvPr>
        </p:nvSpPr>
        <p:spPr/>
        <p:txBody>
          <a:bodyPr/>
          <a:lstStyle/>
          <a:p>
            <a:r>
              <a:rPr lang="en-GB" smtClean="0"/>
              <a:t>towerswatson.com</a:t>
            </a:r>
            <a:endParaRPr lang="en-GB"/>
          </a:p>
        </p:txBody>
      </p:sp>
      <p:sp>
        <p:nvSpPr>
          <p:cNvPr id="7" name="Slide Number Placeholder 6"/>
          <p:cNvSpPr>
            <a:spLocks noGrp="1"/>
          </p:cNvSpPr>
          <p:nvPr>
            <p:ph type="sldNum" sz="quarter" idx="12"/>
          </p:nvPr>
        </p:nvSpPr>
        <p:spPr/>
        <p:txBody>
          <a:bodyPr/>
          <a:lstStyle/>
          <a:p>
            <a:fld id="{830D4EF1-2FB9-4CDA-AD22-D945B346B2F0}" type="slidenum">
              <a:rPr lang="en-GB" smtClean="0"/>
              <a:pPr/>
              <a:t>‹#›</a:t>
            </a:fld>
            <a:endParaRPr lang="en-GB" dirty="0"/>
          </a:p>
        </p:txBody>
      </p:sp>
      <p:sp>
        <p:nvSpPr>
          <p:cNvPr id="8" name="TextBox 7"/>
          <p:cNvSpPr txBox="1"/>
          <p:nvPr userDrawn="1"/>
        </p:nvSpPr>
        <p:spPr>
          <a:xfrm>
            <a:off x="5652120" y="6436801"/>
            <a:ext cx="3193429" cy="218397"/>
          </a:xfrm>
          <a:prstGeom prst="rect">
            <a:avLst/>
          </a:prstGeom>
          <a:noFill/>
        </p:spPr>
        <p:txBody>
          <a:bodyPr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defRPr/>
            </a:pPr>
            <a:r>
              <a:rPr lang="en-US" sz="600" dirty="0" smtClean="0"/>
              <a:t>Proprietary and Confidential. For Towers Watson and Towers Watson client use only.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 2013 Towers Watson. All rights reserved.</a:t>
            </a:r>
            <a:endParaRPr lang="en-GB" dirty="0"/>
          </a:p>
        </p:txBody>
      </p:sp>
      <p:sp>
        <p:nvSpPr>
          <p:cNvPr id="8" name="Footer Placeholder 7"/>
          <p:cNvSpPr>
            <a:spLocks noGrp="1"/>
          </p:cNvSpPr>
          <p:nvPr>
            <p:ph type="ftr" sz="quarter" idx="11"/>
          </p:nvPr>
        </p:nvSpPr>
        <p:spPr/>
        <p:txBody>
          <a:bodyPr/>
          <a:lstStyle/>
          <a:p>
            <a:r>
              <a:rPr lang="en-GB" smtClean="0"/>
              <a:t>towerswatson.com</a:t>
            </a:r>
            <a:endParaRPr lang="en-GB" dirty="0"/>
          </a:p>
        </p:txBody>
      </p:sp>
      <p:sp>
        <p:nvSpPr>
          <p:cNvPr id="9" name="Slide Number Placeholder 8"/>
          <p:cNvSpPr>
            <a:spLocks noGrp="1"/>
          </p:cNvSpPr>
          <p:nvPr>
            <p:ph type="sldNum" sz="quarter" idx="12"/>
          </p:nvPr>
        </p:nvSpPr>
        <p:spPr/>
        <p:txBody>
          <a:bodyPr/>
          <a:lstStyle/>
          <a:p>
            <a:fld id="{830D4EF1-2FB9-4CDA-AD22-D945B346B2F0}" type="slidenum">
              <a:rPr lang="en-GB" smtClean="0"/>
              <a:pPr/>
              <a:t>‹#›</a:t>
            </a:fld>
            <a:endParaRPr lang="en-GB"/>
          </a:p>
        </p:txBody>
      </p:sp>
    </p:spTree>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 2013 Towers Watson. All rights reserved.</a:t>
            </a:r>
            <a:endParaRPr lang="en-GB" dirty="0"/>
          </a:p>
        </p:txBody>
      </p:sp>
      <p:sp>
        <p:nvSpPr>
          <p:cNvPr id="4" name="Footer Placeholder 3"/>
          <p:cNvSpPr>
            <a:spLocks noGrp="1"/>
          </p:cNvSpPr>
          <p:nvPr>
            <p:ph type="ftr" sz="quarter" idx="11"/>
          </p:nvPr>
        </p:nvSpPr>
        <p:spPr/>
        <p:txBody>
          <a:bodyPr/>
          <a:lstStyle/>
          <a:p>
            <a:r>
              <a:rPr lang="en-GB" smtClean="0"/>
              <a:t>towerswatson.com</a:t>
            </a:r>
            <a:endParaRPr lang="en-GB" dirty="0"/>
          </a:p>
        </p:txBody>
      </p:sp>
      <p:sp>
        <p:nvSpPr>
          <p:cNvPr id="5" name="Slide Number Placeholder 4"/>
          <p:cNvSpPr>
            <a:spLocks noGrp="1"/>
          </p:cNvSpPr>
          <p:nvPr>
            <p:ph type="sldNum" sz="quarter" idx="12"/>
          </p:nvPr>
        </p:nvSpPr>
        <p:spPr/>
        <p:txBody>
          <a:bodyPr/>
          <a:lstStyle/>
          <a:p>
            <a:fld id="{830D4EF1-2FB9-4CDA-AD22-D945B346B2F0}" type="slidenum">
              <a:rPr lang="en-GB" smtClean="0"/>
              <a:pPr/>
              <a:t>‹#›</a:t>
            </a:fld>
            <a:endParaRPr lang="en-GB" dirty="0"/>
          </a:p>
        </p:txBody>
      </p:sp>
      <p:sp>
        <p:nvSpPr>
          <p:cNvPr id="6" name="TextBox 5"/>
          <p:cNvSpPr txBox="1"/>
          <p:nvPr userDrawn="1"/>
        </p:nvSpPr>
        <p:spPr>
          <a:xfrm>
            <a:off x="5652120" y="6436801"/>
            <a:ext cx="3193429" cy="218397"/>
          </a:xfrm>
          <a:prstGeom prst="rect">
            <a:avLst/>
          </a:prstGeom>
          <a:noFill/>
        </p:spPr>
        <p:txBody>
          <a:bodyPr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defRPr/>
            </a:pPr>
            <a:r>
              <a:rPr lang="en-US" sz="600" dirty="0" smtClean="0"/>
              <a:t>Proprietary and Confidential. For Towers Watson and Towers Watson client use only.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2013 Towers Watson. All rights reserved.</a:t>
            </a:r>
            <a:endParaRPr lang="en-GB" dirty="0"/>
          </a:p>
        </p:txBody>
      </p:sp>
      <p:sp>
        <p:nvSpPr>
          <p:cNvPr id="3" name="Footer Placeholder 2"/>
          <p:cNvSpPr>
            <a:spLocks noGrp="1"/>
          </p:cNvSpPr>
          <p:nvPr>
            <p:ph type="ftr" sz="quarter" idx="11"/>
          </p:nvPr>
        </p:nvSpPr>
        <p:spPr/>
        <p:txBody>
          <a:bodyPr/>
          <a:lstStyle/>
          <a:p>
            <a:r>
              <a:rPr lang="en-GB" smtClean="0"/>
              <a:t>towerswatson.com</a:t>
            </a:r>
            <a:endParaRPr lang="en-GB" dirty="0"/>
          </a:p>
        </p:txBody>
      </p:sp>
      <p:sp>
        <p:nvSpPr>
          <p:cNvPr id="4" name="Slide Number Placeholder 3"/>
          <p:cNvSpPr>
            <a:spLocks noGrp="1"/>
          </p:cNvSpPr>
          <p:nvPr>
            <p:ph type="sldNum" sz="quarter" idx="12"/>
          </p:nvPr>
        </p:nvSpPr>
        <p:spPr/>
        <p:txBody>
          <a:bodyPr/>
          <a:lstStyle/>
          <a:p>
            <a:fld id="{830D4EF1-2FB9-4CDA-AD22-D945B346B2F0}" type="slidenum">
              <a:rPr lang="en-GB" smtClean="0"/>
              <a:pPr/>
              <a:t>‹#›</a:t>
            </a:fld>
            <a:endParaRPr lang="en-GB"/>
          </a:p>
        </p:txBody>
      </p:sp>
    </p:spTree>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 2013 Towers Watson. All rights reserved.</a:t>
            </a:r>
            <a:endParaRPr lang="en-GB" dirty="0"/>
          </a:p>
        </p:txBody>
      </p:sp>
      <p:sp>
        <p:nvSpPr>
          <p:cNvPr id="6" name="Footer Placeholder 5"/>
          <p:cNvSpPr>
            <a:spLocks noGrp="1"/>
          </p:cNvSpPr>
          <p:nvPr>
            <p:ph type="ftr" sz="quarter" idx="11"/>
          </p:nvPr>
        </p:nvSpPr>
        <p:spPr/>
        <p:txBody>
          <a:bodyPr/>
          <a:lstStyle/>
          <a:p>
            <a:r>
              <a:rPr lang="en-GB" smtClean="0"/>
              <a:t>towerswatson.com</a:t>
            </a:r>
            <a:endParaRPr lang="en-GB" dirty="0"/>
          </a:p>
        </p:txBody>
      </p:sp>
      <p:sp>
        <p:nvSpPr>
          <p:cNvPr id="7" name="Slide Number Placeholder 6"/>
          <p:cNvSpPr>
            <a:spLocks noGrp="1"/>
          </p:cNvSpPr>
          <p:nvPr>
            <p:ph type="sldNum" sz="quarter" idx="12"/>
          </p:nvPr>
        </p:nvSpPr>
        <p:spPr/>
        <p:txBody>
          <a:bodyPr/>
          <a:lstStyle/>
          <a:p>
            <a:fld id="{830D4EF1-2FB9-4CDA-AD22-D945B346B2F0}" type="slidenum">
              <a:rPr lang="en-GB" smtClean="0"/>
              <a:pPr/>
              <a:t>‹#›</a:t>
            </a:fld>
            <a:endParaRPr lang="en-GB"/>
          </a:p>
        </p:txBody>
      </p:sp>
    </p:spTree>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 2013 Towers Watson. All rights reserved.</a:t>
            </a:r>
            <a:endParaRPr lang="en-GB" dirty="0"/>
          </a:p>
        </p:txBody>
      </p:sp>
      <p:sp>
        <p:nvSpPr>
          <p:cNvPr id="6" name="Footer Placeholder 5"/>
          <p:cNvSpPr>
            <a:spLocks noGrp="1"/>
          </p:cNvSpPr>
          <p:nvPr>
            <p:ph type="ftr" sz="quarter" idx="11"/>
          </p:nvPr>
        </p:nvSpPr>
        <p:spPr/>
        <p:txBody>
          <a:bodyPr/>
          <a:lstStyle/>
          <a:p>
            <a:r>
              <a:rPr lang="en-GB" smtClean="0"/>
              <a:t>towerswatson.com</a:t>
            </a:r>
            <a:endParaRPr lang="en-GB" dirty="0"/>
          </a:p>
        </p:txBody>
      </p:sp>
      <p:sp>
        <p:nvSpPr>
          <p:cNvPr id="7" name="Slide Number Placeholder 6"/>
          <p:cNvSpPr>
            <a:spLocks noGrp="1"/>
          </p:cNvSpPr>
          <p:nvPr>
            <p:ph type="sldNum" sz="quarter" idx="12"/>
          </p:nvPr>
        </p:nvSpPr>
        <p:spPr>
          <a:xfrm>
            <a:off x="8077200" y="6356351"/>
            <a:ext cx="609600" cy="365125"/>
          </a:xfrm>
        </p:spPr>
        <p:txBody>
          <a:bodyPr/>
          <a:lstStyle/>
          <a:p>
            <a:fld id="{830D4EF1-2FB9-4CDA-AD22-D945B346B2F0}"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sldNum="0" hdr="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 2013 Towers Watson. All rights reserved.</a:t>
            </a:r>
            <a:endParaRPr lang="en-GB" dirty="0"/>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GB" smtClean="0"/>
              <a:t>towerswatson.com</a:t>
            </a:r>
            <a:endParaRPr lang="en-GB" dirty="0"/>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0D4EF1-2FB9-4CDA-AD22-D945B346B2F0}"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35" r:id="rId13"/>
  </p:sldLayoutIdLst>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slideLayout" Target="../slideLayouts/slideLayout12.xml"/><Relationship Id="rId5" Type="http://schemas.openxmlformats.org/officeDocument/2006/relationships/notesSlide" Target="../notesSlides/notesSlide1.xml"/><Relationship Id="rId1" Type="http://schemas.openxmlformats.org/officeDocument/2006/relationships/tags" Target="../tags/tag2.xml"/><Relationship Id="rId2"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Worksheet1.xlsx"/><Relationship Id="rId5"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Excel_Worksheet2.xlsx"/><Relationship Id="rId5"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4.png"/><Relationship Id="rId1" Type="http://schemas.openxmlformats.org/officeDocument/2006/relationships/tags" Target="../tags/tag5.xml"/><Relationship Id="rId2"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 Id="rId11" Type="http://schemas.openxmlformats.org/officeDocument/2006/relationships/image" Target="../media/image11.jpeg"/><Relationship Id="rId1" Type="http://schemas.openxmlformats.org/officeDocument/2006/relationships/tags" Target="../tags/tag7.xml"/><Relationship Id="rId2"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1" Type="http://schemas.openxmlformats.org/officeDocument/2006/relationships/tags" Target="../tags/tag9.xml"/><Relationship Id="rId2"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1" Type="http://schemas.openxmlformats.org/officeDocument/2006/relationships/tags" Target="../tags/tag11.xml"/><Relationship Id="rId2"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fontScale="90000"/>
          </a:bodyPr>
          <a:lstStyle/>
          <a:p>
            <a:r>
              <a:rPr lang="en-GB" dirty="0" smtClean="0">
                <a:solidFill>
                  <a:schemeClr val="accent1"/>
                </a:solidFill>
              </a:rPr>
              <a:t>Captives 101</a:t>
            </a:r>
            <a:endParaRPr lang="en-GB" dirty="0">
              <a:solidFill>
                <a:schemeClr val="accent1"/>
              </a:solidFill>
            </a:endParaRPr>
          </a:p>
        </p:txBody>
      </p:sp>
      <p:sp>
        <p:nvSpPr>
          <p:cNvPr id="3" name="Subtitle 2"/>
          <p:cNvSpPr>
            <a:spLocks noGrp="1"/>
          </p:cNvSpPr>
          <p:nvPr>
            <p:ph type="subTitle" idx="1"/>
            <p:custDataLst>
              <p:tags r:id="rId3"/>
            </p:custDataLst>
          </p:nvPr>
        </p:nvSpPr>
        <p:spPr/>
        <p:txBody>
          <a:bodyPr/>
          <a:lstStyle/>
          <a:p>
            <a:r>
              <a:rPr lang="en-GB" dirty="0" smtClean="0"/>
              <a:t>What is Captive Insurance? How do I know if its right for my business?</a:t>
            </a:r>
            <a:endParaRPr lang="en-GB" dirty="0"/>
          </a:p>
        </p:txBody>
      </p:sp>
      <p:sp>
        <p:nvSpPr>
          <p:cNvPr id="7" name="Text Placeholder 6"/>
          <p:cNvSpPr>
            <a:spLocks noGrp="1"/>
          </p:cNvSpPr>
          <p:nvPr>
            <p:ph type="body" sz="quarter" idx="13"/>
          </p:nvPr>
        </p:nvSpPr>
        <p:spPr/>
        <p:txBody>
          <a:bodyPr/>
          <a:lstStyle/>
          <a:p>
            <a:r>
              <a:rPr lang="en-US" dirty="0" smtClean="0"/>
              <a:t>CT Captive Symposium, October 25, 2017</a:t>
            </a:r>
          </a:p>
          <a:p>
            <a:r>
              <a:rPr lang="en-US" dirty="0" smtClean="0"/>
              <a:t>Rocco Mancini, Marsh Captive Solutions</a:t>
            </a:r>
          </a:p>
          <a:p>
            <a:r>
              <a:rPr lang="en-US" dirty="0" smtClean="0"/>
              <a:t>Alicia Miller, Crowe Horwath </a:t>
            </a:r>
          </a:p>
          <a:p>
            <a:r>
              <a:rPr lang="en-US" dirty="0" smtClean="0"/>
              <a:t>Colin Finch Milliman</a:t>
            </a:r>
          </a:p>
          <a:p>
            <a:r>
              <a:rPr lang="en-US" dirty="0" smtClean="0"/>
              <a:t>Janet Grace, CT Insurance</a:t>
            </a:r>
            <a:r>
              <a:rPr lang="en-US" baseline="0" dirty="0" smtClean="0"/>
              <a:t> Dept., Moderator</a:t>
            </a:r>
            <a:endParaRPr lang="en-US" dirty="0"/>
          </a:p>
        </p:txBody>
      </p:sp>
      <p:sp>
        <p:nvSpPr>
          <p:cNvPr id="9" name="Path"/>
          <p:cNvSpPr/>
          <p:nvPr/>
        </p:nvSpPr>
        <p:spPr>
          <a:xfrm>
            <a:off x="3275857" y="6560409"/>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schemeClr val="tx1"/>
              </a:solidFill>
            </a:endParaRPr>
          </a:p>
        </p:txBody>
      </p:sp>
    </p:spTree>
    <p:custDataLst>
      <p:tags r:id="rId1"/>
    </p:custDataLst>
    <p:extLst>
      <p:ext uri="{BB962C8B-B14F-4D97-AF65-F5344CB8AC3E}">
        <p14:creationId xmlns:p14="http://schemas.microsoft.com/office/powerpoint/2010/main" val="883658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US" sz="2400" dirty="0"/>
              <a:t>Steps in Setting up a Captive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75209317"/>
              </p:ext>
            </p:extLst>
          </p:nvPr>
        </p:nvGraphicFramePr>
        <p:xfrm>
          <a:off x="381000" y="2209800"/>
          <a:ext cx="8534399"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1573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US" sz="2400" dirty="0" smtClean="0"/>
              <a:t>Why Do a (Feasibility) Study?</a:t>
            </a:r>
            <a:endParaRPr lang="en-US" sz="2400" dirty="0"/>
          </a:p>
        </p:txBody>
      </p:sp>
      <p:grpSp>
        <p:nvGrpSpPr>
          <p:cNvPr id="5" name="Group 4"/>
          <p:cNvGrpSpPr>
            <a:grpSpLocks noChangeAspect="1"/>
          </p:cNvGrpSpPr>
          <p:nvPr/>
        </p:nvGrpSpPr>
        <p:grpSpPr>
          <a:xfrm>
            <a:off x="822960" y="1463040"/>
            <a:ext cx="7498080" cy="4854394"/>
            <a:chOff x="351306" y="1012472"/>
            <a:chExt cx="6728418" cy="4356100"/>
          </a:xfrm>
        </p:grpSpPr>
        <p:pic>
          <p:nvPicPr>
            <p:cNvPr id="6" name="Picture 5"/>
            <p:cNvPicPr>
              <a:picLocks noChangeAspect="1"/>
            </p:cNvPicPr>
            <p:nvPr/>
          </p:nvPicPr>
          <p:blipFill>
            <a:blip r:embed="rId3"/>
            <a:stretch>
              <a:fillRect/>
            </a:stretch>
          </p:blipFill>
          <p:spPr>
            <a:xfrm>
              <a:off x="351306" y="1012472"/>
              <a:ext cx="3314700" cy="4356100"/>
            </a:xfrm>
            <a:prstGeom prst="rect">
              <a:avLst/>
            </a:prstGeom>
          </p:spPr>
        </p:pic>
        <p:pic>
          <p:nvPicPr>
            <p:cNvPr id="7" name="Picture 6"/>
            <p:cNvPicPr>
              <a:picLocks noChangeAspect="1"/>
            </p:cNvPicPr>
            <p:nvPr/>
          </p:nvPicPr>
          <p:blipFill>
            <a:blip r:embed="rId4"/>
            <a:stretch>
              <a:fillRect/>
            </a:stretch>
          </p:blipFill>
          <p:spPr>
            <a:xfrm>
              <a:off x="3765024" y="1012472"/>
              <a:ext cx="3314700" cy="4356100"/>
            </a:xfrm>
            <a:prstGeom prst="rect">
              <a:avLst/>
            </a:prstGeom>
          </p:spPr>
        </p:pic>
      </p:grpSp>
    </p:spTree>
    <p:extLst>
      <p:ext uri="{BB962C8B-B14F-4D97-AF65-F5344CB8AC3E}">
        <p14:creationId xmlns:p14="http://schemas.microsoft.com/office/powerpoint/2010/main" val="192511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US" sz="2400" dirty="0" smtClean="0"/>
              <a:t>Feasibility Studies</a:t>
            </a:r>
            <a:endParaRPr lang="en-US" sz="2400" dirty="0"/>
          </a:p>
        </p:txBody>
      </p:sp>
      <p:sp>
        <p:nvSpPr>
          <p:cNvPr id="3" name="Content Placeholder 2"/>
          <p:cNvSpPr>
            <a:spLocks noGrp="1"/>
          </p:cNvSpPr>
          <p:nvPr>
            <p:ph idx="1"/>
          </p:nvPr>
        </p:nvSpPr>
        <p:spPr>
          <a:xfrm>
            <a:off x="457200" y="1700808"/>
            <a:ext cx="8229600" cy="4623792"/>
          </a:xfrm>
        </p:spPr>
        <p:txBody>
          <a:bodyPr>
            <a:normAutofit fontScale="92500"/>
          </a:bodyPr>
          <a:lstStyle/>
          <a:p>
            <a:pPr lvl="0">
              <a:defRPr/>
            </a:pPr>
            <a:r>
              <a:rPr lang="en-US" sz="2800" dirty="0" smtClean="0"/>
              <a:t>Strategic fit for the business:</a:t>
            </a:r>
          </a:p>
          <a:p>
            <a:pPr lvl="1">
              <a:defRPr/>
            </a:pPr>
            <a:r>
              <a:rPr lang="en-US" dirty="0" smtClean="0"/>
              <a:t>Input from Key executives/staff</a:t>
            </a:r>
          </a:p>
          <a:p>
            <a:pPr lvl="1">
              <a:defRPr/>
            </a:pPr>
            <a:r>
              <a:rPr kumimoji="0" lang="en-US" sz="2400" b="0" kern="1200" dirty="0" smtClean="0">
                <a:solidFill>
                  <a:schemeClr val="tx1"/>
                </a:solidFill>
                <a:effectLst/>
                <a:latin typeface="+mn-lt"/>
                <a:ea typeface="+mn-ea"/>
                <a:cs typeface="+mn-cs"/>
              </a:rPr>
              <a:t>Understand operations, risks, &amp; the insurance program</a:t>
            </a:r>
          </a:p>
          <a:p>
            <a:pPr lvl="1" indent="-274320">
              <a:buClr>
                <a:schemeClr val="accent3"/>
              </a:buClr>
              <a:buSzPct val="95000"/>
              <a:defRPr/>
            </a:pPr>
            <a:r>
              <a:rPr kumimoji="0" lang="en-US" sz="2400" b="0" kern="1200" dirty="0" smtClean="0">
                <a:solidFill>
                  <a:schemeClr val="tx1"/>
                </a:solidFill>
                <a:effectLst/>
                <a:latin typeface="+mn-lt"/>
                <a:ea typeface="+mn-ea"/>
                <a:cs typeface="+mn-cs"/>
              </a:rPr>
              <a:t>Discuss business strategies and goals, among other things</a:t>
            </a:r>
          </a:p>
          <a:p>
            <a:pPr lvl="1" indent="-274320">
              <a:buClr>
                <a:schemeClr val="accent3"/>
              </a:buClr>
              <a:buSzPct val="95000"/>
              <a:defRPr/>
            </a:pPr>
            <a:r>
              <a:rPr lang="en-US" dirty="0" smtClean="0"/>
              <a:t>Involve </a:t>
            </a:r>
            <a:r>
              <a:rPr lang="en-US" dirty="0"/>
              <a:t>tax and legal professionals;  discussed corporate structures and the tax status today as well as implications of any planned strategic changes</a:t>
            </a:r>
          </a:p>
          <a:p>
            <a:pPr lvl="1" indent="-274320">
              <a:buClr>
                <a:schemeClr val="accent3"/>
              </a:buClr>
              <a:buSzPct val="95000"/>
              <a:defRPr/>
            </a:pPr>
            <a:r>
              <a:rPr lang="en-US" dirty="0"/>
              <a:t>Consider level of </a:t>
            </a:r>
            <a:r>
              <a:rPr lang="en-US" dirty="0" smtClean="0"/>
              <a:t>control:</a:t>
            </a:r>
          </a:p>
          <a:p>
            <a:pPr lvl="2" indent="-274320">
              <a:buClr>
                <a:schemeClr val="accent3"/>
              </a:buClr>
              <a:buSzPct val="95000"/>
              <a:defRPr/>
            </a:pPr>
            <a:r>
              <a:rPr lang="en-US" dirty="0" smtClean="0"/>
              <a:t>Form </a:t>
            </a:r>
            <a:r>
              <a:rPr lang="en-US" dirty="0"/>
              <a:t>own captive</a:t>
            </a:r>
          </a:p>
          <a:p>
            <a:pPr lvl="2" indent="-274320">
              <a:buClr>
                <a:schemeClr val="accent3"/>
              </a:buClr>
              <a:buSzPct val="95000"/>
              <a:defRPr/>
            </a:pPr>
            <a:r>
              <a:rPr lang="en-US" dirty="0" smtClean="0"/>
              <a:t>Instead, </a:t>
            </a:r>
            <a:r>
              <a:rPr lang="en-US" dirty="0"/>
              <a:t>seek to join an existing group </a:t>
            </a:r>
            <a:r>
              <a:rPr lang="en-US" dirty="0" smtClean="0"/>
              <a:t>captive</a:t>
            </a:r>
          </a:p>
          <a:p>
            <a:pPr lvl="2" indent="-274320">
              <a:buClr>
                <a:schemeClr val="accent3"/>
              </a:buClr>
              <a:buSzPct val="95000"/>
              <a:defRPr/>
            </a:pPr>
            <a:r>
              <a:rPr lang="en-US" dirty="0" smtClean="0"/>
              <a:t>or </a:t>
            </a:r>
            <a:r>
              <a:rPr lang="en-US" dirty="0"/>
              <a:t>joining a segregated cell captive owned by a third party, if so whom?</a:t>
            </a:r>
          </a:p>
          <a:p>
            <a:pPr marL="365760" lvl="1" indent="0">
              <a:buClr>
                <a:schemeClr val="accent3"/>
              </a:buClr>
              <a:buSzPct val="95000"/>
              <a:buNone/>
              <a:defRPr/>
            </a:pPr>
            <a:endParaRPr kumimoji="0" lang="en-US" sz="2400" b="0" kern="1200" dirty="0" smtClean="0">
              <a:solidFill>
                <a:schemeClr val="tx1"/>
              </a:solidFill>
              <a:effectLst/>
              <a:latin typeface="+mn-lt"/>
              <a:ea typeface="+mn-ea"/>
              <a:cs typeface="+mn-cs"/>
            </a:endParaRPr>
          </a:p>
          <a:p>
            <a:pPr marL="0" indent="0">
              <a:buNone/>
            </a:pPr>
            <a:endParaRPr lang="en-US" sz="2000" i="1" dirty="0" smtClean="0">
              <a:solidFill>
                <a:schemeClr val="accent1">
                  <a:lumMod val="50000"/>
                </a:schemeClr>
              </a:solidFill>
            </a:endParaRPr>
          </a:p>
        </p:txBody>
      </p:sp>
    </p:spTree>
    <p:extLst>
      <p:ext uri="{BB962C8B-B14F-4D97-AF65-F5344CB8AC3E}">
        <p14:creationId xmlns:p14="http://schemas.microsoft.com/office/powerpoint/2010/main" val="3102550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US" sz="2400" dirty="0" smtClean="0"/>
              <a:t>Captives: Roles </a:t>
            </a:r>
            <a:r>
              <a:rPr lang="en-US" sz="2400" dirty="0"/>
              <a:t>of the Actuary</a:t>
            </a:r>
          </a:p>
        </p:txBody>
      </p:sp>
      <p:sp>
        <p:nvSpPr>
          <p:cNvPr id="3" name="Content Placeholder 2"/>
          <p:cNvSpPr>
            <a:spLocks noGrp="1"/>
          </p:cNvSpPr>
          <p:nvPr>
            <p:ph idx="1"/>
          </p:nvPr>
        </p:nvSpPr>
        <p:spPr/>
        <p:txBody>
          <a:bodyPr>
            <a:normAutofit/>
          </a:bodyPr>
          <a:lstStyle/>
          <a:p>
            <a:pPr>
              <a:defRPr/>
            </a:pPr>
            <a:r>
              <a:rPr lang="en-US" sz="2800" dirty="0"/>
              <a:t>Retention Analysis</a:t>
            </a:r>
          </a:p>
          <a:p>
            <a:pPr>
              <a:defRPr/>
            </a:pPr>
            <a:r>
              <a:rPr lang="en-US" sz="2800" dirty="0"/>
              <a:t>Feasibility Analysis</a:t>
            </a:r>
          </a:p>
          <a:p>
            <a:pPr>
              <a:defRPr/>
            </a:pPr>
            <a:r>
              <a:rPr lang="en-US" sz="2800" dirty="0"/>
              <a:t>Annual Reserving (incl. Statement of Actuarial Opinion (“SAO”))</a:t>
            </a:r>
          </a:p>
          <a:p>
            <a:pPr>
              <a:defRPr/>
            </a:pPr>
            <a:r>
              <a:rPr lang="en-US" sz="2800" dirty="0"/>
              <a:t>Annual Funding</a:t>
            </a:r>
          </a:p>
          <a:p>
            <a:pPr>
              <a:defRPr/>
            </a:pPr>
            <a:r>
              <a:rPr lang="en-US" sz="2800" dirty="0"/>
              <a:t>Other Supporting Services</a:t>
            </a:r>
          </a:p>
          <a:p>
            <a:pPr>
              <a:defRPr/>
            </a:pPr>
            <a:endParaRPr lang="en-US" sz="2800" dirty="0"/>
          </a:p>
        </p:txBody>
      </p:sp>
    </p:spTree>
    <p:extLst>
      <p:ext uri="{BB962C8B-B14F-4D97-AF65-F5344CB8AC3E}">
        <p14:creationId xmlns:p14="http://schemas.microsoft.com/office/powerpoint/2010/main" val="2149239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24712"/>
          </a:xfrm>
        </p:spPr>
        <p:txBody>
          <a:bodyPr>
            <a:noAutofit/>
          </a:bodyPr>
          <a:lstStyle/>
          <a:p>
            <a:r>
              <a:rPr lang="en-US" sz="2000" b="1" dirty="0" smtClean="0"/>
              <a:t>Roles </a:t>
            </a:r>
            <a:r>
              <a:rPr lang="en-US" sz="2000" b="1" dirty="0"/>
              <a:t>of </a:t>
            </a:r>
            <a:r>
              <a:rPr lang="en-US" sz="2000" b="1" dirty="0" smtClean="0"/>
              <a:t>the </a:t>
            </a:r>
            <a:r>
              <a:rPr lang="en-US" sz="2000" b="1" dirty="0"/>
              <a:t>Actuary – Retention Analysis</a:t>
            </a:r>
            <a:endParaRPr lang="en-US" sz="1800" b="1" dirty="0"/>
          </a:p>
        </p:txBody>
      </p:sp>
      <p:sp>
        <p:nvSpPr>
          <p:cNvPr id="5" name="Content Placeholder 4"/>
          <p:cNvSpPr>
            <a:spLocks noGrp="1"/>
          </p:cNvSpPr>
          <p:nvPr>
            <p:ph sz="quarter" idx="2"/>
          </p:nvPr>
        </p:nvSpPr>
        <p:spPr>
          <a:xfrm>
            <a:off x="457200" y="1844824"/>
            <a:ext cx="4040188" cy="3845720"/>
          </a:xfrm>
        </p:spPr>
        <p:txBody>
          <a:bodyPr>
            <a:normAutofit fontScale="85000" lnSpcReduction="20000"/>
          </a:bodyPr>
          <a:lstStyle/>
          <a:p>
            <a:r>
              <a:rPr lang="en-US" sz="2400" dirty="0"/>
              <a:t>Analysis in determine an organization’s best use of it’s capital when deciding to retain or transfer risk</a:t>
            </a:r>
          </a:p>
          <a:p>
            <a:r>
              <a:rPr lang="en-US" sz="2400" dirty="0"/>
              <a:t>Determination of optimal retention by evaluating:</a:t>
            </a:r>
          </a:p>
          <a:p>
            <a:pPr lvl="1">
              <a:defRPr/>
            </a:pPr>
            <a:r>
              <a:rPr lang="en-US" sz="2300" dirty="0"/>
              <a:t>Expected losses</a:t>
            </a:r>
          </a:p>
          <a:p>
            <a:pPr lvl="1">
              <a:defRPr/>
            </a:pPr>
            <a:r>
              <a:rPr lang="en-US" sz="2300" dirty="0"/>
              <a:t>Probability distributions</a:t>
            </a:r>
          </a:p>
          <a:p>
            <a:pPr lvl="1">
              <a:defRPr/>
            </a:pPr>
            <a:r>
              <a:rPr lang="en-US" sz="2300" dirty="0"/>
              <a:t>Risk appetite</a:t>
            </a:r>
          </a:p>
          <a:p>
            <a:pPr lvl="1">
              <a:defRPr/>
            </a:pPr>
            <a:r>
              <a:rPr lang="en-US" sz="2300" dirty="0"/>
              <a:t>Reinsurance/excess insurance industry quotes</a:t>
            </a:r>
          </a:p>
          <a:p>
            <a:pPr lvl="1">
              <a:defRPr/>
            </a:pPr>
            <a:r>
              <a:rPr lang="en-US" sz="2300" dirty="0"/>
              <a:t>Total Cost of Risk and Capital</a:t>
            </a:r>
          </a:p>
        </p:txBody>
      </p:sp>
      <p:sp>
        <p:nvSpPr>
          <p:cNvPr id="6" name="Content Placeholder 5"/>
          <p:cNvSpPr>
            <a:spLocks noGrp="1"/>
          </p:cNvSpPr>
          <p:nvPr>
            <p:ph sz="quarter" idx="4"/>
          </p:nvPr>
        </p:nvSpPr>
        <p:spPr>
          <a:xfrm>
            <a:off x="4672057" y="1844824"/>
            <a:ext cx="4041775" cy="4869160"/>
          </a:xfrm>
        </p:spPr>
        <p:txBody>
          <a:bodyPr>
            <a:normAutofit fontScale="92500" lnSpcReduction="10000"/>
          </a:bodyPr>
          <a:lstStyle/>
          <a:p>
            <a:r>
              <a:rPr lang="en-US" dirty="0"/>
              <a:t>Typical data required includes:</a:t>
            </a:r>
          </a:p>
          <a:p>
            <a:pPr lvl="1">
              <a:defRPr/>
            </a:pPr>
            <a:r>
              <a:rPr lang="en-US" sz="2100" dirty="0"/>
              <a:t>Basic operational information – historical deductibles/retentions, operational changes, etc. </a:t>
            </a:r>
          </a:p>
          <a:p>
            <a:pPr lvl="1">
              <a:defRPr/>
            </a:pPr>
            <a:r>
              <a:rPr lang="en-US" sz="2100" dirty="0"/>
              <a:t>Historical annual loss summaries (minimum 5 years) – includes accident/report date, paid loss and ALAE, case reserves, by claim</a:t>
            </a:r>
          </a:p>
          <a:p>
            <a:pPr lvl="1">
              <a:defRPr/>
            </a:pPr>
            <a:r>
              <a:rPr lang="en-US" sz="2100" dirty="0"/>
              <a:t>Exposure information (historical and prospective</a:t>
            </a:r>
          </a:p>
          <a:p>
            <a:pPr lvl="1">
              <a:defRPr/>
            </a:pPr>
            <a:r>
              <a:rPr lang="en-US" sz="2100" dirty="0"/>
              <a:t>Reinsurance (excess insurance) quotes at limits to be considered</a:t>
            </a:r>
          </a:p>
          <a:p>
            <a:pPr lvl="1">
              <a:defRPr/>
            </a:pPr>
            <a:r>
              <a:rPr lang="en-US" sz="2100" dirty="0"/>
              <a:t>Company selected loss confidence level</a:t>
            </a:r>
          </a:p>
        </p:txBody>
      </p:sp>
    </p:spTree>
    <p:extLst>
      <p:ext uri="{BB962C8B-B14F-4D97-AF65-F5344CB8AC3E}">
        <p14:creationId xmlns:p14="http://schemas.microsoft.com/office/powerpoint/2010/main" val="3271292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24712"/>
          </a:xfrm>
        </p:spPr>
        <p:txBody>
          <a:bodyPr>
            <a:noAutofit/>
          </a:bodyPr>
          <a:lstStyle/>
          <a:p>
            <a:r>
              <a:rPr lang="en-US" sz="2000" b="1" dirty="0" smtClean="0"/>
              <a:t>Roles of the Actuary – Feasibility Study</a:t>
            </a:r>
            <a:endParaRPr lang="en-US" sz="2000" b="1" dirty="0"/>
          </a:p>
        </p:txBody>
      </p:sp>
      <p:sp>
        <p:nvSpPr>
          <p:cNvPr id="5" name="Content Placeholder 4"/>
          <p:cNvSpPr>
            <a:spLocks noGrp="1"/>
          </p:cNvSpPr>
          <p:nvPr>
            <p:ph sz="quarter" idx="2"/>
          </p:nvPr>
        </p:nvSpPr>
        <p:spPr>
          <a:xfrm>
            <a:off x="464427" y="2060848"/>
            <a:ext cx="8291263" cy="3845720"/>
          </a:xfrm>
        </p:spPr>
        <p:txBody>
          <a:bodyPr>
            <a:normAutofit/>
          </a:bodyPr>
          <a:lstStyle/>
          <a:p>
            <a:pPr>
              <a:lnSpc>
                <a:spcPct val="80000"/>
              </a:lnSpc>
            </a:pPr>
            <a:r>
              <a:rPr lang="en-US" sz="2000" dirty="0"/>
              <a:t>Evaluation of the financial viability of the captive</a:t>
            </a:r>
          </a:p>
          <a:p>
            <a:pPr lvl="1">
              <a:lnSpc>
                <a:spcPct val="80000"/>
              </a:lnSpc>
            </a:pPr>
            <a:endParaRPr lang="en-US" sz="1800" dirty="0" smtClean="0"/>
          </a:p>
          <a:p>
            <a:pPr lvl="1">
              <a:lnSpc>
                <a:spcPct val="80000"/>
              </a:lnSpc>
            </a:pPr>
            <a:r>
              <a:rPr lang="en-US" sz="1800" dirty="0" smtClean="0"/>
              <a:t>Includes:</a:t>
            </a:r>
            <a:endParaRPr lang="en-US" sz="1800" dirty="0"/>
          </a:p>
          <a:p>
            <a:pPr lvl="2">
              <a:lnSpc>
                <a:spcPct val="80000"/>
              </a:lnSpc>
              <a:defRPr/>
            </a:pPr>
            <a:r>
              <a:rPr lang="en-US" sz="1600" dirty="0"/>
              <a:t>Forecast of loss estimates under certain/various policy limits and/or net </a:t>
            </a:r>
            <a:r>
              <a:rPr lang="en-US" sz="1600" dirty="0" smtClean="0"/>
              <a:t>retentions</a:t>
            </a:r>
          </a:p>
          <a:p>
            <a:pPr lvl="2">
              <a:lnSpc>
                <a:spcPct val="80000"/>
              </a:lnSpc>
              <a:defRPr/>
            </a:pPr>
            <a:endParaRPr lang="en-US" sz="1600" dirty="0"/>
          </a:p>
          <a:p>
            <a:pPr lvl="2">
              <a:lnSpc>
                <a:spcPct val="80000"/>
              </a:lnSpc>
              <a:defRPr/>
            </a:pPr>
            <a:r>
              <a:rPr lang="en-US" sz="1600" dirty="0"/>
              <a:t>Five-year pro-forma financials to illustrate the financial results of the captive under both expected and adverse </a:t>
            </a:r>
            <a:r>
              <a:rPr lang="en-US" sz="1600" dirty="0" smtClean="0"/>
              <a:t>scenarios </a:t>
            </a:r>
            <a:endParaRPr lang="en-US" sz="1600" dirty="0"/>
          </a:p>
          <a:p>
            <a:pPr lvl="3">
              <a:lnSpc>
                <a:spcPct val="80000"/>
              </a:lnSpc>
              <a:defRPr/>
            </a:pPr>
            <a:r>
              <a:rPr lang="en-US" dirty="0"/>
              <a:t>Additional data required includes premium growth assumptions, premium earnings/collection, expense assumptions, and expected rate of return on </a:t>
            </a:r>
            <a:r>
              <a:rPr lang="en-US" dirty="0" smtClean="0"/>
              <a:t>investments </a:t>
            </a:r>
          </a:p>
          <a:p>
            <a:pPr lvl="3">
              <a:lnSpc>
                <a:spcPct val="80000"/>
              </a:lnSpc>
              <a:defRPr/>
            </a:pPr>
            <a:endParaRPr lang="en-US" dirty="0"/>
          </a:p>
          <a:p>
            <a:pPr>
              <a:lnSpc>
                <a:spcPct val="80000"/>
              </a:lnSpc>
            </a:pPr>
            <a:r>
              <a:rPr lang="en-US" sz="2000" dirty="0"/>
              <a:t>Also aides </a:t>
            </a:r>
            <a:r>
              <a:rPr lang="en-US" sz="2000" dirty="0" smtClean="0"/>
              <a:t>in</a:t>
            </a:r>
          </a:p>
          <a:p>
            <a:pPr lvl="1">
              <a:lnSpc>
                <a:spcPct val="80000"/>
              </a:lnSpc>
            </a:pPr>
            <a:r>
              <a:rPr lang="en-US" sz="1800" dirty="0" smtClean="0"/>
              <a:t>Risk identification/quantification</a:t>
            </a:r>
          </a:p>
          <a:p>
            <a:pPr lvl="1">
              <a:lnSpc>
                <a:spcPct val="80000"/>
              </a:lnSpc>
            </a:pPr>
            <a:r>
              <a:rPr lang="en-US" sz="1800" dirty="0" smtClean="0"/>
              <a:t>Regulator requirements</a:t>
            </a:r>
          </a:p>
          <a:p>
            <a:pPr lvl="1">
              <a:lnSpc>
                <a:spcPct val="80000"/>
              </a:lnSpc>
            </a:pPr>
            <a:r>
              <a:rPr lang="en-US" sz="1800" dirty="0" smtClean="0"/>
              <a:t>Reinsurance </a:t>
            </a:r>
            <a:r>
              <a:rPr lang="en-US" sz="1800" dirty="0"/>
              <a:t>negotiations</a:t>
            </a:r>
          </a:p>
          <a:p>
            <a:pPr lvl="1"/>
            <a:endParaRPr lang="en-US" u="sng" dirty="0" smtClean="0"/>
          </a:p>
          <a:p>
            <a:endParaRPr lang="en-US" dirty="0"/>
          </a:p>
        </p:txBody>
      </p:sp>
    </p:spTree>
    <p:extLst>
      <p:ext uri="{BB962C8B-B14F-4D97-AF65-F5344CB8AC3E}">
        <p14:creationId xmlns:p14="http://schemas.microsoft.com/office/powerpoint/2010/main" val="3689171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24712"/>
          </a:xfrm>
        </p:spPr>
        <p:txBody>
          <a:bodyPr>
            <a:noAutofit/>
          </a:bodyPr>
          <a:lstStyle/>
          <a:p>
            <a:r>
              <a:rPr lang="en-US" sz="2000" b="1" dirty="0" smtClean="0"/>
              <a:t>Roles of the Actuary – Feasibility Study (cont.)</a:t>
            </a:r>
            <a:endParaRPr lang="en-US" sz="2000" b="1" dirty="0"/>
          </a:p>
        </p:txBody>
      </p:sp>
      <p:sp>
        <p:nvSpPr>
          <p:cNvPr id="7" name="Content Placeholder 6"/>
          <p:cNvSpPr>
            <a:spLocks noGrp="1"/>
          </p:cNvSpPr>
          <p:nvPr>
            <p:ph idx="1"/>
          </p:nvPr>
        </p:nvSpPr>
        <p:spPr/>
        <p:txBody>
          <a:bodyPr>
            <a:normAutofit/>
          </a:bodyPr>
          <a:lstStyle/>
          <a:p>
            <a:pPr>
              <a:lnSpc>
                <a:spcPct val="80000"/>
              </a:lnSpc>
            </a:pPr>
            <a:r>
              <a:rPr lang="en-US" sz="2000" dirty="0"/>
              <a:t>Loss Analysis </a:t>
            </a:r>
          </a:p>
          <a:p>
            <a:pPr lvl="1">
              <a:lnSpc>
                <a:spcPct val="80000"/>
              </a:lnSpc>
              <a:defRPr/>
            </a:pPr>
            <a:r>
              <a:rPr lang="en-US" sz="1800" dirty="0"/>
              <a:t>Review of past loss experience</a:t>
            </a:r>
          </a:p>
          <a:p>
            <a:pPr lvl="1">
              <a:lnSpc>
                <a:spcPct val="80000"/>
              </a:lnSpc>
              <a:defRPr/>
            </a:pPr>
            <a:r>
              <a:rPr lang="en-US" sz="1800" dirty="0"/>
              <a:t>Actuarial adjustments</a:t>
            </a:r>
          </a:p>
          <a:p>
            <a:pPr lvl="2">
              <a:lnSpc>
                <a:spcPct val="80000"/>
              </a:lnSpc>
              <a:defRPr/>
            </a:pPr>
            <a:r>
              <a:rPr lang="en-US" sz="1800" dirty="0"/>
              <a:t>Development, Internal Factors (e.g. loss control), External Factors (e.g. trend)</a:t>
            </a:r>
          </a:p>
          <a:p>
            <a:pPr lvl="1">
              <a:lnSpc>
                <a:spcPct val="80000"/>
              </a:lnSpc>
              <a:defRPr/>
            </a:pPr>
            <a:r>
              <a:rPr lang="en-US" sz="1800" dirty="0"/>
              <a:t>Selected loss rate</a:t>
            </a:r>
          </a:p>
          <a:p>
            <a:pPr lvl="1">
              <a:lnSpc>
                <a:spcPct val="80000"/>
              </a:lnSpc>
              <a:defRPr/>
            </a:pPr>
            <a:r>
              <a:rPr lang="en-US" sz="1800" dirty="0"/>
              <a:t>Projected losses = Selected Loss Rate x Projected Exposures</a:t>
            </a:r>
          </a:p>
          <a:p>
            <a:pPr lvl="2">
              <a:lnSpc>
                <a:spcPct val="80000"/>
              </a:lnSpc>
              <a:defRPr/>
            </a:pPr>
            <a:r>
              <a:rPr lang="en-US" sz="1800" dirty="0"/>
              <a:t>Projections at higher (lower) limits based on company data and/or industry factors</a:t>
            </a:r>
          </a:p>
          <a:p>
            <a:pPr>
              <a:lnSpc>
                <a:spcPct val="80000"/>
              </a:lnSpc>
            </a:pPr>
            <a:r>
              <a:rPr lang="en-US" sz="2000" dirty="0"/>
              <a:t>Pro Forma Financial statements</a:t>
            </a:r>
          </a:p>
          <a:p>
            <a:pPr lvl="1">
              <a:lnSpc>
                <a:spcPct val="80000"/>
              </a:lnSpc>
              <a:defRPr/>
            </a:pPr>
            <a:r>
              <a:rPr lang="en-US" sz="1800" dirty="0"/>
              <a:t>5 years of prospective financial statements including income statement, balance sheet, and cash flow</a:t>
            </a:r>
          </a:p>
          <a:p>
            <a:pPr lvl="2">
              <a:lnSpc>
                <a:spcPct val="80000"/>
              </a:lnSpc>
              <a:defRPr/>
            </a:pPr>
            <a:r>
              <a:rPr lang="en-US" sz="1800" dirty="0"/>
              <a:t>Use actuarially determined payout patterns</a:t>
            </a:r>
          </a:p>
          <a:p>
            <a:pPr lvl="2">
              <a:lnSpc>
                <a:spcPct val="80000"/>
              </a:lnSpc>
              <a:defRPr/>
            </a:pPr>
            <a:r>
              <a:rPr lang="en-US" sz="1800" dirty="0"/>
              <a:t>Expected incorporation of ongoing expenses</a:t>
            </a:r>
          </a:p>
          <a:p>
            <a:pPr lvl="2">
              <a:lnSpc>
                <a:spcPct val="80000"/>
              </a:lnSpc>
              <a:defRPr/>
            </a:pPr>
            <a:r>
              <a:rPr lang="en-US" sz="1800" dirty="0"/>
              <a:t>Investment modeling</a:t>
            </a:r>
          </a:p>
          <a:p>
            <a:pPr lvl="2">
              <a:lnSpc>
                <a:spcPct val="80000"/>
              </a:lnSpc>
              <a:defRPr/>
            </a:pPr>
            <a:r>
              <a:rPr lang="en-US" sz="1800" dirty="0"/>
              <a:t>Surplus and capital contributions</a:t>
            </a:r>
          </a:p>
        </p:txBody>
      </p:sp>
    </p:spTree>
    <p:extLst>
      <p:ext uri="{BB962C8B-B14F-4D97-AF65-F5344CB8AC3E}">
        <p14:creationId xmlns:p14="http://schemas.microsoft.com/office/powerpoint/2010/main" val="3031112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24712"/>
          </a:xfrm>
        </p:spPr>
        <p:txBody>
          <a:bodyPr>
            <a:noAutofit/>
          </a:bodyPr>
          <a:lstStyle/>
          <a:p>
            <a:r>
              <a:rPr lang="en-US" sz="2000" b="1" dirty="0" smtClean="0"/>
              <a:t>Roles of the Actuary – Ongoing Operations</a:t>
            </a:r>
            <a:endParaRPr lang="en-US" sz="2000" b="1" dirty="0"/>
          </a:p>
        </p:txBody>
      </p:sp>
      <p:sp>
        <p:nvSpPr>
          <p:cNvPr id="3" name="Content Placeholder 2"/>
          <p:cNvSpPr>
            <a:spLocks noGrp="1"/>
          </p:cNvSpPr>
          <p:nvPr>
            <p:ph idx="1"/>
          </p:nvPr>
        </p:nvSpPr>
        <p:spPr/>
        <p:txBody>
          <a:bodyPr>
            <a:normAutofit lnSpcReduction="10000"/>
          </a:bodyPr>
          <a:lstStyle/>
          <a:p>
            <a:pPr>
              <a:lnSpc>
                <a:spcPct val="90000"/>
              </a:lnSpc>
            </a:pPr>
            <a:r>
              <a:rPr lang="en-US" sz="2000" dirty="0"/>
              <a:t>Reserving and SAO</a:t>
            </a:r>
          </a:p>
          <a:p>
            <a:pPr lvl="1">
              <a:lnSpc>
                <a:spcPct val="90000"/>
              </a:lnSpc>
              <a:defRPr/>
            </a:pPr>
            <a:r>
              <a:rPr lang="en-US" sz="1800" dirty="0"/>
              <a:t>Annual certification of unpaid liability estimates by the appointed actuary</a:t>
            </a:r>
          </a:p>
          <a:p>
            <a:pPr lvl="1">
              <a:lnSpc>
                <a:spcPct val="90000"/>
              </a:lnSpc>
              <a:defRPr/>
            </a:pPr>
            <a:r>
              <a:rPr lang="en-US" sz="1800" dirty="0"/>
              <a:t>Results help evaluate largest liability of the company </a:t>
            </a:r>
          </a:p>
          <a:p>
            <a:pPr lvl="1">
              <a:lnSpc>
                <a:spcPct val="90000"/>
              </a:lnSpc>
              <a:defRPr/>
            </a:pPr>
            <a:r>
              <a:rPr lang="en-US" sz="1800" dirty="0"/>
              <a:t>SAO fulfills regulatory requirements </a:t>
            </a:r>
          </a:p>
          <a:p>
            <a:pPr lvl="1">
              <a:lnSpc>
                <a:spcPct val="90000"/>
              </a:lnSpc>
              <a:defRPr/>
            </a:pPr>
            <a:r>
              <a:rPr lang="en-US" sz="1800" dirty="0"/>
              <a:t>Interim reserve studies if necessary</a:t>
            </a:r>
          </a:p>
          <a:p>
            <a:r>
              <a:rPr lang="en-US" sz="2000" dirty="0"/>
              <a:t>Prospective funding</a:t>
            </a:r>
          </a:p>
          <a:p>
            <a:pPr lvl="1">
              <a:defRPr/>
            </a:pPr>
            <a:r>
              <a:rPr lang="en-US" sz="1800" dirty="0"/>
              <a:t>Estimate of loss and loss adjustment expenses for upcoming policy year</a:t>
            </a:r>
          </a:p>
          <a:p>
            <a:pPr lvl="1">
              <a:defRPr/>
            </a:pPr>
            <a:r>
              <a:rPr lang="en-US" sz="1800" dirty="0"/>
              <a:t>Can be conducted during interim (i.e. 3rd quarter) reserve study or in conjunction with year-end</a:t>
            </a:r>
          </a:p>
          <a:p>
            <a:r>
              <a:rPr lang="en-US" sz="2000" dirty="0"/>
              <a:t>Other services</a:t>
            </a:r>
          </a:p>
          <a:p>
            <a:pPr lvl="1">
              <a:defRPr/>
            </a:pPr>
            <a:r>
              <a:rPr lang="en-US" sz="1800" dirty="0"/>
              <a:t>Claims reviews</a:t>
            </a:r>
          </a:p>
          <a:p>
            <a:pPr lvl="1">
              <a:defRPr/>
            </a:pPr>
            <a:r>
              <a:rPr lang="en-US" sz="1800" dirty="0"/>
              <a:t>Benchmarking</a:t>
            </a:r>
          </a:p>
          <a:p>
            <a:pPr lvl="1">
              <a:defRPr/>
            </a:pPr>
            <a:r>
              <a:rPr lang="en-US" sz="1800" dirty="0"/>
              <a:t>Target surplus analysis</a:t>
            </a:r>
          </a:p>
          <a:p>
            <a:pPr lvl="1">
              <a:defRPr/>
            </a:pPr>
            <a:r>
              <a:rPr lang="en-US" sz="1800" dirty="0"/>
              <a:t>Loss Portfolio Transfers</a:t>
            </a:r>
          </a:p>
          <a:p>
            <a:pPr lvl="1"/>
            <a:endParaRPr lang="en-US" dirty="0" smtClean="0"/>
          </a:p>
          <a:p>
            <a:pPr lvl="1"/>
            <a:endParaRPr lang="en-US" dirty="0"/>
          </a:p>
        </p:txBody>
      </p:sp>
    </p:spTree>
    <p:extLst>
      <p:ext uri="{BB962C8B-B14F-4D97-AF65-F5344CB8AC3E}">
        <p14:creationId xmlns:p14="http://schemas.microsoft.com/office/powerpoint/2010/main" val="697713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724"/>
            <a:ext cx="8229600" cy="892036"/>
          </a:xfrm>
        </p:spPr>
        <p:txBody>
          <a:bodyPr>
            <a:normAutofit/>
          </a:bodyPr>
          <a:lstStyle/>
          <a:p>
            <a:r>
              <a:rPr lang="en-US" sz="2400" dirty="0"/>
              <a:t>Sample Timeline For Actuarial Work</a:t>
            </a:r>
          </a:p>
        </p:txBody>
      </p:sp>
      <p:pic>
        <p:nvPicPr>
          <p:cNvPr id="10"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flipH="1" flipV="1">
            <a:off x="679945" y="2036992"/>
            <a:ext cx="435406" cy="43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p:nvGrpSpPr>
        <p:grpSpPr>
          <a:xfrm>
            <a:off x="531856" y="1920999"/>
            <a:ext cx="2400318" cy="1976583"/>
            <a:chOff x="568526" y="1509757"/>
            <a:chExt cx="2639811" cy="2236743"/>
          </a:xfrm>
        </p:grpSpPr>
        <p:sp>
          <p:nvSpPr>
            <p:cNvPr id="25" name="TextBox 153"/>
            <p:cNvSpPr txBox="1">
              <a:spLocks noChangeArrowheads="1"/>
            </p:cNvSpPr>
            <p:nvPr/>
          </p:nvSpPr>
          <p:spPr bwMode="auto">
            <a:xfrm>
              <a:off x="1154975" y="2483711"/>
              <a:ext cx="1890390" cy="1058038"/>
            </a:xfrm>
            <a:prstGeom prst="rect">
              <a:avLst/>
            </a:prstGeom>
            <a:ln w="19050"/>
            <a:extLst/>
          </p:spPr>
          <p:style>
            <a:lnRef idx="2">
              <a:schemeClr val="accent1"/>
            </a:lnRef>
            <a:fillRef idx="1">
              <a:schemeClr val="lt1"/>
            </a:fillRef>
            <a:effectRef idx="0">
              <a:schemeClr val="accent1"/>
            </a:effectRef>
            <a:fontRef idx="minor">
              <a:schemeClr val="dk1"/>
            </a:fontRef>
          </p:style>
          <p:txBody>
            <a:bodyPr wrap="square" lIns="0" tIns="0" rIns="0" bIns="0"/>
            <a:lstStyle/>
            <a:p>
              <a:pPr lvl="0" defTabSz="912813" eaLnBrk="0" fontAlgn="base" hangingPunct="0">
                <a:spcBef>
                  <a:spcPct val="0"/>
                </a:spcBef>
                <a:spcAft>
                  <a:spcPct val="0"/>
                </a:spcAft>
                <a:defRPr/>
              </a:pPr>
              <a:endParaRPr lang="en-US" altLang="en-US" sz="1200" kern="0" dirty="0">
                <a:solidFill>
                  <a:srgbClr val="39414D"/>
                </a:solidFill>
              </a:endParaRPr>
            </a:p>
          </p:txBody>
        </p:sp>
        <p:sp>
          <p:nvSpPr>
            <p:cNvPr id="26" name="Snip Single Corner Rectangle 25"/>
            <p:cNvSpPr/>
            <p:nvPr/>
          </p:nvSpPr>
          <p:spPr bwMode="ltGray">
            <a:xfrm flipV="1">
              <a:off x="992003" y="1932458"/>
              <a:ext cx="2216334" cy="1814042"/>
            </a:xfrm>
            <a:prstGeom prst="snip1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2813" eaLnBrk="0" fontAlgn="base" latinLnBrk="0" hangingPunct="0">
                <a:lnSpc>
                  <a:spcPct val="90000"/>
                </a:lnSpc>
                <a:spcBef>
                  <a:spcPct val="0"/>
                </a:spcBef>
                <a:spcAft>
                  <a:spcPct val="0"/>
                </a:spcAft>
                <a:buClrTx/>
                <a:buSzTx/>
                <a:buFontTx/>
                <a:buNone/>
                <a:tabLst/>
                <a:defRPr/>
              </a:pPr>
              <a:endParaRPr kumimoji="0" lang="en-GB" sz="1200" b="0" i="0" u="none" strike="noStrike" kern="0" cap="none" spc="0" normalizeH="0" baseline="0" noProof="0" dirty="0" smtClean="0">
                <a:ln>
                  <a:noFill/>
                </a:ln>
                <a:solidFill>
                  <a:srgbClr val="FFFFFF"/>
                </a:solidFill>
                <a:effectLst/>
                <a:uLnTx/>
                <a:uFillTx/>
                <a:latin typeface="Arial"/>
                <a:ea typeface=""/>
                <a:cs typeface=""/>
              </a:endParaRPr>
            </a:p>
          </p:txBody>
        </p:sp>
        <p:sp>
          <p:nvSpPr>
            <p:cNvPr id="27" name="Oval 26"/>
            <p:cNvSpPr/>
            <p:nvPr/>
          </p:nvSpPr>
          <p:spPr bwMode="ltGray">
            <a:xfrm>
              <a:off x="568526" y="1509757"/>
              <a:ext cx="846954" cy="846954"/>
            </a:xfrm>
            <a:prstGeom prst="ellipse">
              <a:avLst/>
            </a:prstGeom>
            <a:ln w="190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2813" eaLnBrk="0" fontAlgn="base" latinLnBrk="0" hangingPunct="0">
                <a:lnSpc>
                  <a:spcPct val="9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Arial"/>
                <a:ea typeface=""/>
                <a:cs typeface=""/>
              </a:endParaRPr>
            </a:p>
          </p:txBody>
        </p:sp>
      </p:grpSp>
      <p:grpSp>
        <p:nvGrpSpPr>
          <p:cNvPr id="28" name="Group 27"/>
          <p:cNvGrpSpPr/>
          <p:nvPr/>
        </p:nvGrpSpPr>
        <p:grpSpPr>
          <a:xfrm>
            <a:off x="3200374" y="1929069"/>
            <a:ext cx="2400318" cy="1976583"/>
            <a:chOff x="568526" y="1509757"/>
            <a:chExt cx="2639811" cy="2236743"/>
          </a:xfrm>
        </p:grpSpPr>
        <p:sp>
          <p:nvSpPr>
            <p:cNvPr id="29" name="TextBox 153"/>
            <p:cNvSpPr txBox="1">
              <a:spLocks noChangeArrowheads="1"/>
            </p:cNvSpPr>
            <p:nvPr/>
          </p:nvSpPr>
          <p:spPr bwMode="auto">
            <a:xfrm>
              <a:off x="1154975" y="2483711"/>
              <a:ext cx="1890390" cy="10580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lstStyle/>
            <a:p>
              <a:pPr lvl="0" defTabSz="912813" eaLnBrk="0" fontAlgn="base" hangingPunct="0">
                <a:spcBef>
                  <a:spcPct val="0"/>
                </a:spcBef>
                <a:spcAft>
                  <a:spcPct val="0"/>
                </a:spcAft>
                <a:defRPr/>
              </a:pPr>
              <a:r>
                <a:rPr lang="en-US" altLang="en-US" sz="1400" b="1" kern="0" dirty="0" smtClean="0">
                  <a:solidFill>
                    <a:schemeClr val="accent3">
                      <a:lumMod val="50000"/>
                    </a:schemeClr>
                  </a:solidFill>
                </a:rPr>
                <a:t>Feasibility Analysis</a:t>
              </a:r>
            </a:p>
            <a:p>
              <a:pPr lvl="0" defTabSz="912813" eaLnBrk="0" fontAlgn="base" hangingPunct="0">
                <a:spcBef>
                  <a:spcPct val="0"/>
                </a:spcBef>
                <a:spcAft>
                  <a:spcPct val="0"/>
                </a:spcAft>
                <a:defRPr/>
              </a:pPr>
              <a:r>
                <a:rPr lang="en-US" altLang="en-US" sz="1400" kern="0" dirty="0" smtClean="0">
                  <a:solidFill>
                    <a:srgbClr val="39414D"/>
                  </a:solidFill>
                </a:rPr>
                <a:t>August - November</a:t>
              </a:r>
              <a:endParaRPr lang="en-US" altLang="en-US" sz="1400" kern="0" dirty="0">
                <a:solidFill>
                  <a:srgbClr val="39414D"/>
                </a:solidFill>
              </a:endParaRPr>
            </a:p>
          </p:txBody>
        </p:sp>
        <p:sp>
          <p:nvSpPr>
            <p:cNvPr id="30" name="Snip Single Corner Rectangle 29"/>
            <p:cNvSpPr/>
            <p:nvPr/>
          </p:nvSpPr>
          <p:spPr bwMode="ltGray">
            <a:xfrm flipV="1">
              <a:off x="992003" y="1932458"/>
              <a:ext cx="2216334" cy="1814042"/>
            </a:xfrm>
            <a:prstGeom prst="snip1Rect">
              <a:avLst/>
            </a:prstGeom>
            <a:noFill/>
            <a:ln w="19050" cap="flat" cmpd="sng" algn="ctr">
              <a:solidFill>
                <a:schemeClr val="accent3">
                  <a:lumMod val="50000"/>
                </a:schemeClr>
              </a:solidFill>
              <a:prstDash val="solid"/>
              <a:miter lim="800000"/>
            </a:ln>
            <a:effectLst/>
          </p:spPr>
          <p:txBody>
            <a:bodyPr rtlCol="0" anchor="ctr"/>
            <a:lstStyle/>
            <a:p>
              <a:pPr marL="0" marR="0" lvl="0" indent="0" algn="ctr" defTabSz="912813" eaLnBrk="0" fontAlgn="base" latinLnBrk="0" hangingPunct="0">
                <a:lnSpc>
                  <a:spcPct val="90000"/>
                </a:lnSpc>
                <a:spcBef>
                  <a:spcPct val="0"/>
                </a:spcBef>
                <a:spcAft>
                  <a:spcPct val="0"/>
                </a:spcAft>
                <a:buClrTx/>
                <a:buSzTx/>
                <a:buFontTx/>
                <a:buNone/>
                <a:tabLst/>
                <a:defRPr/>
              </a:pPr>
              <a:endParaRPr kumimoji="0" lang="en-GB" sz="1200" b="0" i="0" u="none" strike="noStrike" kern="0" cap="none" spc="0" normalizeH="0" baseline="0" noProof="0" dirty="0" smtClean="0">
                <a:ln>
                  <a:noFill/>
                </a:ln>
                <a:solidFill>
                  <a:srgbClr val="FFFFFF"/>
                </a:solidFill>
                <a:effectLst/>
                <a:uLnTx/>
                <a:uFillTx/>
                <a:latin typeface="Arial"/>
                <a:ea typeface=""/>
                <a:cs typeface=""/>
              </a:endParaRPr>
            </a:p>
          </p:txBody>
        </p:sp>
        <p:sp>
          <p:nvSpPr>
            <p:cNvPr id="31" name="Oval 30"/>
            <p:cNvSpPr/>
            <p:nvPr/>
          </p:nvSpPr>
          <p:spPr bwMode="ltGray">
            <a:xfrm>
              <a:off x="568526" y="1509757"/>
              <a:ext cx="846954" cy="846954"/>
            </a:xfrm>
            <a:prstGeom prst="ellipse">
              <a:avLst/>
            </a:prstGeom>
            <a:solidFill>
              <a:srgbClr val="FFFFFF"/>
            </a:solidFill>
            <a:ln w="19050" cap="flat" cmpd="sng" algn="ctr">
              <a:solidFill>
                <a:schemeClr val="accent3">
                  <a:lumMod val="5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2813" eaLnBrk="0" fontAlgn="base" latinLnBrk="0" hangingPunct="0">
                <a:lnSpc>
                  <a:spcPct val="9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Arial"/>
                <a:ea typeface=""/>
                <a:cs typeface=""/>
              </a:endParaRPr>
            </a:p>
          </p:txBody>
        </p:sp>
      </p:grpSp>
      <p:grpSp>
        <p:nvGrpSpPr>
          <p:cNvPr id="32" name="Group 31"/>
          <p:cNvGrpSpPr/>
          <p:nvPr/>
        </p:nvGrpSpPr>
        <p:grpSpPr>
          <a:xfrm>
            <a:off x="5847311" y="1920999"/>
            <a:ext cx="2400318" cy="1976583"/>
            <a:chOff x="568526" y="1509757"/>
            <a:chExt cx="2639811" cy="2236743"/>
          </a:xfrm>
        </p:grpSpPr>
        <p:sp>
          <p:nvSpPr>
            <p:cNvPr id="33" name="TextBox 153"/>
            <p:cNvSpPr txBox="1">
              <a:spLocks noChangeArrowheads="1"/>
            </p:cNvSpPr>
            <p:nvPr/>
          </p:nvSpPr>
          <p:spPr bwMode="auto">
            <a:xfrm>
              <a:off x="1154975" y="2483711"/>
              <a:ext cx="1890390" cy="1058038"/>
            </a:xfrm>
            <a:prstGeom prst="rect">
              <a:avLst/>
            </a:prstGeom>
            <a:ln w="19050"/>
            <a:extLst/>
          </p:spPr>
          <p:style>
            <a:lnRef idx="2">
              <a:schemeClr val="accent1"/>
            </a:lnRef>
            <a:fillRef idx="1">
              <a:schemeClr val="lt1"/>
            </a:fillRef>
            <a:effectRef idx="0">
              <a:schemeClr val="accent1"/>
            </a:effectRef>
            <a:fontRef idx="minor">
              <a:schemeClr val="dk1"/>
            </a:fontRef>
          </p:style>
          <p:txBody>
            <a:bodyPr wrap="square" lIns="0" tIns="0" rIns="0" bIns="0"/>
            <a:lstStyle/>
            <a:p>
              <a:pPr lvl="0" defTabSz="912813" eaLnBrk="0" fontAlgn="base" hangingPunct="0">
                <a:spcBef>
                  <a:spcPct val="0"/>
                </a:spcBef>
                <a:spcAft>
                  <a:spcPct val="0"/>
                </a:spcAft>
                <a:defRPr/>
              </a:pPr>
              <a:endParaRPr lang="en-US" altLang="en-US" sz="1200" kern="0" dirty="0">
                <a:solidFill>
                  <a:srgbClr val="39414D"/>
                </a:solidFill>
              </a:endParaRPr>
            </a:p>
          </p:txBody>
        </p:sp>
        <p:sp>
          <p:nvSpPr>
            <p:cNvPr id="34" name="Snip Single Corner Rectangle 33"/>
            <p:cNvSpPr/>
            <p:nvPr/>
          </p:nvSpPr>
          <p:spPr bwMode="ltGray">
            <a:xfrm flipV="1">
              <a:off x="992003" y="1932458"/>
              <a:ext cx="2216334" cy="1814042"/>
            </a:xfrm>
            <a:prstGeom prst="snip1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2813" eaLnBrk="0" fontAlgn="base" latinLnBrk="0" hangingPunct="0">
                <a:lnSpc>
                  <a:spcPct val="90000"/>
                </a:lnSpc>
                <a:spcBef>
                  <a:spcPct val="0"/>
                </a:spcBef>
                <a:spcAft>
                  <a:spcPct val="0"/>
                </a:spcAft>
                <a:buClrTx/>
                <a:buSzTx/>
                <a:buFontTx/>
                <a:buNone/>
                <a:tabLst/>
                <a:defRPr/>
              </a:pPr>
              <a:endParaRPr kumimoji="0" lang="en-GB" sz="1200" b="0" i="0" u="none" strike="noStrike" kern="0" cap="none" spc="0" normalizeH="0" baseline="0" noProof="0" dirty="0" smtClean="0">
                <a:ln>
                  <a:noFill/>
                </a:ln>
                <a:solidFill>
                  <a:srgbClr val="FFFFFF"/>
                </a:solidFill>
                <a:effectLst/>
                <a:uLnTx/>
                <a:uFillTx/>
                <a:latin typeface="Arial"/>
                <a:ea typeface=""/>
                <a:cs typeface=""/>
              </a:endParaRPr>
            </a:p>
          </p:txBody>
        </p:sp>
        <p:sp>
          <p:nvSpPr>
            <p:cNvPr id="35" name="Oval 34"/>
            <p:cNvSpPr/>
            <p:nvPr/>
          </p:nvSpPr>
          <p:spPr bwMode="ltGray">
            <a:xfrm>
              <a:off x="568526" y="1509757"/>
              <a:ext cx="846954" cy="846954"/>
            </a:xfrm>
            <a:prstGeom prst="ellipse">
              <a:avLst/>
            </a:prstGeom>
            <a:ln w="190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2813" eaLnBrk="0" fontAlgn="base" latinLnBrk="0" hangingPunct="0">
                <a:lnSpc>
                  <a:spcPct val="9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Arial"/>
                <a:ea typeface=""/>
                <a:cs typeface=""/>
              </a:endParaRPr>
            </a:p>
          </p:txBody>
        </p:sp>
      </p:grpSp>
      <p:grpSp>
        <p:nvGrpSpPr>
          <p:cNvPr id="36" name="Group 35"/>
          <p:cNvGrpSpPr/>
          <p:nvPr/>
        </p:nvGrpSpPr>
        <p:grpSpPr>
          <a:xfrm>
            <a:off x="5429763" y="4144303"/>
            <a:ext cx="2404872" cy="1975104"/>
            <a:chOff x="564371" y="1445107"/>
            <a:chExt cx="2643966" cy="2301393"/>
          </a:xfrm>
        </p:grpSpPr>
        <p:sp>
          <p:nvSpPr>
            <p:cNvPr id="37" name="TextBox 153"/>
            <p:cNvSpPr txBox="1">
              <a:spLocks noChangeArrowheads="1"/>
            </p:cNvSpPr>
            <p:nvPr/>
          </p:nvSpPr>
          <p:spPr bwMode="auto">
            <a:xfrm>
              <a:off x="1154975" y="2483711"/>
              <a:ext cx="1890390" cy="105803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lstStyle/>
            <a:p>
              <a:pPr lvl="0" defTabSz="912813" eaLnBrk="0" fontAlgn="base" hangingPunct="0">
                <a:spcBef>
                  <a:spcPct val="0"/>
                </a:spcBef>
                <a:spcAft>
                  <a:spcPct val="0"/>
                </a:spcAft>
                <a:defRPr/>
              </a:pPr>
              <a:r>
                <a:rPr lang="en-GB" altLang="en-US" sz="1400" b="1" kern="0" dirty="0">
                  <a:solidFill>
                    <a:schemeClr val="accent3">
                      <a:lumMod val="50000"/>
                    </a:schemeClr>
                  </a:solidFill>
                </a:rPr>
                <a:t>Annual Reserving (SAO)</a:t>
              </a:r>
            </a:p>
            <a:p>
              <a:pPr lvl="0" defTabSz="912813" eaLnBrk="0" fontAlgn="base" hangingPunct="0">
                <a:spcBef>
                  <a:spcPct val="0"/>
                </a:spcBef>
                <a:spcAft>
                  <a:spcPct val="0"/>
                </a:spcAft>
                <a:defRPr/>
              </a:pPr>
              <a:r>
                <a:rPr lang="en-GB" altLang="en-US" sz="1400" kern="0" dirty="0">
                  <a:solidFill>
                    <a:srgbClr val="39414D"/>
                  </a:solidFill>
                </a:rPr>
                <a:t>January-March of following year</a:t>
              </a:r>
            </a:p>
            <a:p>
              <a:pPr marL="0" marR="0" lvl="0" indent="0" defTabSz="912813"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smtClean="0">
                <a:ln>
                  <a:noFill/>
                </a:ln>
                <a:solidFill>
                  <a:srgbClr val="39414D"/>
                </a:solidFill>
                <a:effectLst/>
                <a:uLnTx/>
                <a:uFillTx/>
              </a:endParaRPr>
            </a:p>
          </p:txBody>
        </p:sp>
        <p:cxnSp>
          <p:nvCxnSpPr>
            <p:cNvPr id="38" name="Straight Arrow Connector 37"/>
            <p:cNvCxnSpPr/>
            <p:nvPr/>
          </p:nvCxnSpPr>
          <p:spPr>
            <a:xfrm flipH="1">
              <a:off x="604652" y="2780928"/>
              <a:ext cx="387351" cy="0"/>
            </a:xfrm>
            <a:prstGeom prst="straightConnector1">
              <a:avLst/>
            </a:prstGeom>
            <a:noFill/>
            <a:ln w="19050" cap="flat" cmpd="sng" algn="ctr">
              <a:solidFill>
                <a:schemeClr val="accent3">
                  <a:lumMod val="50000"/>
                </a:schemeClr>
              </a:solidFill>
              <a:prstDash val="solid"/>
              <a:miter lim="800000"/>
              <a:tailEnd type="arrow" w="lg" len="sm"/>
            </a:ln>
            <a:effectLst/>
          </p:spPr>
        </p:cxnSp>
        <p:sp>
          <p:nvSpPr>
            <p:cNvPr id="39" name="Snip Single Corner Rectangle 38"/>
            <p:cNvSpPr/>
            <p:nvPr/>
          </p:nvSpPr>
          <p:spPr bwMode="ltGray">
            <a:xfrm flipH="1" flipV="1">
              <a:off x="992003" y="1932458"/>
              <a:ext cx="2216334" cy="1814042"/>
            </a:xfrm>
            <a:prstGeom prst="snip1Rect">
              <a:avLst/>
            </a:prstGeom>
            <a:noFill/>
            <a:ln w="19050" cap="flat" cmpd="sng" algn="ctr">
              <a:solidFill>
                <a:schemeClr val="accent3">
                  <a:lumMod val="50000"/>
                </a:schemeClr>
              </a:solidFill>
              <a:prstDash val="solid"/>
              <a:miter lim="800000"/>
            </a:ln>
            <a:effectLst/>
          </p:spPr>
          <p:txBody>
            <a:bodyPr rtlCol="0" anchor="ctr"/>
            <a:lstStyle/>
            <a:p>
              <a:pPr marL="0" marR="0" lvl="0" indent="0" algn="ctr" defTabSz="912813" eaLnBrk="0" fontAlgn="base" latinLnBrk="0" hangingPunct="0">
                <a:lnSpc>
                  <a:spcPct val="90000"/>
                </a:lnSpc>
                <a:spcBef>
                  <a:spcPct val="0"/>
                </a:spcBef>
                <a:spcAft>
                  <a:spcPct val="0"/>
                </a:spcAft>
                <a:buClrTx/>
                <a:buSzTx/>
                <a:buFontTx/>
                <a:buNone/>
                <a:tabLst/>
                <a:defRPr/>
              </a:pPr>
              <a:endParaRPr kumimoji="0" lang="en-GB" sz="1200" b="0" i="0" u="none" strike="noStrike" kern="0" cap="none" spc="0" normalizeH="0" baseline="0" noProof="0" dirty="0" smtClean="0">
                <a:ln>
                  <a:noFill/>
                </a:ln>
                <a:solidFill>
                  <a:srgbClr val="FFFFFF"/>
                </a:solidFill>
                <a:effectLst/>
                <a:uLnTx/>
                <a:uFillTx/>
                <a:latin typeface="Arial"/>
                <a:ea typeface=""/>
                <a:cs typeface=""/>
              </a:endParaRPr>
            </a:p>
          </p:txBody>
        </p:sp>
        <p:sp>
          <p:nvSpPr>
            <p:cNvPr id="40" name="Oval 39"/>
            <p:cNvSpPr/>
            <p:nvPr/>
          </p:nvSpPr>
          <p:spPr bwMode="ltGray">
            <a:xfrm flipH="1">
              <a:off x="564371" y="1445107"/>
              <a:ext cx="846954" cy="846954"/>
            </a:xfrm>
            <a:prstGeom prst="ellipse">
              <a:avLst/>
            </a:prstGeom>
            <a:solidFill>
              <a:srgbClr val="FFFFFF"/>
            </a:solidFill>
            <a:ln w="19050" cap="flat" cmpd="sng" algn="ctr">
              <a:solidFill>
                <a:schemeClr val="accent3">
                  <a:lumMod val="5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2813" eaLnBrk="0" fontAlgn="base" latinLnBrk="0" hangingPunct="0">
                <a:lnSpc>
                  <a:spcPct val="9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Arial"/>
                <a:ea typeface=""/>
                <a:cs typeface=""/>
              </a:endParaRPr>
            </a:p>
          </p:txBody>
        </p:sp>
      </p:grpSp>
      <p:grpSp>
        <p:nvGrpSpPr>
          <p:cNvPr id="45" name="Group 44"/>
          <p:cNvGrpSpPr/>
          <p:nvPr/>
        </p:nvGrpSpPr>
        <p:grpSpPr>
          <a:xfrm>
            <a:off x="2666936" y="4135192"/>
            <a:ext cx="2404872" cy="1975104"/>
            <a:chOff x="564371" y="1445107"/>
            <a:chExt cx="2643966" cy="2301393"/>
          </a:xfrm>
        </p:grpSpPr>
        <p:sp>
          <p:nvSpPr>
            <p:cNvPr id="46" name="TextBox 153"/>
            <p:cNvSpPr txBox="1">
              <a:spLocks noChangeArrowheads="1"/>
            </p:cNvSpPr>
            <p:nvPr/>
          </p:nvSpPr>
          <p:spPr bwMode="auto">
            <a:xfrm>
              <a:off x="1154975" y="2483711"/>
              <a:ext cx="1890390" cy="1058038"/>
            </a:xfrm>
            <a:prstGeom prst="rect">
              <a:avLst/>
            </a:prstGeom>
            <a:noFill/>
            <a:ln w="19050">
              <a:noFill/>
            </a:ln>
            <a:extLst/>
          </p:spPr>
          <p:style>
            <a:lnRef idx="2">
              <a:schemeClr val="accent1"/>
            </a:lnRef>
            <a:fillRef idx="1">
              <a:schemeClr val="lt1"/>
            </a:fillRef>
            <a:effectRef idx="0">
              <a:schemeClr val="accent1"/>
            </a:effectRef>
            <a:fontRef idx="minor">
              <a:schemeClr val="dk1"/>
            </a:fontRef>
          </p:style>
          <p:txBody>
            <a:bodyPr wrap="square" lIns="0" tIns="0" rIns="0" bIns="0"/>
            <a:lstStyle/>
            <a:p>
              <a:pPr lvl="0" defTabSz="912813" eaLnBrk="0" fontAlgn="base" hangingPunct="0">
                <a:spcBef>
                  <a:spcPct val="0"/>
                </a:spcBef>
                <a:spcAft>
                  <a:spcPct val="0"/>
                </a:spcAft>
                <a:defRPr/>
              </a:pPr>
              <a:r>
                <a:rPr lang="en-GB" altLang="en-US" sz="1400" b="1" kern="0" dirty="0" smtClean="0">
                  <a:solidFill>
                    <a:schemeClr val="accent1"/>
                  </a:solidFill>
                </a:rPr>
                <a:t>Supporting Services</a:t>
              </a:r>
              <a:endParaRPr lang="en-GB" altLang="en-US" sz="1400" b="1" kern="0" dirty="0">
                <a:solidFill>
                  <a:schemeClr val="accent1"/>
                </a:solidFill>
              </a:endParaRPr>
            </a:p>
            <a:p>
              <a:pPr lvl="0" defTabSz="912813" eaLnBrk="0" fontAlgn="base" hangingPunct="0">
                <a:spcBef>
                  <a:spcPct val="0"/>
                </a:spcBef>
                <a:spcAft>
                  <a:spcPct val="0"/>
                </a:spcAft>
                <a:defRPr/>
              </a:pPr>
              <a:r>
                <a:rPr lang="en-GB" altLang="en-US" sz="1400" kern="0" dirty="0" smtClean="0">
                  <a:solidFill>
                    <a:srgbClr val="39414D"/>
                  </a:solidFill>
                </a:rPr>
                <a:t>As Necessary</a:t>
              </a:r>
              <a:endParaRPr lang="en-GB" altLang="en-US" sz="1400" kern="0" dirty="0">
                <a:solidFill>
                  <a:srgbClr val="39414D"/>
                </a:solidFill>
              </a:endParaRPr>
            </a:p>
            <a:p>
              <a:pPr marL="0" marR="0" lvl="0" indent="0" defTabSz="912813"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smtClean="0">
                <a:ln>
                  <a:noFill/>
                </a:ln>
                <a:solidFill>
                  <a:srgbClr val="39414D"/>
                </a:solidFill>
                <a:effectLst/>
                <a:uLnTx/>
                <a:uFillTx/>
              </a:endParaRPr>
            </a:p>
          </p:txBody>
        </p:sp>
        <p:sp>
          <p:nvSpPr>
            <p:cNvPr id="48" name="Snip Single Corner Rectangle 47"/>
            <p:cNvSpPr/>
            <p:nvPr/>
          </p:nvSpPr>
          <p:spPr bwMode="ltGray">
            <a:xfrm flipH="1" flipV="1">
              <a:off x="992003" y="1932458"/>
              <a:ext cx="2216334" cy="1814042"/>
            </a:xfrm>
            <a:prstGeom prst="snip1Rect">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2813" eaLnBrk="0" fontAlgn="base" latinLnBrk="0" hangingPunct="0">
                <a:lnSpc>
                  <a:spcPct val="90000"/>
                </a:lnSpc>
                <a:spcBef>
                  <a:spcPct val="0"/>
                </a:spcBef>
                <a:spcAft>
                  <a:spcPct val="0"/>
                </a:spcAft>
                <a:buClrTx/>
                <a:buSzTx/>
                <a:buFontTx/>
                <a:buNone/>
                <a:tabLst/>
                <a:defRPr/>
              </a:pPr>
              <a:endParaRPr kumimoji="0" lang="en-GB" sz="1200" b="0" i="0" u="none" strike="noStrike" kern="0" cap="none" spc="0" normalizeH="0" baseline="0" noProof="0" dirty="0" smtClean="0">
                <a:ln>
                  <a:noFill/>
                </a:ln>
                <a:solidFill>
                  <a:srgbClr val="FFFFFF"/>
                </a:solidFill>
                <a:effectLst/>
                <a:uLnTx/>
                <a:uFillTx/>
                <a:latin typeface="Arial"/>
                <a:ea typeface=""/>
                <a:cs typeface=""/>
              </a:endParaRPr>
            </a:p>
          </p:txBody>
        </p:sp>
        <p:sp>
          <p:nvSpPr>
            <p:cNvPr id="49" name="Oval 48"/>
            <p:cNvSpPr/>
            <p:nvPr/>
          </p:nvSpPr>
          <p:spPr bwMode="ltGray">
            <a:xfrm flipH="1">
              <a:off x="564371" y="1445107"/>
              <a:ext cx="846954" cy="846954"/>
            </a:xfrm>
            <a:prstGeom prst="ellipse">
              <a:avLst/>
            </a:prstGeom>
            <a:ln w="190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2813" eaLnBrk="0" fontAlgn="base" latinLnBrk="0" hangingPunct="0">
                <a:lnSpc>
                  <a:spcPct val="9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Arial"/>
                <a:ea typeface=""/>
                <a:cs typeface=""/>
              </a:endParaRPr>
            </a:p>
          </p:txBody>
        </p:sp>
      </p:grpSp>
      <p:sp>
        <p:nvSpPr>
          <p:cNvPr id="50" name="Rectangle 49"/>
          <p:cNvSpPr/>
          <p:nvPr/>
        </p:nvSpPr>
        <p:spPr>
          <a:xfrm>
            <a:off x="949779" y="2781670"/>
            <a:ext cx="1827656" cy="523220"/>
          </a:xfrm>
          <a:prstGeom prst="rect">
            <a:avLst/>
          </a:prstGeom>
        </p:spPr>
        <p:txBody>
          <a:bodyPr wrap="square">
            <a:spAutoFit/>
          </a:bodyPr>
          <a:lstStyle/>
          <a:p>
            <a:pPr lvl="0" defTabSz="912813" eaLnBrk="0" fontAlgn="base" hangingPunct="0">
              <a:spcBef>
                <a:spcPct val="0"/>
              </a:spcBef>
              <a:spcAft>
                <a:spcPct val="0"/>
              </a:spcAft>
              <a:defRPr/>
            </a:pPr>
            <a:r>
              <a:rPr lang="en-US" altLang="en-US" sz="1400" b="1" kern="0" dirty="0">
                <a:solidFill>
                  <a:schemeClr val="accent1"/>
                </a:solidFill>
              </a:rPr>
              <a:t>Retention Analysis</a:t>
            </a:r>
          </a:p>
          <a:p>
            <a:pPr lvl="0" defTabSz="912813" eaLnBrk="0" fontAlgn="base" hangingPunct="0">
              <a:spcBef>
                <a:spcPct val="0"/>
              </a:spcBef>
              <a:spcAft>
                <a:spcPct val="0"/>
              </a:spcAft>
              <a:defRPr/>
            </a:pPr>
            <a:r>
              <a:rPr lang="en-US" altLang="en-US" sz="1400" kern="0" dirty="0">
                <a:solidFill>
                  <a:srgbClr val="39414D"/>
                </a:solidFill>
              </a:rPr>
              <a:t>June - July</a:t>
            </a:r>
          </a:p>
        </p:txBody>
      </p:sp>
      <p:sp>
        <p:nvSpPr>
          <p:cNvPr id="52" name="Rectangle 51"/>
          <p:cNvSpPr/>
          <p:nvPr/>
        </p:nvSpPr>
        <p:spPr>
          <a:xfrm>
            <a:off x="6229846" y="2747557"/>
            <a:ext cx="4572000" cy="738664"/>
          </a:xfrm>
          <a:prstGeom prst="rect">
            <a:avLst/>
          </a:prstGeom>
        </p:spPr>
        <p:txBody>
          <a:bodyPr>
            <a:spAutoFit/>
          </a:bodyPr>
          <a:lstStyle/>
          <a:p>
            <a:pPr lvl="0" defTabSz="912813" eaLnBrk="0" fontAlgn="base" hangingPunct="0">
              <a:spcBef>
                <a:spcPct val="0"/>
              </a:spcBef>
              <a:spcAft>
                <a:spcPct val="0"/>
              </a:spcAft>
              <a:defRPr/>
            </a:pPr>
            <a:r>
              <a:rPr lang="en-US" altLang="en-US" sz="1400" b="1" kern="0" dirty="0">
                <a:solidFill>
                  <a:schemeClr val="accent1"/>
                </a:solidFill>
              </a:rPr>
              <a:t>Captive </a:t>
            </a:r>
            <a:r>
              <a:rPr lang="en-US" altLang="en-US" sz="1400" b="1" kern="0" dirty="0" smtClean="0">
                <a:solidFill>
                  <a:schemeClr val="accent1"/>
                </a:solidFill>
              </a:rPr>
              <a:t>Begins</a:t>
            </a:r>
          </a:p>
          <a:p>
            <a:pPr lvl="0" defTabSz="912813" eaLnBrk="0" fontAlgn="base" hangingPunct="0">
              <a:spcBef>
                <a:spcPct val="0"/>
              </a:spcBef>
              <a:spcAft>
                <a:spcPct val="0"/>
              </a:spcAft>
              <a:defRPr/>
            </a:pPr>
            <a:r>
              <a:rPr lang="en-US" altLang="en-US" sz="1400" b="1" kern="0" dirty="0" smtClean="0">
                <a:solidFill>
                  <a:schemeClr val="accent1"/>
                </a:solidFill>
              </a:rPr>
              <a:t>Operations</a:t>
            </a:r>
            <a:endParaRPr lang="en-US" altLang="en-US" sz="1400" b="1" kern="0" dirty="0">
              <a:solidFill>
                <a:schemeClr val="accent1"/>
              </a:solidFill>
            </a:endParaRPr>
          </a:p>
          <a:p>
            <a:pPr defTabSz="912813" eaLnBrk="0" fontAlgn="base" hangingPunct="0">
              <a:spcBef>
                <a:spcPct val="0"/>
              </a:spcBef>
              <a:spcAft>
                <a:spcPct val="0"/>
              </a:spcAft>
              <a:defRPr/>
            </a:pPr>
            <a:r>
              <a:rPr lang="en-US" altLang="en-US" sz="1400" kern="0" dirty="0" smtClean="0">
                <a:solidFill>
                  <a:srgbClr val="39414D"/>
                </a:solidFill>
              </a:rPr>
              <a:t>November - December</a:t>
            </a:r>
            <a:endParaRPr lang="en-US" altLang="en-US" sz="1400" kern="0" dirty="0">
              <a:solidFill>
                <a:srgbClr val="39414D"/>
              </a:solidFill>
            </a:endParaRPr>
          </a:p>
        </p:txBody>
      </p:sp>
      <p:pic>
        <p:nvPicPr>
          <p:cNvPr id="53"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flipH="1" flipV="1">
            <a:off x="689954" y="2096728"/>
            <a:ext cx="445956" cy="44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flipH="1" flipV="1">
            <a:off x="3395320" y="2063954"/>
            <a:ext cx="377701" cy="4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10800000" flipH="1" flipV="1">
            <a:off x="5944364" y="2007880"/>
            <a:ext cx="570963" cy="5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flipH="1" flipV="1">
            <a:off x="5571129" y="4263924"/>
            <a:ext cx="487632" cy="487632"/>
          </a:xfrm>
          <a:prstGeom prst="rect">
            <a:avLst/>
          </a:prstGeom>
        </p:spPr>
      </p:pic>
      <p:pic>
        <p:nvPicPr>
          <p:cNvPr id="57" name="Picture 56"/>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10800000" flipH="1" flipV="1">
            <a:off x="2799906" y="4199529"/>
            <a:ext cx="504423" cy="50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 name="Straight Arrow Connector 61"/>
          <p:cNvCxnSpPr/>
          <p:nvPr/>
        </p:nvCxnSpPr>
        <p:spPr>
          <a:xfrm>
            <a:off x="2932174" y="3096058"/>
            <a:ext cx="445792" cy="0"/>
          </a:xfrm>
          <a:prstGeom prst="straightConnector1">
            <a:avLst/>
          </a:prstGeom>
          <a:ln w="19050">
            <a:tailEnd type="arrow" w="lg" len="sm"/>
          </a:ln>
        </p:spPr>
        <p:style>
          <a:lnRef idx="2">
            <a:schemeClr val="accent1"/>
          </a:lnRef>
          <a:fillRef idx="1">
            <a:schemeClr val="lt1"/>
          </a:fillRef>
          <a:effectRef idx="0">
            <a:schemeClr val="accent1"/>
          </a:effectRef>
          <a:fontRef idx="minor">
            <a:schemeClr val="dk1"/>
          </a:fontRef>
        </p:style>
      </p:cxnSp>
      <p:cxnSp>
        <p:nvCxnSpPr>
          <p:cNvPr id="64" name="Straight Arrow Connector 63"/>
          <p:cNvCxnSpPr/>
          <p:nvPr/>
        </p:nvCxnSpPr>
        <p:spPr>
          <a:xfrm>
            <a:off x="5600692" y="3116889"/>
            <a:ext cx="379243" cy="0"/>
          </a:xfrm>
          <a:prstGeom prst="straightConnector1">
            <a:avLst/>
          </a:prstGeom>
          <a:noFill/>
          <a:ln w="19050" cap="flat" cmpd="sng" algn="ctr">
            <a:solidFill>
              <a:schemeClr val="accent3">
                <a:lumMod val="50000"/>
              </a:schemeClr>
            </a:solidFill>
            <a:prstDash val="solid"/>
            <a:miter lim="800000"/>
            <a:tailEnd type="arrow" w="lg" len="sm"/>
          </a:ln>
          <a:effectLst/>
        </p:spPr>
      </p:cxnSp>
      <p:cxnSp>
        <p:nvCxnSpPr>
          <p:cNvPr id="73" name="Elbow Connector 72"/>
          <p:cNvCxnSpPr/>
          <p:nvPr/>
        </p:nvCxnSpPr>
        <p:spPr>
          <a:xfrm flipH="1">
            <a:off x="7899853" y="2992499"/>
            <a:ext cx="368099" cy="2371490"/>
          </a:xfrm>
          <a:prstGeom prst="bentConnector3">
            <a:avLst>
              <a:gd name="adj1" fmla="val -47908"/>
            </a:avLst>
          </a:prstGeom>
          <a:noFill/>
          <a:ln w="19050" cap="flat" cmpd="sng" algn="ctr">
            <a:solidFill>
              <a:schemeClr val="accent1"/>
            </a:solidFill>
            <a:prstDash val="solid"/>
            <a:miter lim="800000"/>
            <a:tailEnd type="arrow" w="lg" len="sm"/>
          </a:ln>
          <a:effectLst/>
        </p:spPr>
      </p:cxnSp>
    </p:spTree>
    <p:extLst>
      <p:ext uri="{BB962C8B-B14F-4D97-AF65-F5344CB8AC3E}">
        <p14:creationId xmlns:p14="http://schemas.microsoft.com/office/powerpoint/2010/main" val="2859719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2000" dirty="0" smtClean="0"/>
              <a:t>Captive Domicile - Onshore or Offshore?</a:t>
            </a:r>
            <a:endParaRPr lang="en-US" sz="2000" dirty="0"/>
          </a:p>
        </p:txBody>
      </p:sp>
      <p:sp>
        <p:nvSpPr>
          <p:cNvPr id="3" name="Content Placeholder 2"/>
          <p:cNvSpPr>
            <a:spLocks noGrp="1"/>
          </p:cNvSpPr>
          <p:nvPr>
            <p:ph idx="1"/>
          </p:nvPr>
        </p:nvSpPr>
        <p:spPr>
          <a:xfrm>
            <a:off x="457200" y="1412776"/>
            <a:ext cx="8229600" cy="5184576"/>
          </a:xfrm>
        </p:spPr>
        <p:txBody>
          <a:bodyPr>
            <a:noAutofit/>
          </a:bodyPr>
          <a:lstStyle/>
          <a:p>
            <a:pPr lvl="0"/>
            <a:r>
              <a:rPr lang="en-US" sz="2000" dirty="0" smtClean="0"/>
              <a:t>A </a:t>
            </a:r>
            <a:r>
              <a:rPr lang="en-US" sz="2000" dirty="0"/>
              <a:t>“substantial amount” (generally understood to mean not more than 5% </a:t>
            </a:r>
            <a:r>
              <a:rPr lang="en-US" sz="2000" dirty="0" smtClean="0"/>
              <a:t>to 10</a:t>
            </a:r>
            <a:r>
              <a:rPr lang="en-US" sz="2000" dirty="0"/>
              <a:t>%) of third party business </a:t>
            </a:r>
            <a:r>
              <a:rPr lang="en-US" sz="2000" dirty="0" smtClean="0"/>
              <a:t>can't be written in a </a:t>
            </a:r>
            <a:r>
              <a:rPr lang="en-US" sz="2000" dirty="0"/>
              <a:t>domestic </a:t>
            </a:r>
            <a:r>
              <a:rPr lang="en-US" sz="2000" dirty="0" smtClean="0"/>
              <a:t>captive</a:t>
            </a:r>
          </a:p>
          <a:p>
            <a:pPr lvl="1"/>
            <a:r>
              <a:rPr lang="en-US" sz="1800" dirty="0" smtClean="0"/>
              <a:t>If exceeded</a:t>
            </a:r>
            <a:r>
              <a:rPr lang="en-US" sz="1800" dirty="0"/>
              <a:t>, a domestic captive loses its tax exemption (assuming it first qualified for such) and the captive’s income becomes fully </a:t>
            </a:r>
            <a:r>
              <a:rPr lang="en-US" sz="1800" dirty="0" smtClean="0"/>
              <a:t>taxable</a:t>
            </a:r>
            <a:endParaRPr lang="en-US" sz="1800" dirty="0"/>
          </a:p>
          <a:p>
            <a:r>
              <a:rPr lang="en-US" sz="2000" dirty="0"/>
              <a:t>Potential “drawbacks” to operating a captive offshore </a:t>
            </a:r>
            <a:endParaRPr lang="en-US" sz="2000" dirty="0" smtClean="0"/>
          </a:p>
          <a:p>
            <a:pPr lvl="1"/>
            <a:r>
              <a:rPr lang="en-US" sz="1800" dirty="0" smtClean="0"/>
              <a:t>Need </a:t>
            </a:r>
            <a:r>
              <a:rPr lang="en-US" sz="1800" dirty="0"/>
              <a:t>to avoid being deemed to be engaged in US trade or </a:t>
            </a:r>
            <a:r>
              <a:rPr lang="en-US" sz="1800" dirty="0" smtClean="0"/>
              <a:t>business</a:t>
            </a:r>
          </a:p>
          <a:p>
            <a:pPr lvl="1"/>
            <a:r>
              <a:rPr lang="en-US" sz="1800" dirty="0" smtClean="0"/>
              <a:t>Federal </a:t>
            </a:r>
            <a:r>
              <a:rPr lang="en-US" sz="1800" dirty="0"/>
              <a:t>excise taxes if deemed “</a:t>
            </a:r>
            <a:r>
              <a:rPr lang="en-US" sz="1800" dirty="0" smtClean="0"/>
              <a:t>insurance”</a:t>
            </a:r>
          </a:p>
          <a:p>
            <a:pPr lvl="1"/>
            <a:r>
              <a:rPr lang="en-US" sz="1800" dirty="0" smtClean="0"/>
              <a:t>Withholding </a:t>
            </a:r>
            <a:r>
              <a:rPr lang="en-US" sz="1800" dirty="0"/>
              <a:t>taxes on dividend or interest </a:t>
            </a:r>
            <a:r>
              <a:rPr lang="en-US" sz="1800" dirty="0" smtClean="0"/>
              <a:t>payments</a:t>
            </a:r>
            <a:endParaRPr lang="en-US" sz="1800" dirty="0"/>
          </a:p>
          <a:p>
            <a:r>
              <a:rPr lang="en-US" sz="2000" dirty="0"/>
              <a:t>If </a:t>
            </a:r>
            <a:r>
              <a:rPr lang="en-US" sz="2000" dirty="0" smtClean="0"/>
              <a:t>offshore, re</a:t>
            </a:r>
            <a:r>
              <a:rPr lang="en-US" sz="1800" dirty="0" smtClean="0"/>
              <a:t>latively </a:t>
            </a:r>
            <a:r>
              <a:rPr lang="en-US" sz="1800" dirty="0"/>
              <a:t>low cost </a:t>
            </a:r>
            <a:r>
              <a:rPr lang="en-US" sz="1800" dirty="0" smtClean="0"/>
              <a:t>structure &amp; a reasonable regulatory environment </a:t>
            </a:r>
            <a:endParaRPr lang="en-US" sz="1800" dirty="0"/>
          </a:p>
          <a:p>
            <a:endParaRPr lang="en-US" sz="2000" dirty="0"/>
          </a:p>
        </p:txBody>
      </p:sp>
    </p:spTree>
    <p:extLst>
      <p:ext uri="{BB962C8B-B14F-4D97-AF65-F5344CB8AC3E}">
        <p14:creationId xmlns:p14="http://schemas.microsoft.com/office/powerpoint/2010/main" val="133079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US" sz="2400" dirty="0" smtClean="0"/>
              <a:t>What is a Captive?</a:t>
            </a:r>
            <a:endParaRPr lang="en-US" sz="2400" dirty="0"/>
          </a:p>
        </p:txBody>
      </p:sp>
      <p:sp>
        <p:nvSpPr>
          <p:cNvPr id="3" name="Content Placeholder 2"/>
          <p:cNvSpPr>
            <a:spLocks noGrp="1"/>
          </p:cNvSpPr>
          <p:nvPr>
            <p:ph idx="1"/>
          </p:nvPr>
        </p:nvSpPr>
        <p:spPr>
          <a:xfrm>
            <a:off x="457200" y="1700808"/>
            <a:ext cx="8229600" cy="4389120"/>
          </a:xfrm>
        </p:spPr>
        <p:txBody>
          <a:bodyPr>
            <a:normAutofit/>
          </a:bodyPr>
          <a:lstStyle/>
          <a:p>
            <a:pPr lvl="0">
              <a:buClr>
                <a:srgbClr val="0BD0D9"/>
              </a:buClr>
            </a:pPr>
            <a:r>
              <a:rPr lang="en-US" altLang="en-US" sz="2000" dirty="0">
                <a:solidFill>
                  <a:prstClr val="black"/>
                </a:solidFill>
              </a:rPr>
              <a:t>A captive insurance company is a </a:t>
            </a:r>
            <a:r>
              <a:rPr lang="en-US" altLang="en-US" sz="2000" b="1" dirty="0">
                <a:solidFill>
                  <a:prstClr val="black"/>
                </a:solidFill>
              </a:rPr>
              <a:t>bona fide licensed insurance or reinsurance company owned by a non-insurance </a:t>
            </a:r>
            <a:r>
              <a:rPr lang="en-US" altLang="en-US" sz="2000" b="1" dirty="0" smtClean="0">
                <a:solidFill>
                  <a:prstClr val="black"/>
                </a:solidFill>
              </a:rPr>
              <a:t>company that </a:t>
            </a:r>
            <a:r>
              <a:rPr lang="en-US" altLang="en-US" sz="2000" b="1" dirty="0">
                <a:solidFill>
                  <a:prstClr val="black"/>
                </a:solidFill>
              </a:rPr>
              <a:t>either exclusively or primarily insures the risks of its owner(s</a:t>
            </a:r>
            <a:r>
              <a:rPr lang="en-US" altLang="en-US" sz="2000" b="1" dirty="0" smtClean="0">
                <a:solidFill>
                  <a:prstClr val="black"/>
                </a:solidFill>
              </a:rPr>
              <a:t>)</a:t>
            </a:r>
            <a:r>
              <a:rPr lang="en-US" altLang="en-US" sz="2000" dirty="0" smtClean="0">
                <a:solidFill>
                  <a:prstClr val="black"/>
                </a:solidFill>
              </a:rPr>
              <a:t>.</a:t>
            </a:r>
            <a:endParaRPr lang="en-US" altLang="en-US" sz="2000" dirty="0">
              <a:solidFill>
                <a:prstClr val="black"/>
              </a:solidFill>
            </a:endParaRPr>
          </a:p>
          <a:p>
            <a:pPr lvl="1">
              <a:buClr>
                <a:srgbClr val="0F6FC6"/>
              </a:buClr>
            </a:pPr>
            <a:r>
              <a:rPr lang="en-GB" altLang="en-US" sz="2000" dirty="0" smtClean="0">
                <a:solidFill>
                  <a:prstClr val="black"/>
                </a:solidFill>
              </a:rPr>
              <a:t>A captive may </a:t>
            </a:r>
            <a:r>
              <a:rPr lang="en-GB" altLang="en-US" sz="2000" dirty="0">
                <a:solidFill>
                  <a:prstClr val="black"/>
                </a:solidFill>
              </a:rPr>
              <a:t>insure or reinsure the risks of its parent, affiliated companies, or chosen unrelated </a:t>
            </a:r>
            <a:r>
              <a:rPr lang="en-GB" altLang="en-US" sz="2000" dirty="0" smtClean="0">
                <a:solidFill>
                  <a:prstClr val="black"/>
                </a:solidFill>
              </a:rPr>
              <a:t>parties</a:t>
            </a:r>
            <a:endParaRPr lang="en-GB" altLang="en-US" sz="2000" dirty="0">
              <a:solidFill>
                <a:prstClr val="black"/>
              </a:solidFill>
            </a:endParaRPr>
          </a:p>
          <a:p>
            <a:pPr lvl="1">
              <a:buClr>
                <a:srgbClr val="0F6FC6"/>
              </a:buClr>
            </a:pPr>
            <a:r>
              <a:rPr lang="en-US" altLang="en-US" sz="2000" dirty="0" smtClean="0">
                <a:solidFill>
                  <a:prstClr val="black"/>
                </a:solidFill>
              </a:rPr>
              <a:t>A captive is regulated </a:t>
            </a:r>
            <a:r>
              <a:rPr lang="en-US" altLang="en-US" sz="2000" dirty="0">
                <a:solidFill>
                  <a:prstClr val="black"/>
                </a:solidFill>
              </a:rPr>
              <a:t>under special captive legislation by domicile regulators </a:t>
            </a:r>
            <a:r>
              <a:rPr lang="en-US" altLang="en-US" sz="2000" dirty="0" smtClean="0">
                <a:solidFill>
                  <a:prstClr val="black"/>
                </a:solidFill>
              </a:rPr>
              <a:t>only</a:t>
            </a:r>
            <a:endParaRPr lang="en-US" altLang="en-US" sz="2000" dirty="0">
              <a:solidFill>
                <a:prstClr val="black"/>
              </a:solidFill>
            </a:endParaRPr>
          </a:p>
          <a:p>
            <a:pPr lvl="2">
              <a:buClr>
                <a:srgbClr val="009DD9"/>
              </a:buClr>
            </a:pPr>
            <a:r>
              <a:rPr lang="en-US" altLang="en-US" sz="2000" dirty="0">
                <a:solidFill>
                  <a:prstClr val="black"/>
                </a:solidFill>
              </a:rPr>
              <a:t>Not regulated by other state insurance </a:t>
            </a:r>
            <a:r>
              <a:rPr lang="en-US" altLang="en-US" sz="2000" dirty="0" smtClean="0">
                <a:solidFill>
                  <a:prstClr val="black"/>
                </a:solidFill>
              </a:rPr>
              <a:t>departments</a:t>
            </a:r>
            <a:endParaRPr lang="en-US" altLang="en-US" sz="2000" dirty="0">
              <a:solidFill>
                <a:prstClr val="black"/>
              </a:solidFill>
            </a:endParaRPr>
          </a:p>
          <a:p>
            <a:pPr lvl="1">
              <a:buClr>
                <a:srgbClr val="0F6FC6"/>
              </a:buClr>
            </a:pPr>
            <a:r>
              <a:rPr lang="en-GB" altLang="en-US" sz="2000" dirty="0" smtClean="0">
                <a:solidFill>
                  <a:prstClr val="black"/>
                </a:solidFill>
              </a:rPr>
              <a:t>A captive is a non-admitted insurer</a:t>
            </a:r>
            <a:endParaRPr lang="en-GB" altLang="en-US" sz="2000" dirty="0">
              <a:solidFill>
                <a:prstClr val="black"/>
              </a:solidFill>
            </a:endParaRPr>
          </a:p>
          <a:p>
            <a:pPr lvl="2">
              <a:buClr>
                <a:srgbClr val="009DD9"/>
              </a:buClr>
            </a:pPr>
            <a:r>
              <a:rPr lang="en-GB" altLang="en-US" sz="2000" dirty="0">
                <a:solidFill>
                  <a:prstClr val="black"/>
                </a:solidFill>
              </a:rPr>
              <a:t>Not permitted to direct write lines requiring local licenses (i.e. – WC &amp; AL</a:t>
            </a:r>
            <a:r>
              <a:rPr lang="en-GB" altLang="en-US" sz="2000" dirty="0" smtClean="0">
                <a:solidFill>
                  <a:prstClr val="black"/>
                </a:solidFill>
              </a:rPr>
              <a:t>)</a:t>
            </a:r>
            <a:endParaRPr lang="en-GB" altLang="en-US" sz="2000" dirty="0">
              <a:solidFill>
                <a:prstClr val="black"/>
              </a:solidFill>
            </a:endParaRPr>
          </a:p>
          <a:p>
            <a:pPr lvl="2">
              <a:buClr>
                <a:srgbClr val="009DD9"/>
              </a:buClr>
            </a:pPr>
            <a:r>
              <a:rPr lang="en-GB" altLang="en-US" sz="2000" dirty="0">
                <a:solidFill>
                  <a:prstClr val="black"/>
                </a:solidFill>
              </a:rPr>
              <a:t>Buy downs of primary casualty deductibles are </a:t>
            </a:r>
            <a:r>
              <a:rPr lang="en-GB" altLang="en-US" sz="2000" dirty="0" smtClean="0">
                <a:solidFill>
                  <a:prstClr val="black"/>
                </a:solidFill>
              </a:rPr>
              <a:t>permitted</a:t>
            </a:r>
            <a:endParaRPr lang="en-GB" altLang="en-US" sz="2000" dirty="0">
              <a:solidFill>
                <a:prstClr val="black"/>
              </a:solidFill>
            </a:endParaRPr>
          </a:p>
        </p:txBody>
      </p:sp>
    </p:spTree>
    <p:extLst>
      <p:ext uri="{BB962C8B-B14F-4D97-AF65-F5344CB8AC3E}">
        <p14:creationId xmlns:p14="http://schemas.microsoft.com/office/powerpoint/2010/main" val="6540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r>
              <a:rPr lang="en-US" sz="2000" dirty="0" smtClean="0"/>
              <a:t>Evaluating Onshore Domiciles  </a:t>
            </a:r>
            <a:endParaRPr lang="en-US" sz="2000" dirty="0"/>
          </a:p>
        </p:txBody>
      </p:sp>
      <p:sp>
        <p:nvSpPr>
          <p:cNvPr id="3" name="Content Placeholder 2"/>
          <p:cNvSpPr>
            <a:spLocks noGrp="1"/>
          </p:cNvSpPr>
          <p:nvPr>
            <p:ph idx="1"/>
          </p:nvPr>
        </p:nvSpPr>
        <p:spPr>
          <a:xfrm>
            <a:off x="457200" y="1632168"/>
            <a:ext cx="8229600" cy="4389120"/>
          </a:xfrm>
        </p:spPr>
        <p:txBody>
          <a:bodyPr>
            <a:normAutofit/>
          </a:bodyPr>
          <a:lstStyle/>
          <a:p>
            <a:r>
              <a:rPr lang="en-US" sz="2000" dirty="0"/>
              <a:t>The onshore discussion is less tax centric, although some jurisdictions have different premium and self procurement taxes</a:t>
            </a:r>
          </a:p>
          <a:p>
            <a:r>
              <a:rPr lang="en-US" sz="2000" dirty="0"/>
              <a:t>Focus is more on:</a:t>
            </a:r>
          </a:p>
          <a:p>
            <a:pPr lvl="1"/>
            <a:r>
              <a:rPr lang="en-US" sz="2000" dirty="0" smtClean="0"/>
              <a:t>Regulatory </a:t>
            </a:r>
            <a:r>
              <a:rPr lang="en-US" sz="2000" dirty="0"/>
              <a:t>scheme</a:t>
            </a:r>
          </a:p>
          <a:p>
            <a:pPr lvl="1"/>
            <a:r>
              <a:rPr lang="en-US" sz="2000" dirty="0"/>
              <a:t>Permitted coverages</a:t>
            </a:r>
          </a:p>
          <a:p>
            <a:pPr lvl="1"/>
            <a:r>
              <a:rPr lang="en-US" sz="2000" dirty="0"/>
              <a:t>Domicile costs</a:t>
            </a:r>
          </a:p>
          <a:p>
            <a:pPr lvl="1"/>
            <a:r>
              <a:rPr lang="en-US" sz="2000" dirty="0"/>
              <a:t>Capitalization</a:t>
            </a:r>
          </a:p>
          <a:p>
            <a:pPr lvl="1"/>
            <a:r>
              <a:rPr lang="en-US" sz="2000" dirty="0"/>
              <a:t>Administrative burdens</a:t>
            </a:r>
          </a:p>
          <a:p>
            <a:r>
              <a:rPr lang="en-US" sz="2000" dirty="0" smtClean="0"/>
              <a:t>CT </a:t>
            </a:r>
            <a:r>
              <a:rPr lang="en-US" sz="2000" dirty="0"/>
              <a:t>fits the </a:t>
            </a:r>
            <a:r>
              <a:rPr lang="en-US" sz="2000" dirty="0" smtClean="0"/>
              <a:t>bill, as you’ll learn throughout the Collaborative</a:t>
            </a:r>
            <a:endParaRPr lang="en-US" sz="2000" dirty="0"/>
          </a:p>
        </p:txBody>
      </p:sp>
    </p:spTree>
    <p:extLst>
      <p:ext uri="{BB962C8B-B14F-4D97-AF65-F5344CB8AC3E}">
        <p14:creationId xmlns:p14="http://schemas.microsoft.com/office/powerpoint/2010/main" val="1021477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2000" dirty="0" smtClean="0"/>
              <a:t>Illustration: Estimated administrative</a:t>
            </a:r>
            <a:r>
              <a:rPr lang="en-US" sz="2000" baseline="0" dirty="0" smtClean="0"/>
              <a:t> costs and sta</a:t>
            </a:r>
            <a:r>
              <a:rPr lang="en-US" sz="2000" dirty="0" smtClean="0"/>
              <a:t>rt up costs </a:t>
            </a:r>
            <a:endParaRPr lang="en-US" sz="2000" dirty="0"/>
          </a:p>
        </p:txBody>
      </p:sp>
      <p:sp>
        <p:nvSpPr>
          <p:cNvPr id="3" name="Content Placeholder 2"/>
          <p:cNvSpPr>
            <a:spLocks noGrp="1"/>
          </p:cNvSpPr>
          <p:nvPr>
            <p:ph idx="1"/>
          </p:nvPr>
        </p:nvSpPr>
        <p:spPr>
          <a:xfrm>
            <a:off x="457200" y="1772816"/>
            <a:ext cx="8229600" cy="4680520"/>
          </a:xfrm>
        </p:spPr>
        <p:txBody>
          <a:bodyPr>
            <a:normAutofit fontScale="85000" lnSpcReduction="20000"/>
          </a:bodyPr>
          <a:lstStyle/>
          <a:p>
            <a:endParaRPr lang="en-US" sz="2000" dirty="0" smtClean="0"/>
          </a:p>
          <a:p>
            <a:endParaRPr lang="en-US" sz="2000" dirty="0" smtClean="0"/>
          </a:p>
          <a:p>
            <a:endParaRPr lang="en-US" sz="20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kern="1200" dirty="0" smtClean="0">
              <a:solidFill>
                <a:schemeClr val="tx1"/>
              </a:solidFill>
              <a:effectLst/>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kern="1200" dirty="0" smtClean="0">
              <a:solidFill>
                <a:schemeClr val="tx1"/>
              </a:solidFill>
              <a:effectLst/>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kern="1200" dirty="0" smtClean="0">
              <a:solidFill>
                <a:schemeClr val="tx1"/>
              </a:solidFill>
              <a:effectLst/>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kern="1200" dirty="0" smtClean="0">
              <a:solidFill>
                <a:schemeClr val="tx1"/>
              </a:solidFill>
              <a:effectLst/>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kern="1200" dirty="0" smtClean="0">
              <a:solidFill>
                <a:schemeClr val="tx1"/>
              </a:solidFill>
              <a:effectLst/>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kern="1200" dirty="0" smtClean="0">
              <a:solidFill>
                <a:schemeClr val="tx1"/>
              </a:solidFill>
              <a:effectLst/>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kern="1200" dirty="0" smtClean="0">
              <a:solidFill>
                <a:schemeClr val="tx1"/>
              </a:solidFill>
              <a:effectLst/>
              <a:latin typeface="+mn-lt"/>
              <a:ea typeface="+mn-ea"/>
              <a:cs typeface="+mn-cs"/>
            </a:endParaRPr>
          </a:p>
          <a:p>
            <a:endParaRPr lang="en-US" sz="2400" dirty="0" smtClean="0"/>
          </a:p>
          <a:p>
            <a:r>
              <a:rPr lang="en-US" sz="2400" dirty="0" smtClean="0"/>
              <a:t>Claims </a:t>
            </a:r>
            <a:r>
              <a:rPr lang="en-US" sz="2400" dirty="0"/>
              <a:t>administration varies with the type and volume of transactions</a:t>
            </a:r>
            <a:r>
              <a:rPr lang="en-US" sz="2400" dirty="0" smtClean="0"/>
              <a:t>, most </a:t>
            </a:r>
            <a:r>
              <a:rPr lang="en-US" sz="2400" dirty="0"/>
              <a:t>hire a TPA to assist on a fee for service </a:t>
            </a:r>
            <a:r>
              <a:rPr lang="en-US" sz="2400" dirty="0" smtClean="0"/>
              <a:t>basis</a:t>
            </a:r>
          </a:p>
          <a:p>
            <a:r>
              <a:rPr lang="en-US" sz="2400" dirty="0"/>
              <a:t>To evaluate  and launch the captive </a:t>
            </a:r>
            <a:r>
              <a:rPr lang="en-US" sz="2400" dirty="0" smtClean="0"/>
              <a:t>a prospect </a:t>
            </a:r>
            <a:r>
              <a:rPr lang="en-US" sz="2400" dirty="0"/>
              <a:t>will incur some one time costs estimated at ~$</a:t>
            </a:r>
            <a:r>
              <a:rPr lang="en-US" sz="2400" dirty="0" smtClean="0"/>
              <a:t>80,000 (scope dependent)</a:t>
            </a:r>
            <a:endParaRPr lang="en-US" sz="2400" dirty="0"/>
          </a:p>
          <a:p>
            <a:endParaRPr lang="en-US" sz="2400" dirty="0"/>
          </a:p>
          <a:p>
            <a:endParaRPr lang="en-US" sz="24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100" dirty="0" smtClean="0">
              <a:effectLst/>
            </a:endParaRPr>
          </a:p>
          <a:p>
            <a:endParaRPr lang="en-US" sz="2000" dirty="0"/>
          </a:p>
          <a:p>
            <a:endParaRPr lang="en-US" dirty="0"/>
          </a:p>
          <a:p>
            <a:endParaRPr lang="en-US" dirty="0"/>
          </a:p>
        </p:txBody>
      </p:sp>
      <p:graphicFrame>
        <p:nvGraphicFramePr>
          <p:cNvPr id="6" name="Table 5"/>
          <p:cNvGraphicFramePr>
            <a:graphicFrameLocks noGrp="1"/>
          </p:cNvGraphicFramePr>
          <p:nvPr>
            <p:custDataLst>
              <p:tags r:id="rId1"/>
            </p:custDataLst>
            <p:extLst>
              <p:ext uri="{D42A27DB-BD31-4B8C-83A1-F6EECF244321}">
                <p14:modId xmlns:p14="http://schemas.microsoft.com/office/powerpoint/2010/main" val="3873939376"/>
              </p:ext>
            </p:extLst>
          </p:nvPr>
        </p:nvGraphicFramePr>
        <p:xfrm>
          <a:off x="899592" y="1700808"/>
          <a:ext cx="6840760" cy="3103356"/>
        </p:xfrm>
        <a:graphic>
          <a:graphicData uri="http://schemas.openxmlformats.org/drawingml/2006/table">
            <a:tbl>
              <a:tblPr firstRow="1" bandRow="1">
                <a:tableStyleId>{5C22544A-7EE6-4342-B048-85BDC9FD1C3A}</a:tableStyleId>
              </a:tblPr>
              <a:tblGrid>
                <a:gridCol w="1632454">
                  <a:extLst>
                    <a:ext uri="{9D8B030D-6E8A-4147-A177-3AD203B41FA5}">
                      <a16:colId xmlns="" xmlns:a16="http://schemas.microsoft.com/office/drawing/2014/main" val="20000"/>
                    </a:ext>
                  </a:extLst>
                </a:gridCol>
                <a:gridCol w="5208306">
                  <a:extLst>
                    <a:ext uri="{9D8B030D-6E8A-4147-A177-3AD203B41FA5}">
                      <a16:colId xmlns="" xmlns:a16="http://schemas.microsoft.com/office/drawing/2014/main" val="20001"/>
                    </a:ext>
                  </a:extLst>
                </a:gridCol>
              </a:tblGrid>
              <a:tr h="396939">
                <a:tc gridSpan="2">
                  <a:txBody>
                    <a:bodyPr/>
                    <a:lstStyle/>
                    <a:p>
                      <a:pPr algn="l">
                        <a:lnSpc>
                          <a:spcPct val="100000"/>
                        </a:lnSpc>
                        <a:spcBef>
                          <a:spcPts val="0"/>
                        </a:spcBef>
                        <a:spcAft>
                          <a:spcPts val="0"/>
                        </a:spcAft>
                      </a:pPr>
                      <a:r>
                        <a:rPr lang="en-US" sz="1600" dirty="0" smtClean="0">
                          <a:solidFill>
                            <a:schemeClr val="accent1">
                              <a:lumMod val="50000"/>
                            </a:schemeClr>
                          </a:solidFill>
                        </a:rPr>
                        <a:t>AN example captive approximately $126,375  in administrative operating costs in Year 1, one</a:t>
                      </a:r>
                      <a:r>
                        <a:rPr lang="en-US" sz="1600" baseline="0" dirty="0" smtClean="0">
                          <a:solidFill>
                            <a:schemeClr val="accent1">
                              <a:lumMod val="50000"/>
                            </a:schemeClr>
                          </a:solidFill>
                        </a:rPr>
                        <a:t> time start up costs are additional</a:t>
                      </a:r>
                      <a:endParaRPr lang="en-US" sz="1600" b="1" dirty="0">
                        <a:solidFill>
                          <a:schemeClr val="accent1">
                            <a:lumMod val="50000"/>
                          </a:schemeClr>
                        </a:solidFill>
                        <a:latin typeface="Arial"/>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hMerge="1">
                  <a:txBody>
                    <a:bodyPr/>
                    <a:lstStyle/>
                    <a:p>
                      <a:pPr algn="l">
                        <a:lnSpc>
                          <a:spcPct val="100000"/>
                        </a:lnSpc>
                        <a:spcBef>
                          <a:spcPts val="0"/>
                        </a:spcBef>
                        <a:spcAft>
                          <a:spcPts val="0"/>
                        </a:spcAft>
                      </a:pPr>
                      <a:endParaRPr lang="en-US" sz="1700" b="1" dirty="0">
                        <a:solidFill>
                          <a:schemeClr val="bg1"/>
                        </a:solidFill>
                        <a:latin typeface="Arial"/>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411946">
                <a:tc>
                  <a:txBody>
                    <a:bodyPr/>
                    <a:lstStyle/>
                    <a:p>
                      <a:pPr algn="l">
                        <a:lnSpc>
                          <a:spcPct val="100000"/>
                        </a:lnSpc>
                        <a:spcBef>
                          <a:spcPts val="0"/>
                        </a:spcBef>
                        <a:spcAft>
                          <a:spcPts val="0"/>
                        </a:spcAft>
                      </a:pPr>
                      <a:r>
                        <a:rPr kumimoji="0" lang="en-US" sz="1600" kern="1200" dirty="0" smtClean="0">
                          <a:solidFill>
                            <a:schemeClr val="tx1"/>
                          </a:solidFill>
                          <a:latin typeface="+mn-lt"/>
                          <a:ea typeface="+mn-ea"/>
                          <a:cs typeface="+mn-cs"/>
                        </a:rPr>
                        <a:t>$40,000</a:t>
                      </a:r>
                      <a:endParaRPr kumimoji="0" lang="en-US" sz="1600" kern="1200" dirty="0">
                        <a:solidFill>
                          <a:schemeClr val="tx1"/>
                        </a:solidFill>
                        <a:latin typeface="+mn-lt"/>
                        <a:ea typeface="+mn-ea"/>
                        <a:cs typeface="+mn-cs"/>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tc>
                  <a:txBody>
                    <a:bodyPr/>
                    <a:lstStyle/>
                    <a:p>
                      <a:pPr algn="l">
                        <a:lnSpc>
                          <a:spcPct val="100000"/>
                        </a:lnSpc>
                        <a:spcBef>
                          <a:spcPts val="0"/>
                        </a:spcBef>
                        <a:spcAft>
                          <a:spcPts val="0"/>
                        </a:spcAft>
                      </a:pPr>
                      <a:r>
                        <a:rPr kumimoji="0" lang="en-US" sz="1600" kern="1200" dirty="0" smtClean="0">
                          <a:solidFill>
                            <a:schemeClr val="tx1"/>
                          </a:solidFill>
                          <a:latin typeface="+mn-lt"/>
                          <a:ea typeface="+mn-ea"/>
                          <a:cs typeface="+mn-cs"/>
                        </a:rPr>
                        <a:t>Captive management </a:t>
                      </a:r>
                      <a:endParaRPr kumimoji="0" lang="en-US" sz="1600" kern="1200" dirty="0">
                        <a:solidFill>
                          <a:schemeClr val="tx1"/>
                        </a:solidFill>
                        <a:latin typeface="+mn-lt"/>
                        <a:ea typeface="+mn-ea"/>
                        <a:cs typeface="+mn-cs"/>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extLst>
                  <a:ext uri="{0D108BD9-81ED-4DB2-BD59-A6C34878D82A}">
                    <a16:rowId xmlns="" xmlns:a16="http://schemas.microsoft.com/office/drawing/2014/main" val="10001"/>
                  </a:ext>
                </a:extLst>
              </a:tr>
              <a:tr h="411946">
                <a:tc>
                  <a:txBody>
                    <a:bodyPr/>
                    <a:lstStyle/>
                    <a:p>
                      <a:pPr algn="l">
                        <a:lnSpc>
                          <a:spcPct val="100000"/>
                        </a:lnSpc>
                        <a:spcBef>
                          <a:spcPts val="0"/>
                        </a:spcBef>
                        <a:spcAft>
                          <a:spcPts val="0"/>
                        </a:spcAft>
                      </a:pPr>
                      <a:r>
                        <a:rPr kumimoji="0" lang="en-US" sz="1600" kern="1200" dirty="0" smtClean="0">
                          <a:solidFill>
                            <a:schemeClr val="tx1"/>
                          </a:solidFill>
                          <a:latin typeface="+mn-lt"/>
                          <a:ea typeface="+mn-ea"/>
                          <a:cs typeface="+mn-cs"/>
                        </a:rPr>
                        <a:t>$50,000</a:t>
                      </a:r>
                      <a:endParaRPr kumimoji="0" lang="en-US" sz="1600" kern="1200" dirty="0">
                        <a:solidFill>
                          <a:schemeClr val="tx1"/>
                        </a:solidFill>
                        <a:latin typeface="+mn-lt"/>
                        <a:ea typeface="+mn-ea"/>
                        <a:cs typeface="+mn-cs"/>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tc>
                  <a:txBody>
                    <a:bodyPr/>
                    <a:lstStyle/>
                    <a:p>
                      <a:pPr algn="l">
                        <a:lnSpc>
                          <a:spcPct val="100000"/>
                        </a:lnSpc>
                        <a:spcBef>
                          <a:spcPts val="0"/>
                        </a:spcBef>
                        <a:spcAft>
                          <a:spcPts val="0"/>
                        </a:spcAft>
                      </a:pPr>
                      <a:r>
                        <a:rPr kumimoji="0" lang="en-US" sz="1600" kern="1200" dirty="0" smtClean="0">
                          <a:solidFill>
                            <a:schemeClr val="tx1"/>
                          </a:solidFill>
                          <a:latin typeface="+mn-lt"/>
                          <a:ea typeface="+mn-ea"/>
                          <a:cs typeface="+mn-cs"/>
                        </a:rPr>
                        <a:t>Actuarial</a:t>
                      </a:r>
                      <a:endParaRPr kumimoji="0" lang="en-US" sz="1600" kern="1200" dirty="0">
                        <a:solidFill>
                          <a:schemeClr val="tx1"/>
                        </a:solidFill>
                        <a:latin typeface="+mn-lt"/>
                        <a:ea typeface="+mn-ea"/>
                        <a:cs typeface="+mn-cs"/>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extLst>
                  <a:ext uri="{0D108BD9-81ED-4DB2-BD59-A6C34878D82A}">
                    <a16:rowId xmlns="" xmlns:a16="http://schemas.microsoft.com/office/drawing/2014/main" val="10002"/>
                  </a:ext>
                </a:extLst>
              </a:tr>
              <a:tr h="411946">
                <a:tc>
                  <a:txBody>
                    <a:bodyPr/>
                    <a:lstStyle/>
                    <a:p>
                      <a:pPr algn="l">
                        <a:lnSpc>
                          <a:spcPct val="100000"/>
                        </a:lnSpc>
                        <a:spcBef>
                          <a:spcPts val="0"/>
                        </a:spcBef>
                        <a:spcAft>
                          <a:spcPts val="0"/>
                        </a:spcAft>
                      </a:pPr>
                      <a:r>
                        <a:rPr kumimoji="0" lang="en-US" sz="1600" kern="1200" dirty="0" smtClean="0">
                          <a:solidFill>
                            <a:schemeClr val="tx1"/>
                          </a:solidFill>
                          <a:latin typeface="+mn-lt"/>
                          <a:ea typeface="+mn-ea"/>
                          <a:cs typeface="+mn-cs"/>
                        </a:rPr>
                        <a:t>$10,000</a:t>
                      </a:r>
                      <a:endParaRPr kumimoji="0" lang="en-US" sz="1600" kern="1200" dirty="0">
                        <a:solidFill>
                          <a:schemeClr val="tx1"/>
                        </a:solidFill>
                        <a:latin typeface="+mn-lt"/>
                        <a:ea typeface="+mn-ea"/>
                        <a:cs typeface="+mn-cs"/>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tc>
                  <a:txBody>
                    <a:bodyPr/>
                    <a:lstStyle/>
                    <a:p>
                      <a:pPr algn="l">
                        <a:lnSpc>
                          <a:spcPct val="100000"/>
                        </a:lnSpc>
                        <a:spcBef>
                          <a:spcPts val="0"/>
                        </a:spcBef>
                        <a:spcAft>
                          <a:spcPts val="0"/>
                        </a:spcAft>
                      </a:pPr>
                      <a:r>
                        <a:rPr kumimoji="0" lang="en-US" sz="1600" kern="1200" dirty="0" smtClean="0">
                          <a:solidFill>
                            <a:schemeClr val="tx1"/>
                          </a:solidFill>
                          <a:latin typeface="+mn-lt"/>
                          <a:ea typeface="+mn-ea"/>
                          <a:cs typeface="+mn-cs"/>
                        </a:rPr>
                        <a:t>Legal</a:t>
                      </a:r>
                      <a:endParaRPr kumimoji="0" lang="en-US" sz="1600" kern="1200" dirty="0">
                        <a:solidFill>
                          <a:schemeClr val="tx1"/>
                        </a:solidFill>
                        <a:latin typeface="+mn-lt"/>
                        <a:ea typeface="+mn-ea"/>
                        <a:cs typeface="+mn-cs"/>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extLst>
                  <a:ext uri="{0D108BD9-81ED-4DB2-BD59-A6C34878D82A}">
                    <a16:rowId xmlns="" xmlns:a16="http://schemas.microsoft.com/office/drawing/2014/main" val="10003"/>
                  </a:ext>
                </a:extLst>
              </a:tr>
              <a:tr h="411946">
                <a:tc>
                  <a:txBody>
                    <a:bodyPr/>
                    <a:lstStyle/>
                    <a:p>
                      <a:pPr algn="l">
                        <a:lnSpc>
                          <a:spcPct val="100000"/>
                        </a:lnSpc>
                        <a:spcBef>
                          <a:spcPts val="0"/>
                        </a:spcBef>
                        <a:spcAft>
                          <a:spcPts val="0"/>
                        </a:spcAft>
                      </a:pPr>
                      <a:r>
                        <a:rPr kumimoji="0" lang="en-US" sz="1600" kern="1200" dirty="0" smtClean="0">
                          <a:solidFill>
                            <a:schemeClr val="tx1"/>
                          </a:solidFill>
                          <a:latin typeface="+mn-lt"/>
                          <a:ea typeface="+mn-ea"/>
                          <a:cs typeface="+mn-cs"/>
                        </a:rPr>
                        <a:t>$15,000</a:t>
                      </a:r>
                      <a:endParaRPr kumimoji="0" lang="en-US" sz="1600" kern="1200" dirty="0">
                        <a:solidFill>
                          <a:schemeClr val="tx1"/>
                        </a:solidFill>
                        <a:latin typeface="+mn-lt"/>
                        <a:ea typeface="+mn-ea"/>
                        <a:cs typeface="+mn-cs"/>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tc>
                  <a:txBody>
                    <a:bodyPr/>
                    <a:lstStyle/>
                    <a:p>
                      <a:pPr algn="l">
                        <a:lnSpc>
                          <a:spcPct val="100000"/>
                        </a:lnSpc>
                        <a:spcBef>
                          <a:spcPts val="0"/>
                        </a:spcBef>
                        <a:spcAft>
                          <a:spcPts val="0"/>
                        </a:spcAft>
                      </a:pPr>
                      <a:r>
                        <a:rPr kumimoji="0" lang="en-US" sz="1600" kern="1200" dirty="0" smtClean="0">
                          <a:solidFill>
                            <a:schemeClr val="tx1"/>
                          </a:solidFill>
                          <a:latin typeface="+mn-lt"/>
                          <a:ea typeface="+mn-ea"/>
                          <a:cs typeface="+mn-cs"/>
                        </a:rPr>
                        <a:t>Audit</a:t>
                      </a:r>
                      <a:endParaRPr kumimoji="0" lang="en-US" sz="1600" kern="1200" dirty="0">
                        <a:solidFill>
                          <a:schemeClr val="tx1"/>
                        </a:solidFill>
                        <a:latin typeface="+mn-lt"/>
                        <a:ea typeface="+mn-ea"/>
                        <a:cs typeface="+mn-cs"/>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extLst>
                  <a:ext uri="{0D108BD9-81ED-4DB2-BD59-A6C34878D82A}">
                    <a16:rowId xmlns="" xmlns:a16="http://schemas.microsoft.com/office/drawing/2014/main" val="10004"/>
                  </a:ext>
                </a:extLst>
              </a:tr>
              <a:tr h="411946">
                <a:tc>
                  <a:txBody>
                    <a:bodyPr/>
                    <a:lstStyle/>
                    <a:p>
                      <a:pPr algn="l">
                        <a:lnSpc>
                          <a:spcPct val="100000"/>
                        </a:lnSpc>
                        <a:spcBef>
                          <a:spcPts val="0"/>
                        </a:spcBef>
                        <a:spcAft>
                          <a:spcPts val="0"/>
                        </a:spcAft>
                      </a:pPr>
                      <a:r>
                        <a:rPr kumimoji="0" lang="en-US" sz="1600" kern="1200" dirty="0" smtClean="0">
                          <a:solidFill>
                            <a:schemeClr val="tx1"/>
                          </a:solidFill>
                          <a:latin typeface="+mn-lt"/>
                          <a:ea typeface="+mn-ea"/>
                          <a:cs typeface="+mn-cs"/>
                        </a:rPr>
                        <a:t>$     375</a:t>
                      </a:r>
                      <a:endParaRPr kumimoji="0" lang="en-US" sz="1600" kern="1200" dirty="0">
                        <a:solidFill>
                          <a:schemeClr val="tx1"/>
                        </a:solidFill>
                        <a:latin typeface="+mn-lt"/>
                        <a:ea typeface="+mn-ea"/>
                        <a:cs typeface="+mn-cs"/>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tc>
                  <a:txBody>
                    <a:bodyPr/>
                    <a:lstStyle/>
                    <a:p>
                      <a:pPr algn="l">
                        <a:lnSpc>
                          <a:spcPct val="100000"/>
                        </a:lnSpc>
                        <a:spcBef>
                          <a:spcPts val="0"/>
                        </a:spcBef>
                        <a:spcAft>
                          <a:spcPts val="0"/>
                        </a:spcAft>
                      </a:pPr>
                      <a:r>
                        <a:rPr kumimoji="0" lang="en-US" sz="1600" kern="1200" dirty="0" smtClean="0">
                          <a:solidFill>
                            <a:schemeClr val="tx1"/>
                          </a:solidFill>
                          <a:latin typeface="+mn-lt"/>
                          <a:ea typeface="+mn-ea"/>
                          <a:cs typeface="+mn-cs"/>
                        </a:rPr>
                        <a:t>CT Domicile Fee (annual license)</a:t>
                      </a:r>
                      <a:endParaRPr kumimoji="0" lang="en-US" sz="1600" kern="1200" dirty="0">
                        <a:solidFill>
                          <a:schemeClr val="tx1"/>
                        </a:solidFill>
                        <a:latin typeface="+mn-lt"/>
                        <a:ea typeface="+mn-ea"/>
                        <a:cs typeface="+mn-cs"/>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extLst>
                  <a:ext uri="{0D108BD9-81ED-4DB2-BD59-A6C34878D82A}">
                    <a16:rowId xmlns="" xmlns:a16="http://schemas.microsoft.com/office/drawing/2014/main" val="10005"/>
                  </a:ext>
                </a:extLst>
              </a:tr>
              <a:tr h="411946">
                <a:tc>
                  <a:txBody>
                    <a:bodyPr/>
                    <a:lstStyle/>
                    <a:p>
                      <a:pPr algn="l">
                        <a:lnSpc>
                          <a:spcPct val="100000"/>
                        </a:lnSpc>
                        <a:spcBef>
                          <a:spcPts val="0"/>
                        </a:spcBef>
                        <a:spcAft>
                          <a:spcPts val="0"/>
                        </a:spcAft>
                      </a:pPr>
                      <a:r>
                        <a:rPr kumimoji="0" lang="en-US" sz="1600" kern="1200" dirty="0" smtClean="0">
                          <a:solidFill>
                            <a:schemeClr val="tx1"/>
                          </a:solidFill>
                          <a:latin typeface="+mn-lt"/>
                          <a:ea typeface="+mn-ea"/>
                          <a:cs typeface="+mn-cs"/>
                        </a:rPr>
                        <a:t>$ 1,000</a:t>
                      </a:r>
                      <a:endParaRPr kumimoji="0" lang="en-US" sz="1600" kern="1200" dirty="0">
                        <a:solidFill>
                          <a:schemeClr val="tx1"/>
                        </a:solidFill>
                        <a:latin typeface="+mn-lt"/>
                        <a:ea typeface="+mn-ea"/>
                        <a:cs typeface="+mn-cs"/>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tc>
                  <a:txBody>
                    <a:bodyPr/>
                    <a:lstStyle/>
                    <a:p>
                      <a:pPr algn="l">
                        <a:lnSpc>
                          <a:spcPct val="100000"/>
                        </a:lnSpc>
                        <a:spcBef>
                          <a:spcPts val="0"/>
                        </a:spcBef>
                        <a:spcAft>
                          <a:spcPts val="0"/>
                        </a:spcAft>
                      </a:pPr>
                      <a:r>
                        <a:rPr lang="en-US" sz="1600" dirty="0" smtClean="0"/>
                        <a:t>Board meeting/travel expenses</a:t>
                      </a:r>
                      <a:endParaRPr kumimoji="0" lang="en-US" sz="1600" kern="1200" dirty="0">
                        <a:solidFill>
                          <a:schemeClr val="tx1"/>
                        </a:solidFill>
                        <a:latin typeface="+mn-lt"/>
                        <a:ea typeface="+mn-ea"/>
                        <a:cs typeface="+mn-cs"/>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11244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a:bodyPr>
          <a:lstStyle/>
          <a:p>
            <a:r>
              <a:rPr lang="en-US" sz="2000" dirty="0" smtClean="0"/>
              <a:t>Capitalization</a:t>
            </a:r>
            <a:endParaRPr lang="en-US" sz="2000" dirty="0"/>
          </a:p>
        </p:txBody>
      </p:sp>
      <p:sp>
        <p:nvSpPr>
          <p:cNvPr id="3" name="Content Placeholder 2"/>
          <p:cNvSpPr>
            <a:spLocks noGrp="1"/>
          </p:cNvSpPr>
          <p:nvPr>
            <p:ph idx="1"/>
          </p:nvPr>
        </p:nvSpPr>
        <p:spPr>
          <a:xfrm>
            <a:off x="395536" y="1700808"/>
            <a:ext cx="8352928" cy="4713387"/>
          </a:xfrm>
        </p:spPr>
        <p:txBody>
          <a:bodyPr/>
          <a:lstStyle/>
          <a:p>
            <a:r>
              <a:rPr lang="en-US" sz="2000" dirty="0" smtClean="0"/>
              <a:t>The </a:t>
            </a:r>
            <a:r>
              <a:rPr lang="en-US" sz="2000" dirty="0"/>
              <a:t>captive will need to be capitalized to begin operations, with such capital and accumulated surplus amounts maintained to ensure that the captive has a sufficient financial foundation going </a:t>
            </a:r>
            <a:r>
              <a:rPr lang="en-US" sz="2000" dirty="0" smtClean="0"/>
              <a:t>forward</a:t>
            </a:r>
          </a:p>
          <a:p>
            <a:r>
              <a:rPr lang="en-US" sz="2000" dirty="0" smtClean="0"/>
              <a:t>In CT, this </a:t>
            </a:r>
            <a:r>
              <a:rPr lang="en-US" sz="2000" dirty="0"/>
              <a:t>capital can take the form of cash and/or letters of credit (LOC</a:t>
            </a:r>
            <a:r>
              <a:rPr lang="en-US" sz="2000" dirty="0" smtClean="0"/>
              <a:t>) </a:t>
            </a:r>
            <a:endParaRPr lang="en-US" sz="2000" dirty="0"/>
          </a:p>
          <a:p>
            <a:r>
              <a:rPr lang="en-US" sz="2000" dirty="0"/>
              <a:t>A single parent captive must have a minimum of </a:t>
            </a:r>
            <a:r>
              <a:rPr lang="en-US" sz="2000" dirty="0" smtClean="0"/>
              <a:t>$250,000 </a:t>
            </a:r>
            <a:r>
              <a:rPr lang="en-US" sz="2000" dirty="0"/>
              <a:t>in capital/surplus per </a:t>
            </a:r>
            <a:r>
              <a:rPr lang="en-US" sz="2000" dirty="0" smtClean="0"/>
              <a:t>CT captive regulations, amounts for other captive types vary</a:t>
            </a:r>
          </a:p>
          <a:p>
            <a:r>
              <a:rPr lang="en-US" sz="2000" dirty="0" smtClean="0"/>
              <a:t>The amount of capital</a:t>
            </a:r>
            <a:r>
              <a:rPr lang="en-US" sz="2000" baseline="0" dirty="0" smtClean="0"/>
              <a:t> really needed depends on the risk profile,</a:t>
            </a:r>
            <a:r>
              <a:rPr lang="en-US" sz="2000" dirty="0" smtClean="0"/>
              <a:t> the amount of which reflects various ratio tests (retention ratio,       premium : surplus, reserves : surplus) and the nature of the coverage provided</a:t>
            </a:r>
            <a:endParaRPr lang="en-US" sz="2000" dirty="0"/>
          </a:p>
        </p:txBody>
      </p:sp>
    </p:spTree>
    <p:extLst>
      <p:ext uri="{BB962C8B-B14F-4D97-AF65-F5344CB8AC3E}">
        <p14:creationId xmlns:p14="http://schemas.microsoft.com/office/powerpoint/2010/main" val="2911390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04864"/>
            <a:ext cx="8305800" cy="1143000"/>
          </a:xfrm>
        </p:spPr>
        <p:txBody>
          <a:bodyPr/>
          <a:lstStyle/>
          <a:p>
            <a:r>
              <a:rPr lang="en-US" dirty="0" smtClean="0"/>
              <a:t>Captive Taxation</a:t>
            </a:r>
            <a:endParaRPr lang="en-US" dirty="0"/>
          </a:p>
        </p:txBody>
      </p:sp>
    </p:spTree>
    <p:extLst>
      <p:ext uri="{BB962C8B-B14F-4D97-AF65-F5344CB8AC3E}">
        <p14:creationId xmlns:p14="http://schemas.microsoft.com/office/powerpoint/2010/main" val="325994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US" sz="2000" dirty="0"/>
              <a:t>Types of Taxes</a:t>
            </a:r>
          </a:p>
        </p:txBody>
      </p:sp>
      <p:sp>
        <p:nvSpPr>
          <p:cNvPr id="3" name="Content Placeholder 2"/>
          <p:cNvSpPr>
            <a:spLocks noGrp="1"/>
          </p:cNvSpPr>
          <p:nvPr>
            <p:ph idx="1"/>
          </p:nvPr>
        </p:nvSpPr>
        <p:spPr/>
        <p:txBody>
          <a:bodyPr>
            <a:normAutofit/>
          </a:bodyPr>
          <a:lstStyle/>
          <a:p>
            <a:pPr marL="274320" lvl="1" indent="-274320">
              <a:lnSpc>
                <a:spcPct val="80000"/>
              </a:lnSpc>
              <a:buClr>
                <a:schemeClr val="accent3"/>
              </a:buClr>
              <a:buSzPct val="95000"/>
              <a:defRPr/>
            </a:pPr>
            <a:r>
              <a:rPr lang="en-US" altLang="en-US" sz="2800" dirty="0"/>
              <a:t>Federal Income Taxes</a:t>
            </a:r>
          </a:p>
          <a:p>
            <a:pPr marL="274320" lvl="1" indent="-274320">
              <a:lnSpc>
                <a:spcPct val="80000"/>
              </a:lnSpc>
              <a:buClr>
                <a:schemeClr val="accent3"/>
              </a:buClr>
              <a:buSzPct val="95000"/>
              <a:defRPr/>
            </a:pPr>
            <a:endParaRPr lang="en-US" altLang="en-US" sz="2800" dirty="0"/>
          </a:p>
          <a:p>
            <a:pPr marL="274320" lvl="1" indent="-274320">
              <a:lnSpc>
                <a:spcPct val="80000"/>
              </a:lnSpc>
              <a:buClr>
                <a:schemeClr val="accent3"/>
              </a:buClr>
              <a:buSzPct val="95000"/>
              <a:defRPr/>
            </a:pPr>
            <a:r>
              <a:rPr lang="en-US" altLang="en-US" sz="2800" dirty="0"/>
              <a:t>Federal Excise Taxes</a:t>
            </a:r>
          </a:p>
          <a:p>
            <a:pPr marL="274320" lvl="1" indent="-274320">
              <a:lnSpc>
                <a:spcPct val="80000"/>
              </a:lnSpc>
              <a:buClr>
                <a:schemeClr val="accent3"/>
              </a:buClr>
              <a:buSzPct val="95000"/>
              <a:defRPr/>
            </a:pPr>
            <a:endParaRPr lang="en-US" altLang="en-US" sz="2800" dirty="0"/>
          </a:p>
          <a:p>
            <a:pPr marL="274320" lvl="1" indent="-274320">
              <a:lnSpc>
                <a:spcPct val="80000"/>
              </a:lnSpc>
              <a:buClr>
                <a:schemeClr val="accent3"/>
              </a:buClr>
              <a:buSzPct val="95000"/>
              <a:defRPr/>
            </a:pPr>
            <a:r>
              <a:rPr lang="en-US" altLang="en-US" sz="2800" dirty="0"/>
              <a:t>State Premium Taxes</a:t>
            </a:r>
          </a:p>
          <a:p>
            <a:pPr marL="274320" lvl="1" indent="-274320">
              <a:lnSpc>
                <a:spcPct val="80000"/>
              </a:lnSpc>
              <a:buClr>
                <a:schemeClr val="accent3"/>
              </a:buClr>
              <a:buSzPct val="95000"/>
              <a:defRPr/>
            </a:pPr>
            <a:endParaRPr lang="en-US" altLang="en-US" sz="2800" dirty="0"/>
          </a:p>
          <a:p>
            <a:pPr marL="274320" lvl="1" indent="-274320">
              <a:lnSpc>
                <a:spcPct val="80000"/>
              </a:lnSpc>
              <a:buClr>
                <a:schemeClr val="accent3"/>
              </a:buClr>
              <a:buSzPct val="95000"/>
              <a:defRPr/>
            </a:pPr>
            <a:r>
              <a:rPr lang="en-US" altLang="en-US" sz="2800" dirty="0"/>
              <a:t>Self-Procurement Taxes</a:t>
            </a:r>
          </a:p>
          <a:p>
            <a:pPr marL="274320" lvl="1" indent="-274320">
              <a:lnSpc>
                <a:spcPct val="80000"/>
              </a:lnSpc>
              <a:buClr>
                <a:schemeClr val="accent3"/>
              </a:buClr>
              <a:buSzPct val="95000"/>
              <a:defRPr/>
            </a:pPr>
            <a:endParaRPr lang="en-US" altLang="en-US" sz="2800" dirty="0"/>
          </a:p>
          <a:p>
            <a:pPr marL="274320" lvl="1" indent="-274320">
              <a:lnSpc>
                <a:spcPct val="80000"/>
              </a:lnSpc>
              <a:buClr>
                <a:schemeClr val="accent3"/>
              </a:buClr>
              <a:buSzPct val="95000"/>
              <a:defRPr/>
            </a:pPr>
            <a:r>
              <a:rPr lang="en-US" altLang="en-US" sz="2800" dirty="0"/>
              <a:t>State Income Taxes</a:t>
            </a:r>
          </a:p>
          <a:p>
            <a:pPr marL="274320" lvl="1" indent="-274320">
              <a:lnSpc>
                <a:spcPct val="80000"/>
              </a:lnSpc>
              <a:buClr>
                <a:schemeClr val="accent3"/>
              </a:buClr>
              <a:buSzPct val="95000"/>
              <a:defRPr/>
            </a:pPr>
            <a:endParaRPr lang="en-US" sz="2800" dirty="0"/>
          </a:p>
        </p:txBody>
      </p:sp>
    </p:spTree>
    <p:extLst>
      <p:ext uri="{BB962C8B-B14F-4D97-AF65-F5344CB8AC3E}">
        <p14:creationId xmlns:p14="http://schemas.microsoft.com/office/powerpoint/2010/main" val="3559810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Tax Benefits – Compared to Self-Insurance</a:t>
            </a:r>
            <a:endParaRPr lang="en-US" sz="3600" dirty="0"/>
          </a:p>
        </p:txBody>
      </p:sp>
      <p:sp>
        <p:nvSpPr>
          <p:cNvPr id="3" name="Content Placeholder 2"/>
          <p:cNvSpPr>
            <a:spLocks noGrp="1"/>
          </p:cNvSpPr>
          <p:nvPr>
            <p:ph idx="1"/>
          </p:nvPr>
        </p:nvSpPr>
        <p:spPr/>
        <p:txBody>
          <a:bodyPr>
            <a:normAutofit/>
          </a:bodyPr>
          <a:lstStyle/>
          <a:p>
            <a:pPr marL="0" indent="0">
              <a:lnSpc>
                <a:spcPct val="120000"/>
              </a:lnSpc>
              <a:spcBef>
                <a:spcPts val="1143"/>
              </a:spcBef>
              <a:buNone/>
              <a:defRPr/>
            </a:pPr>
            <a:r>
              <a:rPr lang="en-US" dirty="0"/>
              <a:t>Under a straight self-insured arrangement, an insured would recognize a tax deduction as losses are paid out over time. </a:t>
            </a:r>
          </a:p>
          <a:p>
            <a:pPr marL="0" indent="0">
              <a:lnSpc>
                <a:spcPct val="120000"/>
              </a:lnSpc>
              <a:spcBef>
                <a:spcPts val="1143"/>
              </a:spcBef>
              <a:buNone/>
              <a:defRPr/>
            </a:pPr>
            <a:r>
              <a:rPr lang="en-US" dirty="0"/>
              <a:t>For example, General Liability losses, which occurred within one underwriting period are paid out over a period of eight to ten years. </a:t>
            </a:r>
          </a:p>
          <a:p>
            <a:pPr marL="0" indent="0">
              <a:lnSpc>
                <a:spcPct val="120000"/>
              </a:lnSpc>
              <a:spcBef>
                <a:spcPts val="1143"/>
              </a:spcBef>
              <a:buNone/>
              <a:defRPr/>
            </a:pPr>
            <a:r>
              <a:rPr lang="en-US" dirty="0"/>
              <a:t>The tax deduction is recognized as losses are paid out.</a:t>
            </a:r>
          </a:p>
          <a:p>
            <a:endParaRPr lang="en-US" dirty="0"/>
          </a:p>
        </p:txBody>
      </p:sp>
    </p:spTree>
    <p:extLst>
      <p:ext uri="{BB962C8B-B14F-4D97-AF65-F5344CB8AC3E}">
        <p14:creationId xmlns:p14="http://schemas.microsoft.com/office/powerpoint/2010/main" val="2677232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Tax Benefits – Compared to Self-Insurance</a:t>
            </a:r>
            <a:r>
              <a:rPr lang="en-US" altLang="en-US" sz="3200" dirty="0"/>
              <a:t>, </a:t>
            </a:r>
            <a:r>
              <a:rPr lang="en-US" altLang="en-US" sz="1800" i="1" dirty="0"/>
              <a:t>cont.</a:t>
            </a:r>
            <a:endParaRPr lang="en-US" sz="1800" i="1" dirty="0"/>
          </a:p>
        </p:txBody>
      </p:sp>
      <p:sp>
        <p:nvSpPr>
          <p:cNvPr id="3" name="Content Placeholder 2"/>
          <p:cNvSpPr>
            <a:spLocks noGrp="1"/>
          </p:cNvSpPr>
          <p:nvPr>
            <p:ph idx="1"/>
          </p:nvPr>
        </p:nvSpPr>
        <p:spPr/>
        <p:txBody>
          <a:bodyPr/>
          <a:lstStyle/>
          <a:p>
            <a:r>
              <a:rPr lang="en-US" dirty="0" smtClean="0"/>
              <a:t>Example:</a:t>
            </a:r>
          </a:p>
          <a:p>
            <a:pPr marL="0" indent="0">
              <a:buNone/>
            </a:pPr>
            <a:endParaRPr lang="en-US" dirty="0"/>
          </a:p>
        </p:txBody>
      </p:sp>
      <p:graphicFrame>
        <p:nvGraphicFramePr>
          <p:cNvPr id="4" name="Object 6"/>
          <p:cNvGraphicFramePr>
            <a:graphicFrameLocks noChangeAspect="1"/>
          </p:cNvGraphicFramePr>
          <p:nvPr>
            <p:extLst>
              <p:ext uri="{D42A27DB-BD31-4B8C-83A1-F6EECF244321}">
                <p14:modId xmlns:p14="http://schemas.microsoft.com/office/powerpoint/2010/main" val="1188566182"/>
              </p:ext>
            </p:extLst>
          </p:nvPr>
        </p:nvGraphicFramePr>
        <p:xfrm>
          <a:off x="270582" y="2583058"/>
          <a:ext cx="8695618" cy="1653340"/>
        </p:xfrm>
        <a:graphic>
          <a:graphicData uri="http://schemas.openxmlformats.org/presentationml/2006/ole">
            <mc:AlternateContent xmlns:mc="http://schemas.openxmlformats.org/markup-compatibility/2006">
              <mc:Choice xmlns:v="urn:schemas-microsoft-com:vml" Requires="v">
                <p:oleObj spid="_x0000_s1032" name="Worksheet" r:id="rId4" imgW="5781655" imgH="1152630" progId="Excel.Sheet.12">
                  <p:embed/>
                </p:oleObj>
              </mc:Choice>
              <mc:Fallback>
                <p:oleObj name="Worksheet" r:id="rId4" imgW="5781655" imgH="1152630" progId="Excel.Sheet.12">
                  <p:embed/>
                  <p:pic>
                    <p:nvPicPr>
                      <p:cNvPr id="5325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82" y="2583058"/>
                        <a:ext cx="8695618" cy="165334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155989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US" sz="2400" dirty="0"/>
              <a:t>Tax Benefits – Compared to Self-Insurance</a:t>
            </a:r>
            <a:r>
              <a:rPr lang="en-US" altLang="en-US" sz="2400" dirty="0"/>
              <a:t>, </a:t>
            </a:r>
            <a:r>
              <a:rPr lang="en-US" altLang="en-US" sz="1400" i="1" dirty="0"/>
              <a:t>cont.</a:t>
            </a:r>
            <a:endParaRPr lang="en-US" sz="2400" dirty="0"/>
          </a:p>
        </p:txBody>
      </p:sp>
      <p:sp>
        <p:nvSpPr>
          <p:cNvPr id="3" name="Content Placeholder 2"/>
          <p:cNvSpPr>
            <a:spLocks noGrp="1"/>
          </p:cNvSpPr>
          <p:nvPr>
            <p:ph idx="1"/>
          </p:nvPr>
        </p:nvSpPr>
        <p:spPr/>
        <p:txBody>
          <a:bodyPr/>
          <a:lstStyle/>
          <a:p>
            <a:pPr marL="0" indent="0">
              <a:buNone/>
              <a:defRPr/>
            </a:pPr>
            <a:r>
              <a:rPr lang="en-US" sz="2000" dirty="0"/>
              <a:t>Large Captives (or small not electing 831(b</a:t>
            </a:r>
            <a:r>
              <a:rPr lang="en-US" sz="2000" dirty="0" smtClean="0"/>
              <a:t>)):</a:t>
            </a:r>
          </a:p>
          <a:p>
            <a:pPr>
              <a:defRPr/>
            </a:pPr>
            <a:r>
              <a:rPr lang="en-US" sz="2000" dirty="0" smtClean="0"/>
              <a:t>More </a:t>
            </a:r>
            <a:r>
              <a:rPr lang="en-US" sz="2000" dirty="0"/>
              <a:t>beneficial to be treated as insurance:</a:t>
            </a:r>
          </a:p>
          <a:p>
            <a:pPr lvl="1">
              <a:defRPr/>
            </a:pPr>
            <a:r>
              <a:rPr lang="en-US" sz="1800" dirty="0"/>
              <a:t>Accelerated tax deductions (i.e. loss reserves)</a:t>
            </a:r>
          </a:p>
          <a:p>
            <a:pPr lvl="1">
              <a:defRPr/>
            </a:pPr>
            <a:r>
              <a:rPr lang="en-US" sz="1800" dirty="0"/>
              <a:t>State tax benefits – Depends on each state’s definition</a:t>
            </a:r>
          </a:p>
          <a:p>
            <a:pPr marL="342900" lvl="4" indent="-342900">
              <a:buClr>
                <a:schemeClr val="accent3"/>
              </a:buClr>
              <a:buSzPct val="95000"/>
              <a:defRPr/>
            </a:pPr>
            <a:endParaRPr lang="en-US" dirty="0"/>
          </a:p>
          <a:p>
            <a:pPr>
              <a:defRPr/>
            </a:pPr>
            <a:r>
              <a:rPr lang="en-US" sz="2000" dirty="0"/>
              <a:t>Single Parent Captives most significant:</a:t>
            </a:r>
          </a:p>
          <a:p>
            <a:pPr lvl="1">
              <a:defRPr/>
            </a:pPr>
            <a:r>
              <a:rPr lang="en-US" sz="1800" dirty="0"/>
              <a:t>Taxes are significant reasons the captive was formed</a:t>
            </a:r>
          </a:p>
          <a:p>
            <a:pPr lvl="1">
              <a:defRPr/>
            </a:pPr>
            <a:r>
              <a:rPr lang="en-US" sz="1800" dirty="0"/>
              <a:t>Insurance expense deduction would be denied at parent </a:t>
            </a:r>
            <a:r>
              <a:rPr lang="en-US" sz="1800" dirty="0" smtClean="0"/>
              <a:t>level</a:t>
            </a:r>
            <a:endParaRPr lang="en-US" dirty="0"/>
          </a:p>
          <a:p>
            <a:pPr lvl="1">
              <a:defRPr/>
            </a:pPr>
            <a:r>
              <a:rPr lang="en-US" sz="1800" dirty="0" smtClean="0"/>
              <a:t>State Income tax savings.</a:t>
            </a:r>
            <a:endParaRPr lang="en-US" sz="1800" dirty="0"/>
          </a:p>
        </p:txBody>
      </p:sp>
    </p:spTree>
    <p:extLst>
      <p:ext uri="{BB962C8B-B14F-4D97-AF65-F5344CB8AC3E}">
        <p14:creationId xmlns:p14="http://schemas.microsoft.com/office/powerpoint/2010/main" val="97737304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2000" dirty="0"/>
              <a:t>Premium Deductibility</a:t>
            </a:r>
          </a:p>
        </p:txBody>
      </p:sp>
      <p:sp>
        <p:nvSpPr>
          <p:cNvPr id="3" name="Content Placeholder 2"/>
          <p:cNvSpPr>
            <a:spLocks noGrp="1"/>
          </p:cNvSpPr>
          <p:nvPr>
            <p:ph idx="1"/>
          </p:nvPr>
        </p:nvSpPr>
        <p:spPr>
          <a:xfrm>
            <a:off x="387143" y="1612289"/>
            <a:ext cx="8229600" cy="4389120"/>
          </a:xfrm>
        </p:spPr>
        <p:txBody>
          <a:bodyPr>
            <a:normAutofit/>
          </a:bodyPr>
          <a:lstStyle/>
          <a:p>
            <a:pPr marL="274320" lvl="1" indent="-274320">
              <a:buClr>
                <a:schemeClr val="accent3"/>
              </a:buClr>
              <a:buSzPct val="95000"/>
            </a:pPr>
            <a:r>
              <a:rPr lang="en-US" sz="2000" dirty="0"/>
              <a:t>Brother-Sister Insurance</a:t>
            </a:r>
          </a:p>
        </p:txBody>
      </p:sp>
      <p:grpSp>
        <p:nvGrpSpPr>
          <p:cNvPr id="4" name="Group 5"/>
          <p:cNvGrpSpPr>
            <a:grpSpLocks/>
          </p:cNvGrpSpPr>
          <p:nvPr/>
        </p:nvGrpSpPr>
        <p:grpSpPr bwMode="auto">
          <a:xfrm>
            <a:off x="653843" y="2492896"/>
            <a:ext cx="7086600" cy="3076575"/>
            <a:chOff x="480" y="1632"/>
            <a:chExt cx="4464" cy="2112"/>
          </a:xfrm>
        </p:grpSpPr>
        <p:sp>
          <p:nvSpPr>
            <p:cNvPr id="5" name="Line 12"/>
            <p:cNvSpPr>
              <a:spLocks noChangeShapeType="1"/>
            </p:cNvSpPr>
            <p:nvPr/>
          </p:nvSpPr>
          <p:spPr bwMode="auto">
            <a:xfrm>
              <a:off x="3072" y="2077"/>
              <a:ext cx="1056" cy="72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6" name="Group 7"/>
            <p:cNvGrpSpPr>
              <a:grpSpLocks/>
            </p:cNvGrpSpPr>
            <p:nvPr/>
          </p:nvGrpSpPr>
          <p:grpSpPr bwMode="auto">
            <a:xfrm>
              <a:off x="480" y="1632"/>
              <a:ext cx="4464" cy="2112"/>
              <a:chOff x="480" y="1632"/>
              <a:chExt cx="4464" cy="2112"/>
            </a:xfrm>
          </p:grpSpPr>
          <p:sp>
            <p:nvSpPr>
              <p:cNvPr id="7" name="Rectangle 4"/>
              <p:cNvSpPr>
                <a:spLocks noChangeArrowheads="1"/>
              </p:cNvSpPr>
              <p:nvPr/>
            </p:nvSpPr>
            <p:spPr bwMode="auto">
              <a:xfrm>
                <a:off x="2496" y="1632"/>
                <a:ext cx="576" cy="384"/>
              </a:xfrm>
              <a:prstGeom prst="rect">
                <a:avLst/>
              </a:prstGeom>
              <a:solidFill>
                <a:schemeClr val="accent2"/>
              </a:solidFill>
              <a:ln w="9525">
                <a:solidFill>
                  <a:schemeClr val="tx1"/>
                </a:solidFill>
                <a:miter lim="800000"/>
                <a:headEnd/>
                <a:tailEnd/>
              </a:ln>
            </p:spPr>
            <p:txBody>
              <a:bodyPr wrap="none" anchor="ctr"/>
              <a:lstStyle>
                <a:lvl1pPr>
                  <a:spcBef>
                    <a:spcPct val="20000"/>
                  </a:spcBef>
                  <a:defRPr sz="3200">
                    <a:solidFill>
                      <a:srgbClr val="007EEA"/>
                    </a:solidFill>
                    <a:latin typeface="Franklin Gothic Book" panose="020B0503020102020204" pitchFamily="34" charset="0"/>
                  </a:defRPr>
                </a:lvl1pPr>
                <a:lvl2pPr marL="742950" indent="-285750">
                  <a:spcBef>
                    <a:spcPct val="20000"/>
                  </a:spcBef>
                  <a:defRPr sz="2800">
                    <a:solidFill>
                      <a:srgbClr val="007EEA"/>
                    </a:solidFill>
                    <a:latin typeface="Franklin Gothic Book" panose="020B0503020102020204" pitchFamily="34" charset="0"/>
                  </a:defRPr>
                </a:lvl2pPr>
                <a:lvl3pPr marL="1143000" indent="-228600">
                  <a:spcBef>
                    <a:spcPct val="20000"/>
                  </a:spcBef>
                  <a:defRPr sz="2400">
                    <a:solidFill>
                      <a:srgbClr val="007EEA"/>
                    </a:solidFill>
                    <a:latin typeface="Franklin Gothic Book" panose="020B0503020102020204" pitchFamily="34" charset="0"/>
                  </a:defRPr>
                </a:lvl3pPr>
                <a:lvl4pPr marL="1600200" indent="-228600">
                  <a:spcBef>
                    <a:spcPct val="20000"/>
                  </a:spcBef>
                  <a:defRPr sz="2000">
                    <a:solidFill>
                      <a:srgbClr val="007EEA"/>
                    </a:solidFill>
                    <a:latin typeface="Franklin Gothic Book" panose="020B0503020102020204" pitchFamily="34" charset="0"/>
                  </a:defRPr>
                </a:lvl4pPr>
                <a:lvl5pPr marL="2057400" indent="-228600">
                  <a:spcBef>
                    <a:spcPct val="20000"/>
                  </a:spcBef>
                  <a:defRPr sz="2000">
                    <a:solidFill>
                      <a:srgbClr val="007EEA"/>
                    </a:solidFill>
                    <a:latin typeface="Franklin Gothic Book" panose="020B0503020102020204" pitchFamily="34" charset="0"/>
                  </a:defRPr>
                </a:lvl5pPr>
                <a:lvl6pPr marL="2514600" indent="-228600" eaLnBrk="0" fontAlgn="base" hangingPunct="0">
                  <a:spcBef>
                    <a:spcPct val="20000"/>
                  </a:spcBef>
                  <a:spcAft>
                    <a:spcPct val="0"/>
                  </a:spcAft>
                  <a:defRPr sz="2000">
                    <a:solidFill>
                      <a:srgbClr val="007EEA"/>
                    </a:solidFill>
                    <a:latin typeface="Franklin Gothic Book" panose="020B0503020102020204" pitchFamily="34" charset="0"/>
                  </a:defRPr>
                </a:lvl6pPr>
                <a:lvl7pPr marL="2971800" indent="-228600" eaLnBrk="0" fontAlgn="base" hangingPunct="0">
                  <a:spcBef>
                    <a:spcPct val="20000"/>
                  </a:spcBef>
                  <a:spcAft>
                    <a:spcPct val="0"/>
                  </a:spcAft>
                  <a:defRPr sz="2000">
                    <a:solidFill>
                      <a:srgbClr val="007EEA"/>
                    </a:solidFill>
                    <a:latin typeface="Franklin Gothic Book" panose="020B0503020102020204" pitchFamily="34" charset="0"/>
                  </a:defRPr>
                </a:lvl7pPr>
                <a:lvl8pPr marL="3429000" indent="-228600" eaLnBrk="0" fontAlgn="base" hangingPunct="0">
                  <a:spcBef>
                    <a:spcPct val="20000"/>
                  </a:spcBef>
                  <a:spcAft>
                    <a:spcPct val="0"/>
                  </a:spcAft>
                  <a:defRPr sz="2000">
                    <a:solidFill>
                      <a:srgbClr val="007EEA"/>
                    </a:solidFill>
                    <a:latin typeface="Franklin Gothic Book" panose="020B0503020102020204" pitchFamily="34" charset="0"/>
                  </a:defRPr>
                </a:lvl8pPr>
                <a:lvl9pPr marL="3886200" indent="-228600" eaLnBrk="0" fontAlgn="base" hangingPunct="0">
                  <a:spcBef>
                    <a:spcPct val="20000"/>
                  </a:spcBef>
                  <a:spcAft>
                    <a:spcPct val="0"/>
                  </a:spcAft>
                  <a:defRPr sz="2000">
                    <a:solidFill>
                      <a:srgbClr val="007EEA"/>
                    </a:solidFill>
                    <a:latin typeface="Franklin Gothic Book" panose="020B0503020102020204" pitchFamily="34" charset="0"/>
                  </a:defRPr>
                </a:lvl9pPr>
              </a:lstStyle>
              <a:p>
                <a:pPr eaLnBrk="1" hangingPunct="1">
                  <a:spcBef>
                    <a:spcPct val="0"/>
                  </a:spcBef>
                </a:pPr>
                <a:r>
                  <a:rPr lang="en-US" altLang="en-US" sz="2000" dirty="0">
                    <a:solidFill>
                      <a:srgbClr val="FFFF00"/>
                    </a:solidFill>
                    <a:latin typeface="Arial" panose="020B0604020202020204" pitchFamily="34" charset="0"/>
                  </a:rPr>
                  <a:t>Parent</a:t>
                </a:r>
              </a:p>
            </p:txBody>
          </p:sp>
          <p:grpSp>
            <p:nvGrpSpPr>
              <p:cNvPr id="8" name="Group 9"/>
              <p:cNvGrpSpPr>
                <a:grpSpLocks/>
              </p:cNvGrpSpPr>
              <p:nvPr/>
            </p:nvGrpSpPr>
            <p:grpSpPr bwMode="auto">
              <a:xfrm>
                <a:off x="480" y="1978"/>
                <a:ext cx="4464" cy="1766"/>
                <a:chOff x="480" y="1978"/>
                <a:chExt cx="4464" cy="1766"/>
              </a:xfrm>
            </p:grpSpPr>
            <p:sp>
              <p:nvSpPr>
                <p:cNvPr id="12" name="Line 11"/>
                <p:cNvSpPr>
                  <a:spLocks noChangeShapeType="1"/>
                </p:cNvSpPr>
                <p:nvPr/>
              </p:nvSpPr>
              <p:spPr bwMode="auto">
                <a:xfrm>
                  <a:off x="3120" y="1978"/>
                  <a:ext cx="1776" cy="816"/>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 name="Line 19"/>
                <p:cNvSpPr>
                  <a:spLocks noChangeShapeType="1"/>
                </p:cNvSpPr>
                <p:nvPr/>
              </p:nvSpPr>
              <p:spPr bwMode="auto">
                <a:xfrm flipV="1">
                  <a:off x="3456" y="3312"/>
                  <a:ext cx="0" cy="43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Line 20"/>
                <p:cNvSpPr>
                  <a:spLocks noChangeShapeType="1"/>
                </p:cNvSpPr>
                <p:nvPr/>
              </p:nvSpPr>
              <p:spPr bwMode="auto">
                <a:xfrm flipV="1">
                  <a:off x="4176" y="3312"/>
                  <a:ext cx="0" cy="43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 name="Text Box 22"/>
                <p:cNvSpPr txBox="1">
                  <a:spLocks noChangeArrowheads="1"/>
                </p:cNvSpPr>
                <p:nvPr/>
              </p:nvSpPr>
              <p:spPr bwMode="auto">
                <a:xfrm>
                  <a:off x="3979" y="2291"/>
                  <a:ext cx="6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rgbClr val="007EEA"/>
                      </a:solidFill>
                      <a:latin typeface="Franklin Gothic Book" panose="020B0503020102020204" pitchFamily="34" charset="0"/>
                    </a:defRPr>
                  </a:lvl1pPr>
                  <a:lvl2pPr marL="742950" indent="-285750">
                    <a:spcBef>
                      <a:spcPct val="20000"/>
                    </a:spcBef>
                    <a:defRPr sz="2800">
                      <a:solidFill>
                        <a:srgbClr val="007EEA"/>
                      </a:solidFill>
                      <a:latin typeface="Franklin Gothic Book" panose="020B0503020102020204" pitchFamily="34" charset="0"/>
                    </a:defRPr>
                  </a:lvl2pPr>
                  <a:lvl3pPr marL="1143000" indent="-228600">
                    <a:spcBef>
                      <a:spcPct val="20000"/>
                    </a:spcBef>
                    <a:defRPr sz="2400">
                      <a:solidFill>
                        <a:srgbClr val="007EEA"/>
                      </a:solidFill>
                      <a:latin typeface="Franklin Gothic Book" panose="020B0503020102020204" pitchFamily="34" charset="0"/>
                    </a:defRPr>
                  </a:lvl3pPr>
                  <a:lvl4pPr marL="1600200" indent="-228600">
                    <a:spcBef>
                      <a:spcPct val="20000"/>
                    </a:spcBef>
                    <a:defRPr sz="2000">
                      <a:solidFill>
                        <a:srgbClr val="007EEA"/>
                      </a:solidFill>
                      <a:latin typeface="Franklin Gothic Book" panose="020B0503020102020204" pitchFamily="34" charset="0"/>
                    </a:defRPr>
                  </a:lvl4pPr>
                  <a:lvl5pPr marL="2057400" indent="-228600">
                    <a:spcBef>
                      <a:spcPct val="20000"/>
                    </a:spcBef>
                    <a:defRPr sz="2000">
                      <a:solidFill>
                        <a:srgbClr val="007EEA"/>
                      </a:solidFill>
                      <a:latin typeface="Franklin Gothic Book" panose="020B0503020102020204" pitchFamily="34" charset="0"/>
                    </a:defRPr>
                  </a:lvl5pPr>
                  <a:lvl6pPr marL="2514600" indent="-228600" eaLnBrk="0" fontAlgn="base" hangingPunct="0">
                    <a:spcBef>
                      <a:spcPct val="20000"/>
                    </a:spcBef>
                    <a:spcAft>
                      <a:spcPct val="0"/>
                    </a:spcAft>
                    <a:defRPr sz="2000">
                      <a:solidFill>
                        <a:srgbClr val="007EEA"/>
                      </a:solidFill>
                      <a:latin typeface="Franklin Gothic Book" panose="020B0503020102020204" pitchFamily="34" charset="0"/>
                    </a:defRPr>
                  </a:lvl6pPr>
                  <a:lvl7pPr marL="2971800" indent="-228600" eaLnBrk="0" fontAlgn="base" hangingPunct="0">
                    <a:spcBef>
                      <a:spcPct val="20000"/>
                    </a:spcBef>
                    <a:spcAft>
                      <a:spcPct val="0"/>
                    </a:spcAft>
                    <a:defRPr sz="2000">
                      <a:solidFill>
                        <a:srgbClr val="007EEA"/>
                      </a:solidFill>
                      <a:latin typeface="Franklin Gothic Book" panose="020B0503020102020204" pitchFamily="34" charset="0"/>
                    </a:defRPr>
                  </a:lvl7pPr>
                  <a:lvl8pPr marL="3429000" indent="-228600" eaLnBrk="0" fontAlgn="base" hangingPunct="0">
                    <a:spcBef>
                      <a:spcPct val="20000"/>
                    </a:spcBef>
                    <a:spcAft>
                      <a:spcPct val="0"/>
                    </a:spcAft>
                    <a:defRPr sz="2000">
                      <a:solidFill>
                        <a:srgbClr val="007EEA"/>
                      </a:solidFill>
                      <a:latin typeface="Franklin Gothic Book" panose="020B0503020102020204" pitchFamily="34" charset="0"/>
                    </a:defRPr>
                  </a:lvl8pPr>
                  <a:lvl9pPr marL="3886200" indent="-228600" eaLnBrk="0" fontAlgn="base" hangingPunct="0">
                    <a:spcBef>
                      <a:spcPct val="20000"/>
                    </a:spcBef>
                    <a:spcAft>
                      <a:spcPct val="0"/>
                    </a:spcAft>
                    <a:defRPr sz="2000">
                      <a:solidFill>
                        <a:srgbClr val="007EEA"/>
                      </a:solidFill>
                      <a:latin typeface="Franklin Gothic Book" panose="020B0503020102020204" pitchFamily="34" charset="0"/>
                    </a:defRPr>
                  </a:lvl9pPr>
                </a:lstStyle>
                <a:p>
                  <a:pPr eaLnBrk="1" hangingPunct="1">
                    <a:spcBef>
                      <a:spcPct val="0"/>
                    </a:spcBef>
                  </a:pPr>
                  <a:r>
                    <a:rPr lang="en-US" altLang="en-US" sz="1600" dirty="0">
                      <a:solidFill>
                        <a:schemeClr val="tx1"/>
                      </a:solidFill>
                      <a:latin typeface="Arial" panose="020B0604020202020204" pitchFamily="34" charset="0"/>
                    </a:rPr>
                    <a:t>100%</a:t>
                  </a:r>
                </a:p>
              </p:txBody>
            </p:sp>
            <p:grpSp>
              <p:nvGrpSpPr>
                <p:cNvPr id="16" name="Group 17"/>
                <p:cNvGrpSpPr>
                  <a:grpSpLocks/>
                </p:cNvGrpSpPr>
                <p:nvPr/>
              </p:nvGrpSpPr>
              <p:grpSpPr bwMode="auto">
                <a:xfrm>
                  <a:off x="480" y="2016"/>
                  <a:ext cx="4464" cy="1728"/>
                  <a:chOff x="480" y="2016"/>
                  <a:chExt cx="4464" cy="1728"/>
                </a:xfrm>
              </p:grpSpPr>
              <p:sp>
                <p:nvSpPr>
                  <p:cNvPr id="21" name="Rectangle 6"/>
                  <p:cNvSpPr>
                    <a:spLocks noChangeArrowheads="1"/>
                  </p:cNvSpPr>
                  <p:nvPr/>
                </p:nvSpPr>
                <p:spPr bwMode="auto">
                  <a:xfrm>
                    <a:off x="1556" y="2832"/>
                    <a:ext cx="698" cy="480"/>
                  </a:xfrm>
                  <a:prstGeom prst="rect">
                    <a:avLst/>
                  </a:prstGeom>
                  <a:solidFill>
                    <a:schemeClr val="accent2"/>
                  </a:solidFill>
                  <a:ln w="9525">
                    <a:solidFill>
                      <a:schemeClr val="tx1"/>
                    </a:solidFill>
                    <a:miter lim="800000"/>
                    <a:headEnd/>
                    <a:tailEnd/>
                  </a:ln>
                </p:spPr>
                <p:txBody>
                  <a:bodyPr wrap="none" anchor="ctr"/>
                  <a:lstStyle>
                    <a:lvl1pPr>
                      <a:spcBef>
                        <a:spcPct val="20000"/>
                      </a:spcBef>
                      <a:defRPr sz="3200">
                        <a:solidFill>
                          <a:srgbClr val="007EEA"/>
                        </a:solidFill>
                        <a:latin typeface="Franklin Gothic Book" panose="020B0503020102020204" pitchFamily="34" charset="0"/>
                      </a:defRPr>
                    </a:lvl1pPr>
                    <a:lvl2pPr marL="742950" indent="-285750">
                      <a:spcBef>
                        <a:spcPct val="20000"/>
                      </a:spcBef>
                      <a:defRPr sz="2800">
                        <a:solidFill>
                          <a:srgbClr val="007EEA"/>
                        </a:solidFill>
                        <a:latin typeface="Franklin Gothic Book" panose="020B0503020102020204" pitchFamily="34" charset="0"/>
                      </a:defRPr>
                    </a:lvl2pPr>
                    <a:lvl3pPr marL="1143000" indent="-228600">
                      <a:spcBef>
                        <a:spcPct val="20000"/>
                      </a:spcBef>
                      <a:defRPr sz="2400">
                        <a:solidFill>
                          <a:srgbClr val="007EEA"/>
                        </a:solidFill>
                        <a:latin typeface="Franklin Gothic Book" panose="020B0503020102020204" pitchFamily="34" charset="0"/>
                      </a:defRPr>
                    </a:lvl3pPr>
                    <a:lvl4pPr marL="1600200" indent="-228600">
                      <a:spcBef>
                        <a:spcPct val="20000"/>
                      </a:spcBef>
                      <a:defRPr sz="2000">
                        <a:solidFill>
                          <a:srgbClr val="007EEA"/>
                        </a:solidFill>
                        <a:latin typeface="Franklin Gothic Book" panose="020B0503020102020204" pitchFamily="34" charset="0"/>
                      </a:defRPr>
                    </a:lvl4pPr>
                    <a:lvl5pPr marL="2057400" indent="-228600">
                      <a:spcBef>
                        <a:spcPct val="20000"/>
                      </a:spcBef>
                      <a:defRPr sz="2000">
                        <a:solidFill>
                          <a:srgbClr val="007EEA"/>
                        </a:solidFill>
                        <a:latin typeface="Franklin Gothic Book" panose="020B0503020102020204" pitchFamily="34" charset="0"/>
                      </a:defRPr>
                    </a:lvl5pPr>
                    <a:lvl6pPr marL="2514600" indent="-228600" eaLnBrk="0" fontAlgn="base" hangingPunct="0">
                      <a:spcBef>
                        <a:spcPct val="20000"/>
                      </a:spcBef>
                      <a:spcAft>
                        <a:spcPct val="0"/>
                      </a:spcAft>
                      <a:defRPr sz="2000">
                        <a:solidFill>
                          <a:srgbClr val="007EEA"/>
                        </a:solidFill>
                        <a:latin typeface="Franklin Gothic Book" panose="020B0503020102020204" pitchFamily="34" charset="0"/>
                      </a:defRPr>
                    </a:lvl6pPr>
                    <a:lvl7pPr marL="2971800" indent="-228600" eaLnBrk="0" fontAlgn="base" hangingPunct="0">
                      <a:spcBef>
                        <a:spcPct val="20000"/>
                      </a:spcBef>
                      <a:spcAft>
                        <a:spcPct val="0"/>
                      </a:spcAft>
                      <a:defRPr sz="2000">
                        <a:solidFill>
                          <a:srgbClr val="007EEA"/>
                        </a:solidFill>
                        <a:latin typeface="Franklin Gothic Book" panose="020B0503020102020204" pitchFamily="34" charset="0"/>
                      </a:defRPr>
                    </a:lvl7pPr>
                    <a:lvl8pPr marL="3429000" indent="-228600" eaLnBrk="0" fontAlgn="base" hangingPunct="0">
                      <a:spcBef>
                        <a:spcPct val="20000"/>
                      </a:spcBef>
                      <a:spcAft>
                        <a:spcPct val="0"/>
                      </a:spcAft>
                      <a:defRPr sz="2000">
                        <a:solidFill>
                          <a:srgbClr val="007EEA"/>
                        </a:solidFill>
                        <a:latin typeface="Franklin Gothic Book" panose="020B0503020102020204" pitchFamily="34" charset="0"/>
                      </a:defRPr>
                    </a:lvl8pPr>
                    <a:lvl9pPr marL="3886200" indent="-228600" eaLnBrk="0" fontAlgn="base" hangingPunct="0">
                      <a:spcBef>
                        <a:spcPct val="20000"/>
                      </a:spcBef>
                      <a:spcAft>
                        <a:spcPct val="0"/>
                      </a:spcAft>
                      <a:defRPr sz="2000">
                        <a:solidFill>
                          <a:srgbClr val="007EEA"/>
                        </a:solidFill>
                        <a:latin typeface="Franklin Gothic Book" panose="020B0503020102020204" pitchFamily="34" charset="0"/>
                      </a:defRPr>
                    </a:lvl9pPr>
                  </a:lstStyle>
                  <a:p>
                    <a:pPr eaLnBrk="1" hangingPunct="1">
                      <a:spcBef>
                        <a:spcPct val="0"/>
                      </a:spcBef>
                    </a:pPr>
                    <a:r>
                      <a:rPr lang="en-US" altLang="en-US" sz="1600" dirty="0" smtClean="0">
                        <a:solidFill>
                          <a:srgbClr val="FFFF00"/>
                        </a:solidFill>
                        <a:latin typeface="Arial" panose="020B0604020202020204" pitchFamily="34" charset="0"/>
                      </a:rPr>
                      <a:t>Operating</a:t>
                    </a:r>
                    <a:endParaRPr lang="en-US" altLang="en-US" sz="1600" dirty="0">
                      <a:solidFill>
                        <a:srgbClr val="FFFF00"/>
                      </a:solidFill>
                      <a:latin typeface="Arial" panose="020B0604020202020204" pitchFamily="34" charset="0"/>
                    </a:endParaRPr>
                  </a:p>
                  <a:p>
                    <a:pPr eaLnBrk="1" hangingPunct="1">
                      <a:spcBef>
                        <a:spcPct val="0"/>
                      </a:spcBef>
                    </a:pPr>
                    <a:r>
                      <a:rPr lang="en-US" altLang="en-US" sz="1600" dirty="0" smtClean="0">
                        <a:solidFill>
                          <a:srgbClr val="FFFF00"/>
                        </a:solidFill>
                        <a:latin typeface="Arial" panose="020B0604020202020204" pitchFamily="34" charset="0"/>
                      </a:rPr>
                      <a:t>Subsidiary</a:t>
                    </a:r>
                    <a:endParaRPr lang="en-US" altLang="en-US" sz="1600" dirty="0">
                      <a:solidFill>
                        <a:srgbClr val="FFFF00"/>
                      </a:solidFill>
                      <a:latin typeface="Arial" panose="020B0604020202020204" pitchFamily="34" charset="0"/>
                    </a:endParaRPr>
                  </a:p>
                </p:txBody>
              </p:sp>
              <p:sp>
                <p:nvSpPr>
                  <p:cNvPr id="23" name="Line 13"/>
                  <p:cNvSpPr>
                    <a:spLocks noChangeShapeType="1"/>
                  </p:cNvSpPr>
                  <p:nvPr/>
                </p:nvSpPr>
                <p:spPr bwMode="auto">
                  <a:xfrm>
                    <a:off x="2775" y="2063"/>
                    <a:ext cx="0" cy="72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 name="Line 14"/>
                  <p:cNvSpPr>
                    <a:spLocks noChangeShapeType="1"/>
                  </p:cNvSpPr>
                  <p:nvPr/>
                </p:nvSpPr>
                <p:spPr bwMode="auto">
                  <a:xfrm flipH="1">
                    <a:off x="2208" y="2112"/>
                    <a:ext cx="384" cy="72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 name="Line 17"/>
                  <p:cNvSpPr>
                    <a:spLocks noChangeShapeType="1"/>
                  </p:cNvSpPr>
                  <p:nvPr/>
                </p:nvSpPr>
                <p:spPr bwMode="auto">
                  <a:xfrm flipV="1">
                    <a:off x="2112" y="3312"/>
                    <a:ext cx="0" cy="43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 name="Line 18"/>
                  <p:cNvSpPr>
                    <a:spLocks noChangeShapeType="1"/>
                  </p:cNvSpPr>
                  <p:nvPr/>
                </p:nvSpPr>
                <p:spPr bwMode="auto">
                  <a:xfrm flipV="1">
                    <a:off x="2832" y="3312"/>
                    <a:ext cx="0" cy="43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27" name="Group 24"/>
                  <p:cNvGrpSpPr>
                    <a:grpSpLocks/>
                  </p:cNvGrpSpPr>
                  <p:nvPr/>
                </p:nvGrpSpPr>
                <p:grpSpPr bwMode="auto">
                  <a:xfrm>
                    <a:off x="480" y="2016"/>
                    <a:ext cx="4464" cy="1728"/>
                    <a:chOff x="480" y="2016"/>
                    <a:chExt cx="4464" cy="1728"/>
                  </a:xfrm>
                </p:grpSpPr>
                <p:sp>
                  <p:nvSpPr>
                    <p:cNvPr id="30" name="Rectangle 5"/>
                    <p:cNvSpPr>
                      <a:spLocks noChangeArrowheads="1"/>
                    </p:cNvSpPr>
                    <p:nvPr/>
                  </p:nvSpPr>
                  <p:spPr bwMode="auto">
                    <a:xfrm>
                      <a:off x="480" y="2688"/>
                      <a:ext cx="1056" cy="720"/>
                    </a:xfrm>
                    <a:prstGeom prst="rect">
                      <a:avLst/>
                    </a:prstGeom>
                    <a:solidFill>
                      <a:schemeClr val="accent2"/>
                    </a:solidFill>
                    <a:ln w="9525">
                      <a:solidFill>
                        <a:schemeClr val="tx1"/>
                      </a:solidFill>
                      <a:miter lim="800000"/>
                      <a:headEnd/>
                      <a:tailEnd/>
                    </a:ln>
                  </p:spPr>
                  <p:txBody>
                    <a:bodyPr wrap="none" anchor="ctr"/>
                    <a:lstStyle>
                      <a:lvl1pPr>
                        <a:spcBef>
                          <a:spcPct val="20000"/>
                        </a:spcBef>
                        <a:defRPr sz="3200">
                          <a:solidFill>
                            <a:srgbClr val="007EEA"/>
                          </a:solidFill>
                          <a:latin typeface="Franklin Gothic Book" panose="020B0503020102020204" pitchFamily="34" charset="0"/>
                        </a:defRPr>
                      </a:lvl1pPr>
                      <a:lvl2pPr marL="742950" indent="-285750">
                        <a:spcBef>
                          <a:spcPct val="20000"/>
                        </a:spcBef>
                        <a:defRPr sz="2800">
                          <a:solidFill>
                            <a:srgbClr val="007EEA"/>
                          </a:solidFill>
                          <a:latin typeface="Franklin Gothic Book" panose="020B0503020102020204" pitchFamily="34" charset="0"/>
                        </a:defRPr>
                      </a:lvl2pPr>
                      <a:lvl3pPr marL="1143000" indent="-228600">
                        <a:spcBef>
                          <a:spcPct val="20000"/>
                        </a:spcBef>
                        <a:defRPr sz="2400">
                          <a:solidFill>
                            <a:srgbClr val="007EEA"/>
                          </a:solidFill>
                          <a:latin typeface="Franklin Gothic Book" panose="020B0503020102020204" pitchFamily="34" charset="0"/>
                        </a:defRPr>
                      </a:lvl3pPr>
                      <a:lvl4pPr marL="1600200" indent="-228600">
                        <a:spcBef>
                          <a:spcPct val="20000"/>
                        </a:spcBef>
                        <a:defRPr sz="2000">
                          <a:solidFill>
                            <a:srgbClr val="007EEA"/>
                          </a:solidFill>
                          <a:latin typeface="Franklin Gothic Book" panose="020B0503020102020204" pitchFamily="34" charset="0"/>
                        </a:defRPr>
                      </a:lvl4pPr>
                      <a:lvl5pPr marL="2057400" indent="-228600">
                        <a:spcBef>
                          <a:spcPct val="20000"/>
                        </a:spcBef>
                        <a:defRPr sz="2000">
                          <a:solidFill>
                            <a:srgbClr val="007EEA"/>
                          </a:solidFill>
                          <a:latin typeface="Franklin Gothic Book" panose="020B0503020102020204" pitchFamily="34" charset="0"/>
                        </a:defRPr>
                      </a:lvl5pPr>
                      <a:lvl6pPr marL="2514600" indent="-228600" eaLnBrk="0" fontAlgn="base" hangingPunct="0">
                        <a:spcBef>
                          <a:spcPct val="20000"/>
                        </a:spcBef>
                        <a:spcAft>
                          <a:spcPct val="0"/>
                        </a:spcAft>
                        <a:defRPr sz="2000">
                          <a:solidFill>
                            <a:srgbClr val="007EEA"/>
                          </a:solidFill>
                          <a:latin typeface="Franklin Gothic Book" panose="020B0503020102020204" pitchFamily="34" charset="0"/>
                        </a:defRPr>
                      </a:lvl6pPr>
                      <a:lvl7pPr marL="2971800" indent="-228600" eaLnBrk="0" fontAlgn="base" hangingPunct="0">
                        <a:spcBef>
                          <a:spcPct val="20000"/>
                        </a:spcBef>
                        <a:spcAft>
                          <a:spcPct val="0"/>
                        </a:spcAft>
                        <a:defRPr sz="2000">
                          <a:solidFill>
                            <a:srgbClr val="007EEA"/>
                          </a:solidFill>
                          <a:latin typeface="Franklin Gothic Book" panose="020B0503020102020204" pitchFamily="34" charset="0"/>
                        </a:defRPr>
                      </a:lvl7pPr>
                      <a:lvl8pPr marL="3429000" indent="-228600" eaLnBrk="0" fontAlgn="base" hangingPunct="0">
                        <a:spcBef>
                          <a:spcPct val="20000"/>
                        </a:spcBef>
                        <a:spcAft>
                          <a:spcPct val="0"/>
                        </a:spcAft>
                        <a:defRPr sz="2000">
                          <a:solidFill>
                            <a:srgbClr val="007EEA"/>
                          </a:solidFill>
                          <a:latin typeface="Franklin Gothic Book" panose="020B0503020102020204" pitchFamily="34" charset="0"/>
                        </a:defRPr>
                      </a:lvl8pPr>
                      <a:lvl9pPr marL="3886200" indent="-228600" eaLnBrk="0" fontAlgn="base" hangingPunct="0">
                        <a:spcBef>
                          <a:spcPct val="20000"/>
                        </a:spcBef>
                        <a:spcAft>
                          <a:spcPct val="0"/>
                        </a:spcAft>
                        <a:defRPr sz="2000">
                          <a:solidFill>
                            <a:srgbClr val="007EEA"/>
                          </a:solidFill>
                          <a:latin typeface="Franklin Gothic Book" panose="020B0503020102020204" pitchFamily="34" charset="0"/>
                        </a:defRPr>
                      </a:lvl9pPr>
                    </a:lstStyle>
                    <a:p>
                      <a:pPr eaLnBrk="1" hangingPunct="1">
                        <a:spcBef>
                          <a:spcPct val="0"/>
                        </a:spcBef>
                      </a:pPr>
                      <a:r>
                        <a:rPr lang="en-US" altLang="en-US" sz="2000" dirty="0">
                          <a:solidFill>
                            <a:srgbClr val="FFFF00"/>
                          </a:solidFill>
                          <a:latin typeface="Arial" panose="020B0604020202020204" pitchFamily="34" charset="0"/>
                        </a:rPr>
                        <a:t>Insurance</a:t>
                      </a:r>
                    </a:p>
                    <a:p>
                      <a:pPr eaLnBrk="1" hangingPunct="1">
                        <a:spcBef>
                          <a:spcPct val="0"/>
                        </a:spcBef>
                      </a:pPr>
                      <a:r>
                        <a:rPr lang="en-US" altLang="en-US" sz="2000" dirty="0">
                          <a:solidFill>
                            <a:srgbClr val="FFFF00"/>
                          </a:solidFill>
                          <a:latin typeface="Arial" panose="020B0604020202020204" pitchFamily="34" charset="0"/>
                        </a:rPr>
                        <a:t>Subsidiary</a:t>
                      </a:r>
                    </a:p>
                  </p:txBody>
                </p:sp>
                <p:sp>
                  <p:nvSpPr>
                    <p:cNvPr id="31" name="Line 16"/>
                    <p:cNvSpPr>
                      <a:spLocks noChangeShapeType="1"/>
                    </p:cNvSpPr>
                    <p:nvPr/>
                  </p:nvSpPr>
                  <p:spPr bwMode="auto">
                    <a:xfrm>
                      <a:off x="864" y="3744"/>
                      <a:ext cx="408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2" name="Group 27"/>
                    <p:cNvGrpSpPr>
                      <a:grpSpLocks/>
                    </p:cNvGrpSpPr>
                    <p:nvPr/>
                  </p:nvGrpSpPr>
                  <p:grpSpPr bwMode="auto">
                    <a:xfrm>
                      <a:off x="1248" y="2016"/>
                      <a:ext cx="1248" cy="672"/>
                      <a:chOff x="1248" y="2016"/>
                      <a:chExt cx="1248" cy="672"/>
                    </a:xfrm>
                  </p:grpSpPr>
                  <p:sp>
                    <p:nvSpPr>
                      <p:cNvPr id="34" name="Line 15"/>
                      <p:cNvSpPr>
                        <a:spLocks noChangeShapeType="1"/>
                      </p:cNvSpPr>
                      <p:nvPr/>
                    </p:nvSpPr>
                    <p:spPr bwMode="auto">
                      <a:xfrm flipH="1">
                        <a:off x="1248" y="2016"/>
                        <a:ext cx="1248" cy="67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 name="Text Box 23"/>
                      <p:cNvSpPr txBox="1">
                        <a:spLocks noChangeArrowheads="1"/>
                      </p:cNvSpPr>
                      <p:nvPr/>
                    </p:nvSpPr>
                    <p:spPr bwMode="auto">
                      <a:xfrm>
                        <a:off x="1248" y="2303"/>
                        <a:ext cx="4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rgbClr val="007EEA"/>
                            </a:solidFill>
                            <a:latin typeface="Franklin Gothic Book" panose="020B0503020102020204" pitchFamily="34" charset="0"/>
                          </a:defRPr>
                        </a:lvl1pPr>
                        <a:lvl2pPr marL="742950" indent="-285750">
                          <a:spcBef>
                            <a:spcPct val="20000"/>
                          </a:spcBef>
                          <a:defRPr sz="2800">
                            <a:solidFill>
                              <a:srgbClr val="007EEA"/>
                            </a:solidFill>
                            <a:latin typeface="Franklin Gothic Book" panose="020B0503020102020204" pitchFamily="34" charset="0"/>
                          </a:defRPr>
                        </a:lvl2pPr>
                        <a:lvl3pPr marL="1143000" indent="-228600">
                          <a:spcBef>
                            <a:spcPct val="20000"/>
                          </a:spcBef>
                          <a:defRPr sz="2400">
                            <a:solidFill>
                              <a:srgbClr val="007EEA"/>
                            </a:solidFill>
                            <a:latin typeface="Franklin Gothic Book" panose="020B0503020102020204" pitchFamily="34" charset="0"/>
                          </a:defRPr>
                        </a:lvl3pPr>
                        <a:lvl4pPr marL="1600200" indent="-228600">
                          <a:spcBef>
                            <a:spcPct val="20000"/>
                          </a:spcBef>
                          <a:defRPr sz="2000">
                            <a:solidFill>
                              <a:srgbClr val="007EEA"/>
                            </a:solidFill>
                            <a:latin typeface="Franklin Gothic Book" panose="020B0503020102020204" pitchFamily="34" charset="0"/>
                          </a:defRPr>
                        </a:lvl4pPr>
                        <a:lvl5pPr marL="2057400" indent="-228600">
                          <a:spcBef>
                            <a:spcPct val="20000"/>
                          </a:spcBef>
                          <a:defRPr sz="2000">
                            <a:solidFill>
                              <a:srgbClr val="007EEA"/>
                            </a:solidFill>
                            <a:latin typeface="Franklin Gothic Book" panose="020B0503020102020204" pitchFamily="34" charset="0"/>
                          </a:defRPr>
                        </a:lvl5pPr>
                        <a:lvl6pPr marL="2514600" indent="-228600" eaLnBrk="0" fontAlgn="base" hangingPunct="0">
                          <a:spcBef>
                            <a:spcPct val="20000"/>
                          </a:spcBef>
                          <a:spcAft>
                            <a:spcPct val="0"/>
                          </a:spcAft>
                          <a:defRPr sz="2000">
                            <a:solidFill>
                              <a:srgbClr val="007EEA"/>
                            </a:solidFill>
                            <a:latin typeface="Franklin Gothic Book" panose="020B0503020102020204" pitchFamily="34" charset="0"/>
                          </a:defRPr>
                        </a:lvl6pPr>
                        <a:lvl7pPr marL="2971800" indent="-228600" eaLnBrk="0" fontAlgn="base" hangingPunct="0">
                          <a:spcBef>
                            <a:spcPct val="20000"/>
                          </a:spcBef>
                          <a:spcAft>
                            <a:spcPct val="0"/>
                          </a:spcAft>
                          <a:defRPr sz="2000">
                            <a:solidFill>
                              <a:srgbClr val="007EEA"/>
                            </a:solidFill>
                            <a:latin typeface="Franklin Gothic Book" panose="020B0503020102020204" pitchFamily="34" charset="0"/>
                          </a:defRPr>
                        </a:lvl7pPr>
                        <a:lvl8pPr marL="3429000" indent="-228600" eaLnBrk="0" fontAlgn="base" hangingPunct="0">
                          <a:spcBef>
                            <a:spcPct val="20000"/>
                          </a:spcBef>
                          <a:spcAft>
                            <a:spcPct val="0"/>
                          </a:spcAft>
                          <a:defRPr sz="2000">
                            <a:solidFill>
                              <a:srgbClr val="007EEA"/>
                            </a:solidFill>
                            <a:latin typeface="Franklin Gothic Book" panose="020B0503020102020204" pitchFamily="34" charset="0"/>
                          </a:defRPr>
                        </a:lvl8pPr>
                        <a:lvl9pPr marL="3886200" indent="-228600" eaLnBrk="0" fontAlgn="base" hangingPunct="0">
                          <a:spcBef>
                            <a:spcPct val="20000"/>
                          </a:spcBef>
                          <a:spcAft>
                            <a:spcPct val="0"/>
                          </a:spcAft>
                          <a:defRPr sz="2000">
                            <a:solidFill>
                              <a:srgbClr val="007EEA"/>
                            </a:solidFill>
                            <a:latin typeface="Franklin Gothic Book" panose="020B0503020102020204" pitchFamily="34" charset="0"/>
                          </a:defRPr>
                        </a:lvl9pPr>
                      </a:lstStyle>
                      <a:p>
                        <a:pPr eaLnBrk="1" hangingPunct="1">
                          <a:spcBef>
                            <a:spcPct val="0"/>
                          </a:spcBef>
                        </a:pPr>
                        <a:r>
                          <a:rPr lang="en-US" altLang="en-US" sz="1600" dirty="0">
                            <a:solidFill>
                              <a:schemeClr val="tx1"/>
                            </a:solidFill>
                            <a:latin typeface="Arial" panose="020B0604020202020204" pitchFamily="34" charset="0"/>
                          </a:rPr>
                          <a:t>100%</a:t>
                        </a:r>
                      </a:p>
                    </p:txBody>
                  </p:sp>
                </p:grpSp>
                <p:sp>
                  <p:nvSpPr>
                    <p:cNvPr id="33" name="Line 25"/>
                    <p:cNvSpPr>
                      <a:spLocks noChangeShapeType="1"/>
                    </p:cNvSpPr>
                    <p:nvPr/>
                  </p:nvSpPr>
                  <p:spPr bwMode="auto">
                    <a:xfrm flipV="1">
                      <a:off x="864" y="3408"/>
                      <a:ext cx="0" cy="336"/>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8" name="Text Box 26"/>
                  <p:cNvSpPr txBox="1">
                    <a:spLocks noChangeArrowheads="1"/>
                  </p:cNvSpPr>
                  <p:nvPr/>
                </p:nvSpPr>
                <p:spPr bwMode="auto">
                  <a:xfrm>
                    <a:off x="2041" y="2303"/>
                    <a:ext cx="4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rgbClr val="007EEA"/>
                        </a:solidFill>
                        <a:latin typeface="Franklin Gothic Book" panose="020B0503020102020204" pitchFamily="34" charset="0"/>
                      </a:defRPr>
                    </a:lvl1pPr>
                    <a:lvl2pPr marL="742950" indent="-285750">
                      <a:spcBef>
                        <a:spcPct val="20000"/>
                      </a:spcBef>
                      <a:defRPr sz="2800">
                        <a:solidFill>
                          <a:srgbClr val="007EEA"/>
                        </a:solidFill>
                        <a:latin typeface="Franklin Gothic Book" panose="020B0503020102020204" pitchFamily="34" charset="0"/>
                      </a:defRPr>
                    </a:lvl2pPr>
                    <a:lvl3pPr marL="1143000" indent="-228600">
                      <a:spcBef>
                        <a:spcPct val="20000"/>
                      </a:spcBef>
                      <a:defRPr sz="2400">
                        <a:solidFill>
                          <a:srgbClr val="007EEA"/>
                        </a:solidFill>
                        <a:latin typeface="Franklin Gothic Book" panose="020B0503020102020204" pitchFamily="34" charset="0"/>
                      </a:defRPr>
                    </a:lvl3pPr>
                    <a:lvl4pPr marL="1600200" indent="-228600">
                      <a:spcBef>
                        <a:spcPct val="20000"/>
                      </a:spcBef>
                      <a:defRPr sz="2000">
                        <a:solidFill>
                          <a:srgbClr val="007EEA"/>
                        </a:solidFill>
                        <a:latin typeface="Franklin Gothic Book" panose="020B0503020102020204" pitchFamily="34" charset="0"/>
                      </a:defRPr>
                    </a:lvl4pPr>
                    <a:lvl5pPr marL="2057400" indent="-228600">
                      <a:spcBef>
                        <a:spcPct val="20000"/>
                      </a:spcBef>
                      <a:defRPr sz="2000">
                        <a:solidFill>
                          <a:srgbClr val="007EEA"/>
                        </a:solidFill>
                        <a:latin typeface="Franklin Gothic Book" panose="020B0503020102020204" pitchFamily="34" charset="0"/>
                      </a:defRPr>
                    </a:lvl5pPr>
                    <a:lvl6pPr marL="2514600" indent="-228600" eaLnBrk="0" fontAlgn="base" hangingPunct="0">
                      <a:spcBef>
                        <a:spcPct val="20000"/>
                      </a:spcBef>
                      <a:spcAft>
                        <a:spcPct val="0"/>
                      </a:spcAft>
                      <a:defRPr sz="2000">
                        <a:solidFill>
                          <a:srgbClr val="007EEA"/>
                        </a:solidFill>
                        <a:latin typeface="Franklin Gothic Book" panose="020B0503020102020204" pitchFamily="34" charset="0"/>
                      </a:defRPr>
                    </a:lvl6pPr>
                    <a:lvl7pPr marL="2971800" indent="-228600" eaLnBrk="0" fontAlgn="base" hangingPunct="0">
                      <a:spcBef>
                        <a:spcPct val="20000"/>
                      </a:spcBef>
                      <a:spcAft>
                        <a:spcPct val="0"/>
                      </a:spcAft>
                      <a:defRPr sz="2000">
                        <a:solidFill>
                          <a:srgbClr val="007EEA"/>
                        </a:solidFill>
                        <a:latin typeface="Franklin Gothic Book" panose="020B0503020102020204" pitchFamily="34" charset="0"/>
                      </a:defRPr>
                    </a:lvl7pPr>
                    <a:lvl8pPr marL="3429000" indent="-228600" eaLnBrk="0" fontAlgn="base" hangingPunct="0">
                      <a:spcBef>
                        <a:spcPct val="20000"/>
                      </a:spcBef>
                      <a:spcAft>
                        <a:spcPct val="0"/>
                      </a:spcAft>
                      <a:defRPr sz="2000">
                        <a:solidFill>
                          <a:srgbClr val="007EEA"/>
                        </a:solidFill>
                        <a:latin typeface="Franklin Gothic Book" panose="020B0503020102020204" pitchFamily="34" charset="0"/>
                      </a:defRPr>
                    </a:lvl8pPr>
                    <a:lvl9pPr marL="3886200" indent="-228600" eaLnBrk="0" fontAlgn="base" hangingPunct="0">
                      <a:spcBef>
                        <a:spcPct val="20000"/>
                      </a:spcBef>
                      <a:spcAft>
                        <a:spcPct val="0"/>
                      </a:spcAft>
                      <a:defRPr sz="2000">
                        <a:solidFill>
                          <a:srgbClr val="007EEA"/>
                        </a:solidFill>
                        <a:latin typeface="Franklin Gothic Book" panose="020B0503020102020204" pitchFamily="34" charset="0"/>
                      </a:defRPr>
                    </a:lvl9pPr>
                  </a:lstStyle>
                  <a:p>
                    <a:pPr eaLnBrk="1" hangingPunct="1">
                      <a:spcBef>
                        <a:spcPct val="0"/>
                      </a:spcBef>
                    </a:pPr>
                    <a:r>
                      <a:rPr lang="en-US" altLang="en-US" sz="1600" dirty="0">
                        <a:solidFill>
                          <a:schemeClr val="tx1"/>
                        </a:solidFill>
                        <a:latin typeface="Arial" panose="020B0604020202020204" pitchFamily="34" charset="0"/>
                      </a:rPr>
                      <a:t>100%</a:t>
                    </a:r>
                  </a:p>
                </p:txBody>
              </p:sp>
              <p:sp>
                <p:nvSpPr>
                  <p:cNvPr id="29" name="Text Box 27"/>
                  <p:cNvSpPr txBox="1">
                    <a:spLocks noChangeArrowheads="1"/>
                  </p:cNvSpPr>
                  <p:nvPr/>
                </p:nvSpPr>
                <p:spPr bwMode="auto">
                  <a:xfrm>
                    <a:off x="2592" y="2303"/>
                    <a:ext cx="4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rgbClr val="007EEA"/>
                        </a:solidFill>
                        <a:latin typeface="Franklin Gothic Book" panose="020B0503020102020204" pitchFamily="34" charset="0"/>
                      </a:defRPr>
                    </a:lvl1pPr>
                    <a:lvl2pPr marL="742950" indent="-285750">
                      <a:spcBef>
                        <a:spcPct val="20000"/>
                      </a:spcBef>
                      <a:defRPr sz="2800">
                        <a:solidFill>
                          <a:srgbClr val="007EEA"/>
                        </a:solidFill>
                        <a:latin typeface="Franklin Gothic Book" panose="020B0503020102020204" pitchFamily="34" charset="0"/>
                      </a:defRPr>
                    </a:lvl2pPr>
                    <a:lvl3pPr marL="1143000" indent="-228600">
                      <a:spcBef>
                        <a:spcPct val="20000"/>
                      </a:spcBef>
                      <a:defRPr sz="2400">
                        <a:solidFill>
                          <a:srgbClr val="007EEA"/>
                        </a:solidFill>
                        <a:latin typeface="Franklin Gothic Book" panose="020B0503020102020204" pitchFamily="34" charset="0"/>
                      </a:defRPr>
                    </a:lvl3pPr>
                    <a:lvl4pPr marL="1600200" indent="-228600">
                      <a:spcBef>
                        <a:spcPct val="20000"/>
                      </a:spcBef>
                      <a:defRPr sz="2000">
                        <a:solidFill>
                          <a:srgbClr val="007EEA"/>
                        </a:solidFill>
                        <a:latin typeface="Franklin Gothic Book" panose="020B0503020102020204" pitchFamily="34" charset="0"/>
                      </a:defRPr>
                    </a:lvl4pPr>
                    <a:lvl5pPr marL="2057400" indent="-228600">
                      <a:spcBef>
                        <a:spcPct val="20000"/>
                      </a:spcBef>
                      <a:defRPr sz="2000">
                        <a:solidFill>
                          <a:srgbClr val="007EEA"/>
                        </a:solidFill>
                        <a:latin typeface="Franklin Gothic Book" panose="020B0503020102020204" pitchFamily="34" charset="0"/>
                      </a:defRPr>
                    </a:lvl5pPr>
                    <a:lvl6pPr marL="2514600" indent="-228600" eaLnBrk="0" fontAlgn="base" hangingPunct="0">
                      <a:spcBef>
                        <a:spcPct val="20000"/>
                      </a:spcBef>
                      <a:spcAft>
                        <a:spcPct val="0"/>
                      </a:spcAft>
                      <a:defRPr sz="2000">
                        <a:solidFill>
                          <a:srgbClr val="007EEA"/>
                        </a:solidFill>
                        <a:latin typeface="Franklin Gothic Book" panose="020B0503020102020204" pitchFamily="34" charset="0"/>
                      </a:defRPr>
                    </a:lvl6pPr>
                    <a:lvl7pPr marL="2971800" indent="-228600" eaLnBrk="0" fontAlgn="base" hangingPunct="0">
                      <a:spcBef>
                        <a:spcPct val="20000"/>
                      </a:spcBef>
                      <a:spcAft>
                        <a:spcPct val="0"/>
                      </a:spcAft>
                      <a:defRPr sz="2000">
                        <a:solidFill>
                          <a:srgbClr val="007EEA"/>
                        </a:solidFill>
                        <a:latin typeface="Franklin Gothic Book" panose="020B0503020102020204" pitchFamily="34" charset="0"/>
                      </a:defRPr>
                    </a:lvl7pPr>
                    <a:lvl8pPr marL="3429000" indent="-228600" eaLnBrk="0" fontAlgn="base" hangingPunct="0">
                      <a:spcBef>
                        <a:spcPct val="20000"/>
                      </a:spcBef>
                      <a:spcAft>
                        <a:spcPct val="0"/>
                      </a:spcAft>
                      <a:defRPr sz="2000">
                        <a:solidFill>
                          <a:srgbClr val="007EEA"/>
                        </a:solidFill>
                        <a:latin typeface="Franklin Gothic Book" panose="020B0503020102020204" pitchFamily="34" charset="0"/>
                      </a:defRPr>
                    </a:lvl8pPr>
                    <a:lvl9pPr marL="3886200" indent="-228600" eaLnBrk="0" fontAlgn="base" hangingPunct="0">
                      <a:spcBef>
                        <a:spcPct val="20000"/>
                      </a:spcBef>
                      <a:spcAft>
                        <a:spcPct val="0"/>
                      </a:spcAft>
                      <a:defRPr sz="2000">
                        <a:solidFill>
                          <a:srgbClr val="007EEA"/>
                        </a:solidFill>
                        <a:latin typeface="Franklin Gothic Book" panose="020B0503020102020204" pitchFamily="34" charset="0"/>
                      </a:defRPr>
                    </a:lvl9pPr>
                  </a:lstStyle>
                  <a:p>
                    <a:pPr eaLnBrk="1" hangingPunct="1">
                      <a:spcBef>
                        <a:spcPct val="0"/>
                      </a:spcBef>
                    </a:pPr>
                    <a:r>
                      <a:rPr lang="en-US" altLang="en-US" sz="1600" dirty="0">
                        <a:solidFill>
                          <a:schemeClr val="tx1"/>
                        </a:solidFill>
                        <a:latin typeface="Arial" panose="020B0604020202020204" pitchFamily="34" charset="0"/>
                      </a:rPr>
                      <a:t>100%</a:t>
                    </a:r>
                  </a:p>
                </p:txBody>
              </p:sp>
            </p:grpSp>
            <p:sp>
              <p:nvSpPr>
                <p:cNvPr id="17" name="Text Box 28"/>
                <p:cNvSpPr txBox="1">
                  <a:spLocks noChangeArrowheads="1"/>
                </p:cNvSpPr>
                <p:nvPr/>
              </p:nvSpPr>
              <p:spPr bwMode="auto">
                <a:xfrm>
                  <a:off x="3008" y="2303"/>
                  <a:ext cx="4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rgbClr val="007EEA"/>
                      </a:solidFill>
                      <a:latin typeface="Franklin Gothic Book" panose="020B0503020102020204" pitchFamily="34" charset="0"/>
                    </a:defRPr>
                  </a:lvl1pPr>
                  <a:lvl2pPr marL="742950" indent="-285750">
                    <a:spcBef>
                      <a:spcPct val="20000"/>
                    </a:spcBef>
                    <a:defRPr sz="2800">
                      <a:solidFill>
                        <a:srgbClr val="007EEA"/>
                      </a:solidFill>
                      <a:latin typeface="Franklin Gothic Book" panose="020B0503020102020204" pitchFamily="34" charset="0"/>
                    </a:defRPr>
                  </a:lvl2pPr>
                  <a:lvl3pPr marL="1143000" indent="-228600">
                    <a:spcBef>
                      <a:spcPct val="20000"/>
                    </a:spcBef>
                    <a:defRPr sz="2400">
                      <a:solidFill>
                        <a:srgbClr val="007EEA"/>
                      </a:solidFill>
                      <a:latin typeface="Franklin Gothic Book" panose="020B0503020102020204" pitchFamily="34" charset="0"/>
                    </a:defRPr>
                  </a:lvl3pPr>
                  <a:lvl4pPr marL="1600200" indent="-228600">
                    <a:spcBef>
                      <a:spcPct val="20000"/>
                    </a:spcBef>
                    <a:defRPr sz="2000">
                      <a:solidFill>
                        <a:srgbClr val="007EEA"/>
                      </a:solidFill>
                      <a:latin typeface="Franklin Gothic Book" panose="020B0503020102020204" pitchFamily="34" charset="0"/>
                    </a:defRPr>
                  </a:lvl4pPr>
                  <a:lvl5pPr marL="2057400" indent="-228600">
                    <a:spcBef>
                      <a:spcPct val="20000"/>
                    </a:spcBef>
                    <a:defRPr sz="2000">
                      <a:solidFill>
                        <a:srgbClr val="007EEA"/>
                      </a:solidFill>
                      <a:latin typeface="Franklin Gothic Book" panose="020B0503020102020204" pitchFamily="34" charset="0"/>
                    </a:defRPr>
                  </a:lvl5pPr>
                  <a:lvl6pPr marL="2514600" indent="-228600" eaLnBrk="0" fontAlgn="base" hangingPunct="0">
                    <a:spcBef>
                      <a:spcPct val="20000"/>
                    </a:spcBef>
                    <a:spcAft>
                      <a:spcPct val="0"/>
                    </a:spcAft>
                    <a:defRPr sz="2000">
                      <a:solidFill>
                        <a:srgbClr val="007EEA"/>
                      </a:solidFill>
                      <a:latin typeface="Franklin Gothic Book" panose="020B0503020102020204" pitchFamily="34" charset="0"/>
                    </a:defRPr>
                  </a:lvl6pPr>
                  <a:lvl7pPr marL="2971800" indent="-228600" eaLnBrk="0" fontAlgn="base" hangingPunct="0">
                    <a:spcBef>
                      <a:spcPct val="20000"/>
                    </a:spcBef>
                    <a:spcAft>
                      <a:spcPct val="0"/>
                    </a:spcAft>
                    <a:defRPr sz="2000">
                      <a:solidFill>
                        <a:srgbClr val="007EEA"/>
                      </a:solidFill>
                      <a:latin typeface="Franklin Gothic Book" panose="020B0503020102020204" pitchFamily="34" charset="0"/>
                    </a:defRPr>
                  </a:lvl7pPr>
                  <a:lvl8pPr marL="3429000" indent="-228600" eaLnBrk="0" fontAlgn="base" hangingPunct="0">
                    <a:spcBef>
                      <a:spcPct val="20000"/>
                    </a:spcBef>
                    <a:spcAft>
                      <a:spcPct val="0"/>
                    </a:spcAft>
                    <a:defRPr sz="2000">
                      <a:solidFill>
                        <a:srgbClr val="007EEA"/>
                      </a:solidFill>
                      <a:latin typeface="Franklin Gothic Book" panose="020B0503020102020204" pitchFamily="34" charset="0"/>
                    </a:defRPr>
                  </a:lvl8pPr>
                  <a:lvl9pPr marL="3886200" indent="-228600" eaLnBrk="0" fontAlgn="base" hangingPunct="0">
                    <a:spcBef>
                      <a:spcPct val="20000"/>
                    </a:spcBef>
                    <a:spcAft>
                      <a:spcPct val="0"/>
                    </a:spcAft>
                    <a:defRPr sz="2000">
                      <a:solidFill>
                        <a:srgbClr val="007EEA"/>
                      </a:solidFill>
                      <a:latin typeface="Franklin Gothic Book" panose="020B0503020102020204" pitchFamily="34" charset="0"/>
                    </a:defRPr>
                  </a:lvl9pPr>
                </a:lstStyle>
                <a:p>
                  <a:pPr eaLnBrk="1" hangingPunct="1">
                    <a:spcBef>
                      <a:spcPct val="0"/>
                    </a:spcBef>
                  </a:pPr>
                  <a:r>
                    <a:rPr lang="en-US" altLang="en-US" sz="1600" dirty="0">
                      <a:solidFill>
                        <a:schemeClr val="tx1"/>
                      </a:solidFill>
                      <a:latin typeface="Arial" panose="020B0604020202020204" pitchFamily="34" charset="0"/>
                    </a:rPr>
                    <a:t>100%</a:t>
                  </a:r>
                </a:p>
              </p:txBody>
            </p:sp>
            <p:sp>
              <p:nvSpPr>
                <p:cNvPr id="18" name="Text Box 29"/>
                <p:cNvSpPr txBox="1">
                  <a:spLocks noChangeArrowheads="1"/>
                </p:cNvSpPr>
                <p:nvPr/>
              </p:nvSpPr>
              <p:spPr bwMode="auto">
                <a:xfrm>
                  <a:off x="3462" y="2303"/>
                  <a:ext cx="44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rgbClr val="007EEA"/>
                      </a:solidFill>
                      <a:latin typeface="Franklin Gothic Book" panose="020B0503020102020204" pitchFamily="34" charset="0"/>
                    </a:defRPr>
                  </a:lvl1pPr>
                  <a:lvl2pPr marL="742950" indent="-285750">
                    <a:spcBef>
                      <a:spcPct val="20000"/>
                    </a:spcBef>
                    <a:defRPr sz="2800">
                      <a:solidFill>
                        <a:srgbClr val="007EEA"/>
                      </a:solidFill>
                      <a:latin typeface="Franklin Gothic Book" panose="020B0503020102020204" pitchFamily="34" charset="0"/>
                    </a:defRPr>
                  </a:lvl2pPr>
                  <a:lvl3pPr marL="1143000" indent="-228600">
                    <a:spcBef>
                      <a:spcPct val="20000"/>
                    </a:spcBef>
                    <a:defRPr sz="2400">
                      <a:solidFill>
                        <a:srgbClr val="007EEA"/>
                      </a:solidFill>
                      <a:latin typeface="Franklin Gothic Book" panose="020B0503020102020204" pitchFamily="34" charset="0"/>
                    </a:defRPr>
                  </a:lvl3pPr>
                  <a:lvl4pPr marL="1600200" indent="-228600">
                    <a:spcBef>
                      <a:spcPct val="20000"/>
                    </a:spcBef>
                    <a:defRPr sz="2000">
                      <a:solidFill>
                        <a:srgbClr val="007EEA"/>
                      </a:solidFill>
                      <a:latin typeface="Franklin Gothic Book" panose="020B0503020102020204" pitchFamily="34" charset="0"/>
                    </a:defRPr>
                  </a:lvl4pPr>
                  <a:lvl5pPr marL="2057400" indent="-228600">
                    <a:spcBef>
                      <a:spcPct val="20000"/>
                    </a:spcBef>
                    <a:defRPr sz="2000">
                      <a:solidFill>
                        <a:srgbClr val="007EEA"/>
                      </a:solidFill>
                      <a:latin typeface="Franklin Gothic Book" panose="020B0503020102020204" pitchFamily="34" charset="0"/>
                    </a:defRPr>
                  </a:lvl5pPr>
                  <a:lvl6pPr marL="2514600" indent="-228600" eaLnBrk="0" fontAlgn="base" hangingPunct="0">
                    <a:spcBef>
                      <a:spcPct val="20000"/>
                    </a:spcBef>
                    <a:spcAft>
                      <a:spcPct val="0"/>
                    </a:spcAft>
                    <a:defRPr sz="2000">
                      <a:solidFill>
                        <a:srgbClr val="007EEA"/>
                      </a:solidFill>
                      <a:latin typeface="Franklin Gothic Book" panose="020B0503020102020204" pitchFamily="34" charset="0"/>
                    </a:defRPr>
                  </a:lvl6pPr>
                  <a:lvl7pPr marL="2971800" indent="-228600" eaLnBrk="0" fontAlgn="base" hangingPunct="0">
                    <a:spcBef>
                      <a:spcPct val="20000"/>
                    </a:spcBef>
                    <a:spcAft>
                      <a:spcPct val="0"/>
                    </a:spcAft>
                    <a:defRPr sz="2000">
                      <a:solidFill>
                        <a:srgbClr val="007EEA"/>
                      </a:solidFill>
                      <a:latin typeface="Franklin Gothic Book" panose="020B0503020102020204" pitchFamily="34" charset="0"/>
                    </a:defRPr>
                  </a:lvl7pPr>
                  <a:lvl8pPr marL="3429000" indent="-228600" eaLnBrk="0" fontAlgn="base" hangingPunct="0">
                    <a:spcBef>
                      <a:spcPct val="20000"/>
                    </a:spcBef>
                    <a:spcAft>
                      <a:spcPct val="0"/>
                    </a:spcAft>
                    <a:defRPr sz="2000">
                      <a:solidFill>
                        <a:srgbClr val="007EEA"/>
                      </a:solidFill>
                      <a:latin typeface="Franklin Gothic Book" panose="020B0503020102020204" pitchFamily="34" charset="0"/>
                    </a:defRPr>
                  </a:lvl8pPr>
                  <a:lvl9pPr marL="3886200" indent="-228600" eaLnBrk="0" fontAlgn="base" hangingPunct="0">
                    <a:spcBef>
                      <a:spcPct val="20000"/>
                    </a:spcBef>
                    <a:spcAft>
                      <a:spcPct val="0"/>
                    </a:spcAft>
                    <a:defRPr sz="2000">
                      <a:solidFill>
                        <a:srgbClr val="007EEA"/>
                      </a:solidFill>
                      <a:latin typeface="Franklin Gothic Book" panose="020B0503020102020204" pitchFamily="34" charset="0"/>
                    </a:defRPr>
                  </a:lvl9pPr>
                </a:lstStyle>
                <a:p>
                  <a:pPr eaLnBrk="1" hangingPunct="1">
                    <a:spcBef>
                      <a:spcPct val="0"/>
                    </a:spcBef>
                  </a:pPr>
                  <a:r>
                    <a:rPr lang="en-US" altLang="en-US" sz="1600" dirty="0">
                      <a:solidFill>
                        <a:schemeClr val="tx1"/>
                      </a:solidFill>
                      <a:latin typeface="Arial" panose="020B0604020202020204" pitchFamily="34" charset="0"/>
                    </a:rPr>
                    <a:t>100%</a:t>
                  </a:r>
                </a:p>
              </p:txBody>
            </p:sp>
            <p:sp>
              <p:nvSpPr>
                <p:cNvPr id="19" name="Line 31"/>
                <p:cNvSpPr>
                  <a:spLocks noChangeShapeType="1"/>
                </p:cNvSpPr>
                <p:nvPr/>
              </p:nvSpPr>
              <p:spPr bwMode="auto">
                <a:xfrm>
                  <a:off x="2993" y="2027"/>
                  <a:ext cx="384" cy="72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Line 21"/>
                <p:cNvSpPr>
                  <a:spLocks noChangeShapeType="1"/>
                </p:cNvSpPr>
                <p:nvPr/>
              </p:nvSpPr>
              <p:spPr bwMode="auto">
                <a:xfrm flipV="1">
                  <a:off x="4944" y="3312"/>
                  <a:ext cx="0" cy="43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grpSp>
      <p:sp>
        <p:nvSpPr>
          <p:cNvPr id="36" name="Rectangle 6"/>
          <p:cNvSpPr>
            <a:spLocks noChangeArrowheads="1"/>
          </p:cNvSpPr>
          <p:nvPr/>
        </p:nvSpPr>
        <p:spPr bwMode="auto">
          <a:xfrm>
            <a:off x="3643106" y="4241946"/>
            <a:ext cx="1108075" cy="699222"/>
          </a:xfrm>
          <a:prstGeom prst="rect">
            <a:avLst/>
          </a:prstGeom>
          <a:solidFill>
            <a:schemeClr val="accent2"/>
          </a:solidFill>
          <a:ln w="9525">
            <a:solidFill>
              <a:schemeClr val="tx1"/>
            </a:solidFill>
            <a:miter lim="800000"/>
            <a:headEnd/>
            <a:tailEnd/>
          </a:ln>
        </p:spPr>
        <p:txBody>
          <a:bodyPr wrap="none" anchor="ctr"/>
          <a:lstStyle>
            <a:lvl1pPr>
              <a:spcBef>
                <a:spcPct val="20000"/>
              </a:spcBef>
              <a:defRPr sz="3200">
                <a:solidFill>
                  <a:srgbClr val="007EEA"/>
                </a:solidFill>
                <a:latin typeface="Franklin Gothic Book" panose="020B0503020102020204" pitchFamily="34" charset="0"/>
              </a:defRPr>
            </a:lvl1pPr>
            <a:lvl2pPr marL="742950" indent="-285750">
              <a:spcBef>
                <a:spcPct val="20000"/>
              </a:spcBef>
              <a:defRPr sz="2800">
                <a:solidFill>
                  <a:srgbClr val="007EEA"/>
                </a:solidFill>
                <a:latin typeface="Franklin Gothic Book" panose="020B0503020102020204" pitchFamily="34" charset="0"/>
              </a:defRPr>
            </a:lvl2pPr>
            <a:lvl3pPr marL="1143000" indent="-228600">
              <a:spcBef>
                <a:spcPct val="20000"/>
              </a:spcBef>
              <a:defRPr sz="2400">
                <a:solidFill>
                  <a:srgbClr val="007EEA"/>
                </a:solidFill>
                <a:latin typeface="Franklin Gothic Book" panose="020B0503020102020204" pitchFamily="34" charset="0"/>
              </a:defRPr>
            </a:lvl3pPr>
            <a:lvl4pPr marL="1600200" indent="-228600">
              <a:spcBef>
                <a:spcPct val="20000"/>
              </a:spcBef>
              <a:defRPr sz="2000">
                <a:solidFill>
                  <a:srgbClr val="007EEA"/>
                </a:solidFill>
                <a:latin typeface="Franklin Gothic Book" panose="020B0503020102020204" pitchFamily="34" charset="0"/>
              </a:defRPr>
            </a:lvl4pPr>
            <a:lvl5pPr marL="2057400" indent="-228600">
              <a:spcBef>
                <a:spcPct val="20000"/>
              </a:spcBef>
              <a:defRPr sz="2000">
                <a:solidFill>
                  <a:srgbClr val="007EEA"/>
                </a:solidFill>
                <a:latin typeface="Franklin Gothic Book" panose="020B0503020102020204" pitchFamily="34" charset="0"/>
              </a:defRPr>
            </a:lvl5pPr>
            <a:lvl6pPr marL="2514600" indent="-228600" eaLnBrk="0" fontAlgn="base" hangingPunct="0">
              <a:spcBef>
                <a:spcPct val="20000"/>
              </a:spcBef>
              <a:spcAft>
                <a:spcPct val="0"/>
              </a:spcAft>
              <a:defRPr sz="2000">
                <a:solidFill>
                  <a:srgbClr val="007EEA"/>
                </a:solidFill>
                <a:latin typeface="Franklin Gothic Book" panose="020B0503020102020204" pitchFamily="34" charset="0"/>
              </a:defRPr>
            </a:lvl6pPr>
            <a:lvl7pPr marL="2971800" indent="-228600" eaLnBrk="0" fontAlgn="base" hangingPunct="0">
              <a:spcBef>
                <a:spcPct val="20000"/>
              </a:spcBef>
              <a:spcAft>
                <a:spcPct val="0"/>
              </a:spcAft>
              <a:defRPr sz="2000">
                <a:solidFill>
                  <a:srgbClr val="007EEA"/>
                </a:solidFill>
                <a:latin typeface="Franklin Gothic Book" panose="020B0503020102020204" pitchFamily="34" charset="0"/>
              </a:defRPr>
            </a:lvl7pPr>
            <a:lvl8pPr marL="3429000" indent="-228600" eaLnBrk="0" fontAlgn="base" hangingPunct="0">
              <a:spcBef>
                <a:spcPct val="20000"/>
              </a:spcBef>
              <a:spcAft>
                <a:spcPct val="0"/>
              </a:spcAft>
              <a:defRPr sz="2000">
                <a:solidFill>
                  <a:srgbClr val="007EEA"/>
                </a:solidFill>
                <a:latin typeface="Franklin Gothic Book" panose="020B0503020102020204" pitchFamily="34" charset="0"/>
              </a:defRPr>
            </a:lvl8pPr>
            <a:lvl9pPr marL="3886200" indent="-228600" eaLnBrk="0" fontAlgn="base" hangingPunct="0">
              <a:spcBef>
                <a:spcPct val="20000"/>
              </a:spcBef>
              <a:spcAft>
                <a:spcPct val="0"/>
              </a:spcAft>
              <a:defRPr sz="2000">
                <a:solidFill>
                  <a:srgbClr val="007EEA"/>
                </a:solidFill>
                <a:latin typeface="Franklin Gothic Book" panose="020B0503020102020204" pitchFamily="34" charset="0"/>
              </a:defRPr>
            </a:lvl9pPr>
          </a:lstStyle>
          <a:p>
            <a:pPr eaLnBrk="1" hangingPunct="1">
              <a:spcBef>
                <a:spcPct val="0"/>
              </a:spcBef>
            </a:pPr>
            <a:r>
              <a:rPr lang="en-US" altLang="en-US" sz="1600" dirty="0" smtClean="0">
                <a:solidFill>
                  <a:srgbClr val="FFFF00"/>
                </a:solidFill>
                <a:latin typeface="Arial" panose="020B0604020202020204" pitchFamily="34" charset="0"/>
              </a:rPr>
              <a:t>Operating</a:t>
            </a:r>
            <a:endParaRPr lang="en-US" altLang="en-US" sz="1600" dirty="0">
              <a:solidFill>
                <a:srgbClr val="FFFF00"/>
              </a:solidFill>
              <a:latin typeface="Arial" panose="020B0604020202020204" pitchFamily="34" charset="0"/>
            </a:endParaRPr>
          </a:p>
          <a:p>
            <a:pPr eaLnBrk="1" hangingPunct="1">
              <a:spcBef>
                <a:spcPct val="0"/>
              </a:spcBef>
            </a:pPr>
            <a:r>
              <a:rPr lang="en-US" altLang="en-US" sz="1600" dirty="0" smtClean="0">
                <a:solidFill>
                  <a:srgbClr val="FFFF00"/>
                </a:solidFill>
                <a:latin typeface="Arial" panose="020B0604020202020204" pitchFamily="34" charset="0"/>
              </a:rPr>
              <a:t>Subsidiary</a:t>
            </a:r>
            <a:endParaRPr lang="en-US" altLang="en-US" sz="1600" dirty="0">
              <a:solidFill>
                <a:srgbClr val="FFFF00"/>
              </a:solidFill>
              <a:latin typeface="Arial" panose="020B0604020202020204" pitchFamily="34" charset="0"/>
            </a:endParaRPr>
          </a:p>
        </p:txBody>
      </p:sp>
      <p:sp>
        <p:nvSpPr>
          <p:cNvPr id="37" name="Rectangle 6"/>
          <p:cNvSpPr>
            <a:spLocks noChangeArrowheads="1"/>
          </p:cNvSpPr>
          <p:nvPr/>
        </p:nvSpPr>
        <p:spPr bwMode="auto">
          <a:xfrm>
            <a:off x="4832077" y="4221088"/>
            <a:ext cx="1108075" cy="699222"/>
          </a:xfrm>
          <a:prstGeom prst="rect">
            <a:avLst/>
          </a:prstGeom>
          <a:solidFill>
            <a:schemeClr val="accent2"/>
          </a:solidFill>
          <a:ln w="9525">
            <a:solidFill>
              <a:schemeClr val="tx1"/>
            </a:solidFill>
            <a:miter lim="800000"/>
            <a:headEnd/>
            <a:tailEnd/>
          </a:ln>
        </p:spPr>
        <p:txBody>
          <a:bodyPr wrap="none" anchor="ctr"/>
          <a:lstStyle>
            <a:lvl1pPr>
              <a:spcBef>
                <a:spcPct val="20000"/>
              </a:spcBef>
              <a:defRPr sz="3200">
                <a:solidFill>
                  <a:srgbClr val="007EEA"/>
                </a:solidFill>
                <a:latin typeface="Franklin Gothic Book" panose="020B0503020102020204" pitchFamily="34" charset="0"/>
              </a:defRPr>
            </a:lvl1pPr>
            <a:lvl2pPr marL="742950" indent="-285750">
              <a:spcBef>
                <a:spcPct val="20000"/>
              </a:spcBef>
              <a:defRPr sz="2800">
                <a:solidFill>
                  <a:srgbClr val="007EEA"/>
                </a:solidFill>
                <a:latin typeface="Franklin Gothic Book" panose="020B0503020102020204" pitchFamily="34" charset="0"/>
              </a:defRPr>
            </a:lvl2pPr>
            <a:lvl3pPr marL="1143000" indent="-228600">
              <a:spcBef>
                <a:spcPct val="20000"/>
              </a:spcBef>
              <a:defRPr sz="2400">
                <a:solidFill>
                  <a:srgbClr val="007EEA"/>
                </a:solidFill>
                <a:latin typeface="Franklin Gothic Book" panose="020B0503020102020204" pitchFamily="34" charset="0"/>
              </a:defRPr>
            </a:lvl3pPr>
            <a:lvl4pPr marL="1600200" indent="-228600">
              <a:spcBef>
                <a:spcPct val="20000"/>
              </a:spcBef>
              <a:defRPr sz="2000">
                <a:solidFill>
                  <a:srgbClr val="007EEA"/>
                </a:solidFill>
                <a:latin typeface="Franklin Gothic Book" panose="020B0503020102020204" pitchFamily="34" charset="0"/>
              </a:defRPr>
            </a:lvl4pPr>
            <a:lvl5pPr marL="2057400" indent="-228600">
              <a:spcBef>
                <a:spcPct val="20000"/>
              </a:spcBef>
              <a:defRPr sz="2000">
                <a:solidFill>
                  <a:srgbClr val="007EEA"/>
                </a:solidFill>
                <a:latin typeface="Franklin Gothic Book" panose="020B0503020102020204" pitchFamily="34" charset="0"/>
              </a:defRPr>
            </a:lvl5pPr>
            <a:lvl6pPr marL="2514600" indent="-228600" eaLnBrk="0" fontAlgn="base" hangingPunct="0">
              <a:spcBef>
                <a:spcPct val="20000"/>
              </a:spcBef>
              <a:spcAft>
                <a:spcPct val="0"/>
              </a:spcAft>
              <a:defRPr sz="2000">
                <a:solidFill>
                  <a:srgbClr val="007EEA"/>
                </a:solidFill>
                <a:latin typeface="Franklin Gothic Book" panose="020B0503020102020204" pitchFamily="34" charset="0"/>
              </a:defRPr>
            </a:lvl6pPr>
            <a:lvl7pPr marL="2971800" indent="-228600" eaLnBrk="0" fontAlgn="base" hangingPunct="0">
              <a:spcBef>
                <a:spcPct val="20000"/>
              </a:spcBef>
              <a:spcAft>
                <a:spcPct val="0"/>
              </a:spcAft>
              <a:defRPr sz="2000">
                <a:solidFill>
                  <a:srgbClr val="007EEA"/>
                </a:solidFill>
                <a:latin typeface="Franklin Gothic Book" panose="020B0503020102020204" pitchFamily="34" charset="0"/>
              </a:defRPr>
            </a:lvl7pPr>
            <a:lvl8pPr marL="3429000" indent="-228600" eaLnBrk="0" fontAlgn="base" hangingPunct="0">
              <a:spcBef>
                <a:spcPct val="20000"/>
              </a:spcBef>
              <a:spcAft>
                <a:spcPct val="0"/>
              </a:spcAft>
              <a:defRPr sz="2000">
                <a:solidFill>
                  <a:srgbClr val="007EEA"/>
                </a:solidFill>
                <a:latin typeface="Franklin Gothic Book" panose="020B0503020102020204" pitchFamily="34" charset="0"/>
              </a:defRPr>
            </a:lvl8pPr>
            <a:lvl9pPr marL="3886200" indent="-228600" eaLnBrk="0" fontAlgn="base" hangingPunct="0">
              <a:spcBef>
                <a:spcPct val="20000"/>
              </a:spcBef>
              <a:spcAft>
                <a:spcPct val="0"/>
              </a:spcAft>
              <a:defRPr sz="2000">
                <a:solidFill>
                  <a:srgbClr val="007EEA"/>
                </a:solidFill>
                <a:latin typeface="Franklin Gothic Book" panose="020B0503020102020204" pitchFamily="34" charset="0"/>
              </a:defRPr>
            </a:lvl9pPr>
          </a:lstStyle>
          <a:p>
            <a:pPr eaLnBrk="1" hangingPunct="1">
              <a:spcBef>
                <a:spcPct val="0"/>
              </a:spcBef>
            </a:pPr>
            <a:r>
              <a:rPr lang="en-US" altLang="en-US" sz="1600" dirty="0" smtClean="0">
                <a:solidFill>
                  <a:srgbClr val="FFFF00"/>
                </a:solidFill>
                <a:latin typeface="Arial" panose="020B0604020202020204" pitchFamily="34" charset="0"/>
              </a:rPr>
              <a:t>Operating</a:t>
            </a:r>
            <a:endParaRPr lang="en-US" altLang="en-US" sz="1600" dirty="0">
              <a:solidFill>
                <a:srgbClr val="FFFF00"/>
              </a:solidFill>
              <a:latin typeface="Arial" panose="020B0604020202020204" pitchFamily="34" charset="0"/>
            </a:endParaRPr>
          </a:p>
          <a:p>
            <a:pPr eaLnBrk="1" hangingPunct="1">
              <a:spcBef>
                <a:spcPct val="0"/>
              </a:spcBef>
            </a:pPr>
            <a:r>
              <a:rPr lang="en-US" altLang="en-US" sz="1600" dirty="0" smtClean="0">
                <a:solidFill>
                  <a:srgbClr val="FFFF00"/>
                </a:solidFill>
                <a:latin typeface="Arial" panose="020B0604020202020204" pitchFamily="34" charset="0"/>
              </a:rPr>
              <a:t>Subsidiary</a:t>
            </a:r>
            <a:endParaRPr lang="en-US" altLang="en-US" sz="1600" dirty="0">
              <a:solidFill>
                <a:srgbClr val="FFFF00"/>
              </a:solidFill>
              <a:latin typeface="Arial" panose="020B0604020202020204" pitchFamily="34" charset="0"/>
            </a:endParaRPr>
          </a:p>
        </p:txBody>
      </p:sp>
      <p:sp>
        <p:nvSpPr>
          <p:cNvPr id="38" name="Rectangle 6"/>
          <p:cNvSpPr>
            <a:spLocks noChangeArrowheads="1"/>
          </p:cNvSpPr>
          <p:nvPr/>
        </p:nvSpPr>
        <p:spPr bwMode="auto">
          <a:xfrm>
            <a:off x="6056213" y="4221088"/>
            <a:ext cx="1108075" cy="699222"/>
          </a:xfrm>
          <a:prstGeom prst="rect">
            <a:avLst/>
          </a:prstGeom>
          <a:solidFill>
            <a:schemeClr val="accent2"/>
          </a:solidFill>
          <a:ln w="9525">
            <a:solidFill>
              <a:schemeClr val="tx1"/>
            </a:solidFill>
            <a:miter lim="800000"/>
            <a:headEnd/>
            <a:tailEnd/>
          </a:ln>
        </p:spPr>
        <p:txBody>
          <a:bodyPr wrap="none" anchor="ctr"/>
          <a:lstStyle>
            <a:lvl1pPr>
              <a:spcBef>
                <a:spcPct val="20000"/>
              </a:spcBef>
              <a:defRPr sz="3200">
                <a:solidFill>
                  <a:srgbClr val="007EEA"/>
                </a:solidFill>
                <a:latin typeface="Franklin Gothic Book" panose="020B0503020102020204" pitchFamily="34" charset="0"/>
              </a:defRPr>
            </a:lvl1pPr>
            <a:lvl2pPr marL="742950" indent="-285750">
              <a:spcBef>
                <a:spcPct val="20000"/>
              </a:spcBef>
              <a:defRPr sz="2800">
                <a:solidFill>
                  <a:srgbClr val="007EEA"/>
                </a:solidFill>
                <a:latin typeface="Franklin Gothic Book" panose="020B0503020102020204" pitchFamily="34" charset="0"/>
              </a:defRPr>
            </a:lvl2pPr>
            <a:lvl3pPr marL="1143000" indent="-228600">
              <a:spcBef>
                <a:spcPct val="20000"/>
              </a:spcBef>
              <a:defRPr sz="2400">
                <a:solidFill>
                  <a:srgbClr val="007EEA"/>
                </a:solidFill>
                <a:latin typeface="Franklin Gothic Book" panose="020B0503020102020204" pitchFamily="34" charset="0"/>
              </a:defRPr>
            </a:lvl3pPr>
            <a:lvl4pPr marL="1600200" indent="-228600">
              <a:spcBef>
                <a:spcPct val="20000"/>
              </a:spcBef>
              <a:defRPr sz="2000">
                <a:solidFill>
                  <a:srgbClr val="007EEA"/>
                </a:solidFill>
                <a:latin typeface="Franklin Gothic Book" panose="020B0503020102020204" pitchFamily="34" charset="0"/>
              </a:defRPr>
            </a:lvl4pPr>
            <a:lvl5pPr marL="2057400" indent="-228600">
              <a:spcBef>
                <a:spcPct val="20000"/>
              </a:spcBef>
              <a:defRPr sz="2000">
                <a:solidFill>
                  <a:srgbClr val="007EEA"/>
                </a:solidFill>
                <a:latin typeface="Franklin Gothic Book" panose="020B0503020102020204" pitchFamily="34" charset="0"/>
              </a:defRPr>
            </a:lvl5pPr>
            <a:lvl6pPr marL="2514600" indent="-228600" eaLnBrk="0" fontAlgn="base" hangingPunct="0">
              <a:spcBef>
                <a:spcPct val="20000"/>
              </a:spcBef>
              <a:spcAft>
                <a:spcPct val="0"/>
              </a:spcAft>
              <a:defRPr sz="2000">
                <a:solidFill>
                  <a:srgbClr val="007EEA"/>
                </a:solidFill>
                <a:latin typeface="Franklin Gothic Book" panose="020B0503020102020204" pitchFamily="34" charset="0"/>
              </a:defRPr>
            </a:lvl6pPr>
            <a:lvl7pPr marL="2971800" indent="-228600" eaLnBrk="0" fontAlgn="base" hangingPunct="0">
              <a:spcBef>
                <a:spcPct val="20000"/>
              </a:spcBef>
              <a:spcAft>
                <a:spcPct val="0"/>
              </a:spcAft>
              <a:defRPr sz="2000">
                <a:solidFill>
                  <a:srgbClr val="007EEA"/>
                </a:solidFill>
                <a:latin typeface="Franklin Gothic Book" panose="020B0503020102020204" pitchFamily="34" charset="0"/>
              </a:defRPr>
            </a:lvl7pPr>
            <a:lvl8pPr marL="3429000" indent="-228600" eaLnBrk="0" fontAlgn="base" hangingPunct="0">
              <a:spcBef>
                <a:spcPct val="20000"/>
              </a:spcBef>
              <a:spcAft>
                <a:spcPct val="0"/>
              </a:spcAft>
              <a:defRPr sz="2000">
                <a:solidFill>
                  <a:srgbClr val="007EEA"/>
                </a:solidFill>
                <a:latin typeface="Franklin Gothic Book" panose="020B0503020102020204" pitchFamily="34" charset="0"/>
              </a:defRPr>
            </a:lvl8pPr>
            <a:lvl9pPr marL="3886200" indent="-228600" eaLnBrk="0" fontAlgn="base" hangingPunct="0">
              <a:spcBef>
                <a:spcPct val="20000"/>
              </a:spcBef>
              <a:spcAft>
                <a:spcPct val="0"/>
              </a:spcAft>
              <a:defRPr sz="2000">
                <a:solidFill>
                  <a:srgbClr val="007EEA"/>
                </a:solidFill>
                <a:latin typeface="Franklin Gothic Book" panose="020B0503020102020204" pitchFamily="34" charset="0"/>
              </a:defRPr>
            </a:lvl9pPr>
          </a:lstStyle>
          <a:p>
            <a:pPr eaLnBrk="1" hangingPunct="1">
              <a:spcBef>
                <a:spcPct val="0"/>
              </a:spcBef>
            </a:pPr>
            <a:r>
              <a:rPr lang="en-US" altLang="en-US" sz="1600" dirty="0" smtClean="0">
                <a:solidFill>
                  <a:srgbClr val="FFFF00"/>
                </a:solidFill>
                <a:latin typeface="Arial" panose="020B0604020202020204" pitchFamily="34" charset="0"/>
              </a:rPr>
              <a:t>Operating</a:t>
            </a:r>
            <a:endParaRPr lang="en-US" altLang="en-US" sz="1600" dirty="0">
              <a:solidFill>
                <a:srgbClr val="FFFF00"/>
              </a:solidFill>
              <a:latin typeface="Arial" panose="020B0604020202020204" pitchFamily="34" charset="0"/>
            </a:endParaRPr>
          </a:p>
          <a:p>
            <a:pPr eaLnBrk="1" hangingPunct="1">
              <a:spcBef>
                <a:spcPct val="0"/>
              </a:spcBef>
            </a:pPr>
            <a:r>
              <a:rPr lang="en-US" altLang="en-US" sz="1600" dirty="0" smtClean="0">
                <a:solidFill>
                  <a:srgbClr val="FFFF00"/>
                </a:solidFill>
                <a:latin typeface="Arial" panose="020B0604020202020204" pitchFamily="34" charset="0"/>
              </a:rPr>
              <a:t>Subsidiary</a:t>
            </a:r>
            <a:endParaRPr lang="en-US" altLang="en-US" sz="1600" dirty="0">
              <a:solidFill>
                <a:srgbClr val="FFFF00"/>
              </a:solidFill>
              <a:latin typeface="Arial" panose="020B0604020202020204" pitchFamily="34" charset="0"/>
            </a:endParaRPr>
          </a:p>
        </p:txBody>
      </p:sp>
      <p:sp>
        <p:nvSpPr>
          <p:cNvPr id="39" name="Rectangle 6"/>
          <p:cNvSpPr>
            <a:spLocks noChangeArrowheads="1"/>
          </p:cNvSpPr>
          <p:nvPr/>
        </p:nvSpPr>
        <p:spPr bwMode="auto">
          <a:xfrm>
            <a:off x="7352357" y="4221088"/>
            <a:ext cx="1108075" cy="699222"/>
          </a:xfrm>
          <a:prstGeom prst="rect">
            <a:avLst/>
          </a:prstGeom>
          <a:solidFill>
            <a:schemeClr val="accent2"/>
          </a:solidFill>
          <a:ln w="9525">
            <a:solidFill>
              <a:schemeClr val="tx1"/>
            </a:solidFill>
            <a:miter lim="800000"/>
            <a:headEnd/>
            <a:tailEnd/>
          </a:ln>
        </p:spPr>
        <p:txBody>
          <a:bodyPr wrap="none" anchor="ctr"/>
          <a:lstStyle>
            <a:lvl1pPr>
              <a:spcBef>
                <a:spcPct val="20000"/>
              </a:spcBef>
              <a:defRPr sz="3200">
                <a:solidFill>
                  <a:srgbClr val="007EEA"/>
                </a:solidFill>
                <a:latin typeface="Franklin Gothic Book" panose="020B0503020102020204" pitchFamily="34" charset="0"/>
              </a:defRPr>
            </a:lvl1pPr>
            <a:lvl2pPr marL="742950" indent="-285750">
              <a:spcBef>
                <a:spcPct val="20000"/>
              </a:spcBef>
              <a:defRPr sz="2800">
                <a:solidFill>
                  <a:srgbClr val="007EEA"/>
                </a:solidFill>
                <a:latin typeface="Franklin Gothic Book" panose="020B0503020102020204" pitchFamily="34" charset="0"/>
              </a:defRPr>
            </a:lvl2pPr>
            <a:lvl3pPr marL="1143000" indent="-228600">
              <a:spcBef>
                <a:spcPct val="20000"/>
              </a:spcBef>
              <a:defRPr sz="2400">
                <a:solidFill>
                  <a:srgbClr val="007EEA"/>
                </a:solidFill>
                <a:latin typeface="Franklin Gothic Book" panose="020B0503020102020204" pitchFamily="34" charset="0"/>
              </a:defRPr>
            </a:lvl3pPr>
            <a:lvl4pPr marL="1600200" indent="-228600">
              <a:spcBef>
                <a:spcPct val="20000"/>
              </a:spcBef>
              <a:defRPr sz="2000">
                <a:solidFill>
                  <a:srgbClr val="007EEA"/>
                </a:solidFill>
                <a:latin typeface="Franklin Gothic Book" panose="020B0503020102020204" pitchFamily="34" charset="0"/>
              </a:defRPr>
            </a:lvl4pPr>
            <a:lvl5pPr marL="2057400" indent="-228600">
              <a:spcBef>
                <a:spcPct val="20000"/>
              </a:spcBef>
              <a:defRPr sz="2000">
                <a:solidFill>
                  <a:srgbClr val="007EEA"/>
                </a:solidFill>
                <a:latin typeface="Franklin Gothic Book" panose="020B0503020102020204" pitchFamily="34" charset="0"/>
              </a:defRPr>
            </a:lvl5pPr>
            <a:lvl6pPr marL="2514600" indent="-228600" eaLnBrk="0" fontAlgn="base" hangingPunct="0">
              <a:spcBef>
                <a:spcPct val="20000"/>
              </a:spcBef>
              <a:spcAft>
                <a:spcPct val="0"/>
              </a:spcAft>
              <a:defRPr sz="2000">
                <a:solidFill>
                  <a:srgbClr val="007EEA"/>
                </a:solidFill>
                <a:latin typeface="Franklin Gothic Book" panose="020B0503020102020204" pitchFamily="34" charset="0"/>
              </a:defRPr>
            </a:lvl6pPr>
            <a:lvl7pPr marL="2971800" indent="-228600" eaLnBrk="0" fontAlgn="base" hangingPunct="0">
              <a:spcBef>
                <a:spcPct val="20000"/>
              </a:spcBef>
              <a:spcAft>
                <a:spcPct val="0"/>
              </a:spcAft>
              <a:defRPr sz="2000">
                <a:solidFill>
                  <a:srgbClr val="007EEA"/>
                </a:solidFill>
                <a:latin typeface="Franklin Gothic Book" panose="020B0503020102020204" pitchFamily="34" charset="0"/>
              </a:defRPr>
            </a:lvl7pPr>
            <a:lvl8pPr marL="3429000" indent="-228600" eaLnBrk="0" fontAlgn="base" hangingPunct="0">
              <a:spcBef>
                <a:spcPct val="20000"/>
              </a:spcBef>
              <a:spcAft>
                <a:spcPct val="0"/>
              </a:spcAft>
              <a:defRPr sz="2000">
                <a:solidFill>
                  <a:srgbClr val="007EEA"/>
                </a:solidFill>
                <a:latin typeface="Franklin Gothic Book" panose="020B0503020102020204" pitchFamily="34" charset="0"/>
              </a:defRPr>
            </a:lvl8pPr>
            <a:lvl9pPr marL="3886200" indent="-228600" eaLnBrk="0" fontAlgn="base" hangingPunct="0">
              <a:spcBef>
                <a:spcPct val="20000"/>
              </a:spcBef>
              <a:spcAft>
                <a:spcPct val="0"/>
              </a:spcAft>
              <a:defRPr sz="2000">
                <a:solidFill>
                  <a:srgbClr val="007EEA"/>
                </a:solidFill>
                <a:latin typeface="Franklin Gothic Book" panose="020B0503020102020204" pitchFamily="34" charset="0"/>
              </a:defRPr>
            </a:lvl9pPr>
          </a:lstStyle>
          <a:p>
            <a:pPr eaLnBrk="1" hangingPunct="1">
              <a:spcBef>
                <a:spcPct val="0"/>
              </a:spcBef>
            </a:pPr>
            <a:r>
              <a:rPr lang="en-US" altLang="en-US" sz="1600" dirty="0" smtClean="0">
                <a:solidFill>
                  <a:srgbClr val="FFFF00"/>
                </a:solidFill>
                <a:latin typeface="Arial" panose="020B0604020202020204" pitchFamily="34" charset="0"/>
              </a:rPr>
              <a:t>Operating</a:t>
            </a:r>
            <a:endParaRPr lang="en-US" altLang="en-US" sz="1600" dirty="0">
              <a:solidFill>
                <a:srgbClr val="FFFF00"/>
              </a:solidFill>
              <a:latin typeface="Arial" panose="020B0604020202020204" pitchFamily="34" charset="0"/>
            </a:endParaRPr>
          </a:p>
          <a:p>
            <a:pPr eaLnBrk="1" hangingPunct="1">
              <a:spcBef>
                <a:spcPct val="0"/>
              </a:spcBef>
            </a:pPr>
            <a:r>
              <a:rPr lang="en-US" altLang="en-US" sz="1600" dirty="0" smtClean="0">
                <a:solidFill>
                  <a:srgbClr val="FFFF00"/>
                </a:solidFill>
                <a:latin typeface="Arial" panose="020B0604020202020204" pitchFamily="34" charset="0"/>
              </a:rPr>
              <a:t>Subsidiary</a:t>
            </a:r>
            <a:endParaRPr lang="en-US" altLang="en-US" sz="1600" dirty="0">
              <a:solidFill>
                <a:srgbClr val="FFFF00"/>
              </a:solidFill>
              <a:latin typeface="Arial" panose="020B0604020202020204" pitchFamily="34" charset="0"/>
            </a:endParaRPr>
          </a:p>
        </p:txBody>
      </p:sp>
    </p:spTree>
    <p:extLst>
      <p:ext uri="{BB962C8B-B14F-4D97-AF65-F5344CB8AC3E}">
        <p14:creationId xmlns:p14="http://schemas.microsoft.com/office/powerpoint/2010/main" val="272114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Tax Benefits – Compared to Self-Insurance</a:t>
            </a:r>
            <a:r>
              <a:rPr lang="en-US" altLang="en-US" sz="3200" dirty="0"/>
              <a:t>, </a:t>
            </a:r>
            <a:r>
              <a:rPr lang="en-US" altLang="en-US" sz="1600" i="1" dirty="0"/>
              <a:t>cont.</a:t>
            </a:r>
            <a:endParaRPr lang="en-US" sz="2800" dirty="0"/>
          </a:p>
        </p:txBody>
      </p:sp>
      <p:sp>
        <p:nvSpPr>
          <p:cNvPr id="4" name="Content Placeholder 4"/>
          <p:cNvSpPr>
            <a:spLocks noGrp="1"/>
          </p:cNvSpPr>
          <p:nvPr>
            <p:ph idx="1"/>
          </p:nvPr>
        </p:nvSpPr>
        <p:spPr/>
        <p:txBody>
          <a:bodyPr>
            <a:noAutofit/>
          </a:bodyPr>
          <a:lstStyle/>
          <a:p>
            <a:pPr marL="393192" lvl="1" indent="0">
              <a:buClr>
                <a:schemeClr val="accent1">
                  <a:lumMod val="75000"/>
                </a:schemeClr>
              </a:buClr>
              <a:buNone/>
              <a:defRPr/>
            </a:pPr>
            <a:r>
              <a:rPr lang="en-US" sz="2000" b="1" dirty="0">
                <a:latin typeface="+mj-lt"/>
              </a:rPr>
              <a:t>FACTS:</a:t>
            </a:r>
          </a:p>
          <a:p>
            <a:pPr marL="0" indent="0">
              <a:buNone/>
              <a:defRPr/>
            </a:pPr>
            <a:endParaRPr lang="en-US" sz="1904" dirty="0">
              <a:latin typeface="+mj-lt"/>
            </a:endParaRPr>
          </a:p>
          <a:p>
            <a:pPr marL="0" indent="0">
              <a:buNone/>
              <a:defRPr/>
            </a:pPr>
            <a:r>
              <a:rPr lang="en-US" sz="1904" dirty="0">
                <a:latin typeface="+mj-lt"/>
              </a:rPr>
              <a:t>Premiums			           1,000,000</a:t>
            </a:r>
          </a:p>
          <a:p>
            <a:pPr marL="0" indent="0">
              <a:buNone/>
              <a:defRPr/>
            </a:pPr>
            <a:r>
              <a:rPr lang="en-US" sz="1904" b="1" dirty="0">
                <a:latin typeface="+mj-lt"/>
              </a:rPr>
              <a:t>Unearned Premiums	      </a:t>
            </a:r>
            <a:r>
              <a:rPr lang="en-US" sz="1904" b="1" u="sng" dirty="0">
                <a:latin typeface="+mj-lt"/>
              </a:rPr>
              <a:t>(200,000)</a:t>
            </a:r>
          </a:p>
          <a:p>
            <a:pPr marL="0" indent="0">
              <a:buNone/>
              <a:defRPr/>
            </a:pPr>
            <a:r>
              <a:rPr lang="en-US" sz="1904" b="1" dirty="0">
                <a:latin typeface="+mj-lt"/>
              </a:rPr>
              <a:t>Total Earned Premium	       800,000	</a:t>
            </a:r>
          </a:p>
          <a:p>
            <a:pPr marL="0" indent="0">
              <a:buNone/>
              <a:defRPr/>
            </a:pPr>
            <a:r>
              <a:rPr lang="en-US" sz="1904" dirty="0">
                <a:latin typeface="+mj-lt"/>
              </a:rPr>
              <a:t>Change in unpaid </a:t>
            </a:r>
          </a:p>
          <a:p>
            <a:pPr marL="0" indent="0">
              <a:buNone/>
              <a:defRPr/>
            </a:pPr>
            <a:r>
              <a:rPr lang="en-US" sz="1904" dirty="0">
                <a:latin typeface="+mj-lt"/>
              </a:rPr>
              <a:t>	      Loss Reserves	            (700,000)</a:t>
            </a:r>
          </a:p>
          <a:p>
            <a:pPr marL="0" indent="0">
              <a:buNone/>
              <a:defRPr/>
            </a:pPr>
            <a:r>
              <a:rPr lang="en-US" sz="1904" dirty="0">
                <a:latin typeface="+mj-lt"/>
              </a:rPr>
              <a:t>GAA Expenses		           </a:t>
            </a:r>
            <a:r>
              <a:rPr lang="en-US" sz="1904" u="sng" dirty="0">
                <a:latin typeface="+mj-lt"/>
              </a:rPr>
              <a:t> (200,000)</a:t>
            </a:r>
          </a:p>
          <a:p>
            <a:pPr marL="0" indent="0">
              <a:buNone/>
              <a:defRPr/>
            </a:pPr>
            <a:r>
              <a:rPr lang="en-US" sz="1904" dirty="0">
                <a:latin typeface="+mj-lt"/>
              </a:rPr>
              <a:t>Net Income			           </a:t>
            </a:r>
            <a:r>
              <a:rPr lang="en-US" sz="1904" u="dbl" dirty="0">
                <a:latin typeface="+mj-lt"/>
              </a:rPr>
              <a:t> (100,000)</a:t>
            </a:r>
          </a:p>
          <a:p>
            <a:pPr marL="0" indent="0">
              <a:buNone/>
              <a:defRPr/>
            </a:pPr>
            <a:endParaRPr lang="en-US" sz="1904" u="dbl" dirty="0">
              <a:latin typeface="+mj-lt"/>
            </a:endParaRPr>
          </a:p>
          <a:p>
            <a:pPr marL="0" indent="0">
              <a:buNone/>
              <a:defRPr/>
            </a:pPr>
            <a:r>
              <a:rPr lang="en-US" sz="1904" dirty="0">
                <a:latin typeface="+mj-lt"/>
              </a:rPr>
              <a:t>***FIRST YEAR OF OPERATIONS</a:t>
            </a:r>
          </a:p>
        </p:txBody>
      </p:sp>
    </p:spTree>
    <p:extLst>
      <p:ext uri="{BB962C8B-B14F-4D97-AF65-F5344CB8AC3E}">
        <p14:creationId xmlns:p14="http://schemas.microsoft.com/office/powerpoint/2010/main" val="207809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US" sz="2400" dirty="0" smtClean="0"/>
              <a:t>How Does a Captive Operate?</a:t>
            </a:r>
            <a:endParaRPr lang="en-US" sz="2400" dirty="0"/>
          </a:p>
        </p:txBody>
      </p:sp>
      <p:sp>
        <p:nvSpPr>
          <p:cNvPr id="3" name="Content Placeholder 2"/>
          <p:cNvSpPr>
            <a:spLocks noGrp="1"/>
          </p:cNvSpPr>
          <p:nvPr>
            <p:ph idx="1"/>
          </p:nvPr>
        </p:nvSpPr>
        <p:spPr>
          <a:xfrm>
            <a:off x="457200" y="1700808"/>
            <a:ext cx="8229600" cy="4389120"/>
          </a:xfrm>
        </p:spPr>
        <p:txBody>
          <a:bodyPr>
            <a:normAutofit/>
          </a:bodyPr>
          <a:lstStyle/>
          <a:p>
            <a:r>
              <a:rPr lang="en-US" sz="2000" dirty="0" smtClean="0"/>
              <a:t>As </a:t>
            </a:r>
            <a:r>
              <a:rPr lang="en-US" sz="2000" dirty="0"/>
              <a:t>a </a:t>
            </a:r>
            <a:r>
              <a:rPr lang="en-US" sz="2000" b="1" dirty="0"/>
              <a:t>formal risk financing </a:t>
            </a:r>
            <a:r>
              <a:rPr lang="en-US" sz="2000" b="1" dirty="0" smtClean="0"/>
              <a:t>vehicle</a:t>
            </a:r>
            <a:r>
              <a:rPr lang="en-US" sz="2000" dirty="0" smtClean="0"/>
              <a:t>, a captive is characterized by the following operations:</a:t>
            </a:r>
            <a:endParaRPr lang="en-US" sz="2000" dirty="0"/>
          </a:p>
          <a:p>
            <a:pPr lvl="1"/>
            <a:r>
              <a:rPr lang="en-US" sz="2000" dirty="0" smtClean="0"/>
              <a:t>A </a:t>
            </a:r>
            <a:r>
              <a:rPr lang="en-US" sz="2000" dirty="0"/>
              <a:t>captive must be </a:t>
            </a:r>
            <a:r>
              <a:rPr lang="en-US" sz="2000" b="1" dirty="0"/>
              <a:t>licensed by </a:t>
            </a:r>
            <a:r>
              <a:rPr lang="en-US" sz="2000" b="1" dirty="0" smtClean="0"/>
              <a:t>regulatory </a:t>
            </a:r>
            <a:r>
              <a:rPr lang="en-US" sz="2000" b="1" dirty="0"/>
              <a:t>authorities</a:t>
            </a:r>
            <a:r>
              <a:rPr lang="en-US" sz="2000" dirty="0"/>
              <a:t> in the jurisdiction in which it </a:t>
            </a:r>
            <a:r>
              <a:rPr lang="en-US" sz="2000" dirty="0" smtClean="0"/>
              <a:t>is domiciled</a:t>
            </a:r>
            <a:endParaRPr lang="en-US" sz="2000" dirty="0"/>
          </a:p>
          <a:p>
            <a:pPr lvl="1"/>
            <a:r>
              <a:rPr lang="en-US" sz="2000" dirty="0" smtClean="0"/>
              <a:t>A </a:t>
            </a:r>
            <a:r>
              <a:rPr lang="en-US" sz="2000" dirty="0"/>
              <a:t>captive must operate under the same legal constraints that govern </a:t>
            </a:r>
            <a:r>
              <a:rPr lang="en-US" sz="2000" dirty="0" smtClean="0"/>
              <a:t>any </a:t>
            </a:r>
            <a:r>
              <a:rPr lang="en-US" sz="2000" dirty="0"/>
              <a:t>other (</a:t>
            </a:r>
            <a:r>
              <a:rPr lang="en-US" sz="2000" dirty="0" smtClean="0"/>
              <a:t>similarly classified</a:t>
            </a:r>
            <a:r>
              <a:rPr lang="en-US" sz="2000" dirty="0"/>
              <a:t>) captive insurer domiciled in the same </a:t>
            </a:r>
            <a:r>
              <a:rPr lang="en-US" sz="2000" dirty="0" smtClean="0"/>
              <a:t>jurisdiction</a:t>
            </a:r>
            <a:endParaRPr lang="en-US" sz="2000" dirty="0"/>
          </a:p>
          <a:p>
            <a:pPr lvl="1"/>
            <a:r>
              <a:rPr lang="en-US" sz="2000" dirty="0" smtClean="0"/>
              <a:t>The </a:t>
            </a:r>
            <a:r>
              <a:rPr lang="en-US" sz="2000" b="1" dirty="0"/>
              <a:t>insureds</a:t>
            </a:r>
            <a:r>
              <a:rPr lang="en-US" sz="2000" dirty="0"/>
              <a:t> of a captive have </a:t>
            </a:r>
            <a:r>
              <a:rPr lang="en-US" sz="2000" b="1" dirty="0"/>
              <a:t>direct involvement and influence</a:t>
            </a:r>
            <a:r>
              <a:rPr lang="en-US" sz="2000" dirty="0"/>
              <a:t> over the </a:t>
            </a:r>
            <a:r>
              <a:rPr lang="en-US" sz="2000" dirty="0" smtClean="0"/>
              <a:t>company's  major </a:t>
            </a:r>
            <a:r>
              <a:rPr lang="en-US" sz="2000" dirty="0"/>
              <a:t>operations, including </a:t>
            </a:r>
            <a:r>
              <a:rPr lang="en-US" sz="2000" dirty="0" smtClean="0"/>
              <a:t>underwriting</a:t>
            </a:r>
            <a:r>
              <a:rPr lang="en-US" sz="2000" dirty="0"/>
              <a:t>, claims </a:t>
            </a:r>
            <a:r>
              <a:rPr lang="en-US" sz="2000" dirty="0" smtClean="0"/>
              <a:t>management policy </a:t>
            </a:r>
            <a:r>
              <a:rPr lang="en-US" sz="2000" dirty="0"/>
              <a:t>and </a:t>
            </a:r>
            <a:r>
              <a:rPr lang="en-US" sz="2000" dirty="0" smtClean="0"/>
              <a:t>investment</a:t>
            </a:r>
            <a:endParaRPr lang="en-US" sz="2000" dirty="0"/>
          </a:p>
          <a:p>
            <a:pPr lvl="1"/>
            <a:r>
              <a:rPr lang="en-US" sz="2000" dirty="0" smtClean="0"/>
              <a:t>Captives </a:t>
            </a:r>
            <a:r>
              <a:rPr lang="en-US" sz="2000" dirty="0"/>
              <a:t>are </a:t>
            </a:r>
            <a:r>
              <a:rPr lang="en-US" sz="2000" b="1" dirty="0" smtClean="0"/>
              <a:t>typically </a:t>
            </a:r>
            <a:r>
              <a:rPr lang="en-US" sz="2000" b="1" dirty="0"/>
              <a:t>governed by a Board</a:t>
            </a:r>
            <a:r>
              <a:rPr lang="en-US" sz="2000" b="0" dirty="0"/>
              <a:t> of </a:t>
            </a:r>
            <a:r>
              <a:rPr lang="en-US" sz="2000" dirty="0" smtClean="0"/>
              <a:t>Directors </a:t>
            </a:r>
            <a:r>
              <a:rPr lang="en-US" sz="2000" dirty="0"/>
              <a:t>and are often </a:t>
            </a:r>
            <a:r>
              <a:rPr lang="en-US" sz="2000" b="1" dirty="0" smtClean="0"/>
              <a:t>required </a:t>
            </a:r>
            <a:r>
              <a:rPr lang="en-US" sz="2000" b="1" dirty="0"/>
              <a:t>to </a:t>
            </a:r>
            <a:r>
              <a:rPr lang="en-US" sz="2000" b="1" dirty="0" smtClean="0"/>
              <a:t>hold annual </a:t>
            </a:r>
            <a:r>
              <a:rPr lang="en-US" sz="2000" b="1" dirty="0"/>
              <a:t>board meetings</a:t>
            </a:r>
            <a:r>
              <a:rPr lang="en-US" sz="2000" dirty="0"/>
              <a:t> in the jurisdiction </a:t>
            </a:r>
            <a:r>
              <a:rPr lang="en-US" sz="2000" dirty="0" smtClean="0"/>
              <a:t>of domicile</a:t>
            </a:r>
            <a:endParaRPr lang="en-US" sz="2000" dirty="0"/>
          </a:p>
        </p:txBody>
      </p:sp>
    </p:spTree>
    <p:extLst>
      <p:ext uri="{BB962C8B-B14F-4D97-AF65-F5344CB8AC3E}">
        <p14:creationId xmlns:p14="http://schemas.microsoft.com/office/powerpoint/2010/main" val="222442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Tax Benefits – Compared to Self-Insurance</a:t>
            </a:r>
            <a:r>
              <a:rPr lang="en-US" altLang="en-US" sz="3200" dirty="0"/>
              <a:t>, </a:t>
            </a:r>
            <a:r>
              <a:rPr lang="en-US" altLang="en-US" sz="1600" i="1" dirty="0"/>
              <a:t>cont.</a:t>
            </a:r>
            <a:endParaRPr lang="en-US" sz="2800" dirty="0"/>
          </a:p>
        </p:txBody>
      </p:sp>
      <p:sp>
        <p:nvSpPr>
          <p:cNvPr id="5" name="Content Placeholder 10"/>
          <p:cNvSpPr>
            <a:spLocks noGrp="1"/>
          </p:cNvSpPr>
          <p:nvPr>
            <p:ph idx="1"/>
          </p:nvPr>
        </p:nvSpPr>
        <p:spPr/>
        <p:txBody>
          <a:bodyPr/>
          <a:lstStyle/>
          <a:p>
            <a:pPr marL="0" indent="0" algn="ctr">
              <a:defRPr/>
            </a:pPr>
            <a:endParaRPr lang="en-US" altLang="en-US" sz="1714" u="sng" dirty="0">
              <a:latin typeface="+mj-lt"/>
            </a:endParaRPr>
          </a:p>
          <a:p>
            <a:pPr marL="0" indent="0" algn="ctr">
              <a:buNone/>
              <a:defRPr/>
            </a:pPr>
            <a:r>
              <a:rPr lang="en-US" altLang="en-US" u="sng" dirty="0">
                <a:latin typeface="+mj-lt"/>
              </a:rPr>
              <a:t>Insurance Company</a:t>
            </a:r>
          </a:p>
          <a:p>
            <a:pPr marL="0" indent="0" algn="ctr">
              <a:buNone/>
              <a:defRPr/>
            </a:pPr>
            <a:endParaRPr lang="en-US" altLang="en-US" u="sng" dirty="0">
              <a:latin typeface="+mj-lt"/>
            </a:endParaRPr>
          </a:p>
          <a:p>
            <a:pPr marL="0" indent="0" algn="ctr">
              <a:buNone/>
              <a:defRPr/>
            </a:pPr>
            <a:r>
              <a:rPr lang="en-US" altLang="en-US" dirty="0">
                <a:latin typeface="+mj-lt"/>
              </a:rPr>
              <a:t>  Book Income		(100,000)</a:t>
            </a:r>
          </a:p>
          <a:p>
            <a:pPr marL="0" indent="0" algn="ctr">
              <a:buNone/>
              <a:defRPr/>
            </a:pPr>
            <a:r>
              <a:rPr lang="en-US" altLang="en-US" dirty="0">
                <a:latin typeface="+mj-lt"/>
              </a:rPr>
              <a:t>  Adjustments:</a:t>
            </a:r>
          </a:p>
          <a:p>
            <a:pPr marL="0" indent="0" algn="ctr">
              <a:buNone/>
              <a:defRPr/>
            </a:pPr>
            <a:r>
              <a:rPr lang="en-US" altLang="en-US" dirty="0">
                <a:latin typeface="+mj-lt"/>
              </a:rPr>
              <a:t>  Loss Res. Disc		  70,000</a:t>
            </a:r>
          </a:p>
          <a:p>
            <a:pPr marL="0" indent="0" algn="ctr">
              <a:buNone/>
              <a:defRPr/>
            </a:pPr>
            <a:r>
              <a:rPr lang="en-US" altLang="en-US" dirty="0">
                <a:latin typeface="+mj-lt"/>
              </a:rPr>
              <a:t>  UPR			</a:t>
            </a:r>
            <a:r>
              <a:rPr lang="en-US" altLang="en-US" dirty="0" smtClean="0">
                <a:latin typeface="+mj-lt"/>
              </a:rPr>
              <a:t>            </a:t>
            </a:r>
            <a:r>
              <a:rPr lang="en-US" altLang="en-US" u="sng" dirty="0" smtClean="0">
                <a:latin typeface="+mj-lt"/>
              </a:rPr>
              <a:t> </a:t>
            </a:r>
            <a:r>
              <a:rPr lang="en-US" altLang="en-US" u="sng" dirty="0">
                <a:latin typeface="+mj-lt"/>
              </a:rPr>
              <a:t>40,000</a:t>
            </a:r>
          </a:p>
          <a:p>
            <a:pPr marL="0" indent="0" algn="ctr">
              <a:buNone/>
              <a:defRPr/>
            </a:pPr>
            <a:r>
              <a:rPr lang="en-US" altLang="en-US" dirty="0">
                <a:latin typeface="+mj-lt"/>
              </a:rPr>
              <a:t>  Taxable Income		  10,000</a:t>
            </a:r>
          </a:p>
        </p:txBody>
      </p:sp>
    </p:spTree>
    <p:extLst>
      <p:ext uri="{BB962C8B-B14F-4D97-AF65-F5344CB8AC3E}">
        <p14:creationId xmlns:p14="http://schemas.microsoft.com/office/powerpoint/2010/main" val="1108403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16632"/>
            <a:ext cx="8229600" cy="1143000"/>
          </a:xfrm>
        </p:spPr>
        <p:txBody>
          <a:bodyPr>
            <a:normAutofit/>
          </a:bodyPr>
          <a:lstStyle/>
          <a:p>
            <a:r>
              <a:rPr lang="en-US" sz="2800" dirty="0"/>
              <a:t>Tax Benefits – Compared to Self-Insurance</a:t>
            </a:r>
            <a:r>
              <a:rPr lang="en-US" altLang="en-US" sz="2800" dirty="0"/>
              <a:t>, </a:t>
            </a:r>
            <a:r>
              <a:rPr lang="en-US" altLang="en-US" sz="1400" i="1" dirty="0"/>
              <a:t>cont.</a:t>
            </a:r>
            <a:endParaRPr lang="en-US" sz="2800" dirty="0"/>
          </a:p>
        </p:txBody>
      </p:sp>
      <p:graphicFrame>
        <p:nvGraphicFramePr>
          <p:cNvPr id="7" name="Object 2"/>
          <p:cNvGraphicFramePr>
            <a:graphicFrameLocks noChangeAspect="1"/>
          </p:cNvGraphicFramePr>
          <p:nvPr>
            <p:extLst>
              <p:ext uri="{D42A27DB-BD31-4B8C-83A1-F6EECF244321}">
                <p14:modId xmlns:p14="http://schemas.microsoft.com/office/powerpoint/2010/main" val="3799686443"/>
              </p:ext>
            </p:extLst>
          </p:nvPr>
        </p:nvGraphicFramePr>
        <p:xfrm>
          <a:off x="294465" y="2191054"/>
          <a:ext cx="8652478" cy="3696984"/>
        </p:xfrm>
        <a:graphic>
          <a:graphicData uri="http://schemas.openxmlformats.org/presentationml/2006/ole">
            <mc:AlternateContent xmlns:mc="http://schemas.openxmlformats.org/markup-compatibility/2006">
              <mc:Choice xmlns:v="urn:schemas-microsoft-com:vml" Requires="v">
                <p:oleObj spid="_x0000_s2056" name="Worksheet" r:id="rId4" imgW="6391345" imgH="2867130" progId="Excel.Sheet.12">
                  <p:embed/>
                </p:oleObj>
              </mc:Choice>
              <mc:Fallback>
                <p:oleObj name="Worksheet" r:id="rId4" imgW="6391345" imgH="2867130" progId="Excel.Sheet.12">
                  <p:embed/>
                  <p:pic>
                    <p:nvPicPr>
                      <p:cNvPr id="5837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65" y="2191054"/>
                        <a:ext cx="8652478" cy="3696984"/>
                      </a:xfrm>
                      <a:prstGeom prst="rect">
                        <a:avLst/>
                      </a:prstGeom>
                      <a:noFill/>
                      <a:ln>
                        <a:noFill/>
                      </a:ln>
                      <a:extLst/>
                    </p:spPr>
                  </p:pic>
                </p:oleObj>
              </mc:Fallback>
            </mc:AlternateContent>
          </a:graphicData>
        </a:graphic>
      </p:graphicFrame>
      <p:sp>
        <p:nvSpPr>
          <p:cNvPr id="4" name="Rectangle 3"/>
          <p:cNvSpPr/>
          <p:nvPr/>
        </p:nvSpPr>
        <p:spPr>
          <a:xfrm>
            <a:off x="321287" y="1628800"/>
            <a:ext cx="3712042" cy="400110"/>
          </a:xfrm>
          <a:prstGeom prst="rect">
            <a:avLst/>
          </a:prstGeom>
        </p:spPr>
        <p:txBody>
          <a:bodyPr wrap="none">
            <a:spAutoFit/>
          </a:bodyPr>
          <a:lstStyle/>
          <a:p>
            <a:pPr>
              <a:defRPr/>
            </a:pPr>
            <a:r>
              <a:rPr lang="en-US" altLang="en-US" sz="2000" dirty="0"/>
              <a:t>With and Without Comparison:</a:t>
            </a:r>
          </a:p>
        </p:txBody>
      </p:sp>
    </p:spTree>
    <p:extLst>
      <p:ext uri="{BB962C8B-B14F-4D97-AF65-F5344CB8AC3E}">
        <p14:creationId xmlns:p14="http://schemas.microsoft.com/office/powerpoint/2010/main" val="2708089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2000" dirty="0"/>
              <a:t>Federal Tax Elections</a:t>
            </a:r>
          </a:p>
        </p:txBody>
      </p:sp>
      <p:sp>
        <p:nvSpPr>
          <p:cNvPr id="3" name="Content Placeholder 2"/>
          <p:cNvSpPr>
            <a:spLocks noGrp="1"/>
          </p:cNvSpPr>
          <p:nvPr>
            <p:ph idx="1"/>
          </p:nvPr>
        </p:nvSpPr>
        <p:spPr>
          <a:xfrm>
            <a:off x="323528" y="1844824"/>
            <a:ext cx="8229600" cy="4389120"/>
          </a:xfrm>
        </p:spPr>
        <p:txBody>
          <a:bodyPr/>
          <a:lstStyle/>
          <a:p>
            <a:pPr marL="274320" lvl="1" indent="-274320">
              <a:buClr>
                <a:schemeClr val="accent3"/>
              </a:buClr>
              <a:buSzPct val="95000"/>
              <a:defRPr/>
            </a:pPr>
            <a:r>
              <a:rPr lang="en-US" sz="2000" dirty="0"/>
              <a:t>831(b):</a:t>
            </a:r>
          </a:p>
          <a:p>
            <a:pPr lvl="1">
              <a:defRPr/>
            </a:pPr>
            <a:r>
              <a:rPr lang="en-US" sz="1800" dirty="0"/>
              <a:t>Small Company Election to be taxed on investment income </a:t>
            </a:r>
            <a:r>
              <a:rPr lang="en-US" sz="1800" dirty="0" smtClean="0"/>
              <a:t>only</a:t>
            </a:r>
            <a:endParaRPr lang="en-US" sz="1800" dirty="0"/>
          </a:p>
          <a:p>
            <a:pPr lvl="1">
              <a:defRPr/>
            </a:pPr>
            <a:r>
              <a:rPr lang="en-US" sz="1800" dirty="0"/>
              <a:t>Greater of direct written premium or net written premium cannot exceed </a:t>
            </a:r>
            <a:r>
              <a:rPr lang="en-US" sz="1800" dirty="0" smtClean="0"/>
              <a:t>$2.2 million</a:t>
            </a:r>
            <a:endParaRPr lang="en-US" sz="1800" dirty="0"/>
          </a:p>
          <a:p>
            <a:pPr marL="1701483" lvl="4" indent="-508000">
              <a:buClr>
                <a:schemeClr val="accent2"/>
              </a:buClr>
              <a:defRPr/>
            </a:pPr>
            <a:endParaRPr lang="en-US" dirty="0"/>
          </a:p>
          <a:p>
            <a:pPr marL="274320" lvl="1" indent="-274320">
              <a:buClr>
                <a:schemeClr val="accent3"/>
              </a:buClr>
              <a:buSzPct val="95000"/>
              <a:defRPr/>
            </a:pPr>
            <a:r>
              <a:rPr lang="en-US" sz="2000" dirty="0"/>
              <a:t>501(c)(15):</a:t>
            </a:r>
          </a:p>
          <a:p>
            <a:pPr lvl="1">
              <a:defRPr/>
            </a:pPr>
            <a:r>
              <a:rPr lang="en-US" sz="1800" dirty="0"/>
              <a:t>Extremely small insurance companies can apply to be taxed </a:t>
            </a:r>
            <a:r>
              <a:rPr lang="en-US" sz="1800" dirty="0" smtClean="0"/>
              <a:t>exempt</a:t>
            </a:r>
            <a:endParaRPr lang="en-US" sz="1800" dirty="0"/>
          </a:p>
          <a:p>
            <a:pPr lvl="1">
              <a:defRPr/>
            </a:pPr>
            <a:r>
              <a:rPr lang="en-US" sz="1800" dirty="0"/>
              <a:t>Gross receipts cannot exceed $600,000 (aggregated for entire controlled group</a:t>
            </a:r>
            <a:r>
              <a:rPr lang="en-US" sz="1800" dirty="0" smtClean="0"/>
              <a:t>)</a:t>
            </a:r>
            <a:endParaRPr lang="en-US" sz="1800" dirty="0"/>
          </a:p>
          <a:p>
            <a:pPr lvl="1">
              <a:defRPr/>
            </a:pPr>
            <a:r>
              <a:rPr lang="en-US" sz="1800" dirty="0"/>
              <a:t>Greater than 50% of gross receipts must be from </a:t>
            </a:r>
            <a:r>
              <a:rPr lang="en-US" sz="1800" dirty="0" smtClean="0"/>
              <a:t>premium</a:t>
            </a:r>
            <a:endParaRPr lang="en-US" sz="1800" dirty="0"/>
          </a:p>
          <a:p>
            <a:pPr marL="0" indent="0">
              <a:buNone/>
            </a:pPr>
            <a:endParaRPr lang="en-US" dirty="0"/>
          </a:p>
        </p:txBody>
      </p:sp>
    </p:spTree>
    <p:extLst>
      <p:ext uri="{BB962C8B-B14F-4D97-AF65-F5344CB8AC3E}">
        <p14:creationId xmlns:p14="http://schemas.microsoft.com/office/powerpoint/2010/main" val="1932627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altLang="en-US" sz="3600" dirty="0"/>
              <a:t>Quantifying Benefit of</a:t>
            </a:r>
            <a:br>
              <a:rPr lang="en-US" altLang="en-US" sz="3600" dirty="0"/>
            </a:br>
            <a:r>
              <a:rPr lang="en-US" altLang="en-US" sz="3600" dirty="0"/>
              <a:t>831(b) Election</a:t>
            </a:r>
            <a:endParaRPr lang="en-US" sz="3600" dirty="0"/>
          </a:p>
        </p:txBody>
      </p:sp>
      <p:graphicFrame>
        <p:nvGraphicFramePr>
          <p:cNvPr id="9" name="Table 8"/>
          <p:cNvGraphicFramePr>
            <a:graphicFrameLocks noGrp="1"/>
          </p:cNvGraphicFramePr>
          <p:nvPr>
            <p:extLst>
              <p:ext uri="{D42A27DB-BD31-4B8C-83A1-F6EECF244321}">
                <p14:modId xmlns:p14="http://schemas.microsoft.com/office/powerpoint/2010/main" val="3189726588"/>
              </p:ext>
            </p:extLst>
          </p:nvPr>
        </p:nvGraphicFramePr>
        <p:xfrm>
          <a:off x="457200" y="1935163"/>
          <a:ext cx="7696109" cy="3253299"/>
        </p:xfrm>
        <a:graphic>
          <a:graphicData uri="http://schemas.openxmlformats.org/drawingml/2006/table">
            <a:tbl>
              <a:tblPr firstRow="1" bandRow="1"/>
              <a:tblGrid>
                <a:gridCol w="4282551">
                  <a:extLst>
                    <a:ext uri="{9D8B030D-6E8A-4147-A177-3AD203B41FA5}">
                      <a16:colId xmlns="" xmlns:a16="http://schemas.microsoft.com/office/drawing/2014/main" val="1506865298"/>
                    </a:ext>
                  </a:extLst>
                </a:gridCol>
                <a:gridCol w="208264">
                  <a:extLst>
                    <a:ext uri="{9D8B030D-6E8A-4147-A177-3AD203B41FA5}">
                      <a16:colId xmlns="" xmlns:a16="http://schemas.microsoft.com/office/drawing/2014/main" val="3629817760"/>
                    </a:ext>
                  </a:extLst>
                </a:gridCol>
                <a:gridCol w="2792337">
                  <a:extLst>
                    <a:ext uri="{9D8B030D-6E8A-4147-A177-3AD203B41FA5}">
                      <a16:colId xmlns="" xmlns:a16="http://schemas.microsoft.com/office/drawing/2014/main" val="670237575"/>
                    </a:ext>
                  </a:extLst>
                </a:gridCol>
                <a:gridCol w="412957">
                  <a:extLst>
                    <a:ext uri="{9D8B030D-6E8A-4147-A177-3AD203B41FA5}">
                      <a16:colId xmlns="" xmlns:a16="http://schemas.microsoft.com/office/drawing/2014/main" val="1221250524"/>
                    </a:ext>
                  </a:extLst>
                </a:gridCol>
              </a:tblGrid>
              <a:tr h="609614">
                <a:tc>
                  <a:txBody>
                    <a:bodyPr/>
                    <a:lstStyle/>
                    <a:p>
                      <a:r>
                        <a:rPr lang="en-US" sz="1800" dirty="0" smtClean="0"/>
                        <a:t>Premium Deduction</a:t>
                      </a:r>
                      <a:r>
                        <a:rPr lang="en-US" sz="1800" baseline="0" dirty="0" smtClean="0"/>
                        <a:t> (premiums paid to the captive)</a:t>
                      </a:r>
                      <a:endParaRPr lang="en-US" sz="1800" dirty="0"/>
                    </a:p>
                  </a:txBody>
                  <a:tcPr marL="91432" marR="91432" marT="43544" marB="4354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solidFill>
                  </a:tcPr>
                </a:tc>
                <a:tc>
                  <a:txBody>
                    <a:bodyPr/>
                    <a:lstStyle/>
                    <a:p>
                      <a:pPr algn="r"/>
                      <a:endParaRPr lang="en-US" sz="1800" dirty="0"/>
                    </a:p>
                  </a:txBody>
                  <a:tcPr marL="91432" marR="91432" marT="43544" marB="4354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solidFill>
                  </a:tcPr>
                </a:tc>
                <a:tc>
                  <a:txBody>
                    <a:bodyPr/>
                    <a:lstStyle/>
                    <a:p>
                      <a:pPr algn="r"/>
                      <a:r>
                        <a:rPr lang="en-US" sz="1800" dirty="0" smtClean="0"/>
                        <a:t>1,200,000</a:t>
                      </a:r>
                      <a:endParaRPr lang="en-US" sz="1800" dirty="0"/>
                    </a:p>
                  </a:txBody>
                  <a:tcPr marL="91432" marR="91432" marT="43544" marB="4354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algn="r"/>
                      <a:endParaRPr lang="en-US" sz="1700" dirty="0"/>
                    </a:p>
                  </a:txBody>
                  <a:tcPr marL="91432" marR="91432" marT="43544" marB="43544">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464038349"/>
                  </a:ext>
                </a:extLst>
              </a:tr>
              <a:tr h="401592">
                <a:tc>
                  <a:txBody>
                    <a:bodyPr/>
                    <a:lstStyle/>
                    <a:p>
                      <a:r>
                        <a:rPr lang="en-US" sz="1800" dirty="0" smtClean="0"/>
                        <a:t>Tax Rate</a:t>
                      </a:r>
                      <a:endParaRPr lang="en-US" sz="1800" dirty="0"/>
                    </a:p>
                  </a:txBody>
                  <a:tcPr marL="91432" marR="91432" marT="43544" marB="4354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40000"/>
                      </a:srgbClr>
                    </a:solidFill>
                  </a:tcPr>
                </a:tc>
                <a:tc>
                  <a:txBody>
                    <a:bodyPr/>
                    <a:lstStyle/>
                    <a:p>
                      <a:pPr algn="r"/>
                      <a:endParaRPr lang="en-US" sz="1800" dirty="0"/>
                    </a:p>
                  </a:txBody>
                  <a:tcPr marL="91432" marR="91432" marT="43544" marB="4354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40000"/>
                      </a:srgbClr>
                    </a:solidFill>
                  </a:tcPr>
                </a:tc>
                <a:tc>
                  <a:txBody>
                    <a:bodyPr/>
                    <a:lstStyle/>
                    <a:p>
                      <a:pPr algn="r"/>
                      <a:r>
                        <a:rPr lang="en-US" sz="1800" dirty="0" smtClean="0"/>
                        <a:t>40%</a:t>
                      </a:r>
                      <a:endParaRPr lang="en-US" sz="1800" dirty="0"/>
                    </a:p>
                  </a:txBody>
                  <a:tcPr marL="91432" marR="91432" marT="43544" marB="4354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r"/>
                      <a:r>
                        <a:rPr lang="en-US" sz="1700" dirty="0" smtClean="0"/>
                        <a:t>*</a:t>
                      </a:r>
                      <a:endParaRPr lang="en-US" sz="1700" dirty="0"/>
                    </a:p>
                  </a:txBody>
                  <a:tcPr marL="91432" marR="91432" marT="43544" marB="43544">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40000"/>
                      </a:srgbClr>
                    </a:solidFill>
                  </a:tcPr>
                </a:tc>
                <a:extLst>
                  <a:ext uri="{0D108BD9-81ED-4DB2-BD59-A6C34878D82A}">
                    <a16:rowId xmlns="" xmlns:a16="http://schemas.microsoft.com/office/drawing/2014/main" val="1546524179"/>
                  </a:ext>
                </a:extLst>
              </a:tr>
              <a:tr h="389422">
                <a:tc>
                  <a:txBody>
                    <a:bodyPr/>
                    <a:lstStyle/>
                    <a:p>
                      <a:r>
                        <a:rPr lang="en-US" sz="1800" dirty="0" smtClean="0"/>
                        <a:t>Tax Benefit</a:t>
                      </a:r>
                      <a:endParaRPr lang="en-US" sz="1800" dirty="0"/>
                    </a:p>
                  </a:txBody>
                  <a:tcPr marL="91432" marR="91432" marT="43544" marB="435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20000"/>
                      </a:srgbClr>
                    </a:solidFill>
                  </a:tcPr>
                </a:tc>
                <a:tc>
                  <a:txBody>
                    <a:bodyPr/>
                    <a:lstStyle/>
                    <a:p>
                      <a:pPr algn="r"/>
                      <a:endParaRPr lang="en-US" sz="1800" dirty="0"/>
                    </a:p>
                  </a:txBody>
                  <a:tcPr marL="91432" marR="91432" marT="43544" marB="435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20000"/>
                      </a:srgbClr>
                    </a:solidFill>
                  </a:tcPr>
                </a:tc>
                <a:tc>
                  <a:txBody>
                    <a:bodyPr/>
                    <a:lstStyle/>
                    <a:p>
                      <a:pPr algn="r"/>
                      <a:r>
                        <a:rPr lang="en-US" sz="1800" dirty="0" smtClean="0"/>
                        <a:t>$480,000</a:t>
                      </a:r>
                    </a:p>
                  </a:txBody>
                  <a:tcPr marL="91432" marR="91432" marT="43544" marB="435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r"/>
                      <a:endParaRPr lang="en-US" sz="1700" dirty="0"/>
                    </a:p>
                  </a:txBody>
                  <a:tcPr marL="91432" marR="91432" marT="43544" marB="43544">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20000"/>
                      </a:srgbClr>
                    </a:solidFill>
                  </a:tcPr>
                </a:tc>
                <a:extLst>
                  <a:ext uri="{0D108BD9-81ED-4DB2-BD59-A6C34878D82A}">
                    <a16:rowId xmlns="" xmlns:a16="http://schemas.microsoft.com/office/drawing/2014/main" val="2190115053"/>
                  </a:ext>
                </a:extLst>
              </a:tr>
              <a:tr h="348351">
                <a:tc>
                  <a:txBody>
                    <a:bodyPr/>
                    <a:lstStyle/>
                    <a:p>
                      <a:r>
                        <a:rPr lang="en-US" sz="1800" dirty="0" smtClean="0"/>
                        <a:t>Cost</a:t>
                      </a:r>
                      <a:r>
                        <a:rPr lang="en-US" sz="1800" baseline="0" dirty="0" smtClean="0"/>
                        <a:t> to Run the Captive</a:t>
                      </a:r>
                      <a:endParaRPr lang="en-US" sz="1800" dirty="0"/>
                    </a:p>
                  </a:txBody>
                  <a:tcPr marL="91432" marR="91432" marT="43544" marB="435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40000"/>
                      </a:srgbClr>
                    </a:solidFill>
                  </a:tcPr>
                </a:tc>
                <a:tc>
                  <a:txBody>
                    <a:bodyPr/>
                    <a:lstStyle/>
                    <a:p>
                      <a:pPr algn="r"/>
                      <a:endParaRPr lang="en-US" sz="1800" dirty="0"/>
                    </a:p>
                  </a:txBody>
                  <a:tcPr marL="91432" marR="91432" marT="43544" marB="435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40000"/>
                      </a:srgbClr>
                    </a:solidFill>
                  </a:tcPr>
                </a:tc>
                <a:tc>
                  <a:txBody>
                    <a:bodyPr/>
                    <a:lstStyle/>
                    <a:p>
                      <a:pPr algn="r"/>
                      <a:r>
                        <a:rPr lang="en-US" sz="1800" i="1" u="sng" dirty="0" smtClean="0"/>
                        <a:t>($75,000)</a:t>
                      </a:r>
                      <a:endParaRPr lang="en-US" sz="1800" i="1" u="sng" dirty="0"/>
                    </a:p>
                  </a:txBody>
                  <a:tcPr marL="91432" marR="91432" marT="43544" marB="435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r"/>
                      <a:r>
                        <a:rPr lang="en-US" sz="1700" dirty="0" smtClean="0"/>
                        <a:t>*</a:t>
                      </a:r>
                      <a:endParaRPr lang="en-US" sz="1700" dirty="0"/>
                    </a:p>
                  </a:txBody>
                  <a:tcPr marL="91432" marR="91432" marT="43544" marB="43544">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40000"/>
                      </a:srgbClr>
                    </a:solidFill>
                  </a:tcPr>
                </a:tc>
                <a:extLst>
                  <a:ext uri="{0D108BD9-81ED-4DB2-BD59-A6C34878D82A}">
                    <a16:rowId xmlns="" xmlns:a16="http://schemas.microsoft.com/office/drawing/2014/main" val="1173054687"/>
                  </a:ext>
                </a:extLst>
              </a:tr>
              <a:tr h="348351">
                <a:tc>
                  <a:txBody>
                    <a:bodyPr/>
                    <a:lstStyle/>
                    <a:p>
                      <a:r>
                        <a:rPr lang="en-US" sz="1800" dirty="0" smtClean="0"/>
                        <a:t>Tax</a:t>
                      </a:r>
                      <a:r>
                        <a:rPr lang="en-US" sz="1800" baseline="0" dirty="0" smtClean="0"/>
                        <a:t> Benefit After Fixed Costs</a:t>
                      </a:r>
                      <a:endParaRPr lang="en-US" sz="1800" dirty="0"/>
                    </a:p>
                  </a:txBody>
                  <a:tcPr marL="91432" marR="91432" marT="43544" marB="435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20000"/>
                      </a:srgbClr>
                    </a:solidFill>
                  </a:tcPr>
                </a:tc>
                <a:tc>
                  <a:txBody>
                    <a:bodyPr/>
                    <a:lstStyle/>
                    <a:p>
                      <a:pPr algn="r"/>
                      <a:endParaRPr lang="en-US" sz="1800" dirty="0"/>
                    </a:p>
                  </a:txBody>
                  <a:tcPr marL="91432" marR="91432" marT="43544" marB="435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20000"/>
                      </a:srgbClr>
                    </a:solidFill>
                  </a:tcPr>
                </a:tc>
                <a:tc>
                  <a:txBody>
                    <a:bodyPr/>
                    <a:lstStyle/>
                    <a:p>
                      <a:pPr algn="r"/>
                      <a:r>
                        <a:rPr lang="en-US" sz="1800" i="0" u="none" dirty="0" smtClean="0"/>
                        <a:t>$405,000</a:t>
                      </a:r>
                      <a:endParaRPr lang="en-US" sz="1800" i="0" u="none" dirty="0"/>
                    </a:p>
                  </a:txBody>
                  <a:tcPr marL="91432" marR="91432" marT="43544" marB="435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r"/>
                      <a:endParaRPr lang="en-US" sz="1700" dirty="0"/>
                    </a:p>
                  </a:txBody>
                  <a:tcPr marL="91432" marR="91432" marT="43544" marB="43544">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20000"/>
                      </a:srgbClr>
                    </a:solidFill>
                  </a:tcPr>
                </a:tc>
                <a:extLst>
                  <a:ext uri="{0D108BD9-81ED-4DB2-BD59-A6C34878D82A}">
                    <a16:rowId xmlns="" xmlns:a16="http://schemas.microsoft.com/office/drawing/2014/main" val="162248004"/>
                  </a:ext>
                </a:extLst>
              </a:tr>
              <a:tr h="348351">
                <a:tc>
                  <a:txBody>
                    <a:bodyPr/>
                    <a:lstStyle/>
                    <a:p>
                      <a:r>
                        <a:rPr lang="en-US" sz="1800" dirty="0" smtClean="0"/>
                        <a:t>Loss Costs not Deductible</a:t>
                      </a:r>
                      <a:r>
                        <a:rPr lang="en-US" sz="1800" baseline="0" dirty="0" smtClean="0"/>
                        <a:t> in Captive</a:t>
                      </a:r>
                      <a:endParaRPr lang="en-US" sz="1800" dirty="0"/>
                    </a:p>
                  </a:txBody>
                  <a:tcPr marL="91432" marR="91432" marT="43544" marB="435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40000"/>
                      </a:srgbClr>
                    </a:solidFill>
                  </a:tcPr>
                </a:tc>
                <a:tc>
                  <a:txBody>
                    <a:bodyPr/>
                    <a:lstStyle/>
                    <a:p>
                      <a:pPr algn="r"/>
                      <a:endParaRPr lang="en-US" sz="1800" dirty="0"/>
                    </a:p>
                  </a:txBody>
                  <a:tcPr marL="91432" marR="91432" marT="43544" marB="435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40000"/>
                      </a:srgbClr>
                    </a:solidFill>
                  </a:tcPr>
                </a:tc>
                <a:tc>
                  <a:txBody>
                    <a:bodyPr/>
                    <a:lstStyle/>
                    <a:p>
                      <a:pPr algn="r"/>
                      <a:r>
                        <a:rPr lang="en-US" sz="1800" i="1" u="sng" dirty="0" smtClean="0"/>
                        <a:t>????????</a:t>
                      </a:r>
                      <a:endParaRPr lang="en-US" sz="1800" i="1" u="sng" dirty="0"/>
                    </a:p>
                  </a:txBody>
                  <a:tcPr marL="91432" marR="91432" marT="43544" marB="435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r"/>
                      <a:endParaRPr lang="en-US" sz="1700" dirty="0"/>
                    </a:p>
                  </a:txBody>
                  <a:tcPr marL="91432" marR="91432" marT="43544" marB="43544">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40000"/>
                      </a:srgbClr>
                    </a:solidFill>
                  </a:tcPr>
                </a:tc>
                <a:extLst>
                  <a:ext uri="{0D108BD9-81ED-4DB2-BD59-A6C34878D82A}">
                    <a16:rowId xmlns="" xmlns:a16="http://schemas.microsoft.com/office/drawing/2014/main" val="1299559923"/>
                  </a:ext>
                </a:extLst>
              </a:tr>
              <a:tr h="742333">
                <a:tc>
                  <a:txBody>
                    <a:bodyPr/>
                    <a:lstStyle/>
                    <a:p>
                      <a:endParaRPr lang="en-US" sz="1800" dirty="0" smtClean="0"/>
                    </a:p>
                    <a:p>
                      <a:r>
                        <a:rPr lang="en-US" sz="1800" dirty="0" smtClean="0"/>
                        <a:t>Total Tax Benefit</a:t>
                      </a:r>
                      <a:endParaRPr lang="en-US" sz="1800" dirty="0"/>
                    </a:p>
                  </a:txBody>
                  <a:tcPr marL="91432" marR="91432" marT="43544" marB="435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20000"/>
                      </a:srgbClr>
                    </a:solidFill>
                  </a:tcPr>
                </a:tc>
                <a:tc>
                  <a:txBody>
                    <a:bodyPr/>
                    <a:lstStyle/>
                    <a:p>
                      <a:pPr algn="r"/>
                      <a:endParaRPr lang="en-US" sz="1800" dirty="0"/>
                    </a:p>
                  </a:txBody>
                  <a:tcPr marL="91432" marR="91432" marT="43544" marB="435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20000"/>
                      </a:srgbClr>
                    </a:solidFill>
                  </a:tcPr>
                </a:tc>
                <a:tc>
                  <a:txBody>
                    <a:bodyPr/>
                    <a:lstStyle/>
                    <a:p>
                      <a:pPr algn="r"/>
                      <a:endParaRPr lang="en-US" sz="1800" u="dbl" baseline="0" dirty="0" smtClean="0"/>
                    </a:p>
                    <a:p>
                      <a:pPr algn="r"/>
                      <a:r>
                        <a:rPr lang="en-US" sz="1800" u="dbl" baseline="0" dirty="0" smtClean="0"/>
                        <a:t>$Net</a:t>
                      </a:r>
                      <a:endParaRPr lang="en-US" sz="1800" u="dbl" baseline="0" dirty="0"/>
                    </a:p>
                  </a:txBody>
                  <a:tcPr marL="91432" marR="91432" marT="43544" marB="435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r"/>
                      <a:endParaRPr lang="en-US" sz="1700" dirty="0"/>
                    </a:p>
                  </a:txBody>
                  <a:tcPr marL="91432" marR="91432" marT="43544" marB="43544">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20000"/>
                      </a:srgbClr>
                    </a:solidFill>
                  </a:tcPr>
                </a:tc>
                <a:extLst>
                  <a:ext uri="{0D108BD9-81ED-4DB2-BD59-A6C34878D82A}">
                    <a16:rowId xmlns="" xmlns:a16="http://schemas.microsoft.com/office/drawing/2014/main" val="4043607729"/>
                  </a:ext>
                </a:extLst>
              </a:tr>
            </a:tbl>
          </a:graphicData>
        </a:graphic>
      </p:graphicFrame>
      <p:sp>
        <p:nvSpPr>
          <p:cNvPr id="10" name="TextBox 9"/>
          <p:cNvSpPr txBox="1"/>
          <p:nvPr/>
        </p:nvSpPr>
        <p:spPr>
          <a:xfrm>
            <a:off x="755576" y="5188462"/>
            <a:ext cx="6899275" cy="830997"/>
          </a:xfrm>
          <a:prstGeom prst="rect">
            <a:avLst/>
          </a:prstGeom>
          <a:noFill/>
        </p:spPr>
        <p:txBody>
          <a:bodyPr>
            <a:spAutoFit/>
          </a:bodyPr>
          <a:lstStyle/>
          <a:p>
            <a:pPr>
              <a:defRPr/>
            </a:pPr>
            <a:r>
              <a:rPr lang="en-US" sz="1600" dirty="0"/>
              <a:t>* Estimates used for this example, every case will be different.  This illustrates the point that the more losses and expenses there are with a small captive, the greater the benefit is diminished.</a:t>
            </a:r>
          </a:p>
        </p:txBody>
      </p:sp>
    </p:spTree>
    <p:extLst>
      <p:ext uri="{BB962C8B-B14F-4D97-AF65-F5344CB8AC3E}">
        <p14:creationId xmlns:p14="http://schemas.microsoft.com/office/powerpoint/2010/main" val="3620843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81" y="2276872"/>
            <a:ext cx="8305800" cy="1143000"/>
          </a:xfrm>
        </p:spPr>
        <p:txBody>
          <a:bodyPr/>
          <a:lstStyle/>
          <a:p>
            <a:r>
              <a:rPr lang="en-US" dirty="0" smtClean="0"/>
              <a:t>The History</a:t>
            </a:r>
            <a:endParaRPr lang="en-US" dirty="0"/>
          </a:p>
        </p:txBody>
      </p:sp>
    </p:spTree>
    <p:extLst>
      <p:ext uri="{BB962C8B-B14F-4D97-AF65-F5344CB8AC3E}">
        <p14:creationId xmlns:p14="http://schemas.microsoft.com/office/powerpoint/2010/main" val="3986477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000" dirty="0"/>
              <a:t>The History of the War</a:t>
            </a:r>
            <a:br>
              <a:rPr lang="en-US" altLang="en-US" sz="4000" dirty="0"/>
            </a:br>
            <a:r>
              <a:rPr lang="en-US" altLang="en-US" sz="4000" dirty="0"/>
              <a:t>with the IRS, </a:t>
            </a:r>
            <a:r>
              <a:rPr lang="en-US" altLang="en-US" sz="2000" i="1" dirty="0"/>
              <a:t>cont.</a:t>
            </a:r>
            <a:endParaRPr lang="en-US" sz="2000" i="1" dirty="0"/>
          </a:p>
        </p:txBody>
      </p:sp>
      <p:sp>
        <p:nvSpPr>
          <p:cNvPr id="3" name="Content Placeholder 2"/>
          <p:cNvSpPr>
            <a:spLocks noGrp="1"/>
          </p:cNvSpPr>
          <p:nvPr>
            <p:ph idx="1"/>
          </p:nvPr>
        </p:nvSpPr>
        <p:spPr/>
        <p:txBody>
          <a:bodyPr/>
          <a:lstStyle/>
          <a:p>
            <a:pPr marL="0" indent="0">
              <a:lnSpc>
                <a:spcPct val="90000"/>
              </a:lnSpc>
              <a:buNone/>
            </a:pPr>
            <a:r>
              <a:rPr lang="en-US" altLang="en-US" u="sng" dirty="0"/>
              <a:t>Common Law</a:t>
            </a:r>
            <a:r>
              <a:rPr lang="en-US" altLang="en-US" dirty="0"/>
              <a:t>:</a:t>
            </a:r>
          </a:p>
          <a:p>
            <a:pPr>
              <a:lnSpc>
                <a:spcPct val="90000"/>
              </a:lnSpc>
            </a:pPr>
            <a:endParaRPr lang="en-US" altLang="en-US" sz="2000" dirty="0"/>
          </a:p>
          <a:p>
            <a:pPr marL="0" indent="0">
              <a:lnSpc>
                <a:spcPct val="90000"/>
              </a:lnSpc>
              <a:buNone/>
            </a:pPr>
            <a:r>
              <a:rPr lang="en-US" altLang="en-US" sz="2200" b="1" dirty="0" err="1" smtClean="0"/>
              <a:t>Helvering</a:t>
            </a:r>
            <a:r>
              <a:rPr lang="en-US" altLang="en-US" sz="2200" b="1" dirty="0" smtClean="0"/>
              <a:t> </a:t>
            </a:r>
            <a:r>
              <a:rPr lang="en-US" altLang="en-US" sz="2200" b="1" dirty="0"/>
              <a:t>v. </a:t>
            </a:r>
            <a:r>
              <a:rPr lang="en-US" altLang="en-US" sz="2200" b="1" dirty="0" err="1"/>
              <a:t>LeGierse</a:t>
            </a:r>
            <a:r>
              <a:rPr lang="en-US" altLang="en-US" sz="2200" b="1" dirty="0"/>
              <a:t>– </a:t>
            </a:r>
            <a:r>
              <a:rPr lang="en-US" altLang="en-US" sz="2200" dirty="0"/>
              <a:t>1941 Supreme Court estate tax case which established ground works to what defines insurance.</a:t>
            </a:r>
          </a:p>
          <a:p>
            <a:pPr lvl="1">
              <a:lnSpc>
                <a:spcPct val="90000"/>
              </a:lnSpc>
            </a:pPr>
            <a:r>
              <a:rPr lang="en-US" altLang="en-US" sz="2200" dirty="0"/>
              <a:t>Insurable risk</a:t>
            </a:r>
          </a:p>
          <a:p>
            <a:pPr lvl="1">
              <a:lnSpc>
                <a:spcPct val="90000"/>
              </a:lnSpc>
            </a:pPr>
            <a:r>
              <a:rPr lang="en-US" altLang="en-US" sz="2200" dirty="0"/>
              <a:t>Risk shifted to insurer</a:t>
            </a:r>
          </a:p>
          <a:p>
            <a:pPr lvl="1">
              <a:lnSpc>
                <a:spcPct val="90000"/>
              </a:lnSpc>
            </a:pPr>
            <a:r>
              <a:rPr lang="en-US" altLang="en-US" sz="2200" dirty="0"/>
              <a:t>Pooled </a:t>
            </a:r>
          </a:p>
          <a:p>
            <a:endParaRPr lang="en-US" dirty="0"/>
          </a:p>
        </p:txBody>
      </p:sp>
    </p:spTree>
    <p:extLst>
      <p:ext uri="{BB962C8B-B14F-4D97-AF65-F5344CB8AC3E}">
        <p14:creationId xmlns:p14="http://schemas.microsoft.com/office/powerpoint/2010/main" val="3292703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000" dirty="0"/>
              <a:t>The History of the War</a:t>
            </a:r>
            <a:br>
              <a:rPr lang="en-US" altLang="en-US" sz="4000" dirty="0"/>
            </a:br>
            <a:r>
              <a:rPr lang="en-US" altLang="en-US" sz="4000" dirty="0"/>
              <a:t>with the IRS, </a:t>
            </a:r>
            <a:r>
              <a:rPr lang="en-US" altLang="en-US" sz="2000" i="1" dirty="0"/>
              <a:t>cont.</a:t>
            </a:r>
            <a:endParaRPr lang="en-US" sz="2000" i="1" dirty="0"/>
          </a:p>
        </p:txBody>
      </p:sp>
      <p:sp>
        <p:nvSpPr>
          <p:cNvPr id="3" name="Content Placeholder 2"/>
          <p:cNvSpPr>
            <a:spLocks noGrp="1"/>
          </p:cNvSpPr>
          <p:nvPr>
            <p:ph idx="1"/>
          </p:nvPr>
        </p:nvSpPr>
        <p:spPr/>
        <p:txBody>
          <a:bodyPr/>
          <a:lstStyle/>
          <a:p>
            <a:pPr marL="0" indent="0">
              <a:lnSpc>
                <a:spcPct val="90000"/>
              </a:lnSpc>
              <a:buNone/>
            </a:pPr>
            <a:r>
              <a:rPr lang="en-US" altLang="en-US" u="sng" dirty="0">
                <a:latin typeface="Arial" panose="020B0604020202020204" pitchFamily="34" charset="0"/>
                <a:cs typeface="Arial" panose="020B0604020202020204" pitchFamily="34" charset="0"/>
              </a:rPr>
              <a:t>IRS Strikes</a:t>
            </a:r>
          </a:p>
          <a:p>
            <a:pPr marL="0" indent="0">
              <a:lnSpc>
                <a:spcPct val="90000"/>
              </a:lnSpc>
              <a:buNone/>
            </a:pPr>
            <a:endParaRPr lang="en-US" altLang="en-US" sz="2400" dirty="0">
              <a:latin typeface="Arial" panose="020B0604020202020204" pitchFamily="34" charset="0"/>
              <a:cs typeface="Arial" panose="020B0604020202020204" pitchFamily="34" charset="0"/>
            </a:endParaRPr>
          </a:p>
          <a:p>
            <a:pPr marL="0" indent="0">
              <a:lnSpc>
                <a:spcPct val="90000"/>
              </a:lnSpc>
              <a:buNone/>
            </a:pPr>
            <a:r>
              <a:rPr lang="en-US" altLang="en-US" dirty="0">
                <a:latin typeface="Arial" panose="020B0604020202020204" pitchFamily="34" charset="0"/>
                <a:cs typeface="Arial" panose="020B0604020202020204" pitchFamily="34" charset="0"/>
              </a:rPr>
              <a:t>The Economic Family Theory:</a:t>
            </a:r>
          </a:p>
          <a:p>
            <a:pPr marL="0" indent="0">
              <a:lnSpc>
                <a:spcPct val="90000"/>
              </a:lnSpc>
              <a:buNone/>
            </a:pPr>
            <a:endParaRPr lang="en-US" altLang="en-US" dirty="0">
              <a:latin typeface="Arial" panose="020B0604020202020204" pitchFamily="34" charset="0"/>
              <a:cs typeface="Arial" panose="020B0604020202020204" pitchFamily="34" charset="0"/>
            </a:endParaRPr>
          </a:p>
          <a:p>
            <a:pPr marL="0" indent="0">
              <a:lnSpc>
                <a:spcPct val="90000"/>
              </a:lnSpc>
              <a:buNone/>
            </a:pPr>
            <a:r>
              <a:rPr lang="en-US" altLang="en-US" dirty="0" smtClean="0">
                <a:latin typeface="Arial" panose="020B0604020202020204" pitchFamily="34" charset="0"/>
                <a:cs typeface="Arial" panose="020B0604020202020204" pitchFamily="34" charset="0"/>
              </a:rPr>
              <a:t>Revenue </a:t>
            </a:r>
            <a:r>
              <a:rPr lang="en-US" altLang="en-US" dirty="0">
                <a:latin typeface="Arial" panose="020B0604020202020204" pitchFamily="34" charset="0"/>
                <a:cs typeface="Arial" panose="020B0604020202020204" pitchFamily="34" charset="0"/>
              </a:rPr>
              <a:t>Ruling 77-316 – An insurance arrangement between related corporations should be re-characterized as a “self-insurance” reserve within an “economic family”.</a:t>
            </a:r>
            <a:endParaRPr lang="en-US" alt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15353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000" dirty="0"/>
              <a:t>The History of the War</a:t>
            </a:r>
            <a:br>
              <a:rPr lang="en-US" altLang="en-US" sz="4000" dirty="0"/>
            </a:br>
            <a:r>
              <a:rPr lang="en-US" altLang="en-US" sz="4000" dirty="0"/>
              <a:t>with the IRS, </a:t>
            </a:r>
            <a:r>
              <a:rPr lang="en-US" altLang="en-US" sz="2000" i="1" dirty="0"/>
              <a:t>cont.</a:t>
            </a:r>
            <a:endParaRPr lang="en-US" sz="2000" i="1" dirty="0"/>
          </a:p>
        </p:txBody>
      </p:sp>
      <p:sp>
        <p:nvSpPr>
          <p:cNvPr id="3" name="Content Placeholder 2"/>
          <p:cNvSpPr>
            <a:spLocks noGrp="1"/>
          </p:cNvSpPr>
          <p:nvPr>
            <p:ph idx="1"/>
          </p:nvPr>
        </p:nvSpPr>
        <p:spPr/>
        <p:txBody>
          <a:bodyPr/>
          <a:lstStyle/>
          <a:p>
            <a:pPr marL="0" indent="0">
              <a:lnSpc>
                <a:spcPct val="90000"/>
              </a:lnSpc>
              <a:buNone/>
            </a:pPr>
            <a:r>
              <a:rPr lang="en-US" altLang="en-US" u="sng" dirty="0"/>
              <a:t>Industry Fights Back</a:t>
            </a:r>
          </a:p>
          <a:p>
            <a:pPr marL="0" indent="0">
              <a:lnSpc>
                <a:spcPct val="90000"/>
              </a:lnSpc>
              <a:buNone/>
            </a:pPr>
            <a:endParaRPr lang="en-US" altLang="en-US" dirty="0"/>
          </a:p>
          <a:p>
            <a:pPr marL="0" indent="0">
              <a:lnSpc>
                <a:spcPct val="90000"/>
              </a:lnSpc>
              <a:buNone/>
            </a:pPr>
            <a:r>
              <a:rPr lang="en-US" altLang="en-US" dirty="0"/>
              <a:t>The Courts rule favorably:</a:t>
            </a:r>
          </a:p>
          <a:p>
            <a:pPr marL="0" indent="0">
              <a:lnSpc>
                <a:spcPct val="90000"/>
              </a:lnSpc>
              <a:buNone/>
            </a:pPr>
            <a:endParaRPr lang="en-US" altLang="en-US" dirty="0"/>
          </a:p>
          <a:p>
            <a:pPr>
              <a:lnSpc>
                <a:spcPct val="90000"/>
              </a:lnSpc>
              <a:buFont typeface="Wingdings" panose="05000000000000000000" pitchFamily="2" charset="2"/>
              <a:buChar char="ü"/>
            </a:pPr>
            <a:r>
              <a:rPr lang="en-US" altLang="en-US" dirty="0"/>
              <a:t>Humana Inc. v. Commissioner</a:t>
            </a:r>
          </a:p>
          <a:p>
            <a:pPr>
              <a:lnSpc>
                <a:spcPct val="90000"/>
              </a:lnSpc>
              <a:buFont typeface="Wingdings" panose="05000000000000000000" pitchFamily="2" charset="2"/>
              <a:buChar char="ü"/>
            </a:pPr>
            <a:r>
              <a:rPr lang="en-US" altLang="en-US" dirty="0"/>
              <a:t>Gulf Oil Corp. v. Commissioner</a:t>
            </a:r>
          </a:p>
          <a:p>
            <a:pPr>
              <a:lnSpc>
                <a:spcPct val="90000"/>
              </a:lnSpc>
              <a:buFont typeface="Wingdings" panose="05000000000000000000" pitchFamily="2" charset="2"/>
              <a:buChar char="ü"/>
            </a:pPr>
            <a:r>
              <a:rPr lang="en-US" altLang="en-US" dirty="0"/>
              <a:t>AMERICO, Inc. v. Commissioner</a:t>
            </a:r>
          </a:p>
          <a:p>
            <a:pPr>
              <a:lnSpc>
                <a:spcPct val="90000"/>
              </a:lnSpc>
              <a:buFont typeface="Wingdings" panose="05000000000000000000" pitchFamily="2" charset="2"/>
              <a:buChar char="ü"/>
            </a:pPr>
            <a:r>
              <a:rPr lang="en-US" altLang="en-US" dirty="0"/>
              <a:t>The Harper Group v. Commissioner</a:t>
            </a:r>
          </a:p>
          <a:p>
            <a:pPr>
              <a:lnSpc>
                <a:spcPct val="90000"/>
              </a:lnSpc>
              <a:buFont typeface="Wingdings" panose="05000000000000000000" pitchFamily="2" charset="2"/>
              <a:buChar char="ü"/>
            </a:pPr>
            <a:r>
              <a:rPr lang="en-US" altLang="en-US" dirty="0"/>
              <a:t>Sears, Roebuck &amp; Co. v. Commissioner</a:t>
            </a:r>
          </a:p>
          <a:p>
            <a:pPr>
              <a:lnSpc>
                <a:spcPct val="90000"/>
              </a:lnSpc>
              <a:buFont typeface="Wingdings" panose="05000000000000000000" pitchFamily="2" charset="2"/>
              <a:buChar char="ü"/>
            </a:pPr>
            <a:r>
              <a:rPr lang="en-US" altLang="en-US" dirty="0"/>
              <a:t>Hospital Corp. of America v. Commissioner</a:t>
            </a:r>
            <a:endParaRPr lang="en-US" altLang="en-US" sz="2400" dirty="0"/>
          </a:p>
          <a:p>
            <a:endParaRPr lang="en-US" dirty="0"/>
          </a:p>
        </p:txBody>
      </p:sp>
    </p:spTree>
    <p:extLst>
      <p:ext uri="{BB962C8B-B14F-4D97-AF65-F5344CB8AC3E}">
        <p14:creationId xmlns:p14="http://schemas.microsoft.com/office/powerpoint/2010/main" val="1976670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000" dirty="0"/>
              <a:t>The History of the War</a:t>
            </a:r>
            <a:br>
              <a:rPr lang="en-US" altLang="en-US" sz="4000" dirty="0"/>
            </a:br>
            <a:r>
              <a:rPr lang="en-US" altLang="en-US" sz="4000" dirty="0"/>
              <a:t>with the IRS, </a:t>
            </a:r>
            <a:r>
              <a:rPr lang="en-US" altLang="en-US" sz="2000" i="1" dirty="0"/>
              <a:t>cont.</a:t>
            </a:r>
            <a:endParaRPr lang="en-US" sz="2000" i="1" dirty="0"/>
          </a:p>
        </p:txBody>
      </p:sp>
      <p:sp>
        <p:nvSpPr>
          <p:cNvPr id="3" name="Content Placeholder 2"/>
          <p:cNvSpPr>
            <a:spLocks noGrp="1"/>
          </p:cNvSpPr>
          <p:nvPr>
            <p:ph idx="1"/>
          </p:nvPr>
        </p:nvSpPr>
        <p:spPr/>
        <p:txBody>
          <a:bodyPr/>
          <a:lstStyle/>
          <a:p>
            <a:pPr marL="0" indent="0">
              <a:buNone/>
            </a:pPr>
            <a:r>
              <a:rPr lang="en-US" altLang="en-US" u="sng" dirty="0" smtClean="0"/>
              <a:t>IRS Concedes:</a:t>
            </a:r>
            <a:endParaRPr lang="en-US" altLang="en-US" u="sng" dirty="0"/>
          </a:p>
          <a:p>
            <a:pPr>
              <a:buFont typeface="Arial" panose="020B0604020202020204" pitchFamily="34" charset="0"/>
              <a:buChar char="•"/>
            </a:pPr>
            <a:r>
              <a:rPr lang="en-US" altLang="en-US" dirty="0"/>
              <a:t>Revenue Ruling 2001-31 – The IRS will no longer invoke the economic family theory</a:t>
            </a:r>
          </a:p>
          <a:p>
            <a:pPr>
              <a:buFont typeface="Arial" panose="020B0604020202020204" pitchFamily="34" charset="0"/>
              <a:buChar char="•"/>
            </a:pPr>
            <a:r>
              <a:rPr lang="en-US" altLang="en-US" dirty="0"/>
              <a:t>However, they will continue to challenge certain captive insurance transactions based on facts and circumstances</a:t>
            </a:r>
          </a:p>
          <a:p>
            <a:endParaRPr lang="en-US" dirty="0"/>
          </a:p>
        </p:txBody>
      </p:sp>
    </p:spTree>
    <p:extLst>
      <p:ext uri="{BB962C8B-B14F-4D97-AF65-F5344CB8AC3E}">
        <p14:creationId xmlns:p14="http://schemas.microsoft.com/office/powerpoint/2010/main" val="3789979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000" dirty="0"/>
              <a:t>The History of the War</a:t>
            </a:r>
            <a:br>
              <a:rPr lang="en-US" altLang="en-US" sz="4000" dirty="0"/>
            </a:br>
            <a:r>
              <a:rPr lang="en-US" altLang="en-US" sz="4000" dirty="0"/>
              <a:t>with the IRS, </a:t>
            </a:r>
            <a:r>
              <a:rPr lang="en-US" altLang="en-US" sz="2000" i="1" dirty="0"/>
              <a:t>cont.</a:t>
            </a:r>
            <a:endParaRPr lang="en-US" sz="2000" i="1" dirty="0"/>
          </a:p>
        </p:txBody>
      </p:sp>
      <p:sp>
        <p:nvSpPr>
          <p:cNvPr id="3" name="Content Placeholder 2"/>
          <p:cNvSpPr>
            <a:spLocks noGrp="1"/>
          </p:cNvSpPr>
          <p:nvPr>
            <p:ph idx="1"/>
          </p:nvPr>
        </p:nvSpPr>
        <p:spPr/>
        <p:txBody>
          <a:bodyPr/>
          <a:lstStyle/>
          <a:p>
            <a:pPr marL="0" indent="0">
              <a:lnSpc>
                <a:spcPct val="90000"/>
              </a:lnSpc>
              <a:buNone/>
            </a:pPr>
            <a:r>
              <a:rPr lang="en-US" altLang="en-US" u="sng" dirty="0"/>
              <a:t>IRS Tries Again</a:t>
            </a:r>
          </a:p>
          <a:p>
            <a:pPr>
              <a:lnSpc>
                <a:spcPct val="90000"/>
              </a:lnSpc>
            </a:pPr>
            <a:endParaRPr lang="en-US" altLang="en-US" dirty="0"/>
          </a:p>
          <a:p>
            <a:pPr marL="0" indent="0">
              <a:lnSpc>
                <a:spcPct val="90000"/>
              </a:lnSpc>
              <a:buNone/>
            </a:pPr>
            <a:r>
              <a:rPr lang="en-US" altLang="en-US" dirty="0"/>
              <a:t>The Courts rule favorably:</a:t>
            </a:r>
          </a:p>
          <a:p>
            <a:pPr marL="0" indent="0">
              <a:lnSpc>
                <a:spcPct val="90000"/>
              </a:lnSpc>
              <a:buNone/>
            </a:pPr>
            <a:endParaRPr lang="en-US" altLang="en-US" dirty="0"/>
          </a:p>
          <a:p>
            <a:pPr>
              <a:lnSpc>
                <a:spcPct val="90000"/>
              </a:lnSpc>
              <a:buFont typeface="Wingdings" panose="05000000000000000000" pitchFamily="2" charset="2"/>
              <a:buChar char="ü"/>
            </a:pPr>
            <a:r>
              <a:rPr lang="en-US" altLang="en-US" dirty="0"/>
              <a:t>Rent A Center v. Commissioner</a:t>
            </a:r>
          </a:p>
          <a:p>
            <a:pPr>
              <a:lnSpc>
                <a:spcPct val="90000"/>
              </a:lnSpc>
              <a:buFont typeface="Wingdings" panose="05000000000000000000" pitchFamily="2" charset="2"/>
              <a:buChar char="ü"/>
            </a:pPr>
            <a:r>
              <a:rPr lang="en-US" altLang="en-US" dirty="0"/>
              <a:t>Securitas v. Commissioner</a:t>
            </a:r>
          </a:p>
          <a:p>
            <a:pPr>
              <a:lnSpc>
                <a:spcPct val="90000"/>
              </a:lnSpc>
              <a:buFont typeface="Wingdings" panose="05000000000000000000" pitchFamily="2" charset="2"/>
              <a:buChar char="ü"/>
            </a:pPr>
            <a:r>
              <a:rPr lang="en-US" altLang="en-US" dirty="0"/>
              <a:t>RVI v. Commissioner</a:t>
            </a:r>
          </a:p>
          <a:p>
            <a:pPr marL="0" indent="0">
              <a:buNone/>
            </a:pPr>
            <a:endParaRPr lang="en-US" dirty="0"/>
          </a:p>
        </p:txBody>
      </p:sp>
    </p:spTree>
    <p:extLst>
      <p:ext uri="{BB962C8B-B14F-4D97-AF65-F5344CB8AC3E}">
        <p14:creationId xmlns:p14="http://schemas.microsoft.com/office/powerpoint/2010/main" val="66543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US" sz="2400" dirty="0" smtClean="0"/>
              <a:t>Number of Captives Worldwide</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8645525"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p:cNvSpPr txBox="1">
            <a:spLocks noChangeArrowheads="1"/>
          </p:cNvSpPr>
          <p:nvPr/>
        </p:nvSpPr>
        <p:spPr bwMode="gray">
          <a:xfrm>
            <a:off x="382990" y="6241867"/>
            <a:ext cx="8347166"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86000"/>
              </a:lnSpc>
              <a:spcBef>
                <a:spcPct val="15000"/>
              </a:spcBef>
            </a:pPr>
            <a:r>
              <a:rPr lang="en-US" sz="1000" dirty="0" smtClean="0">
                <a:solidFill>
                  <a:srgbClr val="000000"/>
                </a:solidFill>
              </a:rPr>
              <a:t>Source: Business Insurance: Special Report – 2017 Captives Report, "Total Captives Worldwide,” March 2017: 27. *2014 and 2015 are restated. (1994 to present), Source: Insurance Information Institute (1991-1993)  </a:t>
            </a:r>
          </a:p>
          <a:p>
            <a:pPr eaLnBrk="1" hangingPunct="1">
              <a:lnSpc>
                <a:spcPct val="86000"/>
              </a:lnSpc>
              <a:spcBef>
                <a:spcPct val="15000"/>
              </a:spcBef>
            </a:pPr>
            <a:endParaRPr lang="en-US" sz="1000" dirty="0">
              <a:solidFill>
                <a:srgbClr val="000000"/>
              </a:solidFill>
            </a:endParaRPr>
          </a:p>
        </p:txBody>
      </p:sp>
    </p:spTree>
    <p:extLst>
      <p:ext uri="{BB962C8B-B14F-4D97-AF65-F5344CB8AC3E}">
        <p14:creationId xmlns:p14="http://schemas.microsoft.com/office/powerpoint/2010/main" val="2601005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2000" dirty="0"/>
              <a:t>What Constitutes Insurance?</a:t>
            </a:r>
          </a:p>
        </p:txBody>
      </p:sp>
      <p:sp>
        <p:nvSpPr>
          <p:cNvPr id="3" name="Content Placeholder 2"/>
          <p:cNvSpPr>
            <a:spLocks noGrp="1"/>
          </p:cNvSpPr>
          <p:nvPr>
            <p:ph idx="1"/>
          </p:nvPr>
        </p:nvSpPr>
        <p:spPr/>
        <p:txBody>
          <a:bodyPr/>
          <a:lstStyle/>
          <a:p>
            <a:pPr marL="342900" lvl="1" indent="-342900">
              <a:lnSpc>
                <a:spcPct val="80000"/>
              </a:lnSpc>
              <a:buClr>
                <a:schemeClr val="accent3"/>
              </a:buClr>
              <a:buSzPct val="95000"/>
              <a:defRPr/>
            </a:pPr>
            <a:r>
              <a:rPr lang="en-US" sz="2000" dirty="0"/>
              <a:t>The IRS ‘definition’ of an </a:t>
            </a:r>
            <a:r>
              <a:rPr lang="en-US" sz="2000" b="1" dirty="0"/>
              <a:t>insurance company</a:t>
            </a:r>
          </a:p>
          <a:p>
            <a:pPr lvl="1">
              <a:lnSpc>
                <a:spcPct val="80000"/>
              </a:lnSpc>
              <a:defRPr/>
            </a:pPr>
            <a:r>
              <a:rPr lang="en-US" sz="2000" dirty="0"/>
              <a:t>For purposes of the preceding sentence, the term "insurance company" means any company more than half of the business of which during the taxable year is the issuing of insurance or annuity contracts or the reinsuring of risks underwritten by insurance </a:t>
            </a:r>
            <a:r>
              <a:rPr lang="en-US" sz="2000" dirty="0" smtClean="0"/>
              <a:t>companies</a:t>
            </a:r>
          </a:p>
          <a:p>
            <a:pPr lvl="1">
              <a:lnSpc>
                <a:spcPct val="80000"/>
              </a:lnSpc>
              <a:defRPr/>
            </a:pPr>
            <a:endParaRPr lang="en-US" b="1" dirty="0">
              <a:latin typeface="Century Schoolbook" pitchFamily="18" charset="0"/>
            </a:endParaRPr>
          </a:p>
          <a:p>
            <a:pPr marL="342900" lvl="1" indent="-342900">
              <a:lnSpc>
                <a:spcPct val="80000"/>
              </a:lnSpc>
              <a:buClr>
                <a:schemeClr val="accent3"/>
              </a:buClr>
              <a:buSzPct val="95000"/>
              <a:defRPr/>
            </a:pPr>
            <a:r>
              <a:rPr lang="en-US" sz="2000" dirty="0"/>
              <a:t>The IRS does not define “</a:t>
            </a:r>
            <a:r>
              <a:rPr lang="en-US" sz="2000" b="1" dirty="0"/>
              <a:t>insurance contract</a:t>
            </a:r>
            <a:r>
              <a:rPr lang="en-US" sz="2000" dirty="0"/>
              <a:t>”! Therefore we must look to the courts for case law interpretations:</a:t>
            </a:r>
          </a:p>
          <a:p>
            <a:pPr marL="342900" lvl="1" indent="-342900">
              <a:lnSpc>
                <a:spcPct val="80000"/>
              </a:lnSpc>
              <a:buClr>
                <a:schemeClr val="accent3"/>
              </a:buClr>
              <a:buSzPct val="95000"/>
              <a:defRPr/>
            </a:pPr>
            <a:endParaRPr lang="en-US" sz="2000" dirty="0"/>
          </a:p>
          <a:p>
            <a:pPr lvl="1">
              <a:lnSpc>
                <a:spcPct val="80000"/>
              </a:lnSpc>
              <a:defRPr/>
            </a:pPr>
            <a:r>
              <a:rPr lang="en-US" sz="2000" dirty="0"/>
              <a:t>Insurance contract must have:</a:t>
            </a:r>
          </a:p>
          <a:p>
            <a:pPr lvl="2">
              <a:lnSpc>
                <a:spcPct val="80000"/>
              </a:lnSpc>
              <a:defRPr/>
            </a:pPr>
            <a:r>
              <a:rPr lang="en-US" sz="1800" b="1" dirty="0"/>
              <a:t>Risk Shifting</a:t>
            </a:r>
          </a:p>
          <a:p>
            <a:pPr lvl="2">
              <a:lnSpc>
                <a:spcPct val="80000"/>
              </a:lnSpc>
              <a:defRPr/>
            </a:pPr>
            <a:r>
              <a:rPr lang="en-US" sz="1800" b="1" dirty="0"/>
              <a:t>Risk Distribution</a:t>
            </a:r>
          </a:p>
        </p:txBody>
      </p:sp>
    </p:spTree>
    <p:extLst>
      <p:ext uri="{BB962C8B-B14F-4D97-AF65-F5344CB8AC3E}">
        <p14:creationId xmlns:p14="http://schemas.microsoft.com/office/powerpoint/2010/main" val="1300482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2000" dirty="0"/>
              <a:t>Risk Shifting</a:t>
            </a:r>
          </a:p>
        </p:txBody>
      </p:sp>
      <p:sp>
        <p:nvSpPr>
          <p:cNvPr id="3" name="Content Placeholder 2"/>
          <p:cNvSpPr>
            <a:spLocks noGrp="1"/>
          </p:cNvSpPr>
          <p:nvPr>
            <p:ph idx="1"/>
          </p:nvPr>
        </p:nvSpPr>
        <p:spPr/>
        <p:txBody>
          <a:bodyPr>
            <a:noAutofit/>
          </a:bodyPr>
          <a:lstStyle/>
          <a:p>
            <a:pPr marL="609600" indent="-379413">
              <a:buClrTx/>
              <a:buFont typeface="Arial" panose="020B0604020202020204" pitchFamily="34" charset="0"/>
              <a:buChar char="•"/>
              <a:defRPr/>
            </a:pPr>
            <a:r>
              <a:rPr lang="en-US" sz="1600" dirty="0"/>
              <a:t>In </a:t>
            </a:r>
            <a:r>
              <a:rPr lang="en-US" sz="1600" i="1" dirty="0" err="1"/>
              <a:t>Helvering</a:t>
            </a:r>
            <a:r>
              <a:rPr lang="en-US" sz="1600" i="1" dirty="0"/>
              <a:t> v. </a:t>
            </a:r>
            <a:r>
              <a:rPr lang="en-US" sz="1600" i="1" dirty="0" err="1"/>
              <a:t>LeGierse</a:t>
            </a:r>
            <a:r>
              <a:rPr lang="en-US" sz="1600" dirty="0"/>
              <a:t>, the Supreme Court said that for a transaction to be considered insurance, it must transfer the risk of loss from one party to another, among other points. That is Risk Shifting. </a:t>
            </a:r>
          </a:p>
          <a:p>
            <a:pPr marL="609600" indent="-379413">
              <a:buClrTx/>
              <a:buFont typeface="Arial" panose="020B0604020202020204" pitchFamily="34" charset="0"/>
              <a:buChar char="•"/>
              <a:defRPr/>
            </a:pPr>
            <a:endParaRPr lang="en-US" sz="1600" dirty="0"/>
          </a:p>
          <a:p>
            <a:pPr marL="609600" indent="-379413">
              <a:buClrTx/>
              <a:buFont typeface="Arial" panose="020B0604020202020204" pitchFamily="34" charset="0"/>
              <a:buChar char="•"/>
              <a:defRPr/>
            </a:pPr>
            <a:r>
              <a:rPr lang="en-US" sz="1600" dirty="0"/>
              <a:t>How risk shifting is defined by law, courts, and the IRS is the subject of much time and money. Captives have been at the center of this issue. </a:t>
            </a:r>
          </a:p>
          <a:p>
            <a:pPr marL="609600" indent="-379413">
              <a:buClrTx/>
              <a:buFont typeface="Arial" panose="020B0604020202020204" pitchFamily="34" charset="0"/>
              <a:buChar char="•"/>
              <a:defRPr/>
            </a:pPr>
            <a:endParaRPr lang="en-US" sz="1600" dirty="0"/>
          </a:p>
          <a:p>
            <a:pPr marL="609600" indent="-379413">
              <a:buClrTx/>
              <a:buFont typeface="Arial" panose="020B0604020202020204" pitchFamily="34" charset="0"/>
              <a:buChar char="•"/>
              <a:defRPr/>
            </a:pPr>
            <a:r>
              <a:rPr lang="en-US" sz="1600" dirty="0"/>
              <a:t>Have you shifted the risk? How much is needed to qualify (5, 10, 50 percent)? What about reinsurance? Who owns the captive? </a:t>
            </a:r>
          </a:p>
          <a:p>
            <a:pPr marL="609600" indent="-379413">
              <a:buClrTx/>
              <a:buFont typeface="Arial" panose="020B0604020202020204" pitchFamily="34" charset="0"/>
              <a:buChar char="•"/>
              <a:defRPr/>
            </a:pPr>
            <a:endParaRPr lang="en-US" sz="1600" dirty="0"/>
          </a:p>
          <a:p>
            <a:pPr marL="609600" indent="-379413">
              <a:buClrTx/>
              <a:buFont typeface="Arial" panose="020B0604020202020204" pitchFamily="34" charset="0"/>
              <a:buChar char="•"/>
              <a:defRPr/>
            </a:pPr>
            <a:r>
              <a:rPr lang="en-US" sz="1600" dirty="0"/>
              <a:t>Rev. Ruling 2002-89 states that 50% of unrelated business will suffice for Risk Shifting.</a:t>
            </a:r>
          </a:p>
          <a:p>
            <a:pPr marL="230187" indent="0">
              <a:buClrTx/>
              <a:buNone/>
              <a:defRPr/>
            </a:pPr>
            <a:endParaRPr lang="en-US" sz="1600" dirty="0"/>
          </a:p>
          <a:p>
            <a:pPr marL="609600" indent="-379413">
              <a:buClrTx/>
              <a:buFont typeface="Arial" panose="020B0604020202020204" pitchFamily="34" charset="0"/>
              <a:buChar char="•"/>
              <a:defRPr/>
            </a:pPr>
            <a:r>
              <a:rPr lang="en-US" sz="1600" dirty="0"/>
              <a:t>Rev. Ruling 2002-90 states 12 subs whereby no one sub makes up more than 15% of the premium or less than 5% of the premium will qualify.</a:t>
            </a:r>
          </a:p>
        </p:txBody>
      </p:sp>
    </p:spTree>
    <p:extLst>
      <p:ext uri="{BB962C8B-B14F-4D97-AF65-F5344CB8AC3E}">
        <p14:creationId xmlns:p14="http://schemas.microsoft.com/office/powerpoint/2010/main" val="3600091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2000" dirty="0"/>
              <a:t>Risk </a:t>
            </a:r>
            <a:r>
              <a:rPr lang="en-US" sz="2000" dirty="0" smtClean="0"/>
              <a:t>Distribution</a:t>
            </a:r>
            <a:endParaRPr lang="en-US" sz="2000" dirty="0"/>
          </a:p>
        </p:txBody>
      </p:sp>
      <p:sp>
        <p:nvSpPr>
          <p:cNvPr id="3" name="Content Placeholder 2"/>
          <p:cNvSpPr>
            <a:spLocks noGrp="1"/>
          </p:cNvSpPr>
          <p:nvPr>
            <p:ph idx="1"/>
          </p:nvPr>
        </p:nvSpPr>
        <p:spPr/>
        <p:txBody>
          <a:bodyPr>
            <a:normAutofit/>
          </a:bodyPr>
          <a:lstStyle/>
          <a:p>
            <a:pPr marL="0" lvl="1" indent="0">
              <a:lnSpc>
                <a:spcPct val="80000"/>
              </a:lnSpc>
              <a:buClr>
                <a:schemeClr val="accent3"/>
              </a:buClr>
              <a:buSzPct val="95000"/>
              <a:buNone/>
              <a:defRPr/>
            </a:pPr>
            <a:r>
              <a:rPr lang="en-US" altLang="en-US" sz="2800" dirty="0"/>
              <a:t>Common Approaches to achieving risk </a:t>
            </a:r>
            <a:r>
              <a:rPr lang="en-US" altLang="en-US" sz="2800" dirty="0" smtClean="0"/>
              <a:t>distribution:</a:t>
            </a:r>
          </a:p>
          <a:p>
            <a:pPr marL="617220" lvl="2" indent="-342900">
              <a:lnSpc>
                <a:spcPct val="80000"/>
              </a:lnSpc>
              <a:buClr>
                <a:schemeClr val="accent3"/>
              </a:buClr>
              <a:buSzPct val="95000"/>
              <a:defRPr/>
            </a:pPr>
            <a:r>
              <a:rPr lang="en-US" altLang="en-US" sz="2500" dirty="0"/>
              <a:t>Unrelated Risk</a:t>
            </a:r>
          </a:p>
          <a:p>
            <a:pPr marL="548640" lvl="2" indent="-274320">
              <a:lnSpc>
                <a:spcPct val="80000"/>
              </a:lnSpc>
              <a:buClr>
                <a:schemeClr val="accent3"/>
              </a:buClr>
              <a:buSzPct val="95000"/>
              <a:defRPr/>
            </a:pPr>
            <a:r>
              <a:rPr lang="en-US" altLang="en-US" sz="2500" dirty="0"/>
              <a:t>Pooling</a:t>
            </a:r>
          </a:p>
          <a:p>
            <a:pPr marL="548640" lvl="2" indent="-274320">
              <a:lnSpc>
                <a:spcPct val="80000"/>
              </a:lnSpc>
              <a:buClr>
                <a:schemeClr val="accent3"/>
              </a:buClr>
              <a:buSzPct val="95000"/>
              <a:defRPr/>
            </a:pPr>
            <a:r>
              <a:rPr lang="en-US" altLang="en-US" sz="2500" dirty="0"/>
              <a:t>Employee Benefits Coverages??</a:t>
            </a:r>
          </a:p>
          <a:p>
            <a:pPr marL="548640" lvl="2" indent="-274320">
              <a:lnSpc>
                <a:spcPct val="80000"/>
              </a:lnSpc>
              <a:buClr>
                <a:schemeClr val="accent3"/>
              </a:buClr>
              <a:buSzPct val="95000"/>
              <a:defRPr/>
            </a:pPr>
            <a:r>
              <a:rPr lang="en-US" altLang="en-US" sz="2500" dirty="0"/>
              <a:t>Adequate Brother-Sister Theory</a:t>
            </a:r>
          </a:p>
        </p:txBody>
      </p:sp>
    </p:spTree>
    <p:extLst>
      <p:ext uri="{BB962C8B-B14F-4D97-AF65-F5344CB8AC3E}">
        <p14:creationId xmlns:p14="http://schemas.microsoft.com/office/powerpoint/2010/main" val="389598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US" sz="2000" dirty="0"/>
              <a:t>Risk Distribution</a:t>
            </a:r>
          </a:p>
        </p:txBody>
      </p:sp>
      <p:sp>
        <p:nvSpPr>
          <p:cNvPr id="3" name="Content Placeholder 2"/>
          <p:cNvSpPr>
            <a:spLocks noGrp="1"/>
          </p:cNvSpPr>
          <p:nvPr>
            <p:ph idx="1"/>
          </p:nvPr>
        </p:nvSpPr>
        <p:spPr>
          <a:xfrm>
            <a:off x="457200" y="1772816"/>
            <a:ext cx="8229600" cy="4389120"/>
          </a:xfrm>
        </p:spPr>
        <p:txBody>
          <a:bodyPr>
            <a:normAutofit fontScale="55000" lnSpcReduction="20000"/>
          </a:bodyPr>
          <a:lstStyle/>
          <a:p>
            <a:pPr marL="342900" lvl="1" indent="-342900">
              <a:buClr>
                <a:schemeClr val="accent3"/>
              </a:buClr>
              <a:buSzPct val="95000"/>
              <a:defRPr/>
            </a:pPr>
            <a:r>
              <a:rPr lang="en-US" sz="2900" dirty="0"/>
              <a:t>Risk Distribution relies on the Law of Large numbers:</a:t>
            </a:r>
          </a:p>
          <a:p>
            <a:pPr lvl="1">
              <a:defRPr/>
            </a:pPr>
            <a:r>
              <a:rPr lang="en-US" sz="2900" dirty="0"/>
              <a:t>No </a:t>
            </a:r>
            <a:r>
              <a:rPr lang="en-US" sz="2900" dirty="0" smtClean="0"/>
              <a:t>one </a:t>
            </a:r>
            <a:r>
              <a:rPr lang="en-US" sz="2900" dirty="0"/>
              <a:t>insured will pay for their own </a:t>
            </a:r>
            <a:r>
              <a:rPr lang="en-US" sz="2900" dirty="0" smtClean="0"/>
              <a:t>losses</a:t>
            </a:r>
            <a:endParaRPr lang="en-US" sz="2900" dirty="0"/>
          </a:p>
          <a:p>
            <a:pPr marL="342900" lvl="1" indent="-342900">
              <a:buClr>
                <a:schemeClr val="accent3"/>
              </a:buClr>
              <a:buSzPct val="95000"/>
              <a:defRPr/>
            </a:pPr>
            <a:endParaRPr lang="en-US" sz="2900" dirty="0"/>
          </a:p>
          <a:p>
            <a:pPr marL="342900" lvl="1" indent="-342900">
              <a:buClr>
                <a:schemeClr val="accent3"/>
              </a:buClr>
              <a:buSzPct val="95000"/>
              <a:defRPr/>
            </a:pPr>
            <a:r>
              <a:rPr lang="en-US" sz="2900" dirty="0"/>
              <a:t>Rev. Rul. 2002-90 indicates 12 insureds are </a:t>
            </a:r>
            <a:r>
              <a:rPr lang="en-US" sz="2900" dirty="0" smtClean="0"/>
              <a:t>enough</a:t>
            </a:r>
            <a:endParaRPr lang="en-US" sz="2900" dirty="0"/>
          </a:p>
          <a:p>
            <a:pPr marL="342900" lvl="1" indent="-342900">
              <a:buClr>
                <a:schemeClr val="accent3"/>
              </a:buClr>
              <a:buSzPct val="95000"/>
              <a:defRPr/>
            </a:pPr>
            <a:endParaRPr lang="en-US" sz="2900" dirty="0"/>
          </a:p>
          <a:p>
            <a:pPr marL="342900" lvl="1" indent="-342900">
              <a:buClr>
                <a:schemeClr val="accent3"/>
              </a:buClr>
              <a:buSzPct val="95000"/>
              <a:defRPr/>
            </a:pPr>
            <a:r>
              <a:rPr lang="en-US" sz="2900" dirty="0"/>
              <a:t>Rev. Rul. 2002-91 indicates 7 insureds enough for small group captives</a:t>
            </a:r>
          </a:p>
          <a:p>
            <a:pPr marL="342900" lvl="1" indent="-342900">
              <a:buClr>
                <a:schemeClr val="accent3"/>
              </a:buClr>
              <a:buSzPct val="95000"/>
              <a:defRPr/>
            </a:pPr>
            <a:endParaRPr lang="en-US" sz="2900" dirty="0"/>
          </a:p>
          <a:p>
            <a:pPr marL="457200" lvl="1" indent="-457200">
              <a:buClr>
                <a:schemeClr val="accent3"/>
              </a:buClr>
              <a:buSzPct val="95000"/>
              <a:defRPr/>
            </a:pPr>
            <a:r>
              <a:rPr lang="en-US" sz="2900" dirty="0"/>
              <a:t>Rev Rul. 2005-40 was issued as guidance for Risk Distribution:</a:t>
            </a:r>
          </a:p>
          <a:p>
            <a:pPr lvl="1">
              <a:defRPr/>
            </a:pPr>
            <a:r>
              <a:rPr lang="en-US" sz="2900" dirty="0"/>
              <a:t>One insured is not </a:t>
            </a:r>
            <a:r>
              <a:rPr lang="en-US" sz="2900" dirty="0" smtClean="0"/>
              <a:t>enough</a:t>
            </a:r>
            <a:endParaRPr lang="en-US" sz="2900" dirty="0"/>
          </a:p>
          <a:p>
            <a:pPr lvl="1">
              <a:defRPr/>
            </a:pPr>
            <a:r>
              <a:rPr lang="en-US" sz="2900" dirty="0" smtClean="0"/>
              <a:t>Two </a:t>
            </a:r>
            <a:r>
              <a:rPr lang="en-US" sz="2900" dirty="0"/>
              <a:t>insureds </a:t>
            </a:r>
            <a:r>
              <a:rPr lang="en-US" sz="2900" i="1" dirty="0"/>
              <a:t>may</a:t>
            </a:r>
            <a:r>
              <a:rPr lang="en-US" sz="2900" dirty="0"/>
              <a:t> be enough (Probably won’t hold up</a:t>
            </a:r>
            <a:r>
              <a:rPr lang="en-US" sz="2900" dirty="0" smtClean="0"/>
              <a:t>)</a:t>
            </a:r>
            <a:endParaRPr lang="en-US" sz="2900" dirty="0"/>
          </a:p>
          <a:p>
            <a:pPr lvl="1">
              <a:defRPr/>
            </a:pPr>
            <a:r>
              <a:rPr lang="en-US" sz="2900" dirty="0"/>
              <a:t>90% of premium from one insured is not </a:t>
            </a:r>
            <a:r>
              <a:rPr lang="en-US" sz="2900" dirty="0" smtClean="0"/>
              <a:t>enough</a:t>
            </a:r>
            <a:endParaRPr lang="en-US" sz="2900" dirty="0"/>
          </a:p>
          <a:p>
            <a:pPr lvl="1">
              <a:defRPr/>
            </a:pPr>
            <a:r>
              <a:rPr lang="en-US" sz="2900" dirty="0"/>
              <a:t>SMLLC’s are parent </a:t>
            </a:r>
            <a:r>
              <a:rPr lang="en-US" sz="2900" dirty="0" smtClean="0"/>
              <a:t>risk</a:t>
            </a:r>
          </a:p>
          <a:p>
            <a:pPr lvl="1">
              <a:defRPr/>
            </a:pPr>
            <a:endParaRPr lang="en-US" sz="2900" dirty="0"/>
          </a:p>
          <a:p>
            <a:pPr marL="342900" lvl="1" indent="-342900">
              <a:buClr>
                <a:schemeClr val="accent3"/>
              </a:buClr>
              <a:buSzPct val="95000"/>
              <a:defRPr/>
            </a:pPr>
            <a:r>
              <a:rPr lang="en-US" sz="2900" dirty="0"/>
              <a:t>FSA 200202002 states </a:t>
            </a:r>
            <a:r>
              <a:rPr lang="en-US" sz="2900" dirty="0" smtClean="0"/>
              <a:t>one </a:t>
            </a:r>
            <a:r>
              <a:rPr lang="en-US" sz="2900" dirty="0"/>
              <a:t>insured </a:t>
            </a:r>
            <a:r>
              <a:rPr lang="en-US" sz="2900" dirty="0" smtClean="0"/>
              <a:t>making up </a:t>
            </a:r>
            <a:r>
              <a:rPr lang="en-US" sz="2900" dirty="0"/>
              <a:t>between 86% to 88% of the premium is not enough risk </a:t>
            </a:r>
            <a:r>
              <a:rPr lang="en-US" sz="2900" dirty="0" smtClean="0"/>
              <a:t>distribution</a:t>
            </a:r>
          </a:p>
          <a:p>
            <a:pPr marL="342900" lvl="1" indent="-342900">
              <a:buClr>
                <a:schemeClr val="accent3"/>
              </a:buClr>
              <a:buSzPct val="95000"/>
              <a:defRPr/>
            </a:pPr>
            <a:endParaRPr lang="en-US" sz="2900" dirty="0"/>
          </a:p>
          <a:p>
            <a:pPr marL="342900" lvl="1" indent="-342900">
              <a:buClr>
                <a:schemeClr val="accent3"/>
              </a:buClr>
              <a:buSzPct val="95000"/>
              <a:defRPr/>
            </a:pPr>
            <a:r>
              <a:rPr lang="en-US" sz="2900" dirty="0" smtClean="0"/>
              <a:t>Homogeneity</a:t>
            </a:r>
            <a:endParaRPr lang="en-US" sz="2900" dirty="0"/>
          </a:p>
          <a:p>
            <a:pPr marL="457200" lvl="1" indent="-457200">
              <a:defRPr/>
            </a:pPr>
            <a:endParaRPr lang="en-US" sz="2900" dirty="0"/>
          </a:p>
        </p:txBody>
      </p:sp>
    </p:spTree>
    <p:extLst>
      <p:ext uri="{BB962C8B-B14F-4D97-AF65-F5344CB8AC3E}">
        <p14:creationId xmlns:p14="http://schemas.microsoft.com/office/powerpoint/2010/main" val="1603990664"/>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2000" dirty="0"/>
              <a:t>Other Considerations</a:t>
            </a:r>
          </a:p>
        </p:txBody>
      </p:sp>
      <p:sp>
        <p:nvSpPr>
          <p:cNvPr id="3" name="Content Placeholder 2"/>
          <p:cNvSpPr>
            <a:spLocks noGrp="1"/>
          </p:cNvSpPr>
          <p:nvPr>
            <p:ph idx="1"/>
          </p:nvPr>
        </p:nvSpPr>
        <p:spPr/>
        <p:txBody>
          <a:bodyPr>
            <a:normAutofit/>
          </a:bodyPr>
          <a:lstStyle/>
          <a:p>
            <a:pPr marL="274320" lvl="1" indent="-274320">
              <a:lnSpc>
                <a:spcPct val="80000"/>
              </a:lnSpc>
              <a:buClr>
                <a:schemeClr val="accent3"/>
              </a:buClr>
              <a:buSzPct val="95000"/>
              <a:defRPr/>
            </a:pPr>
            <a:r>
              <a:rPr lang="en-US" altLang="en-US" sz="2800" dirty="0"/>
              <a:t>Capitalization</a:t>
            </a:r>
          </a:p>
          <a:p>
            <a:pPr marL="274320" lvl="1" indent="-274320">
              <a:lnSpc>
                <a:spcPct val="80000"/>
              </a:lnSpc>
              <a:buClr>
                <a:schemeClr val="accent3"/>
              </a:buClr>
              <a:buSzPct val="95000"/>
              <a:defRPr/>
            </a:pPr>
            <a:endParaRPr lang="en-US" altLang="en-US" sz="2800" dirty="0"/>
          </a:p>
          <a:p>
            <a:pPr marL="274320" lvl="1" indent="-274320">
              <a:lnSpc>
                <a:spcPct val="80000"/>
              </a:lnSpc>
              <a:buClr>
                <a:schemeClr val="accent3"/>
              </a:buClr>
              <a:buSzPct val="95000"/>
              <a:defRPr/>
            </a:pPr>
            <a:r>
              <a:rPr lang="en-US" altLang="en-US" sz="2800" dirty="0"/>
              <a:t>Business Purpose</a:t>
            </a:r>
          </a:p>
          <a:p>
            <a:pPr marL="274320" lvl="1" indent="-274320">
              <a:lnSpc>
                <a:spcPct val="80000"/>
              </a:lnSpc>
              <a:buClr>
                <a:schemeClr val="accent3"/>
              </a:buClr>
              <a:buSzPct val="95000"/>
              <a:defRPr/>
            </a:pPr>
            <a:endParaRPr lang="en-US" altLang="en-US" sz="2800" dirty="0"/>
          </a:p>
          <a:p>
            <a:pPr marL="274320" lvl="1" indent="-274320">
              <a:lnSpc>
                <a:spcPct val="80000"/>
              </a:lnSpc>
              <a:buClr>
                <a:schemeClr val="accent3"/>
              </a:buClr>
              <a:buSzPct val="95000"/>
              <a:defRPr/>
            </a:pPr>
            <a:r>
              <a:rPr lang="en-US" altLang="en-US" sz="2800" dirty="0"/>
              <a:t>Indemnifications &amp; Guarantees </a:t>
            </a:r>
          </a:p>
          <a:p>
            <a:pPr marL="274320" lvl="1" indent="-274320">
              <a:lnSpc>
                <a:spcPct val="80000"/>
              </a:lnSpc>
              <a:buClr>
                <a:schemeClr val="accent3"/>
              </a:buClr>
              <a:buSzPct val="95000"/>
              <a:defRPr/>
            </a:pPr>
            <a:endParaRPr lang="en-US" altLang="en-US" sz="2800" dirty="0"/>
          </a:p>
          <a:p>
            <a:pPr marL="274320" lvl="1" indent="-274320">
              <a:lnSpc>
                <a:spcPct val="80000"/>
              </a:lnSpc>
              <a:buClr>
                <a:schemeClr val="accent3"/>
              </a:buClr>
              <a:buSzPct val="95000"/>
              <a:defRPr/>
            </a:pPr>
            <a:r>
              <a:rPr lang="en-US" altLang="en-US" sz="2800" dirty="0"/>
              <a:t>Commonly Accepted as Insurance</a:t>
            </a:r>
          </a:p>
          <a:p>
            <a:pPr marL="342900" lvl="1" indent="-342900">
              <a:lnSpc>
                <a:spcPct val="80000"/>
              </a:lnSpc>
              <a:buClr>
                <a:schemeClr val="accent3"/>
              </a:buClr>
              <a:buSzPct val="95000"/>
              <a:defRPr/>
            </a:pPr>
            <a:endParaRPr lang="en-US" sz="1800" dirty="0"/>
          </a:p>
        </p:txBody>
      </p:sp>
    </p:spTree>
    <p:extLst>
      <p:ext uri="{BB962C8B-B14F-4D97-AF65-F5344CB8AC3E}">
        <p14:creationId xmlns:p14="http://schemas.microsoft.com/office/powerpoint/2010/main" val="1472325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Not Qualifying?</a:t>
            </a:r>
            <a:endParaRPr lang="en-US" sz="4000" dirty="0"/>
          </a:p>
        </p:txBody>
      </p:sp>
      <p:sp>
        <p:nvSpPr>
          <p:cNvPr id="3" name="Content Placeholder 2"/>
          <p:cNvSpPr>
            <a:spLocks noGrp="1"/>
          </p:cNvSpPr>
          <p:nvPr>
            <p:ph idx="1"/>
          </p:nvPr>
        </p:nvSpPr>
        <p:spPr/>
        <p:txBody>
          <a:bodyPr/>
          <a:lstStyle/>
          <a:p>
            <a:pPr marL="461962" indent="0">
              <a:buClrTx/>
              <a:buNone/>
              <a:defRPr/>
            </a:pPr>
            <a:r>
              <a:rPr lang="en-US" dirty="0"/>
              <a:t>Reasons for not wanting to be taxed as an insurance company:</a:t>
            </a:r>
          </a:p>
          <a:p>
            <a:pPr marL="914400" indent="-452438">
              <a:buClrTx/>
              <a:defRPr/>
            </a:pPr>
            <a:endParaRPr lang="en-US" sz="3600" dirty="0"/>
          </a:p>
          <a:p>
            <a:pPr marL="1147762" lvl="1">
              <a:buClrTx/>
              <a:buFont typeface="Wingdings" panose="05000000000000000000" pitchFamily="2" charset="2"/>
              <a:buChar char="ü"/>
              <a:defRPr/>
            </a:pPr>
            <a:r>
              <a:rPr lang="en-US" sz="2000" dirty="0"/>
              <a:t>Tax Exempt Members</a:t>
            </a:r>
            <a:endParaRPr lang="en-US" sz="1600" dirty="0"/>
          </a:p>
          <a:p>
            <a:pPr marL="1147762" lvl="1">
              <a:buClrTx/>
              <a:buFont typeface="Wingdings" panose="05000000000000000000" pitchFamily="2" charset="2"/>
              <a:buChar char="ü"/>
              <a:defRPr/>
            </a:pPr>
            <a:r>
              <a:rPr lang="en-US" sz="2000" dirty="0"/>
              <a:t>REIT members</a:t>
            </a:r>
          </a:p>
          <a:p>
            <a:pPr marL="1147762" lvl="1">
              <a:buClrTx/>
              <a:buFont typeface="Wingdings" panose="05000000000000000000" pitchFamily="2" charset="2"/>
              <a:buChar char="ü"/>
              <a:defRPr/>
            </a:pPr>
            <a:r>
              <a:rPr lang="en-US" sz="2000" dirty="0"/>
              <a:t>Short tail property (not a big deal)</a:t>
            </a:r>
          </a:p>
          <a:p>
            <a:pPr marL="1147762" lvl="1">
              <a:buClrTx/>
              <a:buFont typeface="Wingdings" panose="05000000000000000000" pitchFamily="2" charset="2"/>
              <a:buChar char="ü"/>
              <a:defRPr/>
            </a:pPr>
            <a:r>
              <a:rPr lang="en-US" sz="2000" dirty="0"/>
              <a:t>Fully Reinsured</a:t>
            </a:r>
          </a:p>
          <a:p>
            <a:endParaRPr lang="en-US" dirty="0"/>
          </a:p>
        </p:txBody>
      </p:sp>
    </p:spTree>
    <p:extLst>
      <p:ext uri="{BB962C8B-B14F-4D97-AF65-F5344CB8AC3E}">
        <p14:creationId xmlns:p14="http://schemas.microsoft.com/office/powerpoint/2010/main" val="283230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2000" dirty="0"/>
              <a:t>State Premium </a:t>
            </a:r>
            <a:r>
              <a:rPr lang="en-US" sz="2000" dirty="0" smtClean="0"/>
              <a:t>Taxes</a:t>
            </a:r>
            <a:endParaRPr lang="en-US" sz="2000" dirty="0"/>
          </a:p>
        </p:txBody>
      </p:sp>
      <p:sp>
        <p:nvSpPr>
          <p:cNvPr id="3" name="Content Placeholder 2"/>
          <p:cNvSpPr>
            <a:spLocks noGrp="1"/>
          </p:cNvSpPr>
          <p:nvPr>
            <p:ph idx="1"/>
          </p:nvPr>
        </p:nvSpPr>
        <p:spPr>
          <a:xfrm>
            <a:off x="457200" y="1412776"/>
            <a:ext cx="8229600" cy="4389120"/>
          </a:xfrm>
        </p:spPr>
        <p:txBody>
          <a:bodyPr/>
          <a:lstStyle/>
          <a:p>
            <a:r>
              <a:rPr lang="en-US" sz="2000" dirty="0" smtClean="0"/>
              <a:t>Connecticut</a:t>
            </a:r>
          </a:p>
          <a:p>
            <a:pPr lvl="1"/>
            <a:r>
              <a:rPr lang="en-US" sz="1800" dirty="0" smtClean="0"/>
              <a:t>Taxes are on a sliding </a:t>
            </a:r>
            <a:r>
              <a:rPr lang="en-US" sz="1800" dirty="0"/>
              <a:t>rate scale </a:t>
            </a:r>
            <a:r>
              <a:rPr lang="en-US" sz="1800" dirty="0" smtClean="0"/>
              <a:t>( 0.0038 - 0.00024); the </a:t>
            </a:r>
            <a:r>
              <a:rPr lang="en-US" sz="1800" dirty="0"/>
              <a:t>annual minimum tax is $</a:t>
            </a:r>
            <a:r>
              <a:rPr lang="en-US" sz="1800" dirty="0" smtClean="0"/>
              <a:t>7,500.00 and the </a:t>
            </a:r>
            <a:r>
              <a:rPr lang="en-US" sz="1800" dirty="0"/>
              <a:t>annual maximum aggregate tax is $</a:t>
            </a:r>
            <a:r>
              <a:rPr lang="en-US" sz="1800" dirty="0" smtClean="0"/>
              <a:t>200,000</a:t>
            </a:r>
          </a:p>
          <a:p>
            <a:pPr lvl="1"/>
            <a:r>
              <a:rPr lang="en-US" sz="1800" dirty="0" smtClean="0"/>
              <a:t>A tax credit of $7,500 applies the fist year; for captives with &lt;$20 million in premium net first year premium taxes </a:t>
            </a:r>
            <a:r>
              <a:rPr lang="en-US" sz="1800" dirty="0" err="1" smtClean="0"/>
              <a:t>taxes</a:t>
            </a:r>
            <a:r>
              <a:rPr lang="en-US" sz="1800" dirty="0" smtClean="0"/>
              <a:t> are $0.</a:t>
            </a:r>
          </a:p>
          <a:p>
            <a:pPr lvl="1"/>
            <a:endParaRPr lang="en-US" sz="1800" dirty="0"/>
          </a:p>
          <a:p>
            <a:endParaRPr lang="en-US" dirty="0"/>
          </a:p>
        </p:txBody>
      </p:sp>
    </p:spTree>
    <p:extLst>
      <p:ext uri="{BB962C8B-B14F-4D97-AF65-F5344CB8AC3E}">
        <p14:creationId xmlns:p14="http://schemas.microsoft.com/office/powerpoint/2010/main" val="605124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2000" dirty="0" smtClean="0"/>
              <a:t>Develop </a:t>
            </a:r>
            <a:r>
              <a:rPr lang="en-US" sz="2000" dirty="0"/>
              <a:t>pro forma financial statements for the proposed captive </a:t>
            </a:r>
            <a:r>
              <a:rPr lang="en-US" sz="2000" dirty="0" smtClean="0"/>
              <a:t>program</a:t>
            </a:r>
            <a:endParaRPr lang="en-US" sz="2000" dirty="0"/>
          </a:p>
        </p:txBody>
      </p:sp>
      <p:sp>
        <p:nvSpPr>
          <p:cNvPr id="3" name="Content Placeholder 2"/>
          <p:cNvSpPr>
            <a:spLocks noGrp="1"/>
          </p:cNvSpPr>
          <p:nvPr>
            <p:ph idx="1"/>
          </p:nvPr>
        </p:nvSpPr>
        <p:spPr>
          <a:xfrm>
            <a:off x="457200" y="1628800"/>
            <a:ext cx="8229600" cy="4389120"/>
          </a:xfrm>
        </p:spPr>
        <p:txBody>
          <a:bodyPr/>
          <a:lstStyle/>
          <a:p>
            <a:r>
              <a:rPr lang="en-US" sz="2000" dirty="0" smtClean="0"/>
              <a:t>The </a:t>
            </a:r>
            <a:r>
              <a:rPr lang="en-US" sz="2000" dirty="0"/>
              <a:t>pro forma financial statements </a:t>
            </a:r>
            <a:r>
              <a:rPr lang="en-US" sz="2000" dirty="0" smtClean="0"/>
              <a:t>incorporate the previous noted assumptions </a:t>
            </a:r>
            <a:r>
              <a:rPr lang="en-US" sz="2000" dirty="0"/>
              <a:t>pertaining to retained losses, program expenses, and capital requirements (or a margin for risk) to support the written </a:t>
            </a:r>
            <a:r>
              <a:rPr lang="en-US" sz="2000" dirty="0" smtClean="0"/>
              <a:t>exposure</a:t>
            </a:r>
          </a:p>
          <a:p>
            <a:endParaRPr lang="en-US" sz="2000" dirty="0"/>
          </a:p>
          <a:p>
            <a:r>
              <a:rPr lang="en-US" sz="2000" dirty="0"/>
              <a:t>Separately, </a:t>
            </a:r>
            <a:r>
              <a:rPr lang="en-US" sz="2000" dirty="0" smtClean="0"/>
              <a:t>as part of a business plan submitted with the captive application you also need to develop </a:t>
            </a:r>
            <a:r>
              <a:rPr lang="en-US" sz="2000" dirty="0"/>
              <a:t>an Adverse Case pro </a:t>
            </a:r>
            <a:r>
              <a:rPr lang="en-US" sz="2000" dirty="0" smtClean="0"/>
              <a:t>forma to test the captive “under stress”</a:t>
            </a:r>
          </a:p>
          <a:p>
            <a:r>
              <a:rPr lang="en-US" sz="2000" dirty="0" smtClean="0"/>
              <a:t>The stress</a:t>
            </a:r>
            <a:r>
              <a:rPr lang="en-US" sz="2000" baseline="0" dirty="0" smtClean="0"/>
              <a:t> is more likely and likely more severe if the adverse event occurs early in the captives life</a:t>
            </a:r>
          </a:p>
          <a:p>
            <a:pPr lvl="1"/>
            <a:r>
              <a:rPr lang="en-US" sz="1800" dirty="0" smtClean="0"/>
              <a:t>Should </a:t>
            </a:r>
            <a:r>
              <a:rPr lang="en-US" sz="1800" dirty="0"/>
              <a:t>such losses be </a:t>
            </a:r>
            <a:r>
              <a:rPr lang="en-US" sz="1800" dirty="0" smtClean="0"/>
              <a:t>experienced early, the captive owners </a:t>
            </a:r>
            <a:r>
              <a:rPr lang="en-US" sz="1800" dirty="0"/>
              <a:t>would likely need to contribute additional capital to the captive and/or increase premium funding </a:t>
            </a:r>
            <a:r>
              <a:rPr lang="en-US" sz="1800" dirty="0" smtClean="0"/>
              <a:t>prospectively</a:t>
            </a:r>
            <a:endParaRPr lang="en-US" sz="1800" dirty="0"/>
          </a:p>
          <a:p>
            <a:endParaRPr lang="en-US" dirty="0" smtClean="0"/>
          </a:p>
          <a:p>
            <a:endParaRPr lang="en-US" dirty="0"/>
          </a:p>
        </p:txBody>
      </p:sp>
    </p:spTree>
    <p:extLst>
      <p:ext uri="{BB962C8B-B14F-4D97-AF65-F5344CB8AC3E}">
        <p14:creationId xmlns:p14="http://schemas.microsoft.com/office/powerpoint/2010/main" val="23203962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2000" dirty="0" smtClean="0"/>
              <a:t>A captive could provide advantages going forward…</a:t>
            </a:r>
            <a:endParaRPr lang="en-US" sz="2000" dirty="0"/>
          </a:p>
        </p:txBody>
      </p:sp>
      <p:sp>
        <p:nvSpPr>
          <p:cNvPr id="3" name="Content Placeholder 2"/>
          <p:cNvSpPr>
            <a:spLocks noGrp="1"/>
          </p:cNvSpPr>
          <p:nvPr>
            <p:ph idx="1"/>
          </p:nvPr>
        </p:nvSpPr>
        <p:spPr>
          <a:xfrm>
            <a:off x="457200" y="1700808"/>
            <a:ext cx="8229600" cy="4389120"/>
          </a:xfrm>
        </p:spPr>
        <p:txBody>
          <a:bodyPr>
            <a:normAutofit/>
          </a:bodyPr>
          <a:lstStyle/>
          <a:p>
            <a:r>
              <a:rPr lang="en-US" sz="2000" dirty="0" smtClean="0"/>
              <a:t>Greater entity presence</a:t>
            </a:r>
          </a:p>
          <a:p>
            <a:r>
              <a:rPr lang="en-US" sz="2000" dirty="0" smtClean="0"/>
              <a:t>Greater flexibility to cover unique risk exposures</a:t>
            </a:r>
          </a:p>
          <a:p>
            <a:r>
              <a:rPr lang="en-US" sz="2000" dirty="0" smtClean="0"/>
              <a:t>Direct access to reinsurers </a:t>
            </a:r>
          </a:p>
          <a:p>
            <a:r>
              <a:rPr lang="en-US" sz="2000" dirty="0" smtClean="0"/>
              <a:t>Presumable cost savings</a:t>
            </a:r>
          </a:p>
          <a:p>
            <a:pPr marL="0" indent="0">
              <a:buNone/>
            </a:pPr>
            <a:endParaRPr lang="en-US" sz="2000" dirty="0" smtClean="0">
              <a:solidFill>
                <a:schemeClr val="tx2"/>
              </a:solidFill>
              <a:latin typeface="+mj-lt"/>
              <a:ea typeface="+mj-ea"/>
              <a:cs typeface="+mj-cs"/>
            </a:endParaRPr>
          </a:p>
          <a:p>
            <a:pPr marL="0" indent="0">
              <a:buNone/>
            </a:pPr>
            <a:r>
              <a:rPr lang="en-US" sz="2000" dirty="0" smtClean="0">
                <a:solidFill>
                  <a:schemeClr val="tx2"/>
                </a:solidFill>
                <a:latin typeface="+mj-lt"/>
                <a:ea typeface="+mj-ea"/>
                <a:cs typeface="+mj-cs"/>
              </a:rPr>
              <a:t>Some </a:t>
            </a:r>
            <a:r>
              <a:rPr lang="en-US" sz="2000" dirty="0">
                <a:solidFill>
                  <a:schemeClr val="tx2"/>
                </a:solidFill>
                <a:latin typeface="+mj-lt"/>
                <a:ea typeface="+mj-ea"/>
                <a:cs typeface="+mj-cs"/>
              </a:rPr>
              <a:t>disadvantages </a:t>
            </a:r>
            <a:r>
              <a:rPr lang="en-US" sz="2000" dirty="0" smtClean="0">
                <a:solidFill>
                  <a:schemeClr val="tx2"/>
                </a:solidFill>
                <a:latin typeface="+mj-lt"/>
                <a:ea typeface="+mj-ea"/>
                <a:cs typeface="+mj-cs"/>
              </a:rPr>
              <a:t>potentially exist, as well…</a:t>
            </a:r>
          </a:p>
          <a:p>
            <a:r>
              <a:rPr lang="en-US" sz="2000" dirty="0"/>
              <a:t>A captive requires capital</a:t>
            </a:r>
          </a:p>
          <a:p>
            <a:r>
              <a:rPr lang="en-US" sz="2000" dirty="0"/>
              <a:t>A captive incurs additional expenses for captive management, audit, legal and domicile fees</a:t>
            </a:r>
          </a:p>
          <a:p>
            <a:r>
              <a:rPr lang="en-US" sz="2000" dirty="0"/>
              <a:t>A captive is a regulated insurance company</a:t>
            </a:r>
          </a:p>
          <a:p>
            <a:r>
              <a:rPr lang="en-US" sz="2000" dirty="0"/>
              <a:t>A captive typically requires management time (Board meetings, </a:t>
            </a:r>
            <a:r>
              <a:rPr lang="en-US" sz="2000" dirty="0" smtClean="0"/>
              <a:t>underwriting, </a:t>
            </a:r>
            <a:r>
              <a:rPr lang="en-US" sz="2000" dirty="0"/>
              <a:t>risk </a:t>
            </a:r>
            <a:r>
              <a:rPr lang="en-US" sz="2000" dirty="0" smtClean="0"/>
              <a:t>control, </a:t>
            </a:r>
            <a:r>
              <a:rPr lang="en-US" sz="2000" dirty="0"/>
              <a:t>and claims committees</a:t>
            </a:r>
            <a:r>
              <a:rPr lang="en-US" sz="2000" dirty="0" smtClean="0"/>
              <a:t>)</a:t>
            </a:r>
          </a:p>
        </p:txBody>
      </p:sp>
    </p:spTree>
    <p:extLst>
      <p:ext uri="{BB962C8B-B14F-4D97-AF65-F5344CB8AC3E}">
        <p14:creationId xmlns:p14="http://schemas.microsoft.com/office/powerpoint/2010/main" val="11865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2656"/>
            <a:ext cx="8229600" cy="1224136"/>
          </a:xfrm>
        </p:spPr>
        <p:txBody>
          <a:bodyPr>
            <a:normAutofit/>
          </a:bodyPr>
          <a:lstStyle/>
          <a:p>
            <a:r>
              <a:rPr lang="en-US" sz="2000" dirty="0" smtClean="0"/>
              <a:t>A Captive surrounds itself with qualified service providers &amp;</a:t>
            </a:r>
            <a:br>
              <a:rPr lang="en-US" sz="2000" dirty="0" smtClean="0"/>
            </a:br>
            <a:r>
              <a:rPr lang="en-US" sz="2000" dirty="0" smtClean="0"/>
              <a:t>works with </a:t>
            </a:r>
            <a:r>
              <a:rPr lang="en-US" sz="2000" dirty="0"/>
              <a:t>its</a:t>
            </a:r>
            <a:r>
              <a:rPr lang="en-US" sz="2000" dirty="0" smtClean="0"/>
              <a:t> parent/owner and the regulator in achieving its purposes</a:t>
            </a:r>
            <a:endParaRPr lang="en-US" sz="2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64380357"/>
              </p:ext>
            </p:extLst>
          </p:nvPr>
        </p:nvGraphicFramePr>
        <p:xfrm>
          <a:off x="4876800" y="2133600"/>
          <a:ext cx="3810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49</a:t>
            </a:fld>
            <a:endParaRPr lang="en-US">
              <a:solidFill>
                <a:prstClr val="black">
                  <a:lumMod val="65000"/>
                  <a:lumOff val="35000"/>
                </a:prstClr>
              </a:solidFill>
            </a:endParaRPr>
          </a:p>
        </p:txBody>
      </p:sp>
      <p:graphicFrame>
        <p:nvGraphicFramePr>
          <p:cNvPr id="13" name="Diagram 12"/>
          <p:cNvGraphicFramePr/>
          <p:nvPr>
            <p:extLst>
              <p:ext uri="{D42A27DB-BD31-4B8C-83A1-F6EECF244321}">
                <p14:modId xmlns:p14="http://schemas.microsoft.com/office/powerpoint/2010/main" val="4282493413"/>
              </p:ext>
            </p:extLst>
          </p:nvPr>
        </p:nvGraphicFramePr>
        <p:xfrm>
          <a:off x="533400" y="2209800"/>
          <a:ext cx="35814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5475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US" sz="2400" dirty="0" smtClean="0"/>
              <a:t>Why Do Companies Form Captives?</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1645920"/>
            <a:ext cx="70231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39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US" sz="2000" dirty="0" smtClean="0"/>
              <a:t>A captive makes sense, what next?</a:t>
            </a:r>
            <a:endParaRPr lang="en-US" sz="2000" dirty="0"/>
          </a:p>
        </p:txBody>
      </p:sp>
      <p:sp>
        <p:nvSpPr>
          <p:cNvPr id="3" name="Content Placeholder 2"/>
          <p:cNvSpPr>
            <a:spLocks noGrp="1"/>
          </p:cNvSpPr>
          <p:nvPr>
            <p:ph idx="1"/>
          </p:nvPr>
        </p:nvSpPr>
        <p:spPr>
          <a:xfrm>
            <a:off x="457200" y="1772816"/>
            <a:ext cx="8229600" cy="4389120"/>
          </a:xfrm>
        </p:spPr>
        <p:txBody>
          <a:bodyPr>
            <a:normAutofit/>
          </a:bodyPr>
          <a:lstStyle/>
          <a:p>
            <a:r>
              <a:rPr lang="en-GB" sz="2000" dirty="0" smtClean="0"/>
              <a:t>Hand-in-hand execution by the client team, and (once selected) the captive manager, consultant, captive counsel and accountants as necessary</a:t>
            </a:r>
          </a:p>
          <a:p>
            <a:r>
              <a:rPr lang="en-GB" sz="2000" dirty="0" smtClean="0"/>
              <a:t>Final decision regarding selection of the captive’s domicile</a:t>
            </a:r>
          </a:p>
          <a:p>
            <a:r>
              <a:rPr lang="en-GB" sz="2000" dirty="0" smtClean="0"/>
              <a:t>Affirmation of coverage lines to include</a:t>
            </a:r>
          </a:p>
          <a:p>
            <a:r>
              <a:rPr lang="en-GB" sz="2000" dirty="0" smtClean="0"/>
              <a:t>Commitment to funding capital &amp; timing</a:t>
            </a:r>
          </a:p>
          <a:p>
            <a:r>
              <a:rPr lang="en-GB" sz="2000" dirty="0" smtClean="0"/>
              <a:t>Selecting captive service providers</a:t>
            </a:r>
          </a:p>
          <a:p>
            <a:r>
              <a:rPr lang="en-GB" sz="2000" dirty="0" smtClean="0"/>
              <a:t>Meeting with prospective domicile regulators</a:t>
            </a:r>
          </a:p>
          <a:p>
            <a:r>
              <a:rPr lang="en-GB" sz="2000" dirty="0" smtClean="0"/>
              <a:t>Procuring actual fronting services &amp; developing rates by specialty</a:t>
            </a:r>
          </a:p>
          <a:p>
            <a:r>
              <a:rPr lang="en-GB" sz="2000" dirty="0" smtClean="0"/>
              <a:t>Procuring reinsurance protection (where required)</a:t>
            </a:r>
          </a:p>
          <a:p>
            <a:r>
              <a:rPr lang="en-GB" sz="2000" dirty="0" smtClean="0"/>
              <a:t>Developing the business plan or assembling required materials to seek domicile approval</a:t>
            </a:r>
            <a:endParaRPr lang="en-US" sz="2000" dirty="0"/>
          </a:p>
        </p:txBody>
      </p:sp>
    </p:spTree>
    <p:extLst>
      <p:ext uri="{BB962C8B-B14F-4D97-AF65-F5344CB8AC3E}">
        <p14:creationId xmlns:p14="http://schemas.microsoft.com/office/powerpoint/2010/main" val="2949830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2000" dirty="0"/>
              <a:t>Why Connecticut?</a:t>
            </a:r>
          </a:p>
        </p:txBody>
      </p:sp>
      <p:sp>
        <p:nvSpPr>
          <p:cNvPr id="3" name="Content Placeholder 2"/>
          <p:cNvSpPr>
            <a:spLocks noGrp="1"/>
          </p:cNvSpPr>
          <p:nvPr>
            <p:ph idx="1"/>
          </p:nvPr>
        </p:nvSpPr>
        <p:spPr/>
        <p:txBody>
          <a:bodyPr>
            <a:noAutofit/>
          </a:bodyPr>
          <a:lstStyle/>
          <a:p>
            <a:r>
              <a:rPr lang="en-US" sz="2000" dirty="0"/>
              <a:t>Favorable Captive Law</a:t>
            </a:r>
          </a:p>
          <a:p>
            <a:pPr marL="274320" lvl="1" indent="-274320">
              <a:buClr>
                <a:schemeClr val="accent3"/>
              </a:buClr>
              <a:buSzPct val="95000"/>
            </a:pPr>
            <a:r>
              <a:rPr lang="en-US" sz="2000" dirty="0"/>
              <a:t>Permits formation of all types of captives</a:t>
            </a:r>
          </a:p>
          <a:p>
            <a:pPr marL="274320" lvl="1" indent="-274320">
              <a:buClr>
                <a:schemeClr val="accent3"/>
              </a:buClr>
              <a:buSzPct val="95000"/>
            </a:pPr>
            <a:r>
              <a:rPr lang="en-US" sz="2000" dirty="0"/>
              <a:t>Application fees are significantly lower than many of the popular U.S. domiciles</a:t>
            </a:r>
          </a:p>
          <a:p>
            <a:pPr marL="274320" lvl="1" indent="-274320">
              <a:buClr>
                <a:schemeClr val="accent3"/>
              </a:buClr>
              <a:buSzPct val="95000"/>
            </a:pPr>
            <a:r>
              <a:rPr lang="en-US" sz="2000" dirty="0" smtClean="0"/>
              <a:t>Better </a:t>
            </a:r>
            <a:r>
              <a:rPr lang="en-US" sz="2000" dirty="0"/>
              <a:t>initial capital and surplus requirements</a:t>
            </a:r>
          </a:p>
          <a:p>
            <a:pPr marL="274320" lvl="1" indent="-274320">
              <a:buClr>
                <a:schemeClr val="accent3"/>
              </a:buClr>
              <a:buSzPct val="95000"/>
            </a:pPr>
            <a:r>
              <a:rPr lang="en-US" sz="2000" dirty="0"/>
              <a:t>Competitive annual tax rates</a:t>
            </a:r>
          </a:p>
          <a:p>
            <a:pPr marL="274320" lvl="2" indent="-274320">
              <a:buClr>
                <a:schemeClr val="accent3"/>
              </a:buClr>
              <a:buSzPct val="95000"/>
            </a:pPr>
            <a:r>
              <a:rPr lang="en-US" sz="2000" dirty="0"/>
              <a:t>Unique $7,500 credit against first year premium taxes</a:t>
            </a:r>
          </a:p>
          <a:p>
            <a:pPr marL="274320" lvl="1" indent="-274320">
              <a:buClr>
                <a:schemeClr val="accent3"/>
              </a:buClr>
              <a:buSzPct val="95000"/>
            </a:pPr>
            <a:r>
              <a:rPr lang="en-US" sz="2000" dirty="0"/>
              <a:t>Flexible annual reporting requirements</a:t>
            </a:r>
          </a:p>
          <a:p>
            <a:pPr marL="274320" lvl="1" indent="-274320">
              <a:buClr>
                <a:schemeClr val="accent3"/>
              </a:buClr>
              <a:buSzPct val="95000"/>
            </a:pPr>
            <a:r>
              <a:rPr lang="en-US" sz="2000" dirty="0"/>
              <a:t>Uniform examination schedule for all captives</a:t>
            </a:r>
          </a:p>
          <a:p>
            <a:pPr marL="274320" lvl="1" indent="-274320">
              <a:buClr>
                <a:schemeClr val="accent3"/>
              </a:buClr>
              <a:buSzPct val="95000"/>
            </a:pPr>
            <a:r>
              <a:rPr lang="en-US" sz="2000" dirty="0"/>
              <a:t>Exam costs are </a:t>
            </a:r>
            <a:r>
              <a:rPr lang="en-US" sz="2000" dirty="0" smtClean="0"/>
              <a:t>limited (in house vs outsourced oversight &amp; examination)</a:t>
            </a:r>
            <a:endParaRPr lang="en-US" sz="2000" dirty="0"/>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51</a:t>
            </a:fld>
            <a:endParaRPr lang="en-US">
              <a:solidFill>
                <a:prstClr val="black">
                  <a:lumMod val="65000"/>
                  <a:lumOff val="35000"/>
                </a:prstClr>
              </a:solidFill>
            </a:endParaRPr>
          </a:p>
        </p:txBody>
      </p:sp>
    </p:spTree>
    <p:extLst>
      <p:ext uri="{BB962C8B-B14F-4D97-AF65-F5344CB8AC3E}">
        <p14:creationId xmlns:p14="http://schemas.microsoft.com/office/powerpoint/2010/main" val="422150640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2000" dirty="0" smtClean="0"/>
              <a:t>CONNECTICUT: </a:t>
            </a:r>
            <a:r>
              <a:rPr lang="en-US" sz="2000" dirty="0"/>
              <a:t>The </a:t>
            </a:r>
            <a:r>
              <a:rPr lang="en-US" sz="2000" dirty="0" smtClean="0"/>
              <a:t>Thinking </a:t>
            </a:r>
            <a:r>
              <a:rPr lang="en-US" sz="2000" dirty="0"/>
              <a:t>Person’s Domicile</a:t>
            </a:r>
          </a:p>
        </p:txBody>
      </p:sp>
      <p:sp>
        <p:nvSpPr>
          <p:cNvPr id="3" name="Content Placeholder 2"/>
          <p:cNvSpPr>
            <a:spLocks noGrp="1"/>
          </p:cNvSpPr>
          <p:nvPr>
            <p:ph idx="1"/>
          </p:nvPr>
        </p:nvSpPr>
        <p:spPr/>
        <p:txBody>
          <a:bodyPr>
            <a:normAutofit/>
          </a:bodyPr>
          <a:lstStyle/>
          <a:p>
            <a:r>
              <a:rPr lang="en-US" sz="2400" dirty="0"/>
              <a:t>200</a:t>
            </a:r>
            <a:r>
              <a:rPr lang="en-US" sz="2000" dirty="0"/>
              <a:t>+ y</a:t>
            </a:r>
            <a:r>
              <a:rPr lang="en-US" sz="2000" dirty="0" smtClean="0"/>
              <a:t>ear heritage </a:t>
            </a:r>
            <a:r>
              <a:rPr lang="en-US" sz="2000" dirty="0"/>
              <a:t>as the “Insurance Capital” of the U.S.</a:t>
            </a:r>
          </a:p>
          <a:p>
            <a:r>
              <a:rPr lang="en-US" sz="2000" dirty="0"/>
              <a:t>Home to more service providers, fronting carriers and reinsurers dedicated to the captive industry than almost any other US domicile</a:t>
            </a:r>
          </a:p>
          <a:p>
            <a:r>
              <a:rPr lang="en-US" sz="2000" dirty="0"/>
              <a:t>Convenient location at the crossroads of the Northeast</a:t>
            </a:r>
          </a:p>
          <a:p>
            <a:r>
              <a:rPr lang="en-US" sz="2000" dirty="0"/>
              <a:t>State government has identified the captive marketplace as a huge growth opportunity for the state and is dedicating tremendous resources to develop Connecticut as a first class domicile</a:t>
            </a:r>
          </a:p>
          <a:p>
            <a:r>
              <a:rPr lang="en-US" sz="2000" dirty="0"/>
              <a:t>Ranks #1 in the U.S. in insurance jobs per capita</a:t>
            </a:r>
          </a:p>
          <a:p>
            <a:r>
              <a:rPr lang="en-US" sz="2000" dirty="0"/>
              <a:t>Ranks #1 in the U.S. in life premiums written</a:t>
            </a:r>
          </a:p>
          <a:p>
            <a:r>
              <a:rPr lang="en-US" sz="2000" dirty="0"/>
              <a:t>Ranks #2 in the U.S. for ALL premiums written</a:t>
            </a:r>
          </a:p>
          <a:p>
            <a:endParaRPr lang="en-US" sz="2000" dirty="0"/>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52</a:t>
            </a:fld>
            <a:endParaRPr lang="en-US">
              <a:solidFill>
                <a:prstClr val="black">
                  <a:lumMod val="65000"/>
                  <a:lumOff val="35000"/>
                </a:prstClr>
              </a:solidFill>
            </a:endParaRPr>
          </a:p>
        </p:txBody>
      </p:sp>
    </p:spTree>
    <p:extLst>
      <p:ext uri="{BB962C8B-B14F-4D97-AF65-F5344CB8AC3E}">
        <p14:creationId xmlns:p14="http://schemas.microsoft.com/office/powerpoint/2010/main" val="70595499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16632"/>
            <a:ext cx="8229600" cy="1140736"/>
          </a:xfrm>
        </p:spPr>
        <p:txBody>
          <a:bodyPr>
            <a:normAutofit/>
          </a:bodyPr>
          <a:lstStyle/>
          <a:p>
            <a:r>
              <a:rPr lang="en-GB" sz="2400" dirty="0" smtClean="0"/>
              <a:t>Captive Structures</a:t>
            </a:r>
            <a:endParaRPr lang="en-GB" sz="2400" dirty="0"/>
          </a:p>
        </p:txBody>
      </p:sp>
      <p:sp>
        <p:nvSpPr>
          <p:cNvPr id="3" name="Content Placeholder 4"/>
          <p:cNvSpPr>
            <a:spLocks noGrp="1"/>
          </p:cNvSpPr>
          <p:nvPr>
            <p:ph sz="half" idx="1"/>
          </p:nvPr>
        </p:nvSpPr>
        <p:spPr>
          <a:xfrm>
            <a:off x="5148064" y="1556792"/>
            <a:ext cx="3432380" cy="4868162"/>
          </a:xfrm>
        </p:spPr>
        <p:txBody>
          <a:bodyPr>
            <a:noAutofit/>
          </a:bodyPr>
          <a:lstStyle/>
          <a:p>
            <a:r>
              <a:rPr lang="en-US" sz="1600" dirty="0" smtClean="0"/>
              <a:t>Representing 70% of the total  US captive count and 64% of the non-US captive count, single parent captives continue to be the preferred structure of captive owners</a:t>
            </a:r>
            <a:endParaRPr lang="en-US" sz="1600" dirty="0"/>
          </a:p>
          <a:p>
            <a:r>
              <a:rPr lang="en-US" sz="1600" dirty="0" smtClean="0"/>
              <a:t>Special purpose vehicles (SPVs) accounted for 7% of the US benchmarked captives and 11% of the non-US benchmarked captives</a:t>
            </a:r>
          </a:p>
          <a:p>
            <a:pPr lvl="1"/>
            <a:r>
              <a:rPr lang="en-US" sz="1600" dirty="0" smtClean="0"/>
              <a:t>SPVs include life, XXX, ILS/SPI, etc.</a:t>
            </a:r>
          </a:p>
          <a:p>
            <a:pPr lvl="1"/>
            <a:r>
              <a:rPr lang="en-US" sz="1600" dirty="0" smtClean="0"/>
              <a:t>Marsh continues to see growth in its overall portfolio of SPV companies</a:t>
            </a:r>
          </a:p>
          <a:p>
            <a:pPr lvl="1"/>
            <a:r>
              <a:rPr lang="en-US" sz="1600" dirty="0" smtClean="0"/>
              <a:t>SPVs increased from 108 in 2014 to more than 112 in 2015</a:t>
            </a:r>
            <a:endParaRPr lang="en-US" sz="16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5" y="1556792"/>
            <a:ext cx="5000625"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82207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16632"/>
            <a:ext cx="8229600" cy="1140736"/>
          </a:xfrm>
        </p:spPr>
        <p:txBody>
          <a:bodyPr>
            <a:normAutofit/>
          </a:bodyPr>
          <a:lstStyle/>
          <a:p>
            <a:r>
              <a:rPr lang="en-GB" sz="2400" dirty="0" smtClean="0"/>
              <a:t>Policy Structures</a:t>
            </a:r>
            <a:endParaRPr lang="en-GB" sz="2400" dirty="0"/>
          </a:p>
        </p:txBody>
      </p:sp>
      <p:grpSp>
        <p:nvGrpSpPr>
          <p:cNvPr id="5" name="Group 1"/>
          <p:cNvGrpSpPr>
            <a:grpSpLocks/>
          </p:cNvGrpSpPr>
          <p:nvPr/>
        </p:nvGrpSpPr>
        <p:grpSpPr bwMode="auto">
          <a:xfrm>
            <a:off x="355600" y="1371600"/>
            <a:ext cx="8512175" cy="4795837"/>
            <a:chOff x="363538" y="1181100"/>
            <a:chExt cx="8512175" cy="5168900"/>
          </a:xfrm>
        </p:grpSpPr>
        <p:sp>
          <p:nvSpPr>
            <p:cNvPr id="6" name="AutoShape 2"/>
            <p:cNvSpPr>
              <a:spLocks noChangeArrowheads="1"/>
            </p:cNvSpPr>
            <p:nvPr/>
          </p:nvSpPr>
          <p:spPr bwMode="auto">
            <a:xfrm>
              <a:off x="5465763" y="4368800"/>
              <a:ext cx="244475" cy="1004888"/>
            </a:xfrm>
            <a:prstGeom prst="downArrow">
              <a:avLst>
                <a:gd name="adj1" fmla="val 50000"/>
                <a:gd name="adj2" fmla="val 102760"/>
              </a:avLst>
            </a:prstGeom>
            <a:solidFill>
              <a:srgbClr val="00A8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itchFamily="2" charset="2"/>
                <a:defRPr sz="2400">
                  <a:solidFill>
                    <a:schemeClr val="tx1"/>
                  </a:solidFill>
                  <a:latin typeface="Arial" charset="0"/>
                </a:defRPr>
              </a:lvl1pPr>
              <a:lvl2pPr marL="742950" indent="-285750">
                <a:spcBef>
                  <a:spcPct val="20000"/>
                </a:spcBef>
                <a:buClr>
                  <a:schemeClr val="tx1"/>
                </a:buClr>
                <a:buSzPct val="135000"/>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ClrTx/>
                <a:buFontTx/>
                <a:buNone/>
              </a:pPr>
              <a:endParaRPr lang="en-US" altLang="en-US" sz="1800"/>
            </a:p>
          </p:txBody>
        </p:sp>
        <p:sp>
          <p:nvSpPr>
            <p:cNvPr id="7" name="AutoShape 3"/>
            <p:cNvSpPr>
              <a:spLocks noChangeArrowheads="1"/>
            </p:cNvSpPr>
            <p:nvPr/>
          </p:nvSpPr>
          <p:spPr bwMode="auto">
            <a:xfrm>
              <a:off x="5465763" y="2628900"/>
              <a:ext cx="244475" cy="1004888"/>
            </a:xfrm>
            <a:prstGeom prst="upArrow">
              <a:avLst>
                <a:gd name="adj1" fmla="val 50000"/>
                <a:gd name="adj2" fmla="val 102760"/>
              </a:avLst>
            </a:prstGeom>
            <a:solidFill>
              <a:srgbClr val="00A8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itchFamily="2" charset="2"/>
                <a:defRPr sz="2400">
                  <a:solidFill>
                    <a:schemeClr val="tx1"/>
                  </a:solidFill>
                  <a:latin typeface="Arial" charset="0"/>
                </a:defRPr>
              </a:lvl1pPr>
              <a:lvl2pPr marL="742950" indent="-285750">
                <a:spcBef>
                  <a:spcPct val="20000"/>
                </a:spcBef>
                <a:buClr>
                  <a:schemeClr val="tx1"/>
                </a:buClr>
                <a:buSzPct val="135000"/>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ClrTx/>
                <a:buFontTx/>
                <a:buNone/>
              </a:pPr>
              <a:endParaRPr lang="en-US" altLang="en-US" sz="1800"/>
            </a:p>
          </p:txBody>
        </p:sp>
        <p:sp>
          <p:nvSpPr>
            <p:cNvPr id="8" name="AutoShape 4"/>
            <p:cNvSpPr>
              <a:spLocks noChangeArrowheads="1"/>
            </p:cNvSpPr>
            <p:nvPr/>
          </p:nvSpPr>
          <p:spPr bwMode="auto">
            <a:xfrm>
              <a:off x="1123950" y="5029200"/>
              <a:ext cx="244475" cy="320675"/>
            </a:xfrm>
            <a:prstGeom prst="downArrow">
              <a:avLst>
                <a:gd name="adj1" fmla="val 50000"/>
                <a:gd name="adj2" fmla="val 32792"/>
              </a:avLst>
            </a:prstGeom>
            <a:solidFill>
              <a:srgbClr val="00A8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itchFamily="2" charset="2"/>
                <a:defRPr sz="2400">
                  <a:solidFill>
                    <a:schemeClr val="tx1"/>
                  </a:solidFill>
                  <a:latin typeface="Arial" charset="0"/>
                </a:defRPr>
              </a:lvl1pPr>
              <a:lvl2pPr marL="742950" indent="-285750">
                <a:spcBef>
                  <a:spcPct val="20000"/>
                </a:spcBef>
                <a:buClr>
                  <a:schemeClr val="tx1"/>
                </a:buClr>
                <a:buSzPct val="135000"/>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ClrTx/>
                <a:buFontTx/>
                <a:buNone/>
              </a:pPr>
              <a:endParaRPr lang="en-US" altLang="en-US" sz="1800"/>
            </a:p>
          </p:txBody>
        </p:sp>
        <p:sp>
          <p:nvSpPr>
            <p:cNvPr id="9" name="AutoShape 5"/>
            <p:cNvSpPr>
              <a:spLocks noChangeArrowheads="1"/>
            </p:cNvSpPr>
            <p:nvPr/>
          </p:nvSpPr>
          <p:spPr bwMode="auto">
            <a:xfrm>
              <a:off x="1123950" y="3886200"/>
              <a:ext cx="244475" cy="320675"/>
            </a:xfrm>
            <a:prstGeom prst="downArrow">
              <a:avLst>
                <a:gd name="adj1" fmla="val 50000"/>
                <a:gd name="adj2" fmla="val 32792"/>
              </a:avLst>
            </a:prstGeom>
            <a:solidFill>
              <a:srgbClr val="00A8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itchFamily="2" charset="2"/>
                <a:defRPr sz="2400">
                  <a:solidFill>
                    <a:schemeClr val="tx1"/>
                  </a:solidFill>
                  <a:latin typeface="Arial" charset="0"/>
                </a:defRPr>
              </a:lvl1pPr>
              <a:lvl2pPr marL="742950" indent="-285750">
                <a:spcBef>
                  <a:spcPct val="20000"/>
                </a:spcBef>
                <a:buClr>
                  <a:schemeClr val="tx1"/>
                </a:buClr>
                <a:buSzPct val="135000"/>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ClrTx/>
                <a:buFontTx/>
                <a:buNone/>
              </a:pPr>
              <a:endParaRPr lang="en-US" altLang="en-US" sz="1800"/>
            </a:p>
          </p:txBody>
        </p:sp>
        <p:sp>
          <p:nvSpPr>
            <p:cNvPr id="10" name="AutoShape 6"/>
            <p:cNvSpPr>
              <a:spLocks noChangeArrowheads="1"/>
            </p:cNvSpPr>
            <p:nvPr/>
          </p:nvSpPr>
          <p:spPr bwMode="auto">
            <a:xfrm>
              <a:off x="1123950" y="2628900"/>
              <a:ext cx="242888" cy="317500"/>
            </a:xfrm>
            <a:prstGeom prst="upArrow">
              <a:avLst>
                <a:gd name="adj1" fmla="val 50000"/>
                <a:gd name="adj2" fmla="val 32680"/>
              </a:avLst>
            </a:prstGeom>
            <a:solidFill>
              <a:srgbClr val="00A8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itchFamily="2" charset="2"/>
                <a:defRPr sz="2400">
                  <a:solidFill>
                    <a:schemeClr val="tx1"/>
                  </a:solidFill>
                  <a:latin typeface="Arial" charset="0"/>
                </a:defRPr>
              </a:lvl1pPr>
              <a:lvl2pPr marL="742950" indent="-285750">
                <a:spcBef>
                  <a:spcPct val="20000"/>
                </a:spcBef>
                <a:buClr>
                  <a:schemeClr val="tx1"/>
                </a:buClr>
                <a:buSzPct val="135000"/>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ClrTx/>
                <a:buFontTx/>
                <a:buNone/>
              </a:pPr>
              <a:endParaRPr lang="en-US" altLang="en-US" sz="1800"/>
            </a:p>
          </p:txBody>
        </p:sp>
        <p:grpSp>
          <p:nvGrpSpPr>
            <p:cNvPr id="11" name="Group 8"/>
            <p:cNvGrpSpPr>
              <a:grpSpLocks/>
            </p:cNvGrpSpPr>
            <p:nvPr/>
          </p:nvGrpSpPr>
          <p:grpSpPr bwMode="auto">
            <a:xfrm>
              <a:off x="488950" y="1757363"/>
              <a:ext cx="1571625" cy="868362"/>
              <a:chOff x="323" y="1107"/>
              <a:chExt cx="1040" cy="547"/>
            </a:xfrm>
          </p:grpSpPr>
          <p:sp>
            <p:nvSpPr>
              <p:cNvPr id="39" name="Rectangle 9"/>
              <p:cNvSpPr>
                <a:spLocks noChangeArrowheads="1"/>
              </p:cNvSpPr>
              <p:nvPr/>
            </p:nvSpPr>
            <p:spPr bwMode="gray">
              <a:xfrm>
                <a:off x="329" y="1493"/>
                <a:ext cx="1034" cy="161"/>
              </a:xfrm>
              <a:prstGeom prst="rect">
                <a:avLst/>
              </a:prstGeom>
              <a:solidFill>
                <a:srgbClr val="00A8C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81724" anchor="ctr"/>
              <a:lstStyle>
                <a:lvl1pPr>
                  <a:spcBef>
                    <a:spcPct val="20000"/>
                  </a:spcBef>
                  <a:buClr>
                    <a:schemeClr val="tx1"/>
                  </a:buClr>
                  <a:buFont typeface="Wingdings" pitchFamily="2" charset="2"/>
                  <a:defRPr sz="2400">
                    <a:solidFill>
                      <a:schemeClr val="tx1"/>
                    </a:solidFill>
                    <a:latin typeface="Arial" charset="0"/>
                  </a:defRPr>
                </a:lvl1pPr>
                <a:lvl2pPr marL="742950" indent="-285750">
                  <a:spcBef>
                    <a:spcPct val="20000"/>
                  </a:spcBef>
                  <a:buClr>
                    <a:schemeClr val="tx1"/>
                  </a:buClr>
                  <a:buSzPct val="135000"/>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ClrTx/>
                  <a:buFontTx/>
                  <a:buNone/>
                </a:pPr>
                <a:r>
                  <a:rPr lang="en-US" altLang="en-US" sz="1200" b="1">
                    <a:solidFill>
                      <a:srgbClr val="FFFFFF"/>
                    </a:solidFill>
                  </a:rPr>
                  <a:t>Owner / Insured</a:t>
                </a:r>
              </a:p>
            </p:txBody>
          </p:sp>
          <p:pic>
            <p:nvPicPr>
              <p:cNvPr id="40" name="Picture 10" descr="MP900444110[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 y="1107"/>
                <a:ext cx="1034"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Box 11"/>
            <p:cNvSpPr txBox="1">
              <a:spLocks noChangeArrowheads="1"/>
            </p:cNvSpPr>
            <p:nvPr/>
          </p:nvSpPr>
          <p:spPr bwMode="auto">
            <a:xfrm>
              <a:off x="712788" y="1231900"/>
              <a:ext cx="3749675" cy="3968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339966"/>
                    </a:outerShdw>
                  </a:effectLst>
                </a14:hiddenEffects>
              </a:ext>
            </a:extLst>
          </p:spPr>
          <p:txBody>
            <a:bodyPr>
              <a:spAutoFit/>
            </a:bodyPr>
            <a:lstStyle>
              <a:lvl1pPr>
                <a:spcBef>
                  <a:spcPct val="20000"/>
                </a:spcBef>
                <a:buClr>
                  <a:schemeClr val="tx1"/>
                </a:buClr>
                <a:buFont typeface="Wingdings" pitchFamily="2" charset="2"/>
                <a:defRPr sz="2400">
                  <a:solidFill>
                    <a:schemeClr val="tx1"/>
                  </a:solidFill>
                  <a:latin typeface="Arial" charset="0"/>
                </a:defRPr>
              </a:lvl1pPr>
              <a:lvl2pPr marL="742950" indent="-285750">
                <a:spcBef>
                  <a:spcPct val="20000"/>
                </a:spcBef>
                <a:buClr>
                  <a:schemeClr val="tx1"/>
                </a:buClr>
                <a:buSzPct val="135000"/>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ClrTx/>
                <a:buFontTx/>
                <a:buNone/>
              </a:pPr>
              <a:r>
                <a:rPr lang="en-US" altLang="en-US" sz="2000" b="1"/>
                <a:t>Fronted Reinsurance Captive</a:t>
              </a:r>
            </a:p>
          </p:txBody>
        </p:sp>
        <p:grpSp>
          <p:nvGrpSpPr>
            <p:cNvPr id="13" name="Group 12"/>
            <p:cNvGrpSpPr>
              <a:grpSpLocks/>
            </p:cNvGrpSpPr>
            <p:nvPr/>
          </p:nvGrpSpPr>
          <p:grpSpPr bwMode="auto">
            <a:xfrm>
              <a:off x="477838" y="2924175"/>
              <a:ext cx="1565275" cy="995363"/>
              <a:chOff x="316" y="1818"/>
              <a:chExt cx="1036" cy="627"/>
            </a:xfrm>
            <a:solidFill>
              <a:srgbClr val="00A8C8"/>
            </a:solidFill>
          </p:grpSpPr>
          <p:pic>
            <p:nvPicPr>
              <p:cNvPr id="37" name="Picture 13" descr="MP900443918[1]"/>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 y="1818"/>
                <a:ext cx="1036" cy="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 name="Rectangle 14"/>
              <p:cNvSpPr>
                <a:spLocks noChangeArrowheads="1"/>
              </p:cNvSpPr>
              <p:nvPr/>
            </p:nvSpPr>
            <p:spPr bwMode="gray">
              <a:xfrm>
                <a:off x="317" y="2198"/>
                <a:ext cx="1034" cy="247"/>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81724"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100" b="1" dirty="0" smtClean="0">
                    <a:solidFill>
                      <a:srgbClr val="FFFFFF"/>
                    </a:solidFill>
                  </a:rPr>
                  <a:t>Admitted </a:t>
                </a:r>
              </a:p>
              <a:p>
                <a:pPr algn="ctr" eaLnBrk="1" hangingPunct="1">
                  <a:defRPr/>
                </a:pPr>
                <a:r>
                  <a:rPr lang="en-US" altLang="en-US" sz="1100" b="1" dirty="0" smtClean="0">
                    <a:solidFill>
                      <a:srgbClr val="FFFFFF"/>
                    </a:solidFill>
                  </a:rPr>
                  <a:t>Fronting Insurer</a:t>
                </a:r>
              </a:p>
            </p:txBody>
          </p:sp>
        </p:grpSp>
        <p:grpSp>
          <p:nvGrpSpPr>
            <p:cNvPr id="14" name="Group 15"/>
            <p:cNvGrpSpPr>
              <a:grpSpLocks/>
            </p:cNvGrpSpPr>
            <p:nvPr/>
          </p:nvGrpSpPr>
          <p:grpSpPr bwMode="auto">
            <a:xfrm>
              <a:off x="490538" y="4202113"/>
              <a:ext cx="1565275" cy="868362"/>
              <a:chOff x="1484" y="2631"/>
              <a:chExt cx="1274" cy="651"/>
            </a:xfrm>
            <a:solidFill>
              <a:srgbClr val="00A8C8"/>
            </a:solidFill>
          </p:grpSpPr>
          <p:pic>
            <p:nvPicPr>
              <p:cNvPr id="35" name="Picture 16" descr="MP900438644[1]"/>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4" y="2631"/>
                <a:ext cx="1273" cy="4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 name="Rectangle 17"/>
              <p:cNvSpPr>
                <a:spLocks noChangeArrowheads="1"/>
              </p:cNvSpPr>
              <p:nvPr/>
            </p:nvSpPr>
            <p:spPr bwMode="gray">
              <a:xfrm>
                <a:off x="1485" y="3092"/>
                <a:ext cx="1273" cy="190"/>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81724"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200" b="1" dirty="0" smtClean="0">
                    <a:solidFill>
                      <a:srgbClr val="FFFFFF"/>
                    </a:solidFill>
                  </a:rPr>
                  <a:t>Captive</a:t>
                </a:r>
              </a:p>
            </p:txBody>
          </p:sp>
        </p:grpSp>
        <p:grpSp>
          <p:nvGrpSpPr>
            <p:cNvPr id="15" name="Group 18"/>
            <p:cNvGrpSpPr>
              <a:grpSpLocks/>
            </p:cNvGrpSpPr>
            <p:nvPr/>
          </p:nvGrpSpPr>
          <p:grpSpPr bwMode="auto">
            <a:xfrm>
              <a:off x="471488" y="5349875"/>
              <a:ext cx="1566862" cy="855663"/>
              <a:chOff x="312" y="3298"/>
              <a:chExt cx="1036" cy="539"/>
            </a:xfrm>
            <a:solidFill>
              <a:srgbClr val="00A8C8"/>
            </a:solidFill>
          </p:grpSpPr>
          <p:pic>
            <p:nvPicPr>
              <p:cNvPr id="33" name="Picture 19" descr="MP910218762[1]"/>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 y="3298"/>
                <a:ext cx="1035" cy="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4" name="Rectangle 20"/>
              <p:cNvSpPr>
                <a:spLocks noChangeArrowheads="1"/>
              </p:cNvSpPr>
              <p:nvPr/>
            </p:nvSpPr>
            <p:spPr bwMode="gray">
              <a:xfrm>
                <a:off x="313" y="3678"/>
                <a:ext cx="1035" cy="159"/>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81724"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200" b="1" dirty="0" smtClean="0">
                    <a:solidFill>
                      <a:srgbClr val="FFFFFF"/>
                    </a:solidFill>
                  </a:rPr>
                  <a:t>Reinsurer</a:t>
                </a:r>
              </a:p>
            </p:txBody>
          </p:sp>
        </p:grpSp>
        <p:sp>
          <p:nvSpPr>
            <p:cNvPr id="16" name="Text Box 21"/>
            <p:cNvSpPr txBox="1">
              <a:spLocks noChangeArrowheads="1"/>
            </p:cNvSpPr>
            <p:nvPr/>
          </p:nvSpPr>
          <p:spPr bwMode="auto">
            <a:xfrm>
              <a:off x="4946650" y="1231900"/>
              <a:ext cx="3748088" cy="3968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339966"/>
                    </a:outerShdw>
                  </a:effectLst>
                </a14:hiddenEffects>
              </a:ext>
            </a:extLst>
          </p:spPr>
          <p:txBody>
            <a:bodyPr>
              <a:spAutoFit/>
            </a:bodyPr>
            <a:lstStyle>
              <a:lvl1pPr>
                <a:spcBef>
                  <a:spcPct val="20000"/>
                </a:spcBef>
                <a:buClr>
                  <a:schemeClr val="tx1"/>
                </a:buClr>
                <a:buFont typeface="Wingdings" pitchFamily="2" charset="2"/>
                <a:defRPr sz="2400">
                  <a:solidFill>
                    <a:schemeClr val="tx1"/>
                  </a:solidFill>
                  <a:latin typeface="Arial" charset="0"/>
                </a:defRPr>
              </a:lvl1pPr>
              <a:lvl2pPr marL="742950" indent="-285750">
                <a:spcBef>
                  <a:spcPct val="20000"/>
                </a:spcBef>
                <a:buClr>
                  <a:schemeClr val="tx1"/>
                </a:buClr>
                <a:buSzPct val="135000"/>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ClrTx/>
                <a:buFontTx/>
                <a:buNone/>
              </a:pPr>
              <a:r>
                <a:rPr lang="en-US" altLang="en-US" sz="2000" b="1"/>
                <a:t>Direct Issue Captive</a:t>
              </a:r>
            </a:p>
          </p:txBody>
        </p:sp>
        <p:sp>
          <p:nvSpPr>
            <p:cNvPr id="17" name="Text Box 22"/>
            <p:cNvSpPr txBox="1">
              <a:spLocks noChangeArrowheads="1"/>
            </p:cNvSpPr>
            <p:nvPr/>
          </p:nvSpPr>
          <p:spPr bwMode="auto">
            <a:xfrm>
              <a:off x="2152650" y="1929204"/>
              <a:ext cx="2236788" cy="129370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339966"/>
                    </a:outerShdw>
                  </a:effectLst>
                </a14:hiddenEffects>
              </a:ext>
            </a:extLst>
          </p:spPr>
          <p:txBody>
            <a:bodyPr>
              <a:spAutoFit/>
            </a:bodyPr>
            <a:lstStyle>
              <a:lvl1pPr>
                <a:spcBef>
                  <a:spcPct val="20000"/>
                </a:spcBef>
                <a:buClr>
                  <a:schemeClr val="tx1"/>
                </a:buClr>
                <a:buFont typeface="Wingdings" pitchFamily="2" charset="2"/>
                <a:defRPr sz="2400">
                  <a:solidFill>
                    <a:schemeClr val="tx1"/>
                  </a:solidFill>
                  <a:latin typeface="Arial" charset="0"/>
                </a:defRPr>
              </a:lvl1pPr>
              <a:lvl2pPr marL="742950" indent="-285750">
                <a:spcBef>
                  <a:spcPct val="20000"/>
                </a:spcBef>
                <a:buClr>
                  <a:schemeClr val="tx1"/>
                </a:buClr>
                <a:buSzPct val="135000"/>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ClrTx/>
                <a:buFontTx/>
                <a:buNone/>
              </a:pPr>
              <a:r>
                <a:rPr lang="en-US" altLang="en-US" sz="1800" dirty="0"/>
                <a:t>Fronting insurer issues policies and arranges claims handling service</a:t>
              </a:r>
            </a:p>
          </p:txBody>
        </p:sp>
        <p:sp>
          <p:nvSpPr>
            <p:cNvPr id="18" name="Text Box 23"/>
            <p:cNvSpPr txBox="1">
              <a:spLocks noChangeArrowheads="1"/>
            </p:cNvSpPr>
            <p:nvPr/>
          </p:nvSpPr>
          <p:spPr bwMode="auto">
            <a:xfrm>
              <a:off x="2152650" y="3476624"/>
              <a:ext cx="2200275" cy="129370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339966"/>
                    </a:outerShdw>
                  </a:effectLst>
                </a14:hiddenEffects>
              </a:ext>
            </a:extLst>
          </p:spPr>
          <p:txBody>
            <a:bodyPr>
              <a:spAutoFit/>
            </a:bodyPr>
            <a:lstStyle>
              <a:lvl1pPr>
                <a:spcBef>
                  <a:spcPct val="20000"/>
                </a:spcBef>
                <a:buClr>
                  <a:schemeClr val="tx1"/>
                </a:buClr>
                <a:buFont typeface="Wingdings" pitchFamily="2" charset="2"/>
                <a:defRPr sz="2400">
                  <a:solidFill>
                    <a:schemeClr val="tx1"/>
                  </a:solidFill>
                  <a:latin typeface="Arial" charset="0"/>
                </a:defRPr>
              </a:lvl1pPr>
              <a:lvl2pPr marL="742950" indent="-285750">
                <a:spcBef>
                  <a:spcPct val="20000"/>
                </a:spcBef>
                <a:buClr>
                  <a:schemeClr val="tx1"/>
                </a:buClr>
                <a:buSzPct val="135000"/>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ClrTx/>
                <a:buFontTx/>
                <a:buNone/>
              </a:pPr>
              <a:r>
                <a:rPr lang="en-US" altLang="en-US" sz="1800"/>
                <a:t>Reinsurance cessions to captive; captive retains risk at agreed level</a:t>
              </a:r>
            </a:p>
          </p:txBody>
        </p:sp>
        <p:sp>
          <p:nvSpPr>
            <p:cNvPr id="19" name="Text Box 24"/>
            <p:cNvSpPr txBox="1">
              <a:spLocks noChangeArrowheads="1"/>
            </p:cNvSpPr>
            <p:nvPr/>
          </p:nvSpPr>
          <p:spPr bwMode="auto">
            <a:xfrm>
              <a:off x="2152650" y="4978400"/>
              <a:ext cx="2176463" cy="99515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339966"/>
                    </a:outerShdw>
                  </a:effectLst>
                </a14:hiddenEffects>
              </a:ext>
            </a:extLst>
          </p:spPr>
          <p:txBody>
            <a:bodyPr>
              <a:spAutoFit/>
            </a:bodyPr>
            <a:lstStyle>
              <a:lvl1pPr>
                <a:spcBef>
                  <a:spcPct val="20000"/>
                </a:spcBef>
                <a:buClr>
                  <a:schemeClr val="tx1"/>
                </a:buClr>
                <a:buFont typeface="Wingdings" pitchFamily="2" charset="2"/>
                <a:defRPr sz="2400">
                  <a:solidFill>
                    <a:schemeClr val="tx1"/>
                  </a:solidFill>
                  <a:latin typeface="Arial" charset="0"/>
                </a:defRPr>
              </a:lvl1pPr>
              <a:lvl2pPr marL="742950" indent="-285750">
                <a:spcBef>
                  <a:spcPct val="20000"/>
                </a:spcBef>
                <a:buClr>
                  <a:schemeClr val="tx1"/>
                </a:buClr>
                <a:buSzPct val="135000"/>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ClrTx/>
                <a:buFontTx/>
                <a:buNone/>
              </a:pPr>
              <a:r>
                <a:rPr lang="en-US" altLang="en-US" sz="1800"/>
                <a:t>Captive retrocedes risk in excess of its desired retention</a:t>
              </a:r>
            </a:p>
          </p:txBody>
        </p:sp>
        <p:sp>
          <p:nvSpPr>
            <p:cNvPr id="20" name="Rectangle 25"/>
            <p:cNvSpPr>
              <a:spLocks noChangeArrowheads="1"/>
            </p:cNvSpPr>
            <p:nvPr/>
          </p:nvSpPr>
          <p:spPr bwMode="auto">
            <a:xfrm>
              <a:off x="363538" y="1181100"/>
              <a:ext cx="4159250" cy="5168900"/>
            </a:xfrm>
            <a:prstGeom prst="rect">
              <a:avLst/>
            </a:prstGeom>
            <a:noFill/>
            <a:ln w="6350" algn="ctr">
              <a:solidFill>
                <a:schemeClr val="bg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107763" dir="18900000" algn="ctr" rotWithShape="0">
                      <a:srgbClr val="339966"/>
                    </a:outerShdw>
                  </a:effectLst>
                </a14:hiddenEffects>
              </a:ext>
            </a:extLst>
          </p:spPr>
          <p:txBody>
            <a:bodyPr wrap="none" anchor="ctr"/>
            <a:lstStyle>
              <a:lvl1pPr>
                <a:spcBef>
                  <a:spcPct val="20000"/>
                </a:spcBef>
                <a:buClr>
                  <a:schemeClr val="tx1"/>
                </a:buClr>
                <a:buFont typeface="Wingdings" pitchFamily="2" charset="2"/>
                <a:defRPr sz="2400">
                  <a:solidFill>
                    <a:schemeClr val="tx1"/>
                  </a:solidFill>
                  <a:latin typeface="Arial" charset="0"/>
                </a:defRPr>
              </a:lvl1pPr>
              <a:lvl2pPr marL="742950" indent="-285750">
                <a:spcBef>
                  <a:spcPct val="20000"/>
                </a:spcBef>
                <a:buClr>
                  <a:schemeClr val="tx1"/>
                </a:buClr>
                <a:buSzPct val="135000"/>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ClrTx/>
                <a:buFontTx/>
                <a:buNone/>
              </a:pPr>
              <a:endParaRPr lang="en-US" altLang="en-US" sz="1800"/>
            </a:p>
          </p:txBody>
        </p:sp>
        <p:sp>
          <p:nvSpPr>
            <p:cNvPr id="21" name="Rectangle 26"/>
            <p:cNvSpPr>
              <a:spLocks noChangeArrowheads="1"/>
            </p:cNvSpPr>
            <p:nvPr/>
          </p:nvSpPr>
          <p:spPr bwMode="auto">
            <a:xfrm>
              <a:off x="4716463" y="1181100"/>
              <a:ext cx="4159250" cy="5168900"/>
            </a:xfrm>
            <a:prstGeom prst="rect">
              <a:avLst/>
            </a:prstGeom>
            <a:noFill/>
            <a:ln w="6350" algn="ctr">
              <a:solidFill>
                <a:schemeClr val="bg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107763" dir="18900000" algn="ctr" rotWithShape="0">
                      <a:srgbClr val="339966"/>
                    </a:outerShdw>
                  </a:effectLst>
                </a14:hiddenEffects>
              </a:ext>
            </a:extLst>
          </p:spPr>
          <p:txBody>
            <a:bodyPr wrap="none" anchor="ctr"/>
            <a:lstStyle>
              <a:lvl1pPr>
                <a:spcBef>
                  <a:spcPct val="20000"/>
                </a:spcBef>
                <a:buClr>
                  <a:schemeClr val="tx1"/>
                </a:buClr>
                <a:buFont typeface="Wingdings" pitchFamily="2" charset="2"/>
                <a:defRPr sz="2400">
                  <a:solidFill>
                    <a:schemeClr val="tx1"/>
                  </a:solidFill>
                  <a:latin typeface="Arial" charset="0"/>
                </a:defRPr>
              </a:lvl1pPr>
              <a:lvl2pPr marL="742950" indent="-285750">
                <a:spcBef>
                  <a:spcPct val="20000"/>
                </a:spcBef>
                <a:buClr>
                  <a:schemeClr val="tx1"/>
                </a:buClr>
                <a:buSzPct val="135000"/>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ClrTx/>
                <a:buFontTx/>
                <a:buNone/>
              </a:pPr>
              <a:endParaRPr lang="en-US" altLang="en-US" sz="1800"/>
            </a:p>
          </p:txBody>
        </p:sp>
        <p:grpSp>
          <p:nvGrpSpPr>
            <p:cNvPr id="22" name="Group 27"/>
            <p:cNvGrpSpPr>
              <a:grpSpLocks/>
            </p:cNvGrpSpPr>
            <p:nvPr/>
          </p:nvGrpSpPr>
          <p:grpSpPr bwMode="auto">
            <a:xfrm>
              <a:off x="4865688" y="1757363"/>
              <a:ext cx="1573212" cy="868362"/>
              <a:chOff x="323" y="1107"/>
              <a:chExt cx="1040" cy="547"/>
            </a:xfrm>
            <a:solidFill>
              <a:srgbClr val="00A8C8"/>
            </a:solidFill>
          </p:grpSpPr>
          <p:sp>
            <p:nvSpPr>
              <p:cNvPr id="31" name="Rectangle 28"/>
              <p:cNvSpPr>
                <a:spLocks noChangeArrowheads="1"/>
              </p:cNvSpPr>
              <p:nvPr/>
            </p:nvSpPr>
            <p:spPr bwMode="gray">
              <a:xfrm>
                <a:off x="329" y="1493"/>
                <a:ext cx="1034" cy="161"/>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81724"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200" b="1" dirty="0" smtClean="0">
                    <a:solidFill>
                      <a:srgbClr val="FFFFFF"/>
                    </a:solidFill>
                  </a:rPr>
                  <a:t>Owner / Insured</a:t>
                </a:r>
              </a:p>
            </p:txBody>
          </p:sp>
          <p:pic>
            <p:nvPicPr>
              <p:cNvPr id="32" name="Picture 29" descr="MP900444110[1]"/>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 y="1107"/>
                <a:ext cx="1034" cy="3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3" name="Group 30"/>
            <p:cNvGrpSpPr>
              <a:grpSpLocks/>
            </p:cNvGrpSpPr>
            <p:nvPr/>
          </p:nvGrpSpPr>
          <p:grpSpPr bwMode="auto">
            <a:xfrm>
              <a:off x="4849813" y="5362575"/>
              <a:ext cx="1565275" cy="855663"/>
              <a:chOff x="312" y="3298"/>
              <a:chExt cx="1036" cy="539"/>
            </a:xfrm>
            <a:solidFill>
              <a:srgbClr val="00A8C8"/>
            </a:solidFill>
          </p:grpSpPr>
          <p:pic>
            <p:nvPicPr>
              <p:cNvPr id="29" name="Picture 31" descr="MP910218762[1]"/>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2" y="3298"/>
                <a:ext cx="1035" cy="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 name="Rectangle 32"/>
              <p:cNvSpPr>
                <a:spLocks noChangeArrowheads="1"/>
              </p:cNvSpPr>
              <p:nvPr/>
            </p:nvSpPr>
            <p:spPr bwMode="gray">
              <a:xfrm>
                <a:off x="313" y="3678"/>
                <a:ext cx="1035" cy="159"/>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81724"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200" b="1" dirty="0" smtClean="0">
                    <a:solidFill>
                      <a:srgbClr val="FFFFFF"/>
                    </a:solidFill>
                  </a:rPr>
                  <a:t>Reinsurer</a:t>
                </a:r>
              </a:p>
            </p:txBody>
          </p:sp>
        </p:grpSp>
        <p:grpSp>
          <p:nvGrpSpPr>
            <p:cNvPr id="24" name="Group 33"/>
            <p:cNvGrpSpPr>
              <a:grpSpLocks/>
            </p:cNvGrpSpPr>
            <p:nvPr/>
          </p:nvGrpSpPr>
          <p:grpSpPr bwMode="auto">
            <a:xfrm>
              <a:off x="4867275" y="3567113"/>
              <a:ext cx="1566863" cy="868362"/>
              <a:chOff x="1484" y="2631"/>
              <a:chExt cx="1274" cy="651"/>
            </a:xfrm>
            <a:solidFill>
              <a:srgbClr val="00A8C8"/>
            </a:solidFill>
          </p:grpSpPr>
          <p:pic>
            <p:nvPicPr>
              <p:cNvPr id="27" name="Picture 34" descr="MP900438644[1]"/>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84" y="2631"/>
                <a:ext cx="1273" cy="4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 name="Rectangle 35"/>
              <p:cNvSpPr>
                <a:spLocks noChangeArrowheads="1"/>
              </p:cNvSpPr>
              <p:nvPr/>
            </p:nvSpPr>
            <p:spPr bwMode="gray">
              <a:xfrm>
                <a:off x="1485" y="3092"/>
                <a:ext cx="1273" cy="190"/>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81724"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200" b="1" dirty="0" smtClean="0">
                    <a:solidFill>
                      <a:srgbClr val="FFFFFF"/>
                    </a:solidFill>
                  </a:rPr>
                  <a:t>Captive</a:t>
                </a:r>
              </a:p>
            </p:txBody>
          </p:sp>
        </p:grpSp>
        <p:sp>
          <p:nvSpPr>
            <p:cNvPr id="25" name="Text Box 36"/>
            <p:cNvSpPr txBox="1">
              <a:spLocks noChangeArrowheads="1"/>
            </p:cNvSpPr>
            <p:nvPr/>
          </p:nvSpPr>
          <p:spPr bwMode="auto">
            <a:xfrm>
              <a:off x="6481763" y="2024694"/>
              <a:ext cx="2236787" cy="189079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339966"/>
                    </a:outerShdw>
                  </a:effectLst>
                </a14:hiddenEffects>
              </a:ext>
            </a:extLst>
          </p:spPr>
          <p:txBody>
            <a:bodyPr>
              <a:spAutoFit/>
            </a:bodyPr>
            <a:lstStyle>
              <a:lvl1pPr>
                <a:spcBef>
                  <a:spcPct val="20000"/>
                </a:spcBef>
                <a:buClr>
                  <a:schemeClr val="tx1"/>
                </a:buClr>
                <a:buFont typeface="Wingdings" pitchFamily="2" charset="2"/>
                <a:defRPr sz="2400">
                  <a:solidFill>
                    <a:schemeClr val="tx1"/>
                  </a:solidFill>
                  <a:latin typeface="Arial" charset="0"/>
                </a:defRPr>
              </a:lvl1pPr>
              <a:lvl2pPr marL="742950" indent="-285750">
                <a:spcBef>
                  <a:spcPct val="20000"/>
                </a:spcBef>
                <a:buClr>
                  <a:schemeClr val="tx1"/>
                </a:buClr>
                <a:buSzPct val="135000"/>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ClrTx/>
                <a:buFontTx/>
                <a:buNone/>
              </a:pPr>
              <a:r>
                <a:rPr lang="en-US" altLang="en-US" sz="1800"/>
                <a:t>Captive insurer issues policies and arranges claims handling service and retains risk at agreed level</a:t>
              </a:r>
            </a:p>
          </p:txBody>
        </p:sp>
        <p:sp>
          <p:nvSpPr>
            <p:cNvPr id="26" name="Text Box 37"/>
            <p:cNvSpPr txBox="1">
              <a:spLocks noChangeArrowheads="1"/>
            </p:cNvSpPr>
            <p:nvPr/>
          </p:nvSpPr>
          <p:spPr bwMode="auto">
            <a:xfrm>
              <a:off x="6481763" y="4711700"/>
              <a:ext cx="2236787" cy="99515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339966"/>
                    </a:outerShdw>
                  </a:effectLst>
                </a14:hiddenEffects>
              </a:ext>
            </a:extLst>
          </p:spPr>
          <p:txBody>
            <a:bodyPr>
              <a:spAutoFit/>
            </a:bodyPr>
            <a:lstStyle>
              <a:lvl1pPr>
                <a:spcBef>
                  <a:spcPct val="20000"/>
                </a:spcBef>
                <a:buClr>
                  <a:schemeClr val="tx1"/>
                </a:buClr>
                <a:buFont typeface="Wingdings" pitchFamily="2" charset="2"/>
                <a:defRPr sz="2400">
                  <a:solidFill>
                    <a:schemeClr val="tx1"/>
                  </a:solidFill>
                  <a:latin typeface="Arial" charset="0"/>
                </a:defRPr>
              </a:lvl1pPr>
              <a:lvl2pPr marL="742950" indent="-285750">
                <a:spcBef>
                  <a:spcPct val="20000"/>
                </a:spcBef>
                <a:buClr>
                  <a:schemeClr val="tx1"/>
                </a:buClr>
                <a:buSzPct val="135000"/>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ClrTx/>
                <a:buFontTx/>
                <a:buNone/>
              </a:pPr>
              <a:r>
                <a:rPr lang="en-US" altLang="en-US" sz="1800"/>
                <a:t>Captive reinsures in excess of its desired retention</a:t>
              </a:r>
            </a:p>
          </p:txBody>
        </p:sp>
      </p:grpSp>
    </p:spTree>
    <p:custDataLst>
      <p:tags r:id="rId1"/>
    </p:custDataLst>
    <p:extLst>
      <p:ext uri="{BB962C8B-B14F-4D97-AF65-F5344CB8AC3E}">
        <p14:creationId xmlns:p14="http://schemas.microsoft.com/office/powerpoint/2010/main" val="1203175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16632"/>
            <a:ext cx="8229600" cy="1140736"/>
          </a:xfrm>
        </p:spPr>
        <p:txBody>
          <a:bodyPr>
            <a:normAutofit/>
          </a:bodyPr>
          <a:lstStyle/>
          <a:p>
            <a:r>
              <a:rPr lang="en-GB" sz="2400" dirty="0" smtClean="0"/>
              <a:t>Policy Structures: Fronted Reinsurance </a:t>
            </a:r>
            <a:endParaRPr lang="en-GB" sz="2400" dirty="0"/>
          </a:p>
        </p:txBody>
      </p:sp>
      <p:sp>
        <p:nvSpPr>
          <p:cNvPr id="41" name="Rectangle 3"/>
          <p:cNvSpPr>
            <a:spLocks noGrp="1" noChangeArrowheads="1"/>
          </p:cNvSpPr>
          <p:nvPr>
            <p:ph idx="1"/>
          </p:nvPr>
        </p:nvSpPr>
        <p:spPr>
          <a:xfrm>
            <a:off x="457200" y="1700808"/>
            <a:ext cx="8077200" cy="4349155"/>
          </a:xfrm>
        </p:spPr>
        <p:txBody>
          <a:bodyPr/>
          <a:lstStyle/>
          <a:p>
            <a:pPr eaLnBrk="1" hangingPunct="1">
              <a:defRPr/>
            </a:pPr>
            <a:r>
              <a:rPr lang="en-US" altLang="en-US" sz="2800" dirty="0" smtClean="0"/>
              <a:t>Reinsure when…</a:t>
            </a:r>
          </a:p>
          <a:p>
            <a:pPr lvl="1" eaLnBrk="1" hangingPunct="1">
              <a:defRPr/>
            </a:pPr>
            <a:r>
              <a:rPr lang="en-US" altLang="en-US" sz="2800" dirty="0" smtClean="0"/>
              <a:t>Admitted insurance policies are required</a:t>
            </a:r>
          </a:p>
          <a:p>
            <a:pPr lvl="1" eaLnBrk="1" hangingPunct="1">
              <a:defRPr/>
            </a:pPr>
            <a:r>
              <a:rPr lang="en-US" altLang="en-US" sz="2800" dirty="0"/>
              <a:t>Need to meet proof of financial responsibility requirements (property </a:t>
            </a:r>
            <a:r>
              <a:rPr lang="en-US" altLang="en-US" sz="2800" dirty="0" smtClean="0"/>
              <a:t>-landlords</a:t>
            </a:r>
            <a:r>
              <a:rPr lang="en-US" altLang="en-US" sz="2800" dirty="0"/>
              <a:t>, products  liability -retailers</a:t>
            </a:r>
            <a:r>
              <a:rPr lang="en-US" altLang="en-US" sz="2800" dirty="0" smtClean="0"/>
              <a:t>)</a:t>
            </a:r>
          </a:p>
          <a:p>
            <a:pPr lvl="1" eaLnBrk="1" hangingPunct="1">
              <a:defRPr/>
            </a:pPr>
            <a:r>
              <a:rPr lang="en-GB" altLang="en-US" sz="2800" dirty="0" smtClean="0"/>
              <a:t>Security issues (A.M. Best rating)</a:t>
            </a:r>
          </a:p>
          <a:p>
            <a:pPr lvl="1" eaLnBrk="1" hangingPunct="1">
              <a:defRPr/>
            </a:pPr>
            <a:r>
              <a:rPr lang="en-GB" altLang="en-US" sz="2800" dirty="0" smtClean="0"/>
              <a:t>Providing insurance to unrelated parties</a:t>
            </a:r>
          </a:p>
          <a:p>
            <a:pPr lvl="1" eaLnBrk="1" hangingPunct="1">
              <a:defRPr/>
            </a:pPr>
            <a:endParaRPr lang="en-GB" altLang="en-US" sz="2800" dirty="0" smtClean="0"/>
          </a:p>
          <a:p>
            <a:pPr lvl="1" eaLnBrk="1" hangingPunct="1">
              <a:defRPr/>
            </a:pPr>
            <a:endParaRPr lang="en-GB" altLang="en-US" dirty="0" smtClean="0"/>
          </a:p>
          <a:p>
            <a:pPr lvl="1" eaLnBrk="1" hangingPunct="1">
              <a:defRPr/>
            </a:pPr>
            <a:endParaRPr lang="en-GB" altLang="en-US" dirty="0" smtClean="0"/>
          </a:p>
          <a:p>
            <a:pPr lvl="1" eaLnBrk="1" hangingPunct="1">
              <a:defRPr/>
            </a:pPr>
            <a:endParaRPr lang="en-US" altLang="en-US" dirty="0" smtClean="0"/>
          </a:p>
          <a:p>
            <a:pPr marL="0" indent="0" eaLnBrk="1" hangingPunct="1">
              <a:defRPr/>
            </a:pPr>
            <a:endParaRPr lang="en-US" altLang="en-US" dirty="0" smtClean="0"/>
          </a:p>
        </p:txBody>
      </p:sp>
    </p:spTree>
    <p:custDataLst>
      <p:tags r:id="rId1"/>
    </p:custDataLst>
    <p:extLst>
      <p:ext uri="{BB962C8B-B14F-4D97-AF65-F5344CB8AC3E}">
        <p14:creationId xmlns:p14="http://schemas.microsoft.com/office/powerpoint/2010/main" val="3828037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16632"/>
            <a:ext cx="8229600" cy="1140736"/>
          </a:xfrm>
        </p:spPr>
        <p:txBody>
          <a:bodyPr>
            <a:normAutofit/>
          </a:bodyPr>
          <a:lstStyle/>
          <a:p>
            <a:r>
              <a:rPr lang="en-GB" sz="2400" dirty="0" smtClean="0"/>
              <a:t>Policy Structures: Direct Write</a:t>
            </a:r>
            <a:endParaRPr lang="en-GB" sz="2400" dirty="0"/>
          </a:p>
        </p:txBody>
      </p:sp>
      <p:sp>
        <p:nvSpPr>
          <p:cNvPr id="3" name="Rectangle 3"/>
          <p:cNvSpPr>
            <a:spLocks noGrp="1" noChangeArrowheads="1"/>
          </p:cNvSpPr>
          <p:nvPr>
            <p:ph idx="1"/>
          </p:nvPr>
        </p:nvSpPr>
        <p:spPr>
          <a:xfrm>
            <a:off x="457200" y="1916832"/>
            <a:ext cx="8006556" cy="4128071"/>
          </a:xfrm>
        </p:spPr>
        <p:txBody>
          <a:bodyPr/>
          <a:lstStyle/>
          <a:p>
            <a:pPr eaLnBrk="1" hangingPunct="1">
              <a:defRPr/>
            </a:pPr>
            <a:r>
              <a:rPr lang="en-US" altLang="en-US" sz="2800" dirty="0" smtClean="0"/>
              <a:t>Direct write when…</a:t>
            </a:r>
          </a:p>
          <a:p>
            <a:pPr lvl="1" eaLnBrk="1" hangingPunct="1">
              <a:defRPr/>
            </a:pPr>
            <a:r>
              <a:rPr lang="en-US" altLang="en-US" sz="2800" dirty="0" smtClean="0"/>
              <a:t>Insurance policies required</a:t>
            </a:r>
          </a:p>
          <a:p>
            <a:pPr lvl="1" eaLnBrk="1" hangingPunct="1">
              <a:defRPr/>
            </a:pPr>
            <a:r>
              <a:rPr lang="en-US" altLang="en-US" sz="2800" dirty="0" smtClean="0"/>
              <a:t>Admitted coverage not required</a:t>
            </a:r>
          </a:p>
          <a:p>
            <a:pPr lvl="1" eaLnBrk="1" hangingPunct="1">
              <a:defRPr/>
            </a:pPr>
            <a:r>
              <a:rPr lang="en-GB" altLang="en-US" sz="2800" dirty="0" smtClean="0"/>
              <a:t>Need formalized funding vehicle to allocate and track insurance expenses</a:t>
            </a:r>
          </a:p>
          <a:p>
            <a:pPr lvl="1" eaLnBrk="1" hangingPunct="1">
              <a:defRPr/>
            </a:pPr>
            <a:endParaRPr lang="en-GB" altLang="en-US" sz="2800" dirty="0" smtClean="0"/>
          </a:p>
          <a:p>
            <a:pPr lvl="1" eaLnBrk="1" hangingPunct="1">
              <a:defRPr/>
            </a:pPr>
            <a:endParaRPr lang="en-GB" altLang="en-US" sz="2800" dirty="0" smtClean="0"/>
          </a:p>
          <a:p>
            <a:pPr lvl="1" eaLnBrk="1" hangingPunct="1">
              <a:defRPr/>
            </a:pPr>
            <a:endParaRPr lang="en-GB" altLang="en-US" dirty="0" smtClean="0"/>
          </a:p>
          <a:p>
            <a:pPr lvl="1" eaLnBrk="1" hangingPunct="1">
              <a:defRPr/>
            </a:pPr>
            <a:endParaRPr lang="en-US" altLang="en-US" dirty="0" smtClean="0"/>
          </a:p>
          <a:p>
            <a:pPr marL="0" indent="0" eaLnBrk="1" hangingPunct="1">
              <a:defRPr/>
            </a:pPr>
            <a:endParaRPr lang="en-US" altLang="en-US" dirty="0" smtClean="0"/>
          </a:p>
        </p:txBody>
      </p:sp>
    </p:spTree>
    <p:custDataLst>
      <p:tags r:id="rId1"/>
    </p:custDataLst>
    <p:extLst>
      <p:ext uri="{BB962C8B-B14F-4D97-AF65-F5344CB8AC3E}">
        <p14:creationId xmlns:p14="http://schemas.microsoft.com/office/powerpoint/2010/main" val="27875795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PREFIX" val="TW_"/>
  <p:tag name="TW_FOOTER" val="Watermark"/>
  <p:tag name="TW_TEMPLATENAME" val="Towers Watson.pptx"/>
  <p:tag name="TW_CREATEDATE" val="08 August 2013"/>
  <p:tag name="TW_DPI" val=""/>
</p:tagLst>
</file>

<file path=ppt/tags/tag10.xml><?xml version="1.0" encoding="utf-8"?>
<p:tagLst xmlns:a="http://schemas.openxmlformats.org/drawingml/2006/main" xmlns:r="http://schemas.openxmlformats.org/officeDocument/2006/relationships" xmlns:p="http://schemas.openxmlformats.org/presentationml/2006/main">
  <p:tag name="TW_DELETETEXT" val="YES"/>
</p:tagLst>
</file>

<file path=ppt/tags/tag11.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12.xml><?xml version="1.0" encoding="utf-8"?>
<p:tagLst xmlns:a="http://schemas.openxmlformats.org/drawingml/2006/main" xmlns:r="http://schemas.openxmlformats.org/officeDocument/2006/relationships" xmlns:p="http://schemas.openxmlformats.org/presentationml/2006/main">
  <p:tag name="TW_DELETETEXT" val="YES"/>
</p:tagLst>
</file>

<file path=ppt/tags/tag13.xml><?xml version="1.0" encoding="utf-8"?>
<p:tagLst xmlns:a="http://schemas.openxmlformats.org/drawingml/2006/main" xmlns:r="http://schemas.openxmlformats.org/officeDocument/2006/relationships" xmlns:p="http://schemas.openxmlformats.org/presentationml/2006/main">
  <p:tag name="TW_SHAPETYPE" val="TABLE White on Red"/>
</p:tagLst>
</file>

<file path=ppt/tags/tag2.xml><?xml version="1.0" encoding="utf-8"?>
<p:tagLst xmlns:a="http://schemas.openxmlformats.org/drawingml/2006/main" xmlns:r="http://schemas.openxmlformats.org/officeDocument/2006/relationships" xmlns:p="http://schemas.openxmlformats.org/presentationml/2006/main">
  <p:tag name="TW_DIALOGNAME" val="Title"/>
  <p:tag name="TW_SHORTNAME" val="BASIC"/>
  <p:tag name="TW_ASSOCIATEDSLIDES" val=""/>
  <p:tag name="TW_INNEWPRESENTATION" val="YES"/>
  <p:tag name="TW_ONINSERTSLIDEDLG" val="YES"/>
</p:tagLst>
</file>

<file path=ppt/tags/tag3.xml><?xml version="1.0" encoding="utf-8"?>
<p:tagLst xmlns:a="http://schemas.openxmlformats.org/drawingml/2006/main" xmlns:r="http://schemas.openxmlformats.org/officeDocument/2006/relationships" xmlns:p="http://schemas.openxmlformats.org/presentationml/2006/main">
  <p:tag name="TW_DELETETEXT" val="YES"/>
</p:tagLst>
</file>

<file path=ppt/tags/tag4.xml><?xml version="1.0" encoding="utf-8"?>
<p:tagLst xmlns:a="http://schemas.openxmlformats.org/drawingml/2006/main" xmlns:r="http://schemas.openxmlformats.org/officeDocument/2006/relationships" xmlns:p="http://schemas.openxmlformats.org/presentationml/2006/main">
  <p:tag name="TW_DELETETEXT" val="YES"/>
</p:tagLst>
</file>

<file path=ppt/tags/tag5.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6.xml><?xml version="1.0" encoding="utf-8"?>
<p:tagLst xmlns:a="http://schemas.openxmlformats.org/drawingml/2006/main" xmlns:r="http://schemas.openxmlformats.org/officeDocument/2006/relationships" xmlns:p="http://schemas.openxmlformats.org/presentationml/2006/main">
  <p:tag name="TW_DELETETEXT" val="YES"/>
</p:tagLst>
</file>

<file path=ppt/tags/tag7.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8.xml><?xml version="1.0" encoding="utf-8"?>
<p:tagLst xmlns:a="http://schemas.openxmlformats.org/drawingml/2006/main" xmlns:r="http://schemas.openxmlformats.org/officeDocument/2006/relationships" xmlns:p="http://schemas.openxmlformats.org/presentationml/2006/main">
  <p:tag name="TW_DELETETEXT" val="YES"/>
</p:tagLst>
</file>

<file path=ppt/tags/tag9.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1918</TotalTime>
  <Words>3487</Words>
  <Application>Microsoft Macintosh PowerPoint</Application>
  <PresentationFormat>On-screen Show (4:3)</PresentationFormat>
  <Paragraphs>536</Paragraphs>
  <Slides>52</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1" baseType="lpstr">
      <vt:lpstr>Calibri</vt:lpstr>
      <vt:lpstr>Century Schoolbook</vt:lpstr>
      <vt:lpstr>Constantia</vt:lpstr>
      <vt:lpstr>MS PGothic</vt:lpstr>
      <vt:lpstr>Wingdings</vt:lpstr>
      <vt:lpstr>Wingdings 2</vt:lpstr>
      <vt:lpstr>Arial</vt:lpstr>
      <vt:lpstr>Flow</vt:lpstr>
      <vt:lpstr>Worksheet</vt:lpstr>
      <vt:lpstr>Captives 101</vt:lpstr>
      <vt:lpstr>What is a Captive?</vt:lpstr>
      <vt:lpstr>How Does a Captive Operate?</vt:lpstr>
      <vt:lpstr>Number of Captives Worldwide</vt:lpstr>
      <vt:lpstr>Why Do Companies Form Captives?</vt:lpstr>
      <vt:lpstr>Captive Structures</vt:lpstr>
      <vt:lpstr>Policy Structures</vt:lpstr>
      <vt:lpstr>Policy Structures: Fronted Reinsurance </vt:lpstr>
      <vt:lpstr>Policy Structures: Direct Write</vt:lpstr>
      <vt:lpstr>Steps in Setting up a Captive</vt:lpstr>
      <vt:lpstr>Why Do a (Feasibility) Study?</vt:lpstr>
      <vt:lpstr>Feasibility Studies</vt:lpstr>
      <vt:lpstr>Captives: Roles of the Actuary</vt:lpstr>
      <vt:lpstr>Roles of the Actuary – Retention Analysis</vt:lpstr>
      <vt:lpstr>Roles of the Actuary – Feasibility Study</vt:lpstr>
      <vt:lpstr>Roles of the Actuary – Feasibility Study (cont.)</vt:lpstr>
      <vt:lpstr>Roles of the Actuary – Ongoing Operations</vt:lpstr>
      <vt:lpstr>Sample Timeline For Actuarial Work</vt:lpstr>
      <vt:lpstr>Captive Domicile - Onshore or Offshore?</vt:lpstr>
      <vt:lpstr>Evaluating Onshore Domiciles  </vt:lpstr>
      <vt:lpstr>Illustration: Estimated administrative costs and start up costs </vt:lpstr>
      <vt:lpstr>Capitalization</vt:lpstr>
      <vt:lpstr>Captive Taxation</vt:lpstr>
      <vt:lpstr>Types of Taxes</vt:lpstr>
      <vt:lpstr>Tax Benefits – Compared to Self-Insurance</vt:lpstr>
      <vt:lpstr>Tax Benefits – Compared to Self-Insurance, cont.</vt:lpstr>
      <vt:lpstr>Tax Benefits – Compared to Self-Insurance, cont.</vt:lpstr>
      <vt:lpstr>Premium Deductibility</vt:lpstr>
      <vt:lpstr>Tax Benefits – Compared to Self-Insurance, cont.</vt:lpstr>
      <vt:lpstr>Tax Benefits – Compared to Self-Insurance, cont.</vt:lpstr>
      <vt:lpstr>Tax Benefits – Compared to Self-Insurance, cont.</vt:lpstr>
      <vt:lpstr>Federal Tax Elections</vt:lpstr>
      <vt:lpstr>Quantifying Benefit of 831(b) Election</vt:lpstr>
      <vt:lpstr>The History</vt:lpstr>
      <vt:lpstr>The History of the War with the IRS, cont.</vt:lpstr>
      <vt:lpstr>The History of the War with the IRS, cont.</vt:lpstr>
      <vt:lpstr>The History of the War with the IRS, cont.</vt:lpstr>
      <vt:lpstr>The History of the War with the IRS, cont.</vt:lpstr>
      <vt:lpstr>The History of the War with the IRS, cont.</vt:lpstr>
      <vt:lpstr>What Constitutes Insurance?</vt:lpstr>
      <vt:lpstr>Risk Shifting</vt:lpstr>
      <vt:lpstr>Risk Distribution</vt:lpstr>
      <vt:lpstr>Risk Distribution</vt:lpstr>
      <vt:lpstr>Other Considerations</vt:lpstr>
      <vt:lpstr>Not Qualifying?</vt:lpstr>
      <vt:lpstr>State Premium Taxes</vt:lpstr>
      <vt:lpstr>Develop pro forma financial statements for the proposed captive program</vt:lpstr>
      <vt:lpstr>A captive could provide advantages going forward…</vt:lpstr>
      <vt:lpstr>A Captive surrounds itself with qualified service providers &amp; works with its parent/owner and the regulator in achieving its purposes</vt:lpstr>
      <vt:lpstr>A captive makes sense, what next?</vt:lpstr>
      <vt:lpstr>Why Connecticut?</vt:lpstr>
      <vt:lpstr>CONNECTICUT: The Thinking Person’s Domicile</vt:lpstr>
    </vt:vector>
  </TitlesOfParts>
  <Company>Towers Watson</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Grace (RFS/RCS/Corp, Hartford)</dc:creator>
  <cp:lastModifiedBy>Thomas Hodson</cp:lastModifiedBy>
  <cp:revision>231</cp:revision>
  <cp:lastPrinted>2017-10-11T20:58:09Z</cp:lastPrinted>
  <dcterms:created xsi:type="dcterms:W3CDTF">2011-05-25T11:39:35Z</dcterms:created>
  <dcterms:modified xsi:type="dcterms:W3CDTF">2017-10-25T01:49:10Z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Draft</vt:lpwstr>
  </property>
</Properties>
</file>