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  <p:sldId id="261" r:id="rId3"/>
    <p:sldId id="263" r:id="rId4"/>
    <p:sldId id="264" r:id="rId5"/>
    <p:sldId id="265" r:id="rId6"/>
    <p:sldId id="266" r:id="rId7"/>
    <p:sldId id="269" r:id="rId8"/>
    <p:sldId id="270" r:id="rId9"/>
    <p:sldId id="268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/>
    <p:restoredTop sz="94674"/>
  </p:normalViewPr>
  <p:slideViewPr>
    <p:cSldViewPr snapToGrid="0" snapToObjects="1">
      <p:cViewPr>
        <p:scale>
          <a:sx n="84" d="100"/>
          <a:sy n="84" d="100"/>
        </p:scale>
        <p:origin x="-732" y="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66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23435"/>
            <a:ext cx="7886700" cy="333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 txBox="1">
            <a:spLocks/>
          </p:cNvSpPr>
          <p:nvPr/>
        </p:nvSpPr>
        <p:spPr>
          <a:xfrm>
            <a:off x="628650" y="3760838"/>
            <a:ext cx="7886700" cy="28305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A Captive Insurance Company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created </a:t>
            </a:r>
            <a:r>
              <a:rPr lang="en-US" sz="2400" dirty="0"/>
              <a:t>by and for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Connecticut Towns and Schools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/>
              <a:t>CCIA ANNUAL COLLABORATIVE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/>
              <a:t>May 21, 2019</a:t>
            </a:r>
            <a:endParaRPr lang="en-US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2252974"/>
            <a:ext cx="7886700" cy="57815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71" y="2044472"/>
            <a:ext cx="4760257" cy="157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 txBox="1">
            <a:spLocks/>
          </p:cNvSpPr>
          <p:nvPr/>
        </p:nvSpPr>
        <p:spPr>
          <a:xfrm>
            <a:off x="628650" y="3583858"/>
            <a:ext cx="7886700" cy="30075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A Captive Insurance Company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Created by and for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Connecticut Towns and Schools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/>
              <a:t>CCIA ANNUAL COLLABORATIVE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/>
              <a:t>May 21, 2019</a:t>
            </a:r>
            <a:endParaRPr lang="en-US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2252974"/>
            <a:ext cx="7886700" cy="57815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71" y="1885624"/>
            <a:ext cx="4760257" cy="157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 txBox="1">
            <a:spLocks/>
          </p:cNvSpPr>
          <p:nvPr/>
        </p:nvSpPr>
        <p:spPr>
          <a:xfrm>
            <a:off x="628650" y="3218784"/>
            <a:ext cx="7886700" cy="33725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15259B"/>
              </a:solidFill>
              <a:latin typeface="HelveticaNeueLT Std Med Cn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2252974"/>
            <a:ext cx="7886700" cy="57815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4465" y="1716305"/>
            <a:ext cx="6278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What is CT PRIME?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704" y="2511684"/>
            <a:ext cx="7462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association sponsored, non-profit, non-stock specialty insurance company </a:t>
            </a:r>
            <a:r>
              <a:rPr lang="en-US" dirty="0" smtClean="0"/>
              <a:t>in CT that launched July 1, 2016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Comprised of </a:t>
            </a:r>
            <a:r>
              <a:rPr lang="en-US" dirty="0" smtClean="0"/>
              <a:t>“members</a:t>
            </a:r>
            <a:r>
              <a:rPr lang="en-US" dirty="0"/>
              <a:t>,” </a:t>
            </a:r>
            <a:r>
              <a:rPr lang="en-US" dirty="0" smtClean="0"/>
              <a:t>with by-laws </a:t>
            </a:r>
            <a:r>
              <a:rPr lang="en-US" dirty="0"/>
              <a:t>created by a working group of towns and schools, </a:t>
            </a:r>
            <a:r>
              <a:rPr lang="en-US" dirty="0" smtClean="0"/>
              <a:t>all </a:t>
            </a:r>
            <a:r>
              <a:rPr lang="en-US" dirty="0"/>
              <a:t>with equal voting power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municipal captive in Connecticut governed by a member-elected Board of </a:t>
            </a:r>
            <a:r>
              <a:rPr lang="en-US" dirty="0" smtClean="0"/>
              <a:t>Directors completing its 3</a:t>
            </a:r>
            <a:r>
              <a:rPr lang="en-US" baseline="30000" dirty="0" smtClean="0"/>
              <a:t>rd</a:t>
            </a:r>
            <a:r>
              <a:rPr lang="en-US" dirty="0" smtClean="0"/>
              <a:t> year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Managed by a team of experienced insurance professionals, under the day-to-day oversight of CREC, as a contracted service provider to the CT PRIME Board</a:t>
            </a:r>
          </a:p>
        </p:txBody>
      </p:sp>
    </p:spTree>
    <p:extLst>
      <p:ext uri="{BB962C8B-B14F-4D97-AF65-F5344CB8AC3E}">
        <p14:creationId xmlns:p14="http://schemas.microsoft.com/office/powerpoint/2010/main" val="158687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 txBox="1">
            <a:spLocks/>
          </p:cNvSpPr>
          <p:nvPr/>
        </p:nvSpPr>
        <p:spPr>
          <a:xfrm>
            <a:off x="628650" y="3218784"/>
            <a:ext cx="7886700" cy="33725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15259B"/>
              </a:solidFill>
              <a:latin typeface="HelveticaNeueLT Std Med Cn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2252974"/>
            <a:ext cx="7886700" cy="57815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1841" y="1729754"/>
            <a:ext cx="8586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Why was CT PRIME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created?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883" y="2542049"/>
            <a:ext cx="82429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stabilize cost and coverage terms </a:t>
            </a:r>
            <a:r>
              <a:rPr lang="en-US" dirty="0" smtClean="0"/>
              <a:t>of medical stop </a:t>
            </a:r>
            <a:r>
              <a:rPr lang="en-US" dirty="0"/>
              <a:t>loss insurance </a:t>
            </a:r>
            <a:r>
              <a:rPr lang="en-US" dirty="0" smtClean="0"/>
              <a:t>for self-insured towns and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assist members in ensuring that health insurance administrators accurately administer benefit plans (CT PRIME has found errors costing towns $$$)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collaborate </a:t>
            </a:r>
            <a:r>
              <a:rPr lang="en-US" dirty="0" smtClean="0"/>
              <a:t>and share ideas and resources to </a:t>
            </a:r>
            <a:r>
              <a:rPr lang="en-US" dirty="0"/>
              <a:t>develop </a:t>
            </a:r>
            <a:r>
              <a:rPr lang="en-US" dirty="0" smtClean="0"/>
              <a:t>other long </a:t>
            </a:r>
            <a:r>
              <a:rPr lang="en-US" dirty="0"/>
              <a:t>term benefit-cost control </a:t>
            </a:r>
            <a:r>
              <a:rPr lang="en-US" dirty="0" smtClean="0"/>
              <a:t>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provide an opportunity for shared services in CT </a:t>
            </a:r>
            <a:r>
              <a:rPr lang="en-US" dirty="0" smtClean="0"/>
              <a:t>(no county government)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 txBox="1">
            <a:spLocks/>
          </p:cNvSpPr>
          <p:nvPr/>
        </p:nvSpPr>
        <p:spPr>
          <a:xfrm>
            <a:off x="628650" y="3218784"/>
            <a:ext cx="7886700" cy="33725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15259B"/>
              </a:solidFill>
              <a:latin typeface="HelveticaNeueLT Std Med Cn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2252974"/>
            <a:ext cx="7886700" cy="57815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0718" y="1716305"/>
            <a:ext cx="6291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Goals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of CT PRIME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519" y="2542049"/>
            <a:ext cx="83987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To </a:t>
            </a:r>
            <a:r>
              <a:rPr lang="en-US" dirty="0">
                <a:solidFill>
                  <a:prstClr val="black"/>
                </a:solidFill>
              </a:rPr>
              <a:t>reduce </a:t>
            </a:r>
            <a:r>
              <a:rPr lang="en-US" dirty="0" smtClean="0">
                <a:solidFill>
                  <a:prstClr val="black"/>
                </a:solidFill>
              </a:rPr>
              <a:t>costs </a:t>
            </a:r>
            <a:r>
              <a:rPr lang="en-US" dirty="0">
                <a:solidFill>
                  <a:prstClr val="black"/>
                </a:solidFill>
              </a:rPr>
              <a:t>and keep employees </a:t>
            </a:r>
            <a:r>
              <a:rPr lang="en-US" dirty="0" smtClean="0">
                <a:solidFill>
                  <a:prstClr val="black"/>
                </a:solidFill>
              </a:rPr>
              <a:t>healthy. Other </a:t>
            </a:r>
            <a:r>
              <a:rPr lang="en-US" dirty="0" smtClean="0">
                <a:solidFill>
                  <a:prstClr val="black"/>
                </a:solidFill>
              </a:rPr>
              <a:t>CT PRIME programs:</a:t>
            </a:r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</a:rPr>
              <a:t>Employee </a:t>
            </a:r>
            <a:r>
              <a:rPr lang="en-US" dirty="0">
                <a:solidFill>
                  <a:prstClr val="black"/>
                </a:solidFill>
              </a:rPr>
              <a:t>Assistance </a:t>
            </a:r>
            <a:r>
              <a:rPr lang="en-US" dirty="0" smtClean="0">
                <a:solidFill>
                  <a:prstClr val="black"/>
                </a:solidFill>
              </a:rPr>
              <a:t>Program </a:t>
            </a:r>
            <a:r>
              <a:rPr lang="en-US" dirty="0" smtClean="0">
                <a:solidFill>
                  <a:prstClr val="black"/>
                </a:solidFill>
              </a:rPr>
              <a:t>– 24-hours-a-day free </a:t>
            </a:r>
            <a:r>
              <a:rPr lang="en-US" dirty="0" smtClean="0">
                <a:solidFill>
                  <a:prstClr val="black"/>
                </a:solidFill>
              </a:rPr>
              <a:t>counseling and other services</a:t>
            </a:r>
            <a:endParaRPr lang="en-US" dirty="0">
              <a:solidFill>
                <a:prstClr val="black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prstClr val="black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</a:rPr>
              <a:t>Medical </a:t>
            </a:r>
            <a:r>
              <a:rPr lang="en-US" dirty="0">
                <a:solidFill>
                  <a:prstClr val="black"/>
                </a:solidFill>
              </a:rPr>
              <a:t>claims and dependent eligibility </a:t>
            </a:r>
            <a:r>
              <a:rPr lang="en-US" dirty="0" smtClean="0">
                <a:solidFill>
                  <a:prstClr val="black"/>
                </a:solidFill>
              </a:rPr>
              <a:t>audits – RFP issued</a:t>
            </a:r>
            <a:endParaRPr lang="en-US" dirty="0">
              <a:solidFill>
                <a:prstClr val="black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prstClr val="black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</a:rPr>
              <a:t>Medicare  </a:t>
            </a:r>
            <a:r>
              <a:rPr lang="en-US" dirty="0">
                <a:solidFill>
                  <a:prstClr val="black"/>
                </a:solidFill>
              </a:rPr>
              <a:t>Advantage </a:t>
            </a:r>
            <a:r>
              <a:rPr lang="en-US" dirty="0" smtClean="0">
                <a:solidFill>
                  <a:prstClr val="black"/>
                </a:solidFill>
              </a:rPr>
              <a:t>Program - plan </a:t>
            </a:r>
            <a:r>
              <a:rPr lang="en-US" dirty="0" smtClean="0">
                <a:solidFill>
                  <a:prstClr val="black"/>
                </a:solidFill>
              </a:rPr>
              <a:t>to provide </a:t>
            </a:r>
            <a:r>
              <a:rPr lang="en-US" dirty="0">
                <a:solidFill>
                  <a:prstClr val="black"/>
                </a:solidFill>
              </a:rPr>
              <a:t>relief from OPEB and GASB responsibilities for those members who pay all or a significant portion of their 65+ retirees’ medical premiums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 txBox="1">
            <a:spLocks/>
          </p:cNvSpPr>
          <p:nvPr/>
        </p:nvSpPr>
        <p:spPr>
          <a:xfrm>
            <a:off x="628650" y="3218784"/>
            <a:ext cx="7886700" cy="33725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15259B"/>
              </a:solidFill>
              <a:latin typeface="HelveticaNeueLT Std Med Cn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2252974"/>
            <a:ext cx="7886700" cy="57815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1841" y="1716305"/>
            <a:ext cx="63006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smtClean="0">
                <a:solidFill>
                  <a:prstClr val="black"/>
                </a:solidFill>
                <a:ea typeface="+mj-ea"/>
                <a:cs typeface="+mj-cs"/>
              </a:rPr>
              <a:t>Challenges of a municipal captive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518" y="2542049"/>
            <a:ext cx="85167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Requires  review, oversight and participation by </a:t>
            </a:r>
            <a:r>
              <a:rPr lang="en-US" dirty="0" smtClean="0">
                <a:solidFill>
                  <a:prstClr val="black"/>
                </a:solidFill>
              </a:rPr>
              <a:t>members </a:t>
            </a:r>
            <a:r>
              <a:rPr lang="en-US" dirty="0" smtClean="0">
                <a:solidFill>
                  <a:prstClr val="black"/>
                </a:solidFill>
              </a:rPr>
              <a:t>with a knowledge of health care programs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Requires regular actuarial projection updates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Requires discussions about unpredictable catastrophic claims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</a:rPr>
              <a:t>Transplants, neonatal intensive care,  specialty drugs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Requires discussions about renewal premiums based on group experience vs. employer’s actual loss experience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Requires commitment to stay together for long term goals rather than shopping annually</a:t>
            </a:r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 txBox="1">
            <a:spLocks/>
          </p:cNvSpPr>
          <p:nvPr/>
        </p:nvSpPr>
        <p:spPr>
          <a:xfrm>
            <a:off x="628650" y="3218784"/>
            <a:ext cx="7886700" cy="33725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15259B"/>
              </a:solidFill>
              <a:latin typeface="HelveticaNeueLT Std Med Cn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2252974"/>
            <a:ext cx="7886700" cy="57815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6518" y="1716305"/>
            <a:ext cx="6225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smtClean="0">
                <a:solidFill>
                  <a:prstClr val="black"/>
                </a:solidFill>
                <a:ea typeface="+mj-ea"/>
                <a:cs typeface="+mj-cs"/>
              </a:rPr>
              <a:t>Benefits of a municipal captive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518" y="2542049"/>
            <a:ext cx="87674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Allows </a:t>
            </a:r>
            <a:r>
              <a:rPr lang="en-US" dirty="0" smtClean="0">
                <a:solidFill>
                  <a:prstClr val="black"/>
                </a:solidFill>
              </a:rPr>
              <a:t>members </a:t>
            </a:r>
            <a:r>
              <a:rPr lang="en-US" dirty="0" smtClean="0">
                <a:solidFill>
                  <a:prstClr val="black"/>
                </a:solidFill>
              </a:rPr>
              <a:t>to </a:t>
            </a:r>
            <a:r>
              <a:rPr lang="en-US" dirty="0" smtClean="0">
                <a:solidFill>
                  <a:prstClr val="black"/>
                </a:solidFill>
              </a:rPr>
              <a:t>obtain MSL insurance as </a:t>
            </a:r>
            <a:r>
              <a:rPr lang="en-US" dirty="0" smtClean="0">
                <a:solidFill>
                  <a:prstClr val="black"/>
                </a:solidFill>
              </a:rPr>
              <a:t>a group to </a:t>
            </a:r>
            <a:r>
              <a:rPr lang="en-US" dirty="0" smtClean="0">
                <a:solidFill>
                  <a:prstClr val="black"/>
                </a:solidFill>
              </a:rPr>
              <a:t>ensure economies </a:t>
            </a:r>
            <a:r>
              <a:rPr lang="en-US" dirty="0" smtClean="0">
                <a:solidFill>
                  <a:prstClr val="black"/>
                </a:solidFill>
              </a:rPr>
              <a:t>of </a:t>
            </a:r>
            <a:r>
              <a:rPr lang="en-US" dirty="0" smtClean="0">
                <a:solidFill>
                  <a:prstClr val="black"/>
                </a:solidFill>
              </a:rPr>
              <a:t>scale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Allows members to </a:t>
            </a:r>
            <a:r>
              <a:rPr lang="en-US" dirty="0" smtClean="0">
                <a:solidFill>
                  <a:prstClr val="black"/>
                </a:solidFill>
              </a:rPr>
              <a:t>share </a:t>
            </a:r>
            <a:r>
              <a:rPr lang="en-US" dirty="0" smtClean="0">
                <a:solidFill>
                  <a:prstClr val="black"/>
                </a:solidFill>
              </a:rPr>
              <a:t>expertise, best practices and trends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Provides a review of claims by the MSL carrier to ensure compliance with underlying health care plans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Provides support to </a:t>
            </a:r>
            <a:r>
              <a:rPr lang="en-US" dirty="0" smtClean="0">
                <a:solidFill>
                  <a:prstClr val="black"/>
                </a:solidFill>
              </a:rPr>
              <a:t>members </a:t>
            </a:r>
            <a:r>
              <a:rPr lang="en-US" dirty="0" smtClean="0">
                <a:solidFill>
                  <a:prstClr val="black"/>
                </a:solidFill>
              </a:rPr>
              <a:t>to procure additional health and wellness programs such as Employee Assistance Programs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Provides stable pricing and predictability over the long term (claims will always be what the claims are for members)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5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 txBox="1">
            <a:spLocks/>
          </p:cNvSpPr>
          <p:nvPr/>
        </p:nvSpPr>
        <p:spPr>
          <a:xfrm>
            <a:off x="628650" y="3218784"/>
            <a:ext cx="7886700" cy="33725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15259B"/>
              </a:solidFill>
              <a:latin typeface="HelveticaNeueLT Std Med Cn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2252974"/>
            <a:ext cx="7886700" cy="57815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6518" y="1716305"/>
            <a:ext cx="6225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smtClean="0">
                <a:solidFill>
                  <a:prstClr val="black"/>
                </a:solidFill>
                <a:ea typeface="+mj-ea"/>
                <a:cs typeface="+mj-cs"/>
              </a:rPr>
              <a:t>Key savings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518" y="2542049"/>
            <a:ext cx="8767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518" y="2542049"/>
            <a:ext cx="8243047" cy="3619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CT PRIME this year issued $8 million in premiums for 12 member towns and schools and close to 10,000 employees 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CT </a:t>
            </a:r>
            <a:r>
              <a:rPr lang="en-US" dirty="0">
                <a:solidFill>
                  <a:prstClr val="black"/>
                </a:solidFill>
              </a:rPr>
              <a:t>PRIME has historically beat industry stop loss trend </a:t>
            </a:r>
          </a:p>
          <a:p>
            <a:pPr lvl="0">
              <a:spcBef>
                <a:spcPct val="20000"/>
              </a:spcBef>
            </a:pPr>
            <a:endParaRPr lang="en-US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Carrier retention percentages included in the pricing for traditional stop loss policies are between 32-36% compared to 26-30% for stop loss captive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2019-2020 </a:t>
            </a:r>
            <a:r>
              <a:rPr lang="en-US" dirty="0">
                <a:solidFill>
                  <a:prstClr val="black"/>
                </a:solidFill>
              </a:rPr>
              <a:t>– CT PRIME going out to market to ensure the best financial rate and policy terms</a:t>
            </a:r>
          </a:p>
        </p:txBody>
      </p:sp>
    </p:spTree>
    <p:extLst>
      <p:ext uri="{BB962C8B-B14F-4D97-AF65-F5344CB8AC3E}">
        <p14:creationId xmlns:p14="http://schemas.microsoft.com/office/powerpoint/2010/main" val="1664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 txBox="1">
            <a:spLocks/>
          </p:cNvSpPr>
          <p:nvPr/>
        </p:nvSpPr>
        <p:spPr>
          <a:xfrm>
            <a:off x="628650" y="3218784"/>
            <a:ext cx="7886700" cy="33725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15259B"/>
              </a:solidFill>
              <a:latin typeface="HelveticaNeueLT Std Med Cn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2252974"/>
            <a:ext cx="7886700" cy="57815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6518" y="1716305"/>
            <a:ext cx="6225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prstClr val="black"/>
                </a:solidFill>
                <a:ea typeface="+mj-ea"/>
                <a:cs typeface="+mj-cs"/>
              </a:rPr>
              <a:t>Future plans for CT PRIME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518" y="2542049"/>
            <a:ext cx="8767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519" y="3025588"/>
            <a:ext cx="787997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Increase interest in towns and schools working together to improve efficiencies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Explore ways to increase preventative care to reduce health care costs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Expand the number of medical stop loss members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Allow the addition of new captive cells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3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 txBox="1">
            <a:spLocks/>
          </p:cNvSpPr>
          <p:nvPr/>
        </p:nvSpPr>
        <p:spPr>
          <a:xfrm>
            <a:off x="628650" y="3218784"/>
            <a:ext cx="7886700" cy="33725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15259B"/>
              </a:solidFill>
              <a:latin typeface="HelveticaNeueLT Std Med Cn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6859" y="2521975"/>
            <a:ext cx="8098491" cy="4336026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85750" lvl="0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CT PRIME, Inc</a:t>
            </a:r>
            <a:r>
              <a:rPr lang="en-US" sz="1800" b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. – first municipal captive in CT established in 2016</a:t>
            </a: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800" b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Connecticut Foundation Solutions Indemnity Company, Inc. (“CFSIC”)</a:t>
            </a:r>
            <a:r>
              <a:rPr lang="en-US" sz="1800" b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- chartered and licensed as a captive insurer in 2019 to assist the State of CT with the fair and equitable adjustment of homeowner claims resulting from the pyrrhotite-affected home foundations natural disaster. The State of CT allocated $5 million to reimburse homeowners for the cost of testing their concrete foundation. </a:t>
            </a: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800" b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Special Education Model Task Force Cooperative Model – </a:t>
            </a:r>
            <a:r>
              <a:rPr lang="en-US" sz="1800" b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Task force established by the CT Legislature in 2018 to analyze the potential to establish a captive insurance company to finance special education costs in Connecticut</a:t>
            </a:r>
            <a:r>
              <a:rPr lang="en-US" sz="1600" b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800" b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6859" y="1716304"/>
            <a:ext cx="7004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smtClean="0">
                <a:solidFill>
                  <a:prstClr val="black"/>
                </a:solidFill>
                <a:ea typeface="+mj-ea"/>
                <a:cs typeface="+mj-cs"/>
              </a:rPr>
              <a:t>Future for CT municipal captives?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4764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CIA_REV-standard" id="{2AC94FE6-2517-0246-AFE7-5F45BCAA557B}" vid="{E257C8C1-C88A-5D4D-913A-557BC3CF74D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CCIA_REV-standard</Template>
  <TotalTime>125</TotalTime>
  <Words>650</Words>
  <Application>Microsoft Office PowerPoint</Application>
  <PresentationFormat>On-screen Show 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DiCenso</dc:creator>
  <cp:lastModifiedBy>Mary Glassman</cp:lastModifiedBy>
  <cp:revision>16</cp:revision>
  <dcterms:created xsi:type="dcterms:W3CDTF">2019-04-01T15:09:27Z</dcterms:created>
  <dcterms:modified xsi:type="dcterms:W3CDTF">2019-05-08T18:19:37Z</dcterms:modified>
</cp:coreProperties>
</file>