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79"/>
    <p:restoredTop sz="94674"/>
  </p:normalViewPr>
  <p:slideViewPr>
    <p:cSldViewPr snapToGrid="0" snapToObjects="1">
      <p:cViewPr varScale="1">
        <p:scale>
          <a:sx n="111" d="100"/>
          <a:sy n="111" d="100"/>
        </p:scale>
        <p:origin x="140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84CEFD-770B-4E0E-978D-BDD2AC0F3B46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FAFFEE2D-8BDE-4CF9-AD73-EA723144141C}">
      <dgm:prSet phldrT="[Text]"/>
      <dgm:spPr/>
      <dgm:t>
        <a:bodyPr/>
        <a:lstStyle/>
        <a:p>
          <a:r>
            <a:rPr lang="en-US" dirty="0" smtClean="0"/>
            <a:t>Employer</a:t>
          </a:r>
          <a:endParaRPr lang="en-US" dirty="0"/>
        </a:p>
      </dgm:t>
    </dgm:pt>
    <dgm:pt modelId="{D8170506-B175-42C2-88B7-39E5E6673CF8}" type="parTrans" cxnId="{3357EFF1-4BC3-44A7-A5A2-58CE68923B04}">
      <dgm:prSet/>
      <dgm:spPr/>
      <dgm:t>
        <a:bodyPr/>
        <a:lstStyle/>
        <a:p>
          <a:endParaRPr lang="en-US"/>
        </a:p>
      </dgm:t>
    </dgm:pt>
    <dgm:pt modelId="{693DD4D0-A0E0-42C1-B4AB-431DD09EA9DF}" type="sibTrans" cxnId="{3357EFF1-4BC3-44A7-A5A2-58CE68923B04}">
      <dgm:prSet/>
      <dgm:spPr/>
      <dgm:t>
        <a:bodyPr/>
        <a:lstStyle/>
        <a:p>
          <a:endParaRPr lang="en-US" dirty="0"/>
        </a:p>
      </dgm:t>
    </dgm:pt>
    <dgm:pt modelId="{E26B2FC7-8A95-4618-8B7F-7B4181DA5E0E}">
      <dgm:prSet phldrT="[Text]"/>
      <dgm:spPr/>
      <dgm:t>
        <a:bodyPr/>
        <a:lstStyle/>
        <a:p>
          <a:r>
            <a:rPr lang="en-US" dirty="0" smtClean="0"/>
            <a:t>Captive</a:t>
          </a:r>
          <a:endParaRPr lang="en-US" dirty="0"/>
        </a:p>
      </dgm:t>
    </dgm:pt>
    <dgm:pt modelId="{923F1C52-4C50-4520-8194-21837D67F0DD}" type="parTrans" cxnId="{4F0834B8-851F-4FDF-A129-7D73467A17FB}">
      <dgm:prSet/>
      <dgm:spPr/>
      <dgm:t>
        <a:bodyPr/>
        <a:lstStyle/>
        <a:p>
          <a:endParaRPr lang="en-US"/>
        </a:p>
      </dgm:t>
    </dgm:pt>
    <dgm:pt modelId="{838BD425-E14C-466C-BD30-59C339230AC7}" type="sibTrans" cxnId="{4F0834B8-851F-4FDF-A129-7D73467A17FB}">
      <dgm:prSet/>
      <dgm:spPr/>
      <dgm:t>
        <a:bodyPr/>
        <a:lstStyle/>
        <a:p>
          <a:endParaRPr lang="en-US" dirty="0"/>
        </a:p>
      </dgm:t>
    </dgm:pt>
    <dgm:pt modelId="{7899475A-AEB8-4D3A-A7DA-A40749542F31}">
      <dgm:prSet phldrT="[Text]"/>
      <dgm:spPr/>
      <dgm:t>
        <a:bodyPr/>
        <a:lstStyle/>
        <a:p>
          <a:r>
            <a:rPr lang="en-US" dirty="0" smtClean="0"/>
            <a:t>Reinsurer</a:t>
          </a:r>
          <a:endParaRPr lang="en-US" dirty="0"/>
        </a:p>
      </dgm:t>
    </dgm:pt>
    <dgm:pt modelId="{0A769E06-2EC6-4BF9-986F-F930BC5F3E2E}" type="parTrans" cxnId="{3414A962-D69F-44F3-AFE9-06184A7E96E3}">
      <dgm:prSet/>
      <dgm:spPr/>
      <dgm:t>
        <a:bodyPr/>
        <a:lstStyle/>
        <a:p>
          <a:endParaRPr lang="en-US"/>
        </a:p>
      </dgm:t>
    </dgm:pt>
    <dgm:pt modelId="{0FEAE829-C589-4DDD-9326-22AC7D1910BB}" type="sibTrans" cxnId="{3414A962-D69F-44F3-AFE9-06184A7E96E3}">
      <dgm:prSet/>
      <dgm:spPr/>
      <dgm:t>
        <a:bodyPr/>
        <a:lstStyle/>
        <a:p>
          <a:endParaRPr lang="en-US"/>
        </a:p>
      </dgm:t>
    </dgm:pt>
    <dgm:pt modelId="{87573E1C-BA2A-4EDD-A962-9A8B2E47F49D}" type="pres">
      <dgm:prSet presAssocID="{9984CEFD-770B-4E0E-978D-BDD2AC0F3B46}" presName="linearFlow" presStyleCnt="0">
        <dgm:presLayoutVars>
          <dgm:resizeHandles val="exact"/>
        </dgm:presLayoutVars>
      </dgm:prSet>
      <dgm:spPr/>
    </dgm:pt>
    <dgm:pt modelId="{BCF3B388-F5CA-44FD-8EDA-60ACE03B333F}" type="pres">
      <dgm:prSet presAssocID="{FAFFEE2D-8BDE-4CF9-AD73-EA723144141C}" presName="node" presStyleLbl="node1" presStyleIdx="0" presStyleCnt="3" custScaleX="1654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A31016-1A0D-4FEC-B291-200DF4BE5FCA}" type="pres">
      <dgm:prSet presAssocID="{693DD4D0-A0E0-42C1-B4AB-431DD09EA9DF}" presName="sibTrans" presStyleLbl="sibTrans2D1" presStyleIdx="0" presStyleCnt="2"/>
      <dgm:spPr/>
      <dgm:t>
        <a:bodyPr/>
        <a:lstStyle/>
        <a:p>
          <a:endParaRPr lang="en-US"/>
        </a:p>
      </dgm:t>
    </dgm:pt>
    <dgm:pt modelId="{23329F0D-1477-4E80-A12F-ECF9319DB93F}" type="pres">
      <dgm:prSet presAssocID="{693DD4D0-A0E0-42C1-B4AB-431DD09EA9DF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A417C02C-705B-412A-98F1-80181DDBF175}" type="pres">
      <dgm:prSet presAssocID="{E26B2FC7-8A95-4618-8B7F-7B4181DA5E0E}" presName="node" presStyleLbl="node1" presStyleIdx="1" presStyleCnt="3" custScaleX="157048" custScaleY="989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365914-838B-4E82-B8CE-E81EA7C93F9C}" type="pres">
      <dgm:prSet presAssocID="{838BD425-E14C-466C-BD30-59C339230AC7}" presName="sibTrans" presStyleLbl="sibTrans2D1" presStyleIdx="1" presStyleCnt="2"/>
      <dgm:spPr/>
      <dgm:t>
        <a:bodyPr/>
        <a:lstStyle/>
        <a:p>
          <a:endParaRPr lang="en-US"/>
        </a:p>
      </dgm:t>
    </dgm:pt>
    <dgm:pt modelId="{0DED3850-999B-4AC9-93DF-F67560950233}" type="pres">
      <dgm:prSet presAssocID="{838BD425-E14C-466C-BD30-59C339230AC7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84A6C8A1-D885-469A-A0C1-BAC5937CF210}" type="pres">
      <dgm:prSet presAssocID="{7899475A-AEB8-4D3A-A7DA-A40749542F31}" presName="node" presStyleLbl="node1" presStyleIdx="2" presStyleCnt="3" custScaleX="1458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6869369-0263-4452-8D72-368E59916405}" type="presOf" srcId="{FAFFEE2D-8BDE-4CF9-AD73-EA723144141C}" destId="{BCF3B388-F5CA-44FD-8EDA-60ACE03B333F}" srcOrd="0" destOrd="0" presId="urn:microsoft.com/office/officeart/2005/8/layout/process2"/>
    <dgm:cxn modelId="{45FE9E60-1211-4C55-985B-CF649839F2FE}" type="presOf" srcId="{838BD425-E14C-466C-BD30-59C339230AC7}" destId="{7B365914-838B-4E82-B8CE-E81EA7C93F9C}" srcOrd="0" destOrd="0" presId="urn:microsoft.com/office/officeart/2005/8/layout/process2"/>
    <dgm:cxn modelId="{4F0834B8-851F-4FDF-A129-7D73467A17FB}" srcId="{9984CEFD-770B-4E0E-978D-BDD2AC0F3B46}" destId="{E26B2FC7-8A95-4618-8B7F-7B4181DA5E0E}" srcOrd="1" destOrd="0" parTransId="{923F1C52-4C50-4520-8194-21837D67F0DD}" sibTransId="{838BD425-E14C-466C-BD30-59C339230AC7}"/>
    <dgm:cxn modelId="{00AE22A7-63D6-4A00-B331-7BE61E3D7035}" type="presOf" srcId="{E26B2FC7-8A95-4618-8B7F-7B4181DA5E0E}" destId="{A417C02C-705B-412A-98F1-80181DDBF175}" srcOrd="0" destOrd="0" presId="urn:microsoft.com/office/officeart/2005/8/layout/process2"/>
    <dgm:cxn modelId="{209BA207-0EA4-4F03-BDAA-DD5FDC657C8B}" type="presOf" srcId="{9984CEFD-770B-4E0E-978D-BDD2AC0F3B46}" destId="{87573E1C-BA2A-4EDD-A962-9A8B2E47F49D}" srcOrd="0" destOrd="0" presId="urn:microsoft.com/office/officeart/2005/8/layout/process2"/>
    <dgm:cxn modelId="{6BB9EC85-B1DF-47C8-A415-92FEDD623F94}" type="presOf" srcId="{838BD425-E14C-466C-BD30-59C339230AC7}" destId="{0DED3850-999B-4AC9-93DF-F67560950233}" srcOrd="1" destOrd="0" presId="urn:microsoft.com/office/officeart/2005/8/layout/process2"/>
    <dgm:cxn modelId="{3357EFF1-4BC3-44A7-A5A2-58CE68923B04}" srcId="{9984CEFD-770B-4E0E-978D-BDD2AC0F3B46}" destId="{FAFFEE2D-8BDE-4CF9-AD73-EA723144141C}" srcOrd="0" destOrd="0" parTransId="{D8170506-B175-42C2-88B7-39E5E6673CF8}" sibTransId="{693DD4D0-A0E0-42C1-B4AB-431DD09EA9DF}"/>
    <dgm:cxn modelId="{3414A962-D69F-44F3-AFE9-06184A7E96E3}" srcId="{9984CEFD-770B-4E0E-978D-BDD2AC0F3B46}" destId="{7899475A-AEB8-4D3A-A7DA-A40749542F31}" srcOrd="2" destOrd="0" parTransId="{0A769E06-2EC6-4BF9-986F-F930BC5F3E2E}" sibTransId="{0FEAE829-C589-4DDD-9326-22AC7D1910BB}"/>
    <dgm:cxn modelId="{3F1836CA-9575-4D1A-8965-F24C1A6F2E0F}" type="presOf" srcId="{693DD4D0-A0E0-42C1-B4AB-431DD09EA9DF}" destId="{D8A31016-1A0D-4FEC-B291-200DF4BE5FCA}" srcOrd="0" destOrd="0" presId="urn:microsoft.com/office/officeart/2005/8/layout/process2"/>
    <dgm:cxn modelId="{43EB9DCD-8D51-43AD-BF52-68F979CE4C51}" type="presOf" srcId="{693DD4D0-A0E0-42C1-B4AB-431DD09EA9DF}" destId="{23329F0D-1477-4E80-A12F-ECF9319DB93F}" srcOrd="1" destOrd="0" presId="urn:microsoft.com/office/officeart/2005/8/layout/process2"/>
    <dgm:cxn modelId="{B236998C-3A40-4A48-919F-AF3F2E456FD1}" type="presOf" srcId="{7899475A-AEB8-4D3A-A7DA-A40749542F31}" destId="{84A6C8A1-D885-469A-A0C1-BAC5937CF210}" srcOrd="0" destOrd="0" presId="urn:microsoft.com/office/officeart/2005/8/layout/process2"/>
    <dgm:cxn modelId="{6A26B837-82EA-4722-9123-20E8FE6F9072}" type="presParOf" srcId="{87573E1C-BA2A-4EDD-A962-9A8B2E47F49D}" destId="{BCF3B388-F5CA-44FD-8EDA-60ACE03B333F}" srcOrd="0" destOrd="0" presId="urn:microsoft.com/office/officeart/2005/8/layout/process2"/>
    <dgm:cxn modelId="{C447C1EF-F437-457B-B9AF-5B5F643BA674}" type="presParOf" srcId="{87573E1C-BA2A-4EDD-A962-9A8B2E47F49D}" destId="{D8A31016-1A0D-4FEC-B291-200DF4BE5FCA}" srcOrd="1" destOrd="0" presId="urn:microsoft.com/office/officeart/2005/8/layout/process2"/>
    <dgm:cxn modelId="{F56622B2-CB8F-4828-9091-4E8655D96E6E}" type="presParOf" srcId="{D8A31016-1A0D-4FEC-B291-200DF4BE5FCA}" destId="{23329F0D-1477-4E80-A12F-ECF9319DB93F}" srcOrd="0" destOrd="0" presId="urn:microsoft.com/office/officeart/2005/8/layout/process2"/>
    <dgm:cxn modelId="{32E667F0-AC93-449A-A784-CF82A3BE7AD8}" type="presParOf" srcId="{87573E1C-BA2A-4EDD-A962-9A8B2E47F49D}" destId="{A417C02C-705B-412A-98F1-80181DDBF175}" srcOrd="2" destOrd="0" presId="urn:microsoft.com/office/officeart/2005/8/layout/process2"/>
    <dgm:cxn modelId="{F60E4539-4778-4DAE-BD45-1AAEC4E42C48}" type="presParOf" srcId="{87573E1C-BA2A-4EDD-A962-9A8B2E47F49D}" destId="{7B365914-838B-4E82-B8CE-E81EA7C93F9C}" srcOrd="3" destOrd="0" presId="urn:microsoft.com/office/officeart/2005/8/layout/process2"/>
    <dgm:cxn modelId="{6F18AA91-D8AF-445B-9747-5B39C1109DAA}" type="presParOf" srcId="{7B365914-838B-4E82-B8CE-E81EA7C93F9C}" destId="{0DED3850-999B-4AC9-93DF-F67560950233}" srcOrd="0" destOrd="0" presId="urn:microsoft.com/office/officeart/2005/8/layout/process2"/>
    <dgm:cxn modelId="{B29D4A4A-6155-49C3-8EDF-FC786E960CE9}" type="presParOf" srcId="{87573E1C-BA2A-4EDD-A962-9A8B2E47F49D}" destId="{84A6C8A1-D885-469A-A0C1-BAC5937CF210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3B388-F5CA-44FD-8EDA-60ACE03B333F}">
      <dsp:nvSpPr>
        <dsp:cNvPr id="0" name=""/>
        <dsp:cNvSpPr/>
      </dsp:nvSpPr>
      <dsp:spPr>
        <a:xfrm>
          <a:off x="2551739" y="1017"/>
          <a:ext cx="2621295" cy="8802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Employer</a:t>
          </a:r>
          <a:endParaRPr lang="en-US" sz="3000" kern="1200" dirty="0"/>
        </a:p>
      </dsp:txBody>
      <dsp:txXfrm>
        <a:off x="2577520" y="26798"/>
        <a:ext cx="2569733" cy="828681"/>
      </dsp:txXfrm>
    </dsp:sp>
    <dsp:sp modelId="{D8A31016-1A0D-4FEC-B291-200DF4BE5FCA}">
      <dsp:nvSpPr>
        <dsp:cNvPr id="0" name=""/>
        <dsp:cNvSpPr/>
      </dsp:nvSpPr>
      <dsp:spPr>
        <a:xfrm rot="5400000">
          <a:off x="3697341" y="903267"/>
          <a:ext cx="330091" cy="3961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 rot="-5400000">
        <a:off x="3743555" y="936276"/>
        <a:ext cx="237665" cy="231064"/>
      </dsp:txXfrm>
    </dsp:sp>
    <dsp:sp modelId="{A417C02C-705B-412A-98F1-80181DDBF175}">
      <dsp:nvSpPr>
        <dsp:cNvPr id="0" name=""/>
        <dsp:cNvSpPr/>
      </dsp:nvSpPr>
      <dsp:spPr>
        <a:xfrm>
          <a:off x="2618222" y="1321383"/>
          <a:ext cx="2488329" cy="8713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Captive</a:t>
          </a:r>
          <a:endParaRPr lang="en-US" sz="3000" kern="1200" dirty="0"/>
        </a:p>
      </dsp:txBody>
      <dsp:txXfrm>
        <a:off x="2643743" y="1346904"/>
        <a:ext cx="2437287" cy="820302"/>
      </dsp:txXfrm>
    </dsp:sp>
    <dsp:sp modelId="{7B365914-838B-4E82-B8CE-E81EA7C93F9C}">
      <dsp:nvSpPr>
        <dsp:cNvPr id="0" name=""/>
        <dsp:cNvSpPr/>
      </dsp:nvSpPr>
      <dsp:spPr>
        <a:xfrm rot="5400000">
          <a:off x="3697341" y="2214734"/>
          <a:ext cx="330091" cy="3961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 rot="-5400000">
        <a:off x="3743555" y="2247743"/>
        <a:ext cx="237665" cy="231064"/>
      </dsp:txXfrm>
    </dsp:sp>
    <dsp:sp modelId="{84A6C8A1-D885-469A-A0C1-BAC5937CF210}">
      <dsp:nvSpPr>
        <dsp:cNvPr id="0" name=""/>
        <dsp:cNvSpPr/>
      </dsp:nvSpPr>
      <dsp:spPr>
        <a:xfrm>
          <a:off x="2706602" y="2632850"/>
          <a:ext cx="2311569" cy="8802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Reinsurer</a:t>
          </a:r>
          <a:endParaRPr lang="en-US" sz="2900" kern="1200" dirty="0"/>
        </a:p>
      </dsp:txBody>
      <dsp:txXfrm>
        <a:off x="2732383" y="2658631"/>
        <a:ext cx="2260007" cy="8286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662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223435"/>
            <a:ext cx="7886700" cy="333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02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7"/>
          <p:cNvSpPr txBox="1">
            <a:spLocks/>
          </p:cNvSpPr>
          <p:nvPr/>
        </p:nvSpPr>
        <p:spPr>
          <a:xfrm>
            <a:off x="628650" y="2831125"/>
            <a:ext cx="7886700" cy="3760237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General Information Needed: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RFP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Membership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Demographics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Claims Data for 3-5 years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Network information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Census information including demographics</a:t>
            </a:r>
          </a:p>
          <a:p>
            <a:r>
              <a:rPr lang="en-US" sz="2000" b="1" dirty="0"/>
              <a:t>Captive information (subject to confirmation of no drop down exposure):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Domicile address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Financial pro forma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Current captive financials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Articles of incorporation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Bylaws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Captive certificate of authority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Sample policy issued by the captive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Copy of underwriting guidelines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28650" y="2252974"/>
            <a:ext cx="7886700" cy="578151"/>
          </a:xfrm>
          <a:prstGeom prst="rect">
            <a:avLst/>
          </a:prstGeom>
          <a:ln>
            <a:noFill/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accent1">
                    <a:lumMod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en-US" dirty="0" smtClean="0"/>
              <a:t>Data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49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7"/>
          <p:cNvSpPr txBox="1">
            <a:spLocks/>
          </p:cNvSpPr>
          <p:nvPr/>
        </p:nvSpPr>
        <p:spPr>
          <a:xfrm>
            <a:off x="628650" y="3218784"/>
            <a:ext cx="7886700" cy="337257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28650" y="2252974"/>
            <a:ext cx="7886700" cy="578151"/>
          </a:xfrm>
          <a:prstGeom prst="rect">
            <a:avLst/>
          </a:prstGeom>
          <a:ln>
            <a:noFill/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accent1">
                    <a:lumMod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en-US" dirty="0" smtClean="0"/>
              <a:t>Relationship of Parties</a:t>
            </a:r>
            <a:endParaRPr lang="en-US" dirty="0"/>
          </a:p>
        </p:txBody>
      </p:sp>
      <p:graphicFrame>
        <p:nvGraphicFramePr>
          <p:cNvPr id="6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1163863"/>
              </p:ext>
            </p:extLst>
          </p:nvPr>
        </p:nvGraphicFramePr>
        <p:xfrm>
          <a:off x="628650" y="2831126"/>
          <a:ext cx="7724775" cy="3514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0411" y="3709053"/>
            <a:ext cx="3188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Agreement/Stop Loss Policy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680608" y="4989885"/>
            <a:ext cx="2718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Reinsurance Agreement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29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7"/>
          <p:cNvSpPr txBox="1">
            <a:spLocks/>
          </p:cNvSpPr>
          <p:nvPr/>
        </p:nvSpPr>
        <p:spPr>
          <a:xfrm>
            <a:off x="628650" y="3218784"/>
            <a:ext cx="7886700" cy="337257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28650" y="2252974"/>
            <a:ext cx="7886700" cy="578151"/>
          </a:xfrm>
          <a:prstGeom prst="rect">
            <a:avLst/>
          </a:prstGeom>
          <a:ln>
            <a:noFill/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accent1">
                    <a:lumMod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en-US" dirty="0" smtClean="0"/>
              <a:t>Structure Sample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28650" y="2831125"/>
            <a:ext cx="6998395" cy="10972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Reinsurance Coverage</a:t>
            </a:r>
          </a:p>
          <a:p>
            <a:pPr algn="ctr"/>
            <a:r>
              <a:rPr lang="en-US" sz="1000" dirty="0" smtClean="0"/>
              <a:t>(covers risk in excess of the selected captive reinsurance retention)</a:t>
            </a:r>
            <a:endParaRPr lang="en-US" sz="1000" dirty="0"/>
          </a:p>
        </p:txBody>
      </p:sp>
      <p:sp>
        <p:nvSpPr>
          <p:cNvPr id="7" name="Content Placeholder 11"/>
          <p:cNvSpPr txBox="1">
            <a:spLocks/>
          </p:cNvSpPr>
          <p:nvPr/>
        </p:nvSpPr>
        <p:spPr>
          <a:xfrm>
            <a:off x="628651" y="3928405"/>
            <a:ext cx="6998394" cy="1054209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Wingdings" pitchFamily="2" charset="2"/>
              <a:buNone/>
              <a:defRPr lang="en-US" sz="1800" kern="1200" spc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93687" indent="-2857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Font typeface="Wingdings" pitchFamily="2" charset="2"/>
              <a:buChar char="§"/>
              <a:tabLst/>
              <a:defRPr lang="en-US" sz="1600" kern="1200" spc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536575" indent="-2587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>
                  <a:lumMod val="60000"/>
                  <a:lumOff val="40000"/>
                </a:schemeClr>
              </a:buClr>
              <a:buFont typeface="Wingdings" pitchFamily="2" charset="2"/>
              <a:buChar char="§"/>
              <a:tabLst/>
              <a:defRPr lang="en-US" sz="1400" kern="1200" spc="0" baseline="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800100" indent="-26352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>
                  <a:lumMod val="40000"/>
                  <a:lumOff val="60000"/>
                </a:schemeClr>
              </a:buClr>
              <a:buFont typeface="Wingdings" pitchFamily="2" charset="2"/>
              <a:buChar char="§"/>
              <a:tabLst/>
              <a:defRPr lang="en-US" sz="1400" kern="1200" spc="0" baseline="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068388" indent="-268288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chemeClr val="tx1">
                  <a:lumMod val="20000"/>
                  <a:lumOff val="80000"/>
                </a:schemeClr>
              </a:buClr>
              <a:buFont typeface="Wingdings" pitchFamily="2" charset="2"/>
              <a:buChar char="§"/>
              <a:tabLst/>
              <a:defRPr sz="1400" kern="1200" spc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Captive Retained</a:t>
            </a:r>
          </a:p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(covers risk in excess of employer’s specific deductible up to retention of reinsurance agreement)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8" name="Content Placeholder 11"/>
          <p:cNvSpPr txBox="1">
            <a:spLocks/>
          </p:cNvSpPr>
          <p:nvPr/>
        </p:nvSpPr>
        <p:spPr>
          <a:xfrm>
            <a:off x="628651" y="4982614"/>
            <a:ext cx="6998394" cy="109728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Wingdings" pitchFamily="2" charset="2"/>
              <a:buNone/>
              <a:defRPr lang="en-US" sz="1800" kern="1200" spc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93687" indent="-2857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Font typeface="Wingdings" pitchFamily="2" charset="2"/>
              <a:buChar char="§"/>
              <a:tabLst/>
              <a:defRPr lang="en-US" sz="1600" kern="1200" spc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536575" indent="-2587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>
                  <a:lumMod val="60000"/>
                  <a:lumOff val="40000"/>
                </a:schemeClr>
              </a:buClr>
              <a:buFont typeface="Wingdings" pitchFamily="2" charset="2"/>
              <a:buChar char="§"/>
              <a:tabLst/>
              <a:defRPr lang="en-US" sz="1400" kern="1200" spc="0" baseline="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800100" indent="-26352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>
                  <a:lumMod val="40000"/>
                  <a:lumOff val="60000"/>
                </a:schemeClr>
              </a:buClr>
              <a:buFont typeface="Wingdings" pitchFamily="2" charset="2"/>
              <a:buChar char="§"/>
              <a:tabLst/>
              <a:defRPr lang="en-US" sz="1400" kern="1200" spc="0" baseline="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068388" indent="-268288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chemeClr val="tx1">
                  <a:lumMod val="20000"/>
                  <a:lumOff val="80000"/>
                </a:schemeClr>
              </a:buClr>
              <a:buFont typeface="Wingdings" pitchFamily="2" charset="2"/>
              <a:buChar char="§"/>
              <a:tabLst/>
              <a:defRPr sz="1400" kern="1200" spc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800" dirty="0" smtClean="0"/>
              <a:t>Employer Retained Layer</a:t>
            </a:r>
          </a:p>
          <a:p>
            <a:pPr algn="ctr"/>
            <a:r>
              <a:rPr lang="fr-FR" sz="1200" dirty="0" smtClean="0"/>
              <a:t>(retains risk up to selected specific deductible of stop-</a:t>
            </a:r>
            <a:r>
              <a:rPr lang="en-US" sz="1200" dirty="0" smtClean="0"/>
              <a:t>loss</a:t>
            </a:r>
            <a:r>
              <a:rPr lang="fr-FR" sz="1200" dirty="0" smtClean="0"/>
              <a:t> policy)</a:t>
            </a:r>
          </a:p>
        </p:txBody>
      </p:sp>
    </p:spTree>
    <p:extLst>
      <p:ext uri="{BB962C8B-B14F-4D97-AF65-F5344CB8AC3E}">
        <p14:creationId xmlns:p14="http://schemas.microsoft.com/office/powerpoint/2010/main" val="215275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7"/>
          <p:cNvSpPr txBox="1">
            <a:spLocks/>
          </p:cNvSpPr>
          <p:nvPr/>
        </p:nvSpPr>
        <p:spPr>
          <a:xfrm>
            <a:off x="628650" y="3218784"/>
            <a:ext cx="7886700" cy="337257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28650" y="2252974"/>
            <a:ext cx="7886700" cy="578151"/>
          </a:xfrm>
          <a:prstGeom prst="rect">
            <a:avLst/>
          </a:prstGeom>
          <a:ln>
            <a:noFill/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accent1">
                    <a:lumMod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en-US" dirty="0" smtClean="0"/>
              <a:t>Roles and Responsibilities</a:t>
            </a:r>
            <a:endParaRPr lang="en-US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628650" y="2831125"/>
            <a:ext cx="3762480" cy="351411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 smtClean="0"/>
              <a:t>Employer: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dirty="0" smtClean="0"/>
              <a:t>Creating and maintaining summary plan documents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dirty="0" smtClean="0"/>
              <a:t>Funding claims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dirty="0" smtClean="0"/>
              <a:t>Medical management/TPA relationship</a:t>
            </a:r>
          </a:p>
          <a:p>
            <a:pPr marL="0" indent="0">
              <a:buNone/>
            </a:pPr>
            <a:r>
              <a:rPr lang="en-US" sz="1200" b="1" dirty="0" smtClean="0"/>
              <a:t>Captive Client: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dirty="0" smtClean="0"/>
              <a:t>Plan administration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dirty="0" smtClean="0"/>
              <a:t>Underwriting and policy issuance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dirty="0" smtClean="0"/>
              <a:t>Disperse claims payments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dirty="0" smtClean="0"/>
              <a:t>Prepare balance sheets and income statements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dirty="0" smtClean="0"/>
              <a:t>Comply with regulatory requirements of the captive’s domicile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dirty="0" smtClean="0"/>
              <a:t>Data reporting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dirty="0" smtClean="0"/>
              <a:t>Risk management</a:t>
            </a:r>
          </a:p>
          <a:p>
            <a:endParaRPr lang="en-US" dirty="0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4752869" y="2831125"/>
            <a:ext cx="3995843" cy="351411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b="1" dirty="0" smtClean="0"/>
              <a:t>Reinsurer: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Provide risk protection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Underwriting and pricing reinsurance risk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Issues reinsurance agreement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Provides medical cost management resources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Pay claims in the reinsurance layer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32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Tw Cen MT-Rockwell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CIA_REV-standard" id="{2AC94FE6-2517-0246-AFE7-5F45BCAA557B}" vid="{E257C8C1-C88A-5D4D-913A-557BC3CF74D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CCIA_REV-standard</Template>
  <TotalTime>36</TotalTime>
  <Words>189</Words>
  <Application>Microsoft Office PowerPoint</Application>
  <PresentationFormat>On-screen Show (4:3)</PresentationFormat>
  <Paragraphs>49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Rockwell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DiCenso</dc:creator>
  <cp:lastModifiedBy>Ali Duerr</cp:lastModifiedBy>
  <cp:revision>3</cp:revision>
  <dcterms:created xsi:type="dcterms:W3CDTF">2019-04-01T15:09:27Z</dcterms:created>
  <dcterms:modified xsi:type="dcterms:W3CDTF">2019-05-08T15:36:56Z</dcterms:modified>
</cp:coreProperties>
</file>