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7"/>
  </p:notesMasterIdLst>
  <p:sldIdLst>
    <p:sldId id="260" r:id="rId2"/>
    <p:sldId id="324"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p:restoredTop sz="94674"/>
  </p:normalViewPr>
  <p:slideViewPr>
    <p:cSldViewPr snapToGrid="0" snapToObjects="1">
      <p:cViewPr varScale="1">
        <p:scale>
          <a:sx n="69" d="100"/>
          <a:sy n="69" d="100"/>
        </p:scale>
        <p:origin x="13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78A1745E-0C76-444B-9CD7-E9564AA289EA}" type="datetimeFigureOut">
              <a:rPr lang="en-US" smtClean="0"/>
              <a:t>4/18/2019</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364B1EBD-A3E9-48C9-99DB-86D21F21BBD0}" type="slidenum">
              <a:rPr lang="en-US" smtClean="0"/>
              <a:t>‹#›</a:t>
            </a:fld>
            <a:endParaRPr lang="en-US"/>
          </a:p>
        </p:txBody>
      </p:sp>
    </p:spTree>
    <p:extLst>
      <p:ext uri="{BB962C8B-B14F-4D97-AF65-F5344CB8AC3E}">
        <p14:creationId xmlns:p14="http://schemas.microsoft.com/office/powerpoint/2010/main" val="387067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2CCBBAD0-5E96-47D1-A430-BCF42E34DB84}" type="slidenum">
              <a:rPr lang="en-US">
                <a:solidFill>
                  <a:srgbClr val="000000"/>
                </a:solidFill>
              </a:rPr>
              <a:pPr eaLnBrk="1" hangingPunct="1"/>
              <a:t>21</a:t>
            </a:fld>
            <a:endParaRPr lang="en-US">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67594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ln>
            <a:miter lim="800000"/>
            <a:headEnd/>
            <a:tailEnd/>
          </a:ln>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0372FCF6-82CE-4676-9750-5C91E41D6072}" type="slidenum">
              <a:rPr lang="en-US"/>
              <a:pPr>
                <a:defRPr/>
              </a:pPr>
              <a:t>44</a:t>
            </a:fld>
            <a:endParaRPr lang="en-US" dirty="0"/>
          </a:p>
        </p:txBody>
      </p:sp>
    </p:spTree>
    <p:extLst>
      <p:ext uri="{BB962C8B-B14F-4D97-AF65-F5344CB8AC3E}">
        <p14:creationId xmlns:p14="http://schemas.microsoft.com/office/powerpoint/2010/main" val="299207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ln>
            <a:miter lim="800000"/>
            <a:headEnd/>
            <a:tailEnd/>
          </a:ln>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74068A94-5C96-471B-A04D-CB646F673312}" type="slidenum">
              <a:rPr lang="en-US"/>
              <a:pPr>
                <a:defRPr/>
              </a:pPr>
              <a:t>47</a:t>
            </a:fld>
            <a:endParaRPr lang="en-US" dirty="0"/>
          </a:p>
        </p:txBody>
      </p:sp>
    </p:spTree>
    <p:extLst>
      <p:ext uri="{BB962C8B-B14F-4D97-AF65-F5344CB8AC3E}">
        <p14:creationId xmlns:p14="http://schemas.microsoft.com/office/powerpoint/2010/main" val="8537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ln>
            <a:miter lim="800000"/>
            <a:headEnd/>
            <a:tailEnd/>
          </a:ln>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0DC2ECF4-A785-4986-B696-137E48E2A925}" type="slidenum">
              <a:rPr lang="en-US"/>
              <a:pPr>
                <a:defRPr/>
              </a:pPr>
              <a:t>48</a:t>
            </a:fld>
            <a:endParaRPr lang="en-US" dirty="0"/>
          </a:p>
        </p:txBody>
      </p:sp>
    </p:spTree>
    <p:extLst>
      <p:ext uri="{BB962C8B-B14F-4D97-AF65-F5344CB8AC3E}">
        <p14:creationId xmlns:p14="http://schemas.microsoft.com/office/powerpoint/2010/main" val="128281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ln>
            <a:miter lim="800000"/>
            <a:headEnd/>
            <a:tailEnd/>
          </a:ln>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6F8B5988-54C1-4AEF-B478-250DB109515F}" type="slidenum">
              <a:rPr lang="en-US"/>
              <a:pPr>
                <a:defRPr/>
              </a:pPr>
              <a:t>49</a:t>
            </a:fld>
            <a:endParaRPr lang="en-US" dirty="0"/>
          </a:p>
        </p:txBody>
      </p:sp>
    </p:spTree>
    <p:extLst>
      <p:ext uri="{BB962C8B-B14F-4D97-AF65-F5344CB8AC3E}">
        <p14:creationId xmlns:p14="http://schemas.microsoft.com/office/powerpoint/2010/main" val="65563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ln>
            <a:miter lim="800000"/>
            <a:headEnd/>
            <a:tailEnd/>
          </a:ln>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EA9C0BDF-3574-4A24-AF81-69D176C43495}" type="slidenum">
              <a:rPr lang="en-US"/>
              <a:pPr>
                <a:defRPr/>
              </a:pPr>
              <a:t>50</a:t>
            </a:fld>
            <a:endParaRPr lang="en-US" dirty="0"/>
          </a:p>
        </p:txBody>
      </p:sp>
    </p:spTree>
    <p:extLst>
      <p:ext uri="{BB962C8B-B14F-4D97-AF65-F5344CB8AC3E}">
        <p14:creationId xmlns:p14="http://schemas.microsoft.com/office/powerpoint/2010/main" val="163947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ln>
            <a:miter lim="800000"/>
            <a:headEnd/>
            <a:tailEnd/>
          </a:ln>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8AAEAB56-ABCD-4AA7-850F-93F1E3DCFC1F}" type="slidenum">
              <a:rPr lang="en-US"/>
              <a:pPr>
                <a:defRPr/>
              </a:pPr>
              <a:t>51</a:t>
            </a:fld>
            <a:endParaRPr lang="en-US" dirty="0"/>
          </a:p>
        </p:txBody>
      </p:sp>
    </p:spTree>
    <p:extLst>
      <p:ext uri="{BB962C8B-B14F-4D97-AF65-F5344CB8AC3E}">
        <p14:creationId xmlns:p14="http://schemas.microsoft.com/office/powerpoint/2010/main" val="18922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ln>
            <a:miter lim="800000"/>
            <a:headEnd/>
            <a:tailEnd/>
          </a:ln>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240042A1-FBFA-4E5F-9375-512B31A10F22}" type="slidenum">
              <a:rPr lang="en-US"/>
              <a:pPr>
                <a:defRPr/>
              </a:pPr>
              <a:t>52</a:t>
            </a:fld>
            <a:endParaRPr lang="en-US" dirty="0"/>
          </a:p>
        </p:txBody>
      </p:sp>
    </p:spTree>
    <p:extLst>
      <p:ext uri="{BB962C8B-B14F-4D97-AF65-F5344CB8AC3E}">
        <p14:creationId xmlns:p14="http://schemas.microsoft.com/office/powerpoint/2010/main" val="280955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53</a:t>
            </a:fld>
            <a:endParaRPr lang="en-US" dirty="0"/>
          </a:p>
        </p:txBody>
      </p:sp>
    </p:spTree>
    <p:extLst>
      <p:ext uri="{BB962C8B-B14F-4D97-AF65-F5344CB8AC3E}">
        <p14:creationId xmlns:p14="http://schemas.microsoft.com/office/powerpoint/2010/main" val="11417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54</a:t>
            </a:fld>
            <a:endParaRPr lang="en-US" dirty="0"/>
          </a:p>
        </p:txBody>
      </p:sp>
    </p:spTree>
    <p:extLst>
      <p:ext uri="{BB962C8B-B14F-4D97-AF65-F5344CB8AC3E}">
        <p14:creationId xmlns:p14="http://schemas.microsoft.com/office/powerpoint/2010/main" val="375143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55</a:t>
            </a:fld>
            <a:endParaRPr lang="en-US" dirty="0"/>
          </a:p>
        </p:txBody>
      </p:sp>
    </p:spTree>
    <p:extLst>
      <p:ext uri="{BB962C8B-B14F-4D97-AF65-F5344CB8AC3E}">
        <p14:creationId xmlns:p14="http://schemas.microsoft.com/office/powerpoint/2010/main" val="344835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2CCBBAD0-5E96-47D1-A430-BCF42E34DB84}" type="slidenum">
              <a:rPr lang="en-US">
                <a:solidFill>
                  <a:srgbClr val="000000"/>
                </a:solidFill>
              </a:rPr>
              <a:pPr eaLnBrk="1" hangingPunct="1"/>
              <a:t>22</a:t>
            </a:fld>
            <a:endParaRPr lang="en-US">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69438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56</a:t>
            </a:fld>
            <a:endParaRPr lang="en-US" dirty="0"/>
          </a:p>
        </p:txBody>
      </p:sp>
    </p:spTree>
    <p:extLst>
      <p:ext uri="{BB962C8B-B14F-4D97-AF65-F5344CB8AC3E}">
        <p14:creationId xmlns:p14="http://schemas.microsoft.com/office/powerpoint/2010/main" val="697866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57</a:t>
            </a:fld>
            <a:endParaRPr lang="en-US" dirty="0"/>
          </a:p>
        </p:txBody>
      </p:sp>
    </p:spTree>
    <p:extLst>
      <p:ext uri="{BB962C8B-B14F-4D97-AF65-F5344CB8AC3E}">
        <p14:creationId xmlns:p14="http://schemas.microsoft.com/office/powerpoint/2010/main" val="239443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58</a:t>
            </a:fld>
            <a:endParaRPr lang="en-US" dirty="0"/>
          </a:p>
        </p:txBody>
      </p:sp>
    </p:spTree>
    <p:extLst>
      <p:ext uri="{BB962C8B-B14F-4D97-AF65-F5344CB8AC3E}">
        <p14:creationId xmlns:p14="http://schemas.microsoft.com/office/powerpoint/2010/main" val="2186131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59</a:t>
            </a:fld>
            <a:endParaRPr lang="en-US" dirty="0"/>
          </a:p>
        </p:txBody>
      </p:sp>
    </p:spTree>
    <p:extLst>
      <p:ext uri="{BB962C8B-B14F-4D97-AF65-F5344CB8AC3E}">
        <p14:creationId xmlns:p14="http://schemas.microsoft.com/office/powerpoint/2010/main" val="2196692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60</a:t>
            </a:fld>
            <a:endParaRPr lang="en-US" dirty="0"/>
          </a:p>
        </p:txBody>
      </p:sp>
    </p:spTree>
    <p:extLst>
      <p:ext uri="{BB962C8B-B14F-4D97-AF65-F5344CB8AC3E}">
        <p14:creationId xmlns:p14="http://schemas.microsoft.com/office/powerpoint/2010/main" val="629867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61</a:t>
            </a:fld>
            <a:endParaRPr lang="en-US" dirty="0"/>
          </a:p>
        </p:txBody>
      </p:sp>
    </p:spTree>
    <p:extLst>
      <p:ext uri="{BB962C8B-B14F-4D97-AF65-F5344CB8AC3E}">
        <p14:creationId xmlns:p14="http://schemas.microsoft.com/office/powerpoint/2010/main" val="740679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62</a:t>
            </a:fld>
            <a:endParaRPr lang="en-US" dirty="0"/>
          </a:p>
        </p:txBody>
      </p:sp>
    </p:spTree>
    <p:extLst>
      <p:ext uri="{BB962C8B-B14F-4D97-AF65-F5344CB8AC3E}">
        <p14:creationId xmlns:p14="http://schemas.microsoft.com/office/powerpoint/2010/main" val="592870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63</a:t>
            </a:fld>
            <a:endParaRPr lang="en-US" dirty="0"/>
          </a:p>
        </p:txBody>
      </p:sp>
    </p:spTree>
    <p:extLst>
      <p:ext uri="{BB962C8B-B14F-4D97-AF65-F5344CB8AC3E}">
        <p14:creationId xmlns:p14="http://schemas.microsoft.com/office/powerpoint/2010/main" val="1711069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64</a:t>
            </a:fld>
            <a:endParaRPr lang="en-US" dirty="0"/>
          </a:p>
        </p:txBody>
      </p:sp>
    </p:spTree>
    <p:extLst>
      <p:ext uri="{BB962C8B-B14F-4D97-AF65-F5344CB8AC3E}">
        <p14:creationId xmlns:p14="http://schemas.microsoft.com/office/powerpoint/2010/main" val="1458439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ln>
            <a:miter lim="800000"/>
            <a:headEnd/>
            <a:tailEnd/>
          </a:ln>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9CFB5ADE-E3B8-46C1-A9E7-FFC9FAD7AB69}" type="slidenum">
              <a:rPr lang="en-US"/>
              <a:pPr>
                <a:defRPr/>
              </a:pPr>
              <a:t>65</a:t>
            </a:fld>
            <a:endParaRPr lang="en-US" dirty="0"/>
          </a:p>
        </p:txBody>
      </p:sp>
    </p:spTree>
    <p:extLst>
      <p:ext uri="{BB962C8B-B14F-4D97-AF65-F5344CB8AC3E}">
        <p14:creationId xmlns:p14="http://schemas.microsoft.com/office/powerpoint/2010/main" val="316037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7A337121-DEBE-4884-B48F-C70B0C90FFE1}" type="slidenum">
              <a:rPr lang="en-US">
                <a:solidFill>
                  <a:srgbClr val="000000"/>
                </a:solidFill>
              </a:rPr>
              <a:pPr eaLnBrk="1" hangingPunct="1"/>
              <a:t>23</a:t>
            </a:fld>
            <a:endParaRPr 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31263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EBFE4862-97B8-4AC1-B5F4-2A006C7AE52B}" type="slidenum">
              <a:rPr lang="en-US">
                <a:solidFill>
                  <a:srgbClr val="000000"/>
                </a:solidFill>
              </a:rPr>
              <a:pPr eaLnBrk="1" hangingPunct="1"/>
              <a:t>24</a:t>
            </a:fld>
            <a:endParaRPr 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724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B0A7C6C8-8D24-4801-84FC-66D3DFC6ADF6}" type="slidenum">
              <a:rPr lang="en-US">
                <a:solidFill>
                  <a:srgbClr val="000000"/>
                </a:solidFill>
              </a:rPr>
              <a:pPr eaLnBrk="1" hangingPunct="1"/>
              <a:t>25</a:t>
            </a:fld>
            <a:endParaRPr lang="en-US">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9822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B0A7C6C8-8D24-4801-84FC-66D3DFC6ADF6}" type="slidenum">
              <a:rPr lang="en-US">
                <a:solidFill>
                  <a:srgbClr val="000000"/>
                </a:solidFill>
              </a:rPr>
              <a:pPr eaLnBrk="1" hangingPunct="1"/>
              <a:t>26</a:t>
            </a:fld>
            <a:endParaRPr lang="en-US">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951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7739EA7B-A631-43A0-9B2D-DE0D83DE3657}" type="slidenum">
              <a:rPr lang="en-US">
                <a:solidFill>
                  <a:srgbClr val="000000"/>
                </a:solidFill>
              </a:rPr>
              <a:pPr eaLnBrk="1" hangingPunct="1"/>
              <a:t>27</a:t>
            </a:fld>
            <a:endParaRPr lang="en-US">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61544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4747" indent="-290289" eaLnBrk="0" hangingPunct="0">
              <a:defRPr>
                <a:solidFill>
                  <a:schemeClr val="tx1"/>
                </a:solidFill>
                <a:latin typeface="Arial" charset="0"/>
                <a:cs typeface="Arial" charset="0"/>
              </a:defRPr>
            </a:lvl2pPr>
            <a:lvl3pPr marL="1161149" indent="-232232" eaLnBrk="0" hangingPunct="0">
              <a:defRPr>
                <a:solidFill>
                  <a:schemeClr val="tx1"/>
                </a:solidFill>
                <a:latin typeface="Arial" charset="0"/>
                <a:cs typeface="Arial" charset="0"/>
              </a:defRPr>
            </a:lvl3pPr>
            <a:lvl4pPr marL="1625607" indent="-232232" eaLnBrk="0" hangingPunct="0">
              <a:defRPr>
                <a:solidFill>
                  <a:schemeClr val="tx1"/>
                </a:solidFill>
                <a:latin typeface="Arial" charset="0"/>
                <a:cs typeface="Arial" charset="0"/>
              </a:defRPr>
            </a:lvl4pPr>
            <a:lvl5pPr marL="2090067" indent="-232232" eaLnBrk="0" hangingPunct="0">
              <a:defRPr>
                <a:solidFill>
                  <a:schemeClr val="tx1"/>
                </a:solidFill>
                <a:latin typeface="Arial" charset="0"/>
                <a:cs typeface="Arial" charset="0"/>
              </a:defRPr>
            </a:lvl5pPr>
            <a:lvl6pPr marL="2554522" indent="-232232" eaLnBrk="0" fontAlgn="base" hangingPunct="0">
              <a:spcBef>
                <a:spcPct val="0"/>
              </a:spcBef>
              <a:spcAft>
                <a:spcPct val="0"/>
              </a:spcAft>
              <a:defRPr>
                <a:solidFill>
                  <a:schemeClr val="tx1"/>
                </a:solidFill>
                <a:latin typeface="Arial" charset="0"/>
                <a:cs typeface="Arial" charset="0"/>
              </a:defRPr>
            </a:lvl6pPr>
            <a:lvl7pPr marL="3018985" indent="-232232" eaLnBrk="0" fontAlgn="base" hangingPunct="0">
              <a:spcBef>
                <a:spcPct val="0"/>
              </a:spcBef>
              <a:spcAft>
                <a:spcPct val="0"/>
              </a:spcAft>
              <a:defRPr>
                <a:solidFill>
                  <a:schemeClr val="tx1"/>
                </a:solidFill>
                <a:latin typeface="Arial" charset="0"/>
                <a:cs typeface="Arial" charset="0"/>
              </a:defRPr>
            </a:lvl7pPr>
            <a:lvl8pPr marL="3483443" indent="-232232" eaLnBrk="0" fontAlgn="base" hangingPunct="0">
              <a:spcBef>
                <a:spcPct val="0"/>
              </a:spcBef>
              <a:spcAft>
                <a:spcPct val="0"/>
              </a:spcAft>
              <a:defRPr>
                <a:solidFill>
                  <a:schemeClr val="tx1"/>
                </a:solidFill>
                <a:latin typeface="Arial" charset="0"/>
                <a:cs typeface="Arial" charset="0"/>
              </a:defRPr>
            </a:lvl8pPr>
            <a:lvl9pPr marL="3947901" indent="-232232" eaLnBrk="0" fontAlgn="base" hangingPunct="0">
              <a:spcBef>
                <a:spcPct val="0"/>
              </a:spcBef>
              <a:spcAft>
                <a:spcPct val="0"/>
              </a:spcAft>
              <a:defRPr>
                <a:solidFill>
                  <a:schemeClr val="tx1"/>
                </a:solidFill>
                <a:latin typeface="Arial" charset="0"/>
                <a:cs typeface="Arial" charset="0"/>
              </a:defRPr>
            </a:lvl9pPr>
          </a:lstStyle>
          <a:p>
            <a:pPr eaLnBrk="1" hangingPunct="1"/>
            <a:fld id="{7739EA7B-A631-43A0-9B2D-DE0D83DE3657}" type="slidenum">
              <a:rPr lang="en-US">
                <a:solidFill>
                  <a:srgbClr val="000000"/>
                </a:solidFill>
              </a:rPr>
              <a:pPr eaLnBrk="1" hangingPunct="1"/>
              <a:t>28</a:t>
            </a:fld>
            <a:endParaRPr lang="en-US">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91747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ln>
            <a:miter lim="800000"/>
            <a:headEnd/>
            <a:tailEnd/>
          </a:ln>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a:p>
        </p:txBody>
      </p:sp>
      <p:sp>
        <p:nvSpPr>
          <p:cNvPr id="4" name="Header Placeholder 3"/>
          <p:cNvSpPr>
            <a:spLocks noGrp="1"/>
          </p:cNvSpPr>
          <p:nvPr>
            <p:ph type="hdr" sz="quarter"/>
          </p:nvPr>
        </p:nvSpPr>
        <p:spPr/>
        <p:txBody>
          <a:bodyPr/>
          <a:lstStyle/>
          <a:p>
            <a:pPr>
              <a:defRPr/>
            </a:pPr>
            <a:r>
              <a:rPr lang="en-US" smtClean="0"/>
              <a:t>Pitchdeck</a:t>
            </a:r>
            <a:endParaRPr lang="en-US"/>
          </a:p>
        </p:txBody>
      </p:sp>
      <p:sp>
        <p:nvSpPr>
          <p:cNvPr id="5" name="Slide Number Placeholder 4"/>
          <p:cNvSpPr>
            <a:spLocks noGrp="1"/>
          </p:cNvSpPr>
          <p:nvPr>
            <p:ph type="sldNum" sz="quarter" idx="5"/>
          </p:nvPr>
        </p:nvSpPr>
        <p:spPr/>
        <p:txBody>
          <a:bodyPr/>
          <a:lstStyle/>
          <a:p>
            <a:pPr>
              <a:defRPr/>
            </a:pPr>
            <a:fld id="{AB2F5F7C-30D1-4512-A478-7068901B6564}" type="slidenum">
              <a:rPr lang="en-US"/>
              <a:pPr>
                <a:defRPr/>
              </a:pPr>
              <a:t>43</a:t>
            </a:fld>
            <a:endParaRPr lang="en-US" dirty="0"/>
          </a:p>
        </p:txBody>
      </p:sp>
    </p:spTree>
    <p:extLst>
      <p:ext uri="{BB962C8B-B14F-4D97-AF65-F5344CB8AC3E}">
        <p14:creationId xmlns:p14="http://schemas.microsoft.com/office/powerpoint/2010/main" val="83570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807" y="312444"/>
            <a:ext cx="6217852" cy="800101"/>
          </a:xfrm>
          <a:prstGeom prst="rect">
            <a:avLst/>
          </a:prstGeom>
        </p:spPr>
        <p:txBody>
          <a:bodyPr lIns="0" tIns="0" rIns="0" bIns="0" anchor="ctr" anchorCtr="0"/>
          <a:lstStyle>
            <a:lvl1pPr>
              <a:defRPr sz="2400">
                <a:solidFill>
                  <a:srgbClr val="00558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5806" y="1478303"/>
            <a:ext cx="8412388" cy="3970019"/>
          </a:xfrm>
          <a:prstGeom prst="rect">
            <a:avLst/>
          </a:prstGeom>
        </p:spPr>
        <p:txBody>
          <a:bodyPr lIns="0" tIns="0" rIns="0" bIns="0"/>
          <a:lstStyle>
            <a:lvl1pPr marL="231775" indent="-231775">
              <a:defRPr sz="2000"/>
            </a:lvl1pPr>
            <a:lvl2pPr marL="457200" indent="-225425">
              <a:buClr>
                <a:schemeClr val="accent2"/>
              </a:buClr>
              <a:defRPr sz="1800"/>
            </a:lvl2pPr>
            <a:lvl3pPr marL="688975" indent="-231775">
              <a:buClr>
                <a:schemeClr val="accent4"/>
              </a:buClr>
              <a:defRPr sz="1600"/>
            </a:lvl3pPr>
            <a:lvl4pPr marL="914400" indent="-225425">
              <a:buClr>
                <a:schemeClr val="accent2"/>
              </a:buClr>
              <a:defRPr sz="1400"/>
            </a:lvl4pPr>
            <a:lvl5pPr marL="1146175" indent="-231775">
              <a:buClr>
                <a:schemeClr val="accent5"/>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3"/>
          <p:cNvSpPr>
            <a:spLocks noGrp="1" noChangeArrowheads="1"/>
          </p:cNvSpPr>
          <p:nvPr>
            <p:ph type="ftr" sz="quarter" idx="3"/>
          </p:nvPr>
        </p:nvSpPr>
        <p:spPr>
          <a:xfrm>
            <a:off x="501162" y="6172201"/>
            <a:ext cx="8033238" cy="254001"/>
          </a:xfrm>
          <a:prstGeom prst="rect">
            <a:avLst/>
          </a:prstGeom>
          <a:ln/>
        </p:spPr>
        <p:txBody>
          <a:bodyPr anchor="t"/>
          <a:lstStyle>
            <a:lvl1pPr algn="r">
              <a:defRPr lang="en-US" sz="900" b="0" i="0" smtClean="0">
                <a:effectLst/>
              </a:defRPr>
            </a:lvl1pPr>
          </a:lstStyle>
          <a:p>
            <a:r>
              <a:rPr lang="en-US" dirty="0" smtClean="0"/>
              <a:t>Captive Insurance Tax Forum</a:t>
            </a:r>
            <a:endParaRPr lang="en-US" dirty="0"/>
          </a:p>
        </p:txBody>
      </p:sp>
    </p:spTree>
    <p:extLst>
      <p:ext uri="{BB962C8B-B14F-4D97-AF65-F5344CB8AC3E}">
        <p14:creationId xmlns:p14="http://schemas.microsoft.com/office/powerpoint/2010/main" val="1084747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11" name="Text Placeholder 92"/>
          <p:cNvSpPr>
            <a:spLocks noGrp="1"/>
          </p:cNvSpPr>
          <p:nvPr>
            <p:ph type="body" sz="quarter" idx="20"/>
          </p:nvPr>
        </p:nvSpPr>
        <p:spPr>
          <a:xfrm>
            <a:off x="1857377" y="6300440"/>
            <a:ext cx="4365005" cy="557561"/>
          </a:xfrm>
        </p:spPr>
        <p:txBody>
          <a:bodyPr lIns="91440" anchor="ctr" anchorCtr="0"/>
          <a:lstStyle>
            <a:lvl1pPr marL="0" indent="0">
              <a:lnSpc>
                <a:spcPct val="100000"/>
              </a:lnSpc>
              <a:spcBef>
                <a:spcPts val="75"/>
              </a:spcBef>
              <a:spcAft>
                <a:spcPts val="75"/>
              </a:spcAft>
              <a:buClrTx/>
              <a:buNone/>
              <a:tabLst/>
              <a:defRPr sz="600" b="0" i="0" cap="none">
                <a:solidFill>
                  <a:schemeClr val="tx2">
                    <a:lumMod val="50000"/>
                    <a:lumOff val="50000"/>
                  </a:schemeClr>
                </a:solidFill>
                <a:latin typeface="Arial" panose="020B0604020202020204" pitchFamily="34" charset="0"/>
                <a:ea typeface="Arial" panose="020B0604020202020204" pitchFamily="34" charset="0"/>
                <a:cs typeface="Arial" panose="020B0604020202020204" pitchFamily="34" charset="0"/>
              </a:defRPr>
            </a:lvl1pPr>
            <a:lvl2pPr marL="91679" indent="-83344">
              <a:lnSpc>
                <a:spcPct val="100000"/>
              </a:lnSpc>
              <a:spcBef>
                <a:spcPts val="75"/>
              </a:spcBef>
              <a:spcAft>
                <a:spcPts val="75"/>
              </a:spcAft>
              <a:buClrTx/>
              <a:buFont typeface="Arial" charset="0"/>
              <a:buChar char="•"/>
              <a:tabLst/>
              <a:defRPr sz="600" b="0" i="0" cap="none" baseline="0">
                <a:solidFill>
                  <a:schemeClr val="tx2">
                    <a:lumMod val="50000"/>
                    <a:lumOff val="50000"/>
                  </a:schemeClr>
                </a:solidFill>
                <a:latin typeface="Arial" panose="020B0604020202020204" pitchFamily="34" charset="0"/>
                <a:ea typeface="Arial" panose="020B0604020202020204" pitchFamily="34" charset="0"/>
                <a:cs typeface="Arial" panose="020B0604020202020204" pitchFamily="34" charset="0"/>
              </a:defRPr>
            </a:lvl2pPr>
            <a:lvl3pPr marL="175022" indent="-83344">
              <a:lnSpc>
                <a:spcPct val="100000"/>
              </a:lnSpc>
              <a:spcBef>
                <a:spcPts val="75"/>
              </a:spcBef>
              <a:spcAft>
                <a:spcPts val="75"/>
              </a:spcAft>
              <a:buClrTx/>
              <a:buFont typeface="Arial" panose="020B0604020202020204" pitchFamily="34" charset="0"/>
              <a:buChar char="•"/>
              <a:tabLst/>
              <a:defRPr sz="600" b="0" i="0" cap="none" spc="0" baseline="0">
                <a:solidFill>
                  <a:schemeClr val="tx2">
                    <a:lumMod val="50000"/>
                    <a:lumOff val="50000"/>
                  </a:schemeClr>
                </a:solidFill>
                <a:latin typeface="Arial" panose="020B0604020202020204" pitchFamily="34" charset="0"/>
                <a:ea typeface="Arial" panose="020B0604020202020204" pitchFamily="34" charset="0"/>
                <a:cs typeface="Arial" panose="020B0604020202020204" pitchFamily="34" charset="0"/>
              </a:defRPr>
            </a:lvl3pPr>
            <a:lvl4pPr marL="91679" indent="-91679">
              <a:lnSpc>
                <a:spcPct val="100000"/>
              </a:lnSpc>
              <a:spcBef>
                <a:spcPts val="75"/>
              </a:spcBef>
              <a:spcAft>
                <a:spcPts val="75"/>
              </a:spcAft>
              <a:buClrTx/>
              <a:tabLst/>
              <a:defRPr sz="600" b="0" i="0" cap="none" spc="0" baseline="0">
                <a:solidFill>
                  <a:schemeClr val="tx2">
                    <a:lumMod val="50000"/>
                    <a:lumOff val="50000"/>
                  </a:schemeClr>
                </a:solidFill>
                <a:latin typeface="Arial" panose="020B0604020202020204" pitchFamily="34" charset="0"/>
                <a:ea typeface="Arial" panose="020B0604020202020204" pitchFamily="34" charset="0"/>
                <a:cs typeface="Arial" panose="020B0604020202020204" pitchFamily="34" charset="0"/>
              </a:defRPr>
            </a:lvl4pPr>
            <a:lvl5pPr marL="91679" indent="-91679">
              <a:lnSpc>
                <a:spcPct val="100000"/>
              </a:lnSpc>
              <a:spcBef>
                <a:spcPts val="75"/>
              </a:spcBef>
              <a:spcAft>
                <a:spcPts val="75"/>
              </a:spcAft>
              <a:buClrTx/>
              <a:tabLst/>
              <a:defRPr sz="600" b="0" i="0" cap="none" spc="0" baseline="0">
                <a:solidFill>
                  <a:schemeClr val="tx2">
                    <a:lumMod val="50000"/>
                    <a:lumOff val="50000"/>
                  </a:schemeClr>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3">
            <a:extLst>
              <a:ext uri="{FF2B5EF4-FFF2-40B4-BE49-F238E27FC236}">
                <a16:creationId xmlns:a16="http://schemas.microsoft.com/office/drawing/2014/main" id="{2CF7DFCD-A5CC-7F49-88ED-6064230AA162}"/>
              </a:ext>
            </a:extLst>
          </p:cNvPr>
          <p:cNvSpPr>
            <a:spLocks noGrp="1"/>
          </p:cNvSpPr>
          <p:nvPr>
            <p:ph sz="quarter" idx="15"/>
          </p:nvPr>
        </p:nvSpPr>
        <p:spPr>
          <a:xfrm>
            <a:off x="514351" y="1828799"/>
            <a:ext cx="8092440" cy="4114800"/>
          </a:xfrm>
        </p:spPr>
        <p:txBody>
          <a:bodyPr>
            <a:normAutofit/>
          </a:bodyPr>
          <a:lstStyle>
            <a:lvl1pPr>
              <a:defRPr>
                <a:latin typeface="+mn-lt"/>
              </a:defRPr>
            </a:lvl1pPr>
            <a:lvl2pPr>
              <a:defRPr>
                <a:latin typeface="+mn-lt"/>
              </a:defRPr>
            </a:lvl2pPr>
            <a:lvl3pPr>
              <a:defRPr>
                <a:latin typeface="+mn-lt"/>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a:extLst>
              <a:ext uri="{FF2B5EF4-FFF2-40B4-BE49-F238E27FC236}">
                <a16:creationId xmlns:a16="http://schemas.microsoft.com/office/drawing/2014/main" id="{16261AB4-CDBF-5A49-9BB2-24F2963B58BC}"/>
              </a:ext>
            </a:extLst>
          </p:cNvPr>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21"/>
          </p:nvPr>
        </p:nvSpPr>
        <p:spPr>
          <a:ln/>
        </p:spPr>
        <p:txBody>
          <a:bodyPr/>
          <a:lstStyle>
            <a:lvl1pPr>
              <a:defRPr/>
            </a:lvl1pPr>
          </a:lstStyle>
          <a:p>
            <a:pPr>
              <a:defRPr/>
            </a:pPr>
            <a:endParaRPr lang="en-US"/>
          </a:p>
        </p:txBody>
      </p:sp>
      <p:sp>
        <p:nvSpPr>
          <p:cNvPr id="6" name="Footer Placeholder 4"/>
          <p:cNvSpPr>
            <a:spLocks noGrp="1"/>
          </p:cNvSpPr>
          <p:nvPr>
            <p:ph type="ftr" sz="quarter" idx="22"/>
          </p:nvPr>
        </p:nvSpPr>
        <p:spPr>
          <a:ln/>
        </p:spPr>
        <p:txBody>
          <a:bodyPr/>
          <a:lstStyle>
            <a:lvl1pPr>
              <a:defRPr/>
            </a:lvl1pPr>
          </a:lstStyle>
          <a:p>
            <a:pPr>
              <a:defRPr/>
            </a:pPr>
            <a:endParaRPr lang="en-US"/>
          </a:p>
        </p:txBody>
      </p:sp>
      <p:sp>
        <p:nvSpPr>
          <p:cNvPr id="7" name="Slide Number Placeholder 5"/>
          <p:cNvSpPr>
            <a:spLocks noGrp="1"/>
          </p:cNvSpPr>
          <p:nvPr userDrawn="1">
            <p:ph type="sldNum" sz="quarter" idx="23"/>
          </p:nvPr>
        </p:nvSpPr>
        <p:spPr/>
        <p:txBody>
          <a:bodyPr/>
          <a:lstStyle>
            <a:lvl1pPr>
              <a:defRPr/>
            </a:lvl1pPr>
          </a:lstStyle>
          <a:p>
            <a:pPr>
              <a:defRPr/>
            </a:pPr>
            <a:fld id="{2C0B0861-3CE8-4F98-9CA9-860F4E1FF5ED}" type="slidenum">
              <a:rPr lang="en-US"/>
              <a:pPr>
                <a:defRPr/>
              </a:pPr>
              <a:t>‹#›</a:t>
            </a:fld>
            <a:endParaRPr lang="en-US" dirty="0"/>
          </a:p>
        </p:txBody>
      </p:sp>
    </p:spTree>
    <p:extLst>
      <p:ext uri="{BB962C8B-B14F-4D97-AF65-F5344CB8AC3E}">
        <p14:creationId xmlns:p14="http://schemas.microsoft.com/office/powerpoint/2010/main" val="9444442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2223435"/>
            <a:ext cx="7886700" cy="333996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30241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7"/>
          <p:cNvSpPr txBox="1">
            <a:spLocks/>
          </p:cNvSpPr>
          <p:nvPr/>
        </p:nvSpPr>
        <p:spPr>
          <a:xfrm>
            <a:off x="1433511" y="3227378"/>
            <a:ext cx="6638925" cy="847453"/>
          </a:xfrm>
          <a:prstGeom prst="rect">
            <a:avLst/>
          </a:prstGeom>
        </p:spPr>
        <p:txBody>
          <a:bodyPr vert="horz" lIns="0" tIns="0" rIns="0" bIns="0" rtlCol="0">
            <a:noAutofit/>
          </a:bodyPr>
          <a:lstStyle>
            <a:lvl1pPr marL="231775" indent="-231775"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5425"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688975" indent="-231775"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914400" indent="-225425"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1146175" indent="-231775" algn="l" defTabSz="914400" rtl="0" eaLnBrk="1" latinLnBrk="0" hangingPunct="1">
              <a:lnSpc>
                <a:spcPct val="90000"/>
              </a:lnSpc>
              <a:spcBef>
                <a:spcPts val="500"/>
              </a:spcBef>
              <a:buClr>
                <a:schemeClr val="accent5"/>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latin typeface="Arial" panose="020B0604020202020204" pitchFamily="34" charset="0"/>
                <a:cs typeface="Arial" panose="020B0604020202020204" pitchFamily="34" charset="0"/>
              </a:rPr>
              <a:t>DIRECT PROCUREMENT AND RELATED STATE TAX ISSUES</a:t>
            </a:r>
            <a:endParaRPr lang="en-US" sz="3200" b="1" dirty="0">
              <a:latin typeface="Arial" panose="020B0604020202020204" pitchFamily="34" charset="0"/>
              <a:cs typeface="Arial" panose="020B0604020202020204" pitchFamily="34" charset="0"/>
            </a:endParaRPr>
          </a:p>
        </p:txBody>
      </p:sp>
      <p:sp>
        <p:nvSpPr>
          <p:cNvPr id="7" name="Title 6"/>
          <p:cNvSpPr txBox="1">
            <a:spLocks/>
          </p:cNvSpPr>
          <p:nvPr/>
        </p:nvSpPr>
        <p:spPr>
          <a:xfrm>
            <a:off x="1079500" y="1814447"/>
            <a:ext cx="7308851" cy="984169"/>
          </a:xfrm>
          <a:prstGeom prst="rect">
            <a:avLst/>
          </a:prstGeom>
        </p:spPr>
        <p:txBody>
          <a:bodyPr lIns="0" tIns="0" rIns="0" bIns="0" anchor="ctr" anchorCtr="0"/>
          <a:lstStyle>
            <a:lvl1pPr algn="l" defTabSz="914400" rtl="0" eaLnBrk="1" latinLnBrk="0" hangingPunct="1">
              <a:lnSpc>
                <a:spcPct val="90000"/>
              </a:lnSpc>
              <a:spcBef>
                <a:spcPct val="0"/>
              </a:spcBef>
              <a:buNone/>
              <a:defRPr sz="2400" kern="1200">
                <a:solidFill>
                  <a:srgbClr val="005581"/>
                </a:solidFill>
                <a:latin typeface="+mj-lt"/>
                <a:ea typeface="+mj-ea"/>
                <a:cs typeface="+mj-cs"/>
              </a:defRPr>
            </a:lvl1pPr>
          </a:lstStyle>
          <a:p>
            <a:pPr algn="ctr"/>
            <a:r>
              <a:rPr lang="en-US" sz="4400" dirty="0" smtClean="0">
                <a:solidFill>
                  <a:schemeClr val="accent1">
                    <a:lumMod val="75000"/>
                  </a:schemeClr>
                </a:solidFill>
              </a:rPr>
              <a:t>CONNECTICUT CAPTIVE INSURANCE ASSOCIATION</a:t>
            </a:r>
            <a:endParaRPr lang="en-US" sz="4400" dirty="0">
              <a:solidFill>
                <a:schemeClr val="accent1">
                  <a:lumMod val="75000"/>
                </a:schemeClr>
              </a:solidFill>
            </a:endParaRPr>
          </a:p>
        </p:txBody>
      </p:sp>
      <p:sp>
        <p:nvSpPr>
          <p:cNvPr id="8" name="Text Placeholder 8"/>
          <p:cNvSpPr txBox="1">
            <a:spLocks/>
          </p:cNvSpPr>
          <p:nvPr/>
        </p:nvSpPr>
        <p:spPr>
          <a:xfrm>
            <a:off x="2369479" y="4503593"/>
            <a:ext cx="4766990" cy="911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smtClean="0">
                <a:latin typeface="Arial" panose="020B0604020202020204" pitchFamily="34" charset="0"/>
                <a:cs typeface="Arial" panose="020B0604020202020204" pitchFamily="34" charset="0"/>
              </a:rPr>
              <a:t>MAY 21, 2019</a:t>
            </a:r>
          </a:p>
          <a:p>
            <a:pPr marL="0" indent="0" algn="ctr">
              <a:buNone/>
            </a:pPr>
            <a:r>
              <a:rPr lang="en-US" sz="2400" b="1" dirty="0" smtClean="0">
                <a:latin typeface="Arial" panose="020B0604020202020204" pitchFamily="34" charset="0"/>
                <a:cs typeface="Arial" panose="020B0604020202020204" pitchFamily="34" charset="0"/>
              </a:rPr>
              <a:t>HARTFORD, CONNECTICUT</a:t>
            </a:r>
            <a:endParaRPr lang="en-US" sz="2400" b="1" dirty="0">
              <a:latin typeface="Arial" panose="020B0604020202020204" pitchFamily="34" charset="0"/>
              <a:cs typeface="Arial" panose="020B0604020202020204" pitchFamily="34" charset="0"/>
            </a:endParaRPr>
          </a:p>
        </p:txBody>
      </p:sp>
      <p:sp>
        <p:nvSpPr>
          <p:cNvPr id="9" name="Text Placeholder 9"/>
          <p:cNvSpPr txBox="1">
            <a:spLocks/>
          </p:cNvSpPr>
          <p:nvPr/>
        </p:nvSpPr>
        <p:spPr>
          <a:xfrm>
            <a:off x="1677921" y="5619751"/>
            <a:ext cx="4441957"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	         </a:t>
            </a:r>
            <a:r>
              <a:rPr lang="en-US" sz="2000" b="1" dirty="0" smtClean="0">
                <a:latin typeface="Arial" panose="020B0604020202020204" pitchFamily="34" charset="0"/>
                <a:cs typeface="Arial" panose="020B0604020202020204" pitchFamily="34" charset="0"/>
              </a:rPr>
              <a:t>P. BRUCE WRIGHT</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PARTNER</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63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152400" y="2457450"/>
            <a:ext cx="8915400" cy="3752850"/>
          </a:xfrm>
        </p:spPr>
        <p:txBody>
          <a:bodyPr/>
          <a:lstStyle/>
          <a:p>
            <a:pPr marL="0" lvl="1" indent="0">
              <a:buNone/>
            </a:pPr>
            <a:r>
              <a:rPr lang="en-US" sz="2800" dirty="0">
                <a:latin typeface="Akzidenz Grotesk BE"/>
                <a:cs typeface="Akzidenz Grotesk BE"/>
              </a:rPr>
              <a:t>DIRECT PROCUREMENT/STATUTORY PROVISIONS/</a:t>
            </a:r>
            <a:r>
              <a:rPr lang="en-US" sz="2800" dirty="0">
                <a:solidFill>
                  <a:srgbClr val="00B050"/>
                </a:solidFill>
                <a:latin typeface="Akzidenz Grotesk BE"/>
                <a:cs typeface="Akzidenz Grotesk BE"/>
              </a:rPr>
              <a:t>INDUSTRIAL INSURED PLACEMENT</a:t>
            </a:r>
          </a:p>
          <a:p>
            <a:pPr marL="172641" lvl="1" indent="-172641">
              <a:buFont typeface="Wingdings" panose="05000000000000000000" pitchFamily="2" charset="2"/>
              <a:buChar char="Ø"/>
            </a:pPr>
            <a:r>
              <a:rPr lang="en-US" sz="2600" dirty="0">
                <a:latin typeface="Akzidenz Grotesk BE"/>
                <a:cs typeface="Akzidenz Grotesk BE"/>
              </a:rPr>
              <a:t>EXCEPTION TO DOING BUSINESS LAW</a:t>
            </a:r>
          </a:p>
          <a:p>
            <a:pPr marL="172641" lvl="1" indent="-172641">
              <a:buFont typeface="Wingdings" panose="05000000000000000000" pitchFamily="2" charset="2"/>
              <a:buChar char="Ø"/>
            </a:pPr>
            <a:r>
              <a:rPr lang="en-US" sz="2600" dirty="0">
                <a:latin typeface="Akzidenz Grotesk BE"/>
                <a:cs typeface="Akzidenz Grotesk BE"/>
              </a:rPr>
              <a:t>STATUTORY “SOPHISTICATION” STANDARD </a:t>
            </a:r>
          </a:p>
          <a:p>
            <a:pPr marL="255588" lvl="1" indent="-87313"/>
            <a:r>
              <a:rPr lang="en-US" sz="2400" dirty="0">
                <a:latin typeface="Akzidenz Grotesk BE"/>
                <a:cs typeface="Akzidenz Grotesk BE"/>
              </a:rPr>
              <a:t>FULL-TIME EMPLOYEE/REGULAR CONSULTANT</a:t>
            </a:r>
          </a:p>
          <a:p>
            <a:pPr marL="255588" lvl="1" indent="-87313"/>
            <a:r>
              <a:rPr lang="en-US" sz="2400" dirty="0">
                <a:latin typeface="Akzidenz Grotesk BE"/>
                <a:cs typeface="Akzidenz Grotesk BE"/>
              </a:rPr>
              <a:t>AGGREGATE ANNUAL PREMIUMS OF $25,000 - $100,000</a:t>
            </a:r>
          </a:p>
          <a:p>
            <a:pPr marL="255588" lvl="1" indent="-87313"/>
            <a:r>
              <a:rPr lang="en-US" sz="2400" dirty="0">
                <a:latin typeface="Akzidenz Grotesk BE"/>
                <a:cs typeface="Akzidenz Grotesk BE"/>
              </a:rPr>
              <a:t>25 FULL-TIME EMPLOYEES</a:t>
            </a:r>
          </a:p>
        </p:txBody>
      </p:sp>
      <p:graphicFrame>
        <p:nvGraphicFramePr>
          <p:cNvPr id="14341" name="Object 4"/>
          <p:cNvGraphicFramePr>
            <a:graphicFrameLocks noChangeAspect="1"/>
          </p:cNvGraphicFramePr>
          <p:nvPr>
            <p:extLst>
              <p:ext uri="{D42A27DB-BD31-4B8C-83A1-F6EECF244321}">
                <p14:modId xmlns:p14="http://schemas.microsoft.com/office/powerpoint/2010/main" val="2719347436"/>
              </p:ext>
            </p:extLst>
          </p:nvPr>
        </p:nvGraphicFramePr>
        <p:xfrm>
          <a:off x="6019800" y="4895150"/>
          <a:ext cx="2084210" cy="1105601"/>
        </p:xfrm>
        <a:graphic>
          <a:graphicData uri="http://schemas.openxmlformats.org/presentationml/2006/ole">
            <mc:AlternateContent xmlns:mc="http://schemas.openxmlformats.org/markup-compatibility/2006">
              <mc:Choice xmlns:v="urn:schemas-microsoft-com:vml" Requires="v">
                <p:oleObj spid="_x0000_s1040" name="Clip" r:id="rId3" imgW="2286313" imgH="1185032" progId="MS_ClipArt_Gallery.2">
                  <p:embed/>
                </p:oleObj>
              </mc:Choice>
              <mc:Fallback>
                <p:oleObj name="Clip" r:id="rId3" imgW="2286313" imgH="1185032" progId="MS_ClipArt_Gallery.2">
                  <p:embed/>
                  <p:pic>
                    <p:nvPicPr>
                      <p:cNvPr id="1434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895150"/>
                        <a:ext cx="2084210" cy="1105601"/>
                      </a:xfrm>
                      <a:prstGeom prst="rect">
                        <a:avLst/>
                      </a:prstGeom>
                      <a:noFill/>
                      <a:ln>
                        <a:noFill/>
                      </a:ln>
                      <a:effectLst/>
                      <a:extLst/>
                    </p:spPr>
                  </p:pic>
                </p:oleObj>
              </mc:Fallback>
            </mc:AlternateContent>
          </a:graphicData>
        </a:graphic>
      </p:graphicFrame>
      <p:sp>
        <p:nvSpPr>
          <p:cNvPr id="6" name="Rectangle 2"/>
          <p:cNvSpPr>
            <a:spLocks noGrp="1" noChangeArrowheads="1"/>
          </p:cNvSpPr>
          <p:nvPr>
            <p:ph type="title"/>
          </p:nvPr>
        </p:nvSpPr>
        <p:spPr>
          <a:xfrm>
            <a:off x="152400" y="16954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337526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152400" y="2486025"/>
            <a:ext cx="8915400" cy="3657600"/>
          </a:xfrm>
        </p:spPr>
        <p:txBody>
          <a:bodyPr/>
          <a:lstStyle/>
          <a:p>
            <a:pPr marL="0" lvl="1" indent="0">
              <a:buNone/>
            </a:pPr>
            <a:r>
              <a:rPr lang="en-US" sz="2800" dirty="0">
                <a:latin typeface="Akzidenz Grotesk BE"/>
                <a:cs typeface="Akzidenz Grotesk BE"/>
              </a:rPr>
              <a:t>DIRECT PROCUREMENT/STATUTORY PROVISIONS/</a:t>
            </a:r>
            <a:r>
              <a:rPr lang="en-US" sz="2800" dirty="0">
                <a:solidFill>
                  <a:srgbClr val="00B050"/>
                </a:solidFill>
                <a:latin typeface="Akzidenz Grotesk BE"/>
                <a:cs typeface="Akzidenz Grotesk BE"/>
              </a:rPr>
              <a:t>INDUSTRIAL INSURED </a:t>
            </a:r>
            <a:r>
              <a:rPr lang="en-US" sz="2800" dirty="0" smtClean="0">
                <a:solidFill>
                  <a:srgbClr val="00B050"/>
                </a:solidFill>
                <a:latin typeface="Akzidenz Grotesk BE"/>
                <a:cs typeface="Akzidenz Grotesk BE"/>
              </a:rPr>
              <a:t>PLACEMENT</a:t>
            </a:r>
            <a:endParaRPr lang="en-US" sz="2800" dirty="0">
              <a:latin typeface="Akzidenz Grotesk BE"/>
              <a:cs typeface="Akzidenz Grotesk BE"/>
            </a:endParaRPr>
          </a:p>
          <a:p>
            <a:pPr marL="172641" lvl="1" indent="-172641">
              <a:buFont typeface="Wingdings" panose="05000000000000000000" pitchFamily="2" charset="2"/>
              <a:buChar char="Ø"/>
            </a:pPr>
            <a:r>
              <a:rPr lang="en-US" sz="2600" dirty="0">
                <a:latin typeface="Akzidenz Grotesk BE"/>
                <a:cs typeface="Akzidenz Grotesk BE"/>
              </a:rPr>
              <a:t>CERTAIN “IN STATE” ACTIVITIES PERMITTED</a:t>
            </a:r>
          </a:p>
          <a:p>
            <a:pPr marL="172641" lvl="1" indent="-172641">
              <a:buFont typeface="Wingdings" panose="05000000000000000000" pitchFamily="2" charset="2"/>
              <a:buChar char="Ø"/>
            </a:pPr>
            <a:r>
              <a:rPr lang="en-US" sz="2600" dirty="0">
                <a:latin typeface="Akzidenz Grotesk BE"/>
                <a:cs typeface="Akzidenz Grotesk BE"/>
              </a:rPr>
              <a:t>RATE</a:t>
            </a:r>
          </a:p>
          <a:p>
            <a:pPr marL="172641" lvl="1" indent="-172641">
              <a:buFont typeface="Wingdings" panose="05000000000000000000" pitchFamily="2" charset="2"/>
              <a:buChar char="Ø"/>
            </a:pPr>
            <a:r>
              <a:rPr lang="en-US" sz="2600" dirty="0">
                <a:latin typeface="Akzidenz Grotesk BE"/>
                <a:cs typeface="Akzidenz Grotesk BE"/>
              </a:rPr>
              <a:t>OBLIGATION TO PAY AND FILE</a:t>
            </a:r>
          </a:p>
          <a:p>
            <a:pPr marL="172641" lvl="1" indent="-172641">
              <a:buFont typeface="Wingdings" panose="05000000000000000000" pitchFamily="2" charset="2"/>
              <a:buChar char="Ø"/>
            </a:pPr>
            <a:r>
              <a:rPr lang="en-US" sz="2600" dirty="0">
                <a:latin typeface="Akzidenz Grotesk BE"/>
                <a:cs typeface="Akzidenz Grotesk BE"/>
              </a:rPr>
              <a:t>NOTE FEDERAL INCOME TAX ISSUE</a:t>
            </a:r>
          </a:p>
        </p:txBody>
      </p:sp>
      <p:sp>
        <p:nvSpPr>
          <p:cNvPr id="6" name="Rectangle 2"/>
          <p:cNvSpPr>
            <a:spLocks noGrp="1" noChangeArrowheads="1"/>
          </p:cNvSpPr>
          <p:nvPr>
            <p:ph type="title"/>
          </p:nvPr>
        </p:nvSpPr>
        <p:spPr>
          <a:xfrm>
            <a:off x="152400" y="172402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graphicFrame>
        <p:nvGraphicFramePr>
          <p:cNvPr id="7" name="Object 4"/>
          <p:cNvGraphicFramePr>
            <a:graphicFrameLocks noChangeAspect="1"/>
          </p:cNvGraphicFramePr>
          <p:nvPr>
            <p:extLst>
              <p:ext uri="{D42A27DB-BD31-4B8C-83A1-F6EECF244321}">
                <p14:modId xmlns:p14="http://schemas.microsoft.com/office/powerpoint/2010/main" val="2060164039"/>
              </p:ext>
            </p:extLst>
          </p:nvPr>
        </p:nvGraphicFramePr>
        <p:xfrm>
          <a:off x="6019800" y="4780850"/>
          <a:ext cx="2084210" cy="1105601"/>
        </p:xfrm>
        <a:graphic>
          <a:graphicData uri="http://schemas.openxmlformats.org/presentationml/2006/ole">
            <mc:AlternateContent xmlns:mc="http://schemas.openxmlformats.org/markup-compatibility/2006">
              <mc:Choice xmlns:v="urn:schemas-microsoft-com:vml" Requires="v">
                <p:oleObj spid="_x0000_s2064" name="Clip" r:id="rId3" imgW="2286313" imgH="1185032" progId="MS_ClipArt_Gallery.2">
                  <p:embed/>
                </p:oleObj>
              </mc:Choice>
              <mc:Fallback>
                <p:oleObj name="Clip" r:id="rId3" imgW="2286313" imgH="1185032" progId="MS_ClipArt_Gallery.2">
                  <p:embed/>
                  <p:pic>
                    <p:nvPicPr>
                      <p:cNvPr id="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780850"/>
                        <a:ext cx="2084210" cy="110560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05585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152400" y="2476500"/>
            <a:ext cx="8839200" cy="3657600"/>
          </a:xfrm>
        </p:spPr>
        <p:txBody>
          <a:bodyPr/>
          <a:lstStyle/>
          <a:p>
            <a:pPr marL="0" lvl="1" indent="0">
              <a:buNone/>
            </a:pPr>
            <a:r>
              <a:rPr lang="en-US" sz="2800" dirty="0">
                <a:latin typeface="Akzidenz Grotesk BE"/>
                <a:cs typeface="Akzidenz Grotesk BE"/>
              </a:rPr>
              <a:t>ALLOCATION</a:t>
            </a:r>
          </a:p>
          <a:p>
            <a:pPr marL="228600" lvl="1" indent="-228600">
              <a:buFont typeface="Wingdings" panose="05000000000000000000" pitchFamily="2" charset="2"/>
              <a:buChar char="Ø"/>
            </a:pPr>
            <a:r>
              <a:rPr lang="en-US" sz="2600" dirty="0">
                <a:latin typeface="Akzidenz Grotesk BE"/>
                <a:cs typeface="Akzidenz Grotesk BE"/>
              </a:rPr>
              <a:t>EXAMPLE – HEADQUARTERS IN STATE A, AFFILIATE OPERATIONS IN STATES B-G</a:t>
            </a:r>
          </a:p>
          <a:p>
            <a:pPr marL="342900" lvl="1" indent="-87313"/>
            <a:r>
              <a:rPr lang="en-US" sz="2400" dirty="0">
                <a:latin typeface="Akzidenz Grotesk BE"/>
                <a:cs typeface="Akzidenz Grotesk BE"/>
              </a:rPr>
              <a:t>SINGLE POLICY ISSUED TO HEADQUARTERS COVERING PROPERTY IN ALL LOCATIONS A-G</a:t>
            </a:r>
          </a:p>
          <a:p>
            <a:pPr marL="342900" lvl="1" indent="-87313"/>
            <a:r>
              <a:rPr lang="en-US" sz="2400" dirty="0">
                <a:latin typeface="Akzidenz Grotesk BE"/>
                <a:cs typeface="Akzidenz Grotesk BE"/>
              </a:rPr>
              <a:t>TAX PAYMENTS/FILINGS DUE</a:t>
            </a:r>
          </a:p>
          <a:p>
            <a:pPr marL="628650" lvl="2" indent="-214313">
              <a:buClr>
                <a:schemeClr val="accent2"/>
              </a:buClr>
              <a:buSzPct val="100000"/>
              <a:buFont typeface="Lucida Grande"/>
              <a:buChar char="&gt;"/>
              <a:defRPr/>
            </a:pPr>
            <a:r>
              <a:rPr lang="en-US" sz="2200" dirty="0">
                <a:latin typeface="Akzidenz Grotesk BE"/>
                <a:cs typeface="Akzidenz Grotesk BE"/>
              </a:rPr>
              <a:t>HEADQUARTERS</a:t>
            </a:r>
          </a:p>
          <a:p>
            <a:pPr marL="628650" lvl="2" indent="-214313">
              <a:buClr>
                <a:schemeClr val="accent2"/>
              </a:buClr>
              <a:buSzPct val="100000"/>
              <a:buFont typeface="Lucida Grande"/>
              <a:buChar char="&gt;"/>
              <a:defRPr/>
            </a:pPr>
            <a:r>
              <a:rPr lang="en-US" sz="2200" dirty="0">
                <a:latin typeface="Akzidenz Grotesk BE"/>
                <a:cs typeface="Akzidenz Grotesk BE"/>
              </a:rPr>
              <a:t>OTHER STATES</a:t>
            </a:r>
          </a:p>
        </p:txBody>
      </p:sp>
      <p:sp>
        <p:nvSpPr>
          <p:cNvPr id="5" name="Rectangle 2"/>
          <p:cNvSpPr>
            <a:spLocks noGrp="1" noChangeArrowheads="1"/>
          </p:cNvSpPr>
          <p:nvPr>
            <p:ph type="title"/>
          </p:nvPr>
        </p:nvSpPr>
        <p:spPr>
          <a:xfrm>
            <a:off x="152400" y="171450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2446865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152400" y="2494953"/>
            <a:ext cx="8839200" cy="3829050"/>
          </a:xfrm>
        </p:spPr>
        <p:txBody>
          <a:bodyPr/>
          <a:lstStyle/>
          <a:p>
            <a:pPr marL="0" lvl="1" indent="0">
              <a:buNone/>
            </a:pPr>
            <a:r>
              <a:rPr lang="en-US" sz="2800" dirty="0">
                <a:latin typeface="Akzidenz Grotesk BE"/>
                <a:cs typeface="Akzidenz Grotesk BE"/>
              </a:rPr>
              <a:t>DIRECT PROCUREMENT</a:t>
            </a:r>
          </a:p>
          <a:p>
            <a:pPr marL="172641" lvl="1" indent="-172641">
              <a:buFont typeface="Wingdings" panose="05000000000000000000" pitchFamily="2" charset="2"/>
              <a:buChar char="Ø"/>
            </a:pPr>
            <a:r>
              <a:rPr lang="en-US" sz="2600" dirty="0">
                <a:latin typeface="Akzidenz Grotesk BE"/>
                <a:cs typeface="Akzidenz Grotesk BE"/>
              </a:rPr>
              <a:t>APPLICATION TO CAPTIVES</a:t>
            </a:r>
          </a:p>
          <a:p>
            <a:pPr marL="342900" lvl="1" indent="-87313"/>
            <a:r>
              <a:rPr lang="en-US" sz="2400" dirty="0">
                <a:latin typeface="Akzidenz Grotesk BE"/>
                <a:cs typeface="Akzidenz Grotesk BE"/>
              </a:rPr>
              <a:t>FOREIGN</a:t>
            </a:r>
          </a:p>
          <a:p>
            <a:pPr marL="342900" lvl="1" indent="-87313"/>
            <a:r>
              <a:rPr lang="en-US" sz="2400" dirty="0">
                <a:latin typeface="Akzidenz Grotesk BE"/>
                <a:cs typeface="Akzidenz Grotesk BE"/>
              </a:rPr>
              <a:t>DOMESTIC</a:t>
            </a:r>
          </a:p>
          <a:p>
            <a:pPr marL="342900" lvl="1" indent="-87313"/>
            <a:r>
              <a:rPr lang="en-US" sz="2400" dirty="0">
                <a:latin typeface="Akzidenz Grotesk BE"/>
                <a:cs typeface="Akzidenz Grotesk BE"/>
              </a:rPr>
              <a:t>MULTI-OWNER</a:t>
            </a:r>
          </a:p>
          <a:p>
            <a:pPr marL="342900" lvl="1" indent="-87313"/>
            <a:r>
              <a:rPr lang="en-US" sz="2400" dirty="0">
                <a:latin typeface="Akzidenz Grotesk BE"/>
                <a:cs typeface="Akzidenz Grotesk BE"/>
              </a:rPr>
              <a:t>SINGLE PARENT</a:t>
            </a:r>
          </a:p>
          <a:p>
            <a:pPr marL="342900" lvl="1" indent="-87313"/>
            <a:r>
              <a:rPr lang="en-US" sz="2400" dirty="0">
                <a:latin typeface="Akzidenz Grotesk BE"/>
                <a:cs typeface="Akzidenz Grotesk BE"/>
              </a:rPr>
              <a:t>CELL</a:t>
            </a:r>
          </a:p>
          <a:p>
            <a:pPr marL="342900" lvl="1" indent="-87313"/>
            <a:r>
              <a:rPr lang="en-US" sz="2400" dirty="0">
                <a:latin typeface="Akzidenz Grotesk BE"/>
                <a:cs typeface="Akzidenz Grotesk BE"/>
              </a:rPr>
              <a:t>INDEPENDENTLY INCORPORATED CELL</a:t>
            </a:r>
          </a:p>
          <a:p>
            <a:pPr marL="342900" lvl="1" indent="-87313"/>
            <a:r>
              <a:rPr lang="en-US" sz="2400" dirty="0">
                <a:latin typeface="Akzidenz Grotesk BE"/>
                <a:cs typeface="Akzidenz Grotesk BE"/>
              </a:rPr>
              <a:t>SPONSORED CAPTIVE</a:t>
            </a:r>
          </a:p>
        </p:txBody>
      </p:sp>
      <p:sp>
        <p:nvSpPr>
          <p:cNvPr id="5" name="Rectangle 2"/>
          <p:cNvSpPr>
            <a:spLocks noGrp="1" noChangeArrowheads="1"/>
          </p:cNvSpPr>
          <p:nvPr>
            <p:ph type="title"/>
          </p:nvPr>
        </p:nvSpPr>
        <p:spPr>
          <a:xfrm>
            <a:off x="152400" y="1656754"/>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2395508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150707" y="2457451"/>
            <a:ext cx="8839200" cy="3832013"/>
          </a:xfrm>
        </p:spPr>
        <p:txBody>
          <a:bodyPr/>
          <a:lstStyle/>
          <a:p>
            <a:pPr marL="0" lvl="1" indent="0">
              <a:buNone/>
            </a:pPr>
            <a:r>
              <a:rPr lang="en-US" sz="2800" dirty="0">
                <a:latin typeface="Akzidenz Grotesk BE"/>
                <a:cs typeface="Akzidenz Grotesk BE"/>
              </a:rPr>
              <a:t>DIRECT PROCUREMENT</a:t>
            </a:r>
          </a:p>
          <a:p>
            <a:pPr marL="228600" lvl="1" indent="-228600">
              <a:buFont typeface="Wingdings" panose="05000000000000000000" pitchFamily="2" charset="2"/>
              <a:buChar char="Ø"/>
            </a:pPr>
            <a:r>
              <a:rPr lang="en-US" sz="2600" dirty="0">
                <a:latin typeface="Akzidenz Grotesk BE"/>
                <a:cs typeface="Akzidenz Grotesk BE"/>
              </a:rPr>
              <a:t>NOTE: RISK RETENTION GROUPS GENERALLY HAVE </a:t>
            </a:r>
            <a:r>
              <a:rPr lang="en-US" sz="2600" dirty="0" smtClean="0">
                <a:latin typeface="Akzidenz Grotesk BE"/>
                <a:cs typeface="Akzidenz Grotesk BE"/>
              </a:rPr>
              <a:t> </a:t>
            </a:r>
            <a:r>
              <a:rPr lang="en-US" sz="2600" dirty="0">
                <a:latin typeface="Akzidenz Grotesk BE"/>
                <a:cs typeface="Akzidenz Grotesk BE"/>
              </a:rPr>
              <a:t>SEPARATE TAXING PROVISIONS IMPOSED </a:t>
            </a:r>
            <a:r>
              <a:rPr lang="en-US" sz="2600" u="sng" dirty="0">
                <a:solidFill>
                  <a:srgbClr val="7030A0"/>
                </a:solidFill>
                <a:latin typeface="Akzidenz Grotesk BE"/>
                <a:cs typeface="Akzidenz Grotesk BE"/>
              </a:rPr>
              <a:t>ON</a:t>
            </a:r>
            <a:r>
              <a:rPr lang="en-US" sz="2600" dirty="0">
                <a:solidFill>
                  <a:srgbClr val="7030A0"/>
                </a:solidFill>
                <a:latin typeface="Akzidenz Grotesk BE"/>
                <a:cs typeface="Akzidenz Grotesk BE"/>
              </a:rPr>
              <a:t> </a:t>
            </a:r>
            <a:r>
              <a:rPr lang="en-US" sz="2600" u="sng" dirty="0">
                <a:solidFill>
                  <a:srgbClr val="7030A0"/>
                </a:solidFill>
                <a:latin typeface="Akzidenz Grotesk BE"/>
                <a:cs typeface="Akzidenz Grotesk BE"/>
              </a:rPr>
              <a:t>THE</a:t>
            </a:r>
            <a:r>
              <a:rPr lang="en-US" sz="2600" dirty="0">
                <a:solidFill>
                  <a:srgbClr val="7030A0"/>
                </a:solidFill>
                <a:latin typeface="Akzidenz Grotesk BE"/>
                <a:cs typeface="Akzidenz Grotesk BE"/>
              </a:rPr>
              <a:t> </a:t>
            </a:r>
            <a:r>
              <a:rPr lang="en-US" sz="2600" u="sng" dirty="0">
                <a:solidFill>
                  <a:srgbClr val="7030A0"/>
                </a:solidFill>
                <a:latin typeface="Akzidenz Grotesk BE"/>
                <a:cs typeface="Akzidenz Grotesk BE"/>
              </a:rPr>
              <a:t>RISK RETENTION GROUP</a:t>
            </a:r>
            <a:endParaRPr lang="en-US" sz="2600" dirty="0">
              <a:solidFill>
                <a:srgbClr val="7030A0"/>
              </a:solidFill>
              <a:latin typeface="Akzidenz Grotesk BE"/>
              <a:cs typeface="Akzidenz Grotesk BE"/>
            </a:endParaRPr>
          </a:p>
        </p:txBody>
      </p:sp>
      <p:sp>
        <p:nvSpPr>
          <p:cNvPr id="5" name="Rectangle 2"/>
          <p:cNvSpPr>
            <a:spLocks noGrp="1" noChangeArrowheads="1"/>
          </p:cNvSpPr>
          <p:nvPr>
            <p:ph type="title"/>
          </p:nvPr>
        </p:nvSpPr>
        <p:spPr>
          <a:xfrm>
            <a:off x="152400" y="16954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345353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152400" y="2419350"/>
            <a:ext cx="8839200" cy="3657600"/>
          </a:xfrm>
        </p:spPr>
        <p:txBody>
          <a:bodyPr/>
          <a:lstStyle/>
          <a:p>
            <a:pPr marL="0" lvl="1" indent="0">
              <a:buNone/>
            </a:pPr>
            <a:r>
              <a:rPr lang="en-US" sz="2800" dirty="0">
                <a:latin typeface="Akzidenz Grotesk BE"/>
                <a:cs typeface="Akzidenz Grotesk BE"/>
              </a:rPr>
              <a:t>STATE TAX AUTHORITIES VS. FEDERAL TAX POSITION</a:t>
            </a:r>
          </a:p>
          <a:p>
            <a:pPr marL="228600" lvl="1" indent="-228600">
              <a:buFont typeface="Wingdings" panose="05000000000000000000" pitchFamily="2" charset="2"/>
              <a:buChar char="Ø"/>
            </a:pPr>
            <a:r>
              <a:rPr lang="en-US" sz="2600" dirty="0">
                <a:latin typeface="Akzidenz Grotesk BE"/>
                <a:cs typeface="Akzidenz Grotesk BE"/>
              </a:rPr>
              <a:t>ISSUE:  NO INSURANCE FOR FEDERAL TAX PURPOSES</a:t>
            </a:r>
          </a:p>
          <a:p>
            <a:pPr marL="342900" lvl="1" indent="-87313"/>
            <a:r>
              <a:rPr lang="en-US" sz="2400" dirty="0">
                <a:latin typeface="Akzidenz Grotesk BE"/>
                <a:cs typeface="Akzidenz Grotesk BE"/>
              </a:rPr>
              <a:t>SHOULD DIRECT PLACEMENT/INDUSTRIAL INSURED TAXES APPLY</a:t>
            </a:r>
          </a:p>
          <a:p>
            <a:pPr marL="342900" lvl="1" indent="-87313"/>
            <a:r>
              <a:rPr lang="en-US" sz="2400" dirty="0">
                <a:latin typeface="Akzidenz Grotesk BE"/>
                <a:cs typeface="Akzidenz Grotesk BE"/>
              </a:rPr>
              <a:t>IN </a:t>
            </a:r>
            <a:r>
              <a:rPr lang="en-US" sz="2400" i="1" dirty="0">
                <a:latin typeface="Akzidenz Grotesk BE"/>
                <a:cs typeface="Akzidenz Grotesk BE"/>
              </a:rPr>
              <a:t>MATTER OF THE PETITION OF JOHNSON &amp; HIGGINS, STATE OF N.Y. DIVISION OF TAX APPEALS</a:t>
            </a:r>
          </a:p>
          <a:p>
            <a:pPr marL="0" indent="0">
              <a:buNone/>
            </a:pPr>
            <a:endParaRPr lang="en-US" sz="1600" dirty="0">
              <a:latin typeface="Akzidenz Grotesk BE"/>
              <a:cs typeface="Akzidenz Grotesk BE"/>
            </a:endParaRPr>
          </a:p>
          <a:p>
            <a:pPr marL="30163" indent="-87313"/>
            <a:endParaRPr lang="en-US" sz="1600" dirty="0">
              <a:latin typeface="Akzidenz Grotesk BE"/>
              <a:cs typeface="Akzidenz Grotesk BE"/>
            </a:endParaRPr>
          </a:p>
          <a:p>
            <a:pPr marL="0" indent="0">
              <a:buNone/>
            </a:pPr>
            <a:endParaRPr lang="en-US" sz="1600" dirty="0">
              <a:latin typeface="Akzidenz Grotesk BE"/>
              <a:cs typeface="Akzidenz Grotesk BE"/>
            </a:endParaRPr>
          </a:p>
        </p:txBody>
      </p:sp>
      <p:sp>
        <p:nvSpPr>
          <p:cNvPr id="5" name="Rectangle 2"/>
          <p:cNvSpPr>
            <a:spLocks noGrp="1" noChangeArrowheads="1"/>
          </p:cNvSpPr>
          <p:nvPr>
            <p:ph type="title"/>
          </p:nvPr>
        </p:nvSpPr>
        <p:spPr>
          <a:xfrm>
            <a:off x="152400" y="16573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50606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152400" y="2476500"/>
            <a:ext cx="8915400" cy="3657600"/>
          </a:xfrm>
        </p:spPr>
        <p:txBody>
          <a:bodyPr/>
          <a:lstStyle/>
          <a:p>
            <a:pPr marL="0" lvl="1" indent="0">
              <a:buNone/>
            </a:pPr>
            <a:r>
              <a:rPr lang="en-US" sz="2800" dirty="0">
                <a:latin typeface="Akzidenz Grotesk BE"/>
                <a:cs typeface="Akzidenz Grotesk BE"/>
              </a:rPr>
              <a:t>STATE TAX AUTHORITIES VS. FEDERAL TAX POSITION</a:t>
            </a:r>
          </a:p>
          <a:p>
            <a:pPr marL="228600" lvl="1" indent="-228600">
              <a:buFont typeface="Wingdings" panose="05000000000000000000" pitchFamily="2" charset="2"/>
              <a:buChar char="Ø"/>
            </a:pPr>
            <a:r>
              <a:rPr lang="en-US" sz="2600" dirty="0">
                <a:latin typeface="Akzidenz Grotesk BE"/>
                <a:cs typeface="Akzidenz Grotesk BE"/>
              </a:rPr>
              <a:t>SEE </a:t>
            </a:r>
            <a:r>
              <a:rPr lang="en-US" sz="2600" i="1" dirty="0">
                <a:latin typeface="Akzidenz Grotesk BE"/>
                <a:cs typeface="Akzidenz Grotesk BE"/>
              </a:rPr>
              <a:t>MATTER OF STEWART SHOPS CORPORATION</a:t>
            </a:r>
            <a:r>
              <a:rPr lang="en-US" sz="2600" dirty="0">
                <a:latin typeface="Akzidenz Grotesk BE"/>
                <a:cs typeface="Akzidenz Grotesk BE"/>
              </a:rPr>
              <a:t>, DTA NO. 825745 (N.Y. STATE DIV. OF TAX APP. MARCH 10, 2016), (N.Y. TAX APP. TRIB. JULY 27, 2017)</a:t>
            </a:r>
          </a:p>
          <a:p>
            <a:pPr marL="30163" indent="-87313"/>
            <a:endParaRPr lang="en-US" sz="1600" dirty="0">
              <a:latin typeface="Akzidenz Grotesk BE"/>
              <a:cs typeface="Akzidenz Grotesk BE"/>
            </a:endParaRPr>
          </a:p>
          <a:p>
            <a:pPr marL="0" indent="0">
              <a:buNone/>
            </a:pPr>
            <a:endParaRPr lang="en-US" sz="1600" dirty="0">
              <a:latin typeface="Akzidenz Grotesk BE"/>
              <a:cs typeface="Akzidenz Grotesk BE"/>
            </a:endParaRPr>
          </a:p>
        </p:txBody>
      </p:sp>
      <p:sp>
        <p:nvSpPr>
          <p:cNvPr id="5" name="Rectangle 2"/>
          <p:cNvSpPr>
            <a:spLocks noGrp="1" noChangeArrowheads="1"/>
          </p:cNvSpPr>
          <p:nvPr>
            <p:ph type="title"/>
          </p:nvPr>
        </p:nvSpPr>
        <p:spPr>
          <a:xfrm>
            <a:off x="152400" y="171450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161225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152400" y="2466975"/>
            <a:ext cx="8839200" cy="3657600"/>
          </a:xfrm>
        </p:spPr>
        <p:txBody>
          <a:bodyPr/>
          <a:lstStyle/>
          <a:p>
            <a:pPr marL="228600" lvl="1" indent="-228600">
              <a:buFont typeface="Wingdings" panose="05000000000000000000" pitchFamily="2" charset="2"/>
              <a:buChar char="Ø"/>
            </a:pPr>
            <a:r>
              <a:rPr lang="en-US" sz="2600" dirty="0">
                <a:latin typeface="Akzidenz Grotesk BE"/>
                <a:cs typeface="Akzidenz Grotesk BE"/>
              </a:rPr>
              <a:t>SEVERAL STATES HAVE NO SPECIFIC DIRECT PLACEMENT TAX</a:t>
            </a:r>
          </a:p>
          <a:p>
            <a:pPr marL="400050" lvl="2" indent="-168275">
              <a:buClr>
                <a:schemeClr val="accent2"/>
              </a:buClr>
            </a:pPr>
            <a:r>
              <a:rPr lang="en-US" sz="2400" dirty="0">
                <a:latin typeface="Akzidenz Grotesk BE"/>
                <a:cs typeface="Akzidenz Grotesk BE"/>
              </a:rPr>
              <a:t>WEST VIRGINIA</a:t>
            </a:r>
          </a:p>
          <a:p>
            <a:pPr marL="400050" lvl="2" indent="-168275">
              <a:buClr>
                <a:schemeClr val="accent2"/>
              </a:buClr>
            </a:pPr>
            <a:r>
              <a:rPr lang="en-US" sz="2400" dirty="0">
                <a:latin typeface="Akzidenz Grotesk BE"/>
                <a:cs typeface="Akzidenz Grotesk BE"/>
              </a:rPr>
              <a:t>SOUTH CAROLINA</a:t>
            </a:r>
          </a:p>
          <a:p>
            <a:pPr marL="400050" lvl="2" indent="-168275">
              <a:buClr>
                <a:schemeClr val="accent2"/>
              </a:buClr>
            </a:pPr>
            <a:r>
              <a:rPr lang="en-US" sz="2400" dirty="0">
                <a:latin typeface="Akzidenz Grotesk BE"/>
                <a:cs typeface="Akzidenz Grotesk BE"/>
              </a:rPr>
              <a:t>DISTRICT OF COLUMBIA</a:t>
            </a:r>
          </a:p>
        </p:txBody>
      </p:sp>
      <p:sp>
        <p:nvSpPr>
          <p:cNvPr id="5" name="Rectangle 2"/>
          <p:cNvSpPr>
            <a:spLocks noGrp="1" noChangeArrowheads="1"/>
          </p:cNvSpPr>
          <p:nvPr>
            <p:ph type="title"/>
          </p:nvPr>
        </p:nvSpPr>
        <p:spPr>
          <a:xfrm>
            <a:off x="152400" y="170497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1359851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152400" y="2466975"/>
            <a:ext cx="8839200" cy="3657600"/>
          </a:xfrm>
        </p:spPr>
        <p:txBody>
          <a:bodyPr/>
          <a:lstStyle/>
          <a:p>
            <a:pPr marL="342900" lvl="1" indent="-342900">
              <a:buFont typeface="Wingdings" panose="05000000000000000000" pitchFamily="2" charset="2"/>
              <a:buChar char="Ø"/>
            </a:pPr>
            <a:r>
              <a:rPr lang="en-US" sz="2600" dirty="0">
                <a:latin typeface="Akzidenz Grotesk BE"/>
                <a:cs typeface="Akzidenz Grotesk BE"/>
              </a:rPr>
              <a:t>SOME STATES HAVE NO DIRECT PLACEMENT TAX BUT MAY SEEK TO IMPOSE PREMIUM TAX</a:t>
            </a:r>
          </a:p>
          <a:p>
            <a:pPr marL="574675" lvl="2" indent="-230188">
              <a:buClrTx/>
            </a:pPr>
            <a:r>
              <a:rPr lang="en-US" sz="2400" dirty="0">
                <a:latin typeface="Akzidenz Grotesk BE"/>
                <a:cs typeface="Akzidenz Grotesk BE"/>
              </a:rPr>
              <a:t>WASHINGTON (SEE DISCUSSION OF MICROSOFT, BELOW)</a:t>
            </a:r>
          </a:p>
          <a:p>
            <a:pPr marL="574675" lvl="2" indent="-230188">
              <a:buClrTx/>
            </a:pPr>
            <a:r>
              <a:rPr lang="en-US" sz="2400" dirty="0">
                <a:latin typeface="Akzidenz Grotesk BE"/>
                <a:cs typeface="Akzidenz Grotesk BE"/>
              </a:rPr>
              <a:t>MASSACHUSETTS</a:t>
            </a:r>
          </a:p>
          <a:p>
            <a:pPr marL="455612" lvl="1" indent="-342900">
              <a:buFont typeface="Wingdings" panose="05000000000000000000" pitchFamily="2" charset="2"/>
              <a:buChar char="Ø"/>
            </a:pPr>
            <a:r>
              <a:rPr lang="en-US" sz="2600" dirty="0">
                <a:latin typeface="Akzidenz Grotesk BE"/>
                <a:cs typeface="Akzidenz Grotesk BE"/>
              </a:rPr>
              <a:t>SOME STATES HAVE DIRECT PLACEMENT TAX, BUT IT IS HARD TO FIND</a:t>
            </a:r>
          </a:p>
          <a:p>
            <a:pPr marL="685800" lvl="2" indent="-341313">
              <a:buClrTx/>
            </a:pPr>
            <a:r>
              <a:rPr lang="en-US" sz="2400" i="1" dirty="0">
                <a:latin typeface="Akzidenz Grotesk BE"/>
                <a:cs typeface="Akzidenz Grotesk BE"/>
              </a:rPr>
              <a:t>E.G., </a:t>
            </a:r>
            <a:r>
              <a:rPr lang="en-US" sz="2400" dirty="0">
                <a:latin typeface="Akzidenz Grotesk BE"/>
                <a:cs typeface="Akzidenz Grotesk BE"/>
              </a:rPr>
              <a:t>OREGON</a:t>
            </a:r>
          </a:p>
          <a:p>
            <a:pPr marL="0" indent="0">
              <a:buNone/>
            </a:pPr>
            <a:endParaRPr lang="en-US" sz="1600" dirty="0">
              <a:latin typeface="Akzidenz Grotesk BE"/>
              <a:cs typeface="Akzidenz Grotesk BE"/>
            </a:endParaRPr>
          </a:p>
          <a:p>
            <a:pPr marL="30163" indent="-87313"/>
            <a:endParaRPr lang="en-US" sz="1600" dirty="0">
              <a:latin typeface="Akzidenz Grotesk BE"/>
              <a:cs typeface="Akzidenz Grotesk BE"/>
            </a:endParaRPr>
          </a:p>
          <a:p>
            <a:pPr marL="0" indent="0">
              <a:buNone/>
            </a:pPr>
            <a:endParaRPr lang="en-US" sz="1600" dirty="0">
              <a:latin typeface="Akzidenz Grotesk BE"/>
              <a:cs typeface="Akzidenz Grotesk BE"/>
            </a:endParaRPr>
          </a:p>
          <a:p>
            <a:pPr marL="228600" indent="-285750">
              <a:buFont typeface="Wingdings" panose="05000000000000000000" pitchFamily="2" charset="2"/>
              <a:buChar char="Ø"/>
            </a:pPr>
            <a:endParaRPr lang="en-US" sz="1600" dirty="0">
              <a:latin typeface="Akzidenz Grotesk BE"/>
              <a:cs typeface="Akzidenz Grotesk BE"/>
            </a:endParaRPr>
          </a:p>
          <a:p>
            <a:pPr marL="0" indent="0">
              <a:buNone/>
            </a:pPr>
            <a:endParaRPr lang="en-US" sz="1600" dirty="0">
              <a:latin typeface="Akzidenz Grotesk BE"/>
              <a:cs typeface="Akzidenz Grotesk BE"/>
            </a:endParaRPr>
          </a:p>
        </p:txBody>
      </p:sp>
      <p:sp>
        <p:nvSpPr>
          <p:cNvPr id="5" name="Rectangle 2"/>
          <p:cNvSpPr>
            <a:spLocks noGrp="1" noChangeArrowheads="1"/>
          </p:cNvSpPr>
          <p:nvPr>
            <p:ph type="title"/>
          </p:nvPr>
        </p:nvSpPr>
        <p:spPr>
          <a:xfrm>
            <a:off x="152400" y="170497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1877032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152400" y="2476500"/>
            <a:ext cx="8839200" cy="3657600"/>
          </a:xfrm>
        </p:spPr>
        <p:txBody>
          <a:bodyPr/>
          <a:lstStyle/>
          <a:p>
            <a:pPr marL="0" lvl="1" indent="0">
              <a:buNone/>
            </a:pPr>
            <a:r>
              <a:rPr lang="en-US" sz="2800" dirty="0">
                <a:latin typeface="Akzidenz Grotesk BE"/>
                <a:cs typeface="Akzidenz Grotesk BE"/>
              </a:rPr>
              <a:t>DIRECT PROCUREMENT/CASE LAW </a:t>
            </a:r>
          </a:p>
          <a:p>
            <a:pPr marL="228600" lvl="1" indent="-228600">
              <a:buFont typeface="Wingdings" panose="05000000000000000000" pitchFamily="2" charset="2"/>
              <a:buChar char="Ø"/>
            </a:pPr>
            <a:r>
              <a:rPr lang="en-US" sz="2600" i="1" dirty="0">
                <a:latin typeface="Akzidenz Grotesk BE"/>
                <a:cs typeface="Akzidenz Grotesk BE"/>
              </a:rPr>
              <a:t>STATE BOARD OF INSURANCE V. TODD SHIPYARDS CORP.</a:t>
            </a:r>
            <a:r>
              <a:rPr lang="en-US" sz="2600" dirty="0">
                <a:latin typeface="Akzidenz Grotesk BE"/>
                <a:cs typeface="Akzidenz Grotesk BE"/>
              </a:rPr>
              <a:t>, 370 U.S. 451 (1962) </a:t>
            </a:r>
          </a:p>
          <a:p>
            <a:pPr marL="228600" lvl="1" indent="-228600">
              <a:buFont typeface="Wingdings" panose="05000000000000000000" pitchFamily="2" charset="2"/>
              <a:buChar char="Ø"/>
            </a:pPr>
            <a:r>
              <a:rPr lang="en-US" sz="2600" i="1" dirty="0">
                <a:latin typeface="Akzidenz Grotesk BE"/>
                <a:cs typeface="Akzidenz Grotesk BE"/>
              </a:rPr>
              <a:t>DOW CHEMICAL CO. V. </a:t>
            </a:r>
            <a:r>
              <a:rPr lang="en-US" sz="2600" i="1" dirty="0" err="1">
                <a:latin typeface="Akzidenz Grotesk BE"/>
                <a:cs typeface="Akzidenz Grotesk BE"/>
              </a:rPr>
              <a:t>RYLANDER</a:t>
            </a:r>
            <a:r>
              <a:rPr lang="en-US" sz="2600" dirty="0">
                <a:latin typeface="Akzidenz Grotesk BE"/>
                <a:cs typeface="Akzidenz Grotesk BE"/>
              </a:rPr>
              <a:t>, 38 S.W.3d 741 (CT. APP. TEX 2001)</a:t>
            </a:r>
          </a:p>
        </p:txBody>
      </p:sp>
      <p:sp>
        <p:nvSpPr>
          <p:cNvPr id="5" name="Rectangle 2"/>
          <p:cNvSpPr>
            <a:spLocks noGrp="1" noChangeArrowheads="1"/>
          </p:cNvSpPr>
          <p:nvPr>
            <p:ph type="title"/>
          </p:nvPr>
        </p:nvSpPr>
        <p:spPr>
          <a:xfrm>
            <a:off x="152400" y="171450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2474839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2400" y="1724026"/>
            <a:ext cx="8915400" cy="496491"/>
          </a:xfrm>
        </p:spPr>
        <p:txBody>
          <a:bodyPr>
            <a:noAutofit/>
          </a:bodyPr>
          <a:lstStyle/>
          <a:p>
            <a:pPr algn="l">
              <a:defRPr/>
            </a:pPr>
            <a:r>
              <a:rPr lang="en-US" sz="3600" dirty="0">
                <a:solidFill>
                  <a:schemeClr val="accent1">
                    <a:lumMod val="75000"/>
                  </a:schemeClr>
                </a:solidFill>
                <a:latin typeface="Akzidenz Grotesk BE Bold"/>
                <a:cs typeface="Akzidenz Grotesk BE Bold"/>
              </a:rPr>
              <a:t>SELF PROCUREMENT</a:t>
            </a:r>
          </a:p>
        </p:txBody>
      </p:sp>
      <p:sp>
        <p:nvSpPr>
          <p:cNvPr id="7172" name="Rectangle 3"/>
          <p:cNvSpPr>
            <a:spLocks noGrp="1" noChangeArrowheads="1"/>
          </p:cNvSpPr>
          <p:nvPr>
            <p:ph idx="1"/>
          </p:nvPr>
        </p:nvSpPr>
        <p:spPr>
          <a:xfrm>
            <a:off x="152400" y="2562225"/>
            <a:ext cx="8839200" cy="3657600"/>
          </a:xfrm>
        </p:spPr>
        <p:txBody>
          <a:bodyPr>
            <a:normAutofit/>
          </a:bodyPr>
          <a:lstStyle/>
          <a:p>
            <a:pPr marL="0" lvl="1" indent="0">
              <a:buFont typeface="Wingdings" panose="05000000000000000000" pitchFamily="2" charset="2"/>
              <a:buChar char="Ø"/>
            </a:pPr>
            <a:r>
              <a:rPr lang="en-US" sz="2800" dirty="0">
                <a:latin typeface="Akzidenz Grotesk BE"/>
                <a:cs typeface="Akzidenz Grotesk BE"/>
              </a:rPr>
              <a:t>POSITION PRIOR TO DODD FRANK</a:t>
            </a:r>
          </a:p>
          <a:p>
            <a:pPr marL="0" lvl="1" indent="0">
              <a:buFont typeface="Wingdings" charset="0"/>
              <a:buChar char="Ø"/>
            </a:pPr>
            <a:r>
              <a:rPr lang="en-US" sz="2800" dirty="0">
                <a:latin typeface="Akzidenz Grotesk BE"/>
                <a:cs typeface="Akzidenz Grotesk BE"/>
              </a:rPr>
              <a:t>DODD FRANK</a:t>
            </a:r>
          </a:p>
          <a:p>
            <a:pPr marL="0" lvl="1" indent="0">
              <a:buFont typeface="Wingdings" charset="0"/>
              <a:buChar char="Ø"/>
            </a:pPr>
            <a:r>
              <a:rPr lang="en-US" sz="2800" dirty="0">
                <a:latin typeface="Akzidenz Grotesk BE"/>
                <a:cs typeface="Akzidenz Grotesk BE"/>
              </a:rPr>
              <a:t>STATE AND LOCAL INCOME TAXES</a:t>
            </a:r>
          </a:p>
        </p:txBody>
      </p:sp>
    </p:spTree>
    <p:extLst>
      <p:ext uri="{BB962C8B-B14F-4D97-AF65-F5344CB8AC3E}">
        <p14:creationId xmlns:p14="http://schemas.microsoft.com/office/powerpoint/2010/main" val="2416987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152400" y="2466977"/>
            <a:ext cx="6229350" cy="3905249"/>
          </a:xfrm>
        </p:spPr>
        <p:txBody>
          <a:bodyPr/>
          <a:lstStyle/>
          <a:p>
            <a:pPr marL="0" lvl="1" indent="0">
              <a:buNone/>
            </a:pPr>
            <a:r>
              <a:rPr lang="en-US" sz="2800" dirty="0">
                <a:latin typeface="Akzidenz Grotesk BE"/>
                <a:cs typeface="Akzidenz Grotesk BE"/>
              </a:rPr>
              <a:t>DIRECT PROCUREMENT/CASE </a:t>
            </a:r>
            <a:r>
              <a:rPr lang="en-US" sz="2800" dirty="0" smtClean="0">
                <a:latin typeface="Akzidenz Grotesk BE"/>
                <a:cs typeface="Akzidenz Grotesk BE"/>
              </a:rPr>
              <a:t>LAW</a:t>
            </a:r>
            <a:endParaRPr lang="en-US" sz="2800" dirty="0">
              <a:latin typeface="Akzidenz Grotesk BE"/>
              <a:cs typeface="Akzidenz Grotesk BE"/>
            </a:endParaRPr>
          </a:p>
          <a:p>
            <a:pPr marL="228600" lvl="1" indent="-228600">
              <a:buFont typeface="Wingdings" panose="05000000000000000000" pitchFamily="2" charset="2"/>
              <a:buChar char="Ø"/>
            </a:pPr>
            <a:r>
              <a:rPr lang="en-US" sz="2600" i="1" dirty="0">
                <a:latin typeface="Akzidenz Grotesk BE"/>
                <a:cs typeface="Akzidenz Grotesk BE"/>
              </a:rPr>
              <a:t>MINISTERS LIFE &amp; </a:t>
            </a:r>
            <a:r>
              <a:rPr lang="en-US" sz="2600" i="1" dirty="0" err="1">
                <a:latin typeface="Akzidenz Grotesk BE"/>
                <a:cs typeface="Akzidenz Grotesk BE"/>
              </a:rPr>
              <a:t>CAS</a:t>
            </a:r>
            <a:r>
              <a:rPr lang="en-US" sz="2600" i="1" dirty="0">
                <a:latin typeface="Akzidenz Grotesk BE"/>
                <a:cs typeface="Akzidenz Grotesk BE"/>
              </a:rPr>
              <a:t>. UNION V. HAASE</a:t>
            </a:r>
            <a:r>
              <a:rPr lang="en-US" sz="2600" dirty="0">
                <a:latin typeface="Akzidenz Grotesk BE"/>
                <a:cs typeface="Akzidenz Grotesk BE"/>
              </a:rPr>
              <a:t>, 30 WIS. 2D 339 (1966)</a:t>
            </a:r>
          </a:p>
          <a:p>
            <a:pPr marL="228600" lvl="1" indent="-228600">
              <a:buFont typeface="Wingdings" panose="05000000000000000000" pitchFamily="2" charset="2"/>
              <a:buChar char="Ø"/>
            </a:pPr>
            <a:r>
              <a:rPr lang="en-US" sz="2600" i="1" dirty="0">
                <a:latin typeface="Akzidenz Grotesk BE"/>
                <a:cs typeface="Akzidenz Grotesk BE"/>
              </a:rPr>
              <a:t>HOWELL V. ROSECLIFF REALTY CO.</a:t>
            </a:r>
            <a:r>
              <a:rPr lang="en-US" sz="2600" dirty="0">
                <a:latin typeface="Akzidenz Grotesk BE"/>
                <a:cs typeface="Akzidenz Grotesk BE"/>
              </a:rPr>
              <a:t>, 52 N.J. 313 (1968)</a:t>
            </a:r>
          </a:p>
          <a:p>
            <a:pPr marL="228600" lvl="1" indent="-228600">
              <a:buFont typeface="Wingdings" panose="05000000000000000000" pitchFamily="2" charset="2"/>
              <a:buChar char="Ø"/>
            </a:pPr>
            <a:r>
              <a:rPr lang="en-US" sz="2600" i="1" dirty="0">
                <a:latin typeface="Akzidenz Grotesk BE"/>
                <a:cs typeface="Akzidenz Grotesk BE"/>
              </a:rPr>
              <a:t>ASSOCIATED ELECTRIC &amp; GAS INSURANCE SERVICES , LTD. V. CLARK</a:t>
            </a:r>
            <a:r>
              <a:rPr lang="en-US" sz="2600" dirty="0">
                <a:latin typeface="Akzidenz Grotesk BE"/>
                <a:cs typeface="Akzidenz Grotesk BE"/>
              </a:rPr>
              <a:t>, 676 A.2d 1357 (1996)</a:t>
            </a:r>
          </a:p>
        </p:txBody>
      </p:sp>
      <p:graphicFrame>
        <p:nvGraphicFramePr>
          <p:cNvPr id="20485" name="Object 4"/>
          <p:cNvGraphicFramePr>
            <a:graphicFrameLocks noChangeAspect="1"/>
          </p:cNvGraphicFramePr>
          <p:nvPr>
            <p:extLst>
              <p:ext uri="{D42A27DB-BD31-4B8C-83A1-F6EECF244321}">
                <p14:modId xmlns:p14="http://schemas.microsoft.com/office/powerpoint/2010/main" val="1569378764"/>
              </p:ext>
            </p:extLst>
          </p:nvPr>
        </p:nvGraphicFramePr>
        <p:xfrm>
          <a:off x="6381750" y="2897941"/>
          <a:ext cx="2452984" cy="2461305"/>
        </p:xfrm>
        <a:graphic>
          <a:graphicData uri="http://schemas.openxmlformats.org/presentationml/2006/ole">
            <mc:AlternateContent xmlns:mc="http://schemas.openxmlformats.org/markup-compatibility/2006">
              <mc:Choice xmlns:v="urn:schemas-microsoft-com:vml" Requires="v">
                <p:oleObj spid="_x0000_s3089" name="CorelDRAW" r:id="rId3" imgW="914400" imgH="914400" progId="CorelDraw.Graphic.7">
                  <p:embed/>
                </p:oleObj>
              </mc:Choice>
              <mc:Fallback>
                <p:oleObj name="CorelDRAW" r:id="rId3" imgW="914400" imgH="914400" progId="CorelDraw.Graphic.7">
                  <p:embed/>
                  <p:pic>
                    <p:nvPicPr>
                      <p:cNvPr id="2048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0" y="2897941"/>
                        <a:ext cx="2452984" cy="2461305"/>
                      </a:xfrm>
                      <a:prstGeom prst="rect">
                        <a:avLst/>
                      </a:prstGeom>
                      <a:noFill/>
                      <a:ln>
                        <a:noFill/>
                      </a:ln>
                      <a:effectLst/>
                      <a:extLst/>
                    </p:spPr>
                  </p:pic>
                </p:oleObj>
              </mc:Fallback>
            </mc:AlternateContent>
          </a:graphicData>
        </a:graphic>
      </p:graphicFrame>
      <p:sp>
        <p:nvSpPr>
          <p:cNvPr id="6" name="Rectangle 2"/>
          <p:cNvSpPr>
            <a:spLocks noGrp="1" noChangeArrowheads="1"/>
          </p:cNvSpPr>
          <p:nvPr>
            <p:ph type="title"/>
          </p:nvPr>
        </p:nvSpPr>
        <p:spPr>
          <a:xfrm>
            <a:off x="152400" y="1704977"/>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833441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152400" y="2494953"/>
            <a:ext cx="8839200" cy="3581400"/>
          </a:xfrm>
          <a:noFill/>
        </p:spPr>
        <p:txBody>
          <a:bodyPr/>
          <a:lstStyle/>
          <a:p>
            <a:pPr marL="0" lvl="1" indent="0">
              <a:buNone/>
            </a:pPr>
            <a:r>
              <a:rPr lang="en-US" sz="2800" dirty="0">
                <a:latin typeface="Akzidenz Grotesk BE"/>
                <a:cs typeface="Akzidenz Grotesk BE"/>
              </a:rPr>
              <a:t>NON-ADMITTED AND REINSURANCE REFORM ACT OF 2010 ("</a:t>
            </a:r>
            <a:r>
              <a:rPr lang="en-US" sz="2800" dirty="0" err="1">
                <a:latin typeface="Akzidenz Grotesk BE"/>
                <a:cs typeface="Akzidenz Grotesk BE"/>
              </a:rPr>
              <a:t>NRRA</a:t>
            </a:r>
            <a:r>
              <a:rPr lang="en-US" sz="2800" dirty="0">
                <a:latin typeface="Akzidenz Grotesk BE"/>
                <a:cs typeface="Akzidenz Grotesk BE"/>
              </a:rPr>
              <a:t>")</a:t>
            </a:r>
          </a:p>
          <a:p>
            <a:pPr marL="172641" lvl="1" indent="-172641">
              <a:buFont typeface="Wingdings" panose="05000000000000000000" pitchFamily="2" charset="2"/>
              <a:buChar char="Ø"/>
            </a:pPr>
            <a:r>
              <a:rPr lang="en-US" sz="2600" dirty="0">
                <a:latin typeface="Akzidenz Grotesk BE"/>
                <a:cs typeface="Akzidenz Grotesk BE"/>
              </a:rPr>
              <a:t>EFFECTIVE DATE JULY 21, 2011</a:t>
            </a:r>
          </a:p>
          <a:p>
            <a:pPr marL="228600" lvl="1" indent="-228600">
              <a:buFont typeface="Wingdings" panose="05000000000000000000" pitchFamily="2" charset="2"/>
              <a:buChar char="Ø"/>
            </a:pPr>
            <a:r>
              <a:rPr lang="en-US" sz="2600" dirty="0">
                <a:latin typeface="Akzidenz Grotesk BE"/>
                <a:cs typeface="Akzidenz Grotesk BE"/>
              </a:rPr>
              <a:t>ONLY APPLIES TO DIRECT INSURANCE, </a:t>
            </a:r>
            <a:r>
              <a:rPr lang="en-US" sz="2600" i="1" dirty="0">
                <a:latin typeface="Akzidenz Grotesk BE"/>
                <a:cs typeface="Akzidenz Grotesk BE"/>
              </a:rPr>
              <a:t>i.e., </a:t>
            </a:r>
            <a:r>
              <a:rPr lang="en-US" sz="2600" dirty="0">
                <a:solidFill>
                  <a:srgbClr val="FF0000"/>
                </a:solidFill>
                <a:latin typeface="Akzidenz Grotesk BE"/>
                <a:cs typeface="Akzidenz Grotesk BE"/>
              </a:rPr>
              <a:t>NOT REINSURANCE</a:t>
            </a:r>
          </a:p>
        </p:txBody>
      </p:sp>
      <p:sp>
        <p:nvSpPr>
          <p:cNvPr id="5" name="Rectangle 2"/>
          <p:cNvSpPr>
            <a:spLocks noGrp="1" noChangeArrowheads="1"/>
          </p:cNvSpPr>
          <p:nvPr>
            <p:ph type="title"/>
          </p:nvPr>
        </p:nvSpPr>
        <p:spPr>
          <a:xfrm>
            <a:off x="152400" y="1656754"/>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3541671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152400" y="2466975"/>
            <a:ext cx="8839200" cy="3657600"/>
          </a:xfrm>
          <a:noFill/>
        </p:spPr>
        <p:txBody>
          <a:bodyPr/>
          <a:lstStyle/>
          <a:p>
            <a:pPr marL="0" lvl="1" indent="0">
              <a:buNone/>
            </a:pPr>
            <a:r>
              <a:rPr lang="en-US" sz="2800" dirty="0">
                <a:latin typeface="Akzidenz Grotesk BE"/>
                <a:cs typeface="Akzidenz Grotesk BE"/>
              </a:rPr>
              <a:t>NON-ADMITTED AND REINSURANCE REFORM ACT OF 2010 ("</a:t>
            </a:r>
            <a:r>
              <a:rPr lang="en-US" sz="2800" dirty="0" err="1">
                <a:latin typeface="Akzidenz Grotesk BE"/>
                <a:cs typeface="Akzidenz Grotesk BE"/>
              </a:rPr>
              <a:t>NRRA</a:t>
            </a:r>
            <a:r>
              <a:rPr lang="en-US" sz="2800" dirty="0">
                <a:latin typeface="Akzidenz Grotesk BE"/>
                <a:cs typeface="Akzidenz Grotesk BE"/>
              </a:rPr>
              <a:t>")</a:t>
            </a:r>
          </a:p>
          <a:p>
            <a:pPr marL="228600" lvl="1" indent="-228600">
              <a:buFont typeface="Wingdings" panose="05000000000000000000" pitchFamily="2" charset="2"/>
              <a:buChar char="Ø"/>
            </a:pPr>
            <a:r>
              <a:rPr lang="en-US" sz="2600" dirty="0">
                <a:latin typeface="Akzidenz Grotesk BE"/>
                <a:cs typeface="Akzidenz Grotesk BE"/>
              </a:rPr>
              <a:t>NO STATE OTHER THAN HOME STATE OF AN INSURED MAY REQUIRE ANY PREMIUM TAX PAYMENT FOR NON-ADMITTED INSURANCE.  § 521</a:t>
            </a:r>
          </a:p>
          <a:p>
            <a:pPr marL="342900" lvl="1" indent="-117475"/>
            <a:r>
              <a:rPr lang="en-US" sz="2400" dirty="0">
                <a:latin typeface="Akzidenz Grotesk BE"/>
                <a:cs typeface="Akzidenz Grotesk BE"/>
              </a:rPr>
              <a:t>NON-ADMITTED INSURANCE MEANS ANY PROPERTY AND CASUALTY INSURANCE PERMITTED TO BE PLACED </a:t>
            </a:r>
            <a:r>
              <a:rPr lang="en-US" sz="2400" i="1" u="sng" dirty="0">
                <a:solidFill>
                  <a:srgbClr val="FF0000"/>
                </a:solidFill>
                <a:latin typeface="Akzidenz Grotesk BE"/>
                <a:cs typeface="Akzidenz Grotesk BE"/>
              </a:rPr>
              <a:t>DIRECTLY</a:t>
            </a:r>
            <a:r>
              <a:rPr lang="en-US" sz="2400" dirty="0">
                <a:latin typeface="Akzidenz Grotesk BE"/>
                <a:cs typeface="Akzidenz Grotesk BE"/>
              </a:rPr>
              <a:t> OR THOUGH A SURPLUS LINES BROKER </a:t>
            </a:r>
            <a:r>
              <a:rPr lang="en-US" sz="2400" i="1" dirty="0">
                <a:latin typeface="Akzidenz Grotesk BE"/>
                <a:cs typeface="Akzidenz Grotesk BE"/>
              </a:rPr>
              <a:t>WITH A NON-ADMITTED INSURER </a:t>
            </a:r>
            <a:r>
              <a:rPr lang="en-US" sz="2400" dirty="0">
                <a:latin typeface="Akzidenz Grotesk BE"/>
                <a:cs typeface="Akzidenz Grotesk BE"/>
              </a:rPr>
              <a:t>ELIGIBLE TO ACCEPT SUCH INSURANCE.  § 527(9)</a:t>
            </a:r>
          </a:p>
        </p:txBody>
      </p:sp>
      <p:sp>
        <p:nvSpPr>
          <p:cNvPr id="5" name="Rectangle 2"/>
          <p:cNvSpPr>
            <a:spLocks noGrp="1" noChangeArrowheads="1"/>
          </p:cNvSpPr>
          <p:nvPr>
            <p:ph type="title"/>
          </p:nvPr>
        </p:nvSpPr>
        <p:spPr>
          <a:xfrm>
            <a:off x="152400" y="170497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220552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152400" y="2447925"/>
            <a:ext cx="8915400" cy="3771900"/>
          </a:xfrm>
          <a:noFill/>
        </p:spPr>
        <p:txBody>
          <a:bodyPr>
            <a:normAutofit fontScale="92500"/>
          </a:bodyPr>
          <a:lstStyle/>
          <a:p>
            <a:pPr marL="0" lvl="1" indent="0">
              <a:buNone/>
            </a:pPr>
            <a:r>
              <a:rPr lang="en-US" sz="2800" dirty="0" err="1">
                <a:latin typeface="Akzidenz Grotesk BE"/>
                <a:cs typeface="Akzidenz Grotesk BE"/>
              </a:rPr>
              <a:t>NRRA</a:t>
            </a:r>
            <a:r>
              <a:rPr lang="en-US" sz="2800" dirty="0">
                <a:latin typeface="Akzidenz Grotesk BE"/>
                <a:cs typeface="Akzidenz Grotesk BE"/>
              </a:rPr>
              <a:t> – DEFINITIONS</a:t>
            </a:r>
          </a:p>
          <a:p>
            <a:pPr marL="228600" lvl="1" indent="-228600">
              <a:buFont typeface="Wingdings" panose="05000000000000000000" pitchFamily="2" charset="2"/>
              <a:buChar char="Ø"/>
            </a:pPr>
            <a:r>
              <a:rPr lang="en-US" sz="2600" i="1" dirty="0">
                <a:latin typeface="Akzidenz Grotesk BE"/>
                <a:cs typeface="Akzidenz Grotesk BE"/>
              </a:rPr>
              <a:t>PREMIUM TAX </a:t>
            </a:r>
            <a:r>
              <a:rPr lang="en-US" sz="2600" dirty="0">
                <a:latin typeface="Akzidenz Grotesk BE"/>
                <a:cs typeface="Akzidenz Grotesk BE"/>
              </a:rPr>
              <a:t>MEANS, WITH RESPECT TO SURPLUS LINES</a:t>
            </a:r>
            <a:r>
              <a:rPr lang="en-US" sz="2600" dirty="0">
                <a:solidFill>
                  <a:schemeClr val="tx1">
                    <a:lumMod val="65000"/>
                    <a:lumOff val="35000"/>
                  </a:schemeClr>
                </a:solidFill>
                <a:latin typeface="Akzidenz Grotesk BE"/>
                <a:cs typeface="Akzidenz Grotesk BE"/>
              </a:rPr>
              <a:t> </a:t>
            </a:r>
            <a:r>
              <a:rPr lang="en-US" sz="2600" dirty="0">
                <a:solidFill>
                  <a:srgbClr val="FF0000"/>
                </a:solidFill>
                <a:latin typeface="Akzidenz Grotesk BE"/>
                <a:cs typeface="Akzidenz Grotesk BE"/>
              </a:rPr>
              <a:t>OR INDEPENDENTLY PROCURED INSURANCE COVERAGE,</a:t>
            </a:r>
            <a:r>
              <a:rPr lang="en-US" sz="2600" dirty="0">
                <a:solidFill>
                  <a:schemeClr val="tx1">
                    <a:lumMod val="65000"/>
                    <a:lumOff val="35000"/>
                  </a:schemeClr>
                </a:solidFill>
                <a:latin typeface="Akzidenz Grotesk BE"/>
                <a:cs typeface="Akzidenz Grotesk BE"/>
              </a:rPr>
              <a:t> </a:t>
            </a:r>
            <a:r>
              <a:rPr lang="en-US" sz="2600" dirty="0">
                <a:latin typeface="Akzidenz Grotesk BE"/>
                <a:cs typeface="Akzidenz Grotesk BE"/>
              </a:rPr>
              <a:t>ANY TAX, FEE, ASSESSMENT, OR OTHER CHARGE IMPOSED BY A GOVERNMENT ENTITY DIRECTLY OR INDIRECTLY BASED ON ANY PAYMENT MADE AS CONSIDERATION FOR AN INSURANCE CONTRACT FOR SUCH INSURANCE, INCLUDING PREMIUM DEPOSITS, ASSESSMENTS, REGISTRATION FEES, AND ANY OTHER COMPENSATION GIVEN IN CONSIDERATION FOR A CONTRACT OF INSURANCE.  § 527(12)</a:t>
            </a:r>
          </a:p>
        </p:txBody>
      </p:sp>
      <p:sp>
        <p:nvSpPr>
          <p:cNvPr id="5" name="Rectangle 2"/>
          <p:cNvSpPr>
            <a:spLocks noGrp="1" noChangeArrowheads="1"/>
          </p:cNvSpPr>
          <p:nvPr>
            <p:ph type="title"/>
          </p:nvPr>
        </p:nvSpPr>
        <p:spPr>
          <a:xfrm>
            <a:off x="152400" y="168592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2732264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152400" y="2466975"/>
            <a:ext cx="8839200" cy="3657600"/>
          </a:xfrm>
          <a:noFill/>
        </p:spPr>
        <p:txBody>
          <a:bodyPr/>
          <a:lstStyle/>
          <a:p>
            <a:pPr marL="0" lvl="1" indent="0">
              <a:buNone/>
            </a:pPr>
            <a:r>
              <a:rPr lang="en-US" sz="2800" dirty="0" err="1">
                <a:latin typeface="Akzidenz Grotesk BE"/>
                <a:cs typeface="Akzidenz Grotesk BE"/>
              </a:rPr>
              <a:t>NRRA</a:t>
            </a:r>
            <a:r>
              <a:rPr lang="en-US" sz="2800" dirty="0">
                <a:latin typeface="Akzidenz Grotesk BE"/>
                <a:cs typeface="Akzidenz Grotesk BE"/>
              </a:rPr>
              <a:t> – DEFINITIONS</a:t>
            </a:r>
          </a:p>
          <a:p>
            <a:pPr marL="228600" lvl="1" indent="-228600">
              <a:buFont typeface="Wingdings" panose="05000000000000000000" pitchFamily="2" charset="2"/>
              <a:buChar char="Ø"/>
            </a:pPr>
            <a:r>
              <a:rPr lang="en-US" sz="2600" i="1" dirty="0">
                <a:latin typeface="Akzidenz Grotesk BE"/>
                <a:cs typeface="Akzidenz Grotesk BE"/>
              </a:rPr>
              <a:t>INDEPENDENTLY PROCURED INSURANCE </a:t>
            </a:r>
            <a:r>
              <a:rPr lang="en-US" sz="2600" dirty="0">
                <a:latin typeface="Akzidenz Grotesk BE"/>
                <a:cs typeface="Akzidenz Grotesk BE"/>
              </a:rPr>
              <a:t>MEANS INSURANCE PROCURED </a:t>
            </a:r>
            <a:r>
              <a:rPr lang="en-US" sz="2600" u="sng" dirty="0">
                <a:solidFill>
                  <a:srgbClr val="FF0000"/>
                </a:solidFill>
                <a:latin typeface="Akzidenz Grotesk BE"/>
                <a:cs typeface="Akzidenz Grotesk BE"/>
              </a:rPr>
              <a:t>DIRECTLY BY AN INSURED FROM A NON-ADMITTED INSURER</a:t>
            </a:r>
            <a:r>
              <a:rPr lang="en-US" sz="2600" dirty="0">
                <a:latin typeface="Akzidenz Grotesk BE"/>
                <a:cs typeface="Akzidenz Grotesk BE"/>
              </a:rPr>
              <a:t>.  § 527(7)</a:t>
            </a:r>
          </a:p>
        </p:txBody>
      </p:sp>
      <p:sp>
        <p:nvSpPr>
          <p:cNvPr id="5" name="Rectangle 2"/>
          <p:cNvSpPr>
            <a:spLocks noGrp="1" noChangeArrowheads="1"/>
          </p:cNvSpPr>
          <p:nvPr>
            <p:ph type="title"/>
          </p:nvPr>
        </p:nvSpPr>
        <p:spPr>
          <a:xfrm>
            <a:off x="152400" y="170497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250007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152400" y="2495551"/>
            <a:ext cx="8915400" cy="3657600"/>
          </a:xfrm>
          <a:noFill/>
        </p:spPr>
        <p:txBody>
          <a:bodyPr/>
          <a:lstStyle/>
          <a:p>
            <a:pPr marL="0" lvl="1" indent="0">
              <a:buNone/>
            </a:pPr>
            <a:r>
              <a:rPr lang="en-US" sz="2800" dirty="0" err="1">
                <a:latin typeface="Akzidenz Grotesk BE"/>
                <a:cs typeface="Akzidenz Grotesk BE"/>
              </a:rPr>
              <a:t>NRRA</a:t>
            </a:r>
            <a:r>
              <a:rPr lang="en-US" sz="2800" dirty="0">
                <a:latin typeface="Akzidenz Grotesk BE"/>
                <a:cs typeface="Akzidenz Grotesk BE"/>
              </a:rPr>
              <a:t> – DEFINITION OF HOME STATE</a:t>
            </a:r>
          </a:p>
          <a:p>
            <a:pPr marL="284163" lvl="1" indent="-284163">
              <a:buFont typeface="Wingdings" panose="05000000000000000000" pitchFamily="2" charset="2"/>
              <a:buChar char="Ø"/>
            </a:pPr>
            <a:r>
              <a:rPr lang="en-US" sz="2600" i="1" dirty="0">
                <a:latin typeface="Akzidenz Grotesk BE"/>
                <a:cs typeface="Akzidenz Grotesk BE"/>
              </a:rPr>
              <a:t>HOME STATE MEANS WITH RESPECT TO AN INSURED</a:t>
            </a:r>
            <a:r>
              <a:rPr lang="en-US" sz="2600" dirty="0">
                <a:latin typeface="Akzidenz Grotesk BE"/>
                <a:cs typeface="Akzidenz Grotesk BE"/>
              </a:rPr>
              <a:t>THE STATE IN WHICH AN INSURED MAINTAINS ITS PRINCIPAL PLACE OF BUSINESS OR, IN THE CASE OF AN INDIVIDUAL, THE INDIVIDUAL'S PRIMARY RESIDENCE; OR</a:t>
            </a:r>
          </a:p>
        </p:txBody>
      </p:sp>
      <p:sp>
        <p:nvSpPr>
          <p:cNvPr id="5" name="Rectangle 2"/>
          <p:cNvSpPr>
            <a:spLocks noGrp="1" noChangeArrowheads="1"/>
          </p:cNvSpPr>
          <p:nvPr>
            <p:ph type="title"/>
          </p:nvPr>
        </p:nvSpPr>
        <p:spPr>
          <a:xfrm>
            <a:off x="152400" y="17335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3781061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152400" y="2428879"/>
            <a:ext cx="8839200" cy="3876671"/>
          </a:xfrm>
          <a:noFill/>
        </p:spPr>
        <p:txBody>
          <a:bodyPr>
            <a:normAutofit/>
          </a:bodyPr>
          <a:lstStyle/>
          <a:p>
            <a:pPr marL="0" lvl="1" indent="0">
              <a:buNone/>
            </a:pPr>
            <a:r>
              <a:rPr lang="en-US" sz="2600" dirty="0" err="1">
                <a:latin typeface="Akzidenz Grotesk BE"/>
                <a:cs typeface="Akzidenz Grotesk BE"/>
              </a:rPr>
              <a:t>NRRA</a:t>
            </a:r>
            <a:r>
              <a:rPr lang="en-US" sz="2600" dirty="0">
                <a:latin typeface="Akzidenz Grotesk BE"/>
                <a:cs typeface="Akzidenz Grotesk BE"/>
              </a:rPr>
              <a:t> – DEFINITION OF HOME STATE</a:t>
            </a:r>
          </a:p>
          <a:p>
            <a:pPr marL="0" lvl="1" indent="0">
              <a:buFont typeface="Wingdings" panose="05000000000000000000" pitchFamily="2" charset="2"/>
              <a:buChar char="Ø"/>
            </a:pPr>
            <a:r>
              <a:rPr lang="en-US" sz="2400" i="1" dirty="0" smtClean="0">
                <a:latin typeface="Akzidenz Grotesk BE"/>
                <a:cs typeface="Akzidenz Grotesk BE"/>
              </a:rPr>
              <a:t>HOME </a:t>
            </a:r>
            <a:r>
              <a:rPr lang="en-US" sz="2400" i="1" dirty="0">
                <a:latin typeface="Akzidenz Grotesk BE"/>
                <a:cs typeface="Akzidenz Grotesk BE"/>
              </a:rPr>
              <a:t>STATE MEANS WITH RESPECT TO AN INSURED:</a:t>
            </a:r>
          </a:p>
          <a:p>
            <a:pPr marL="285750" lvl="1" indent="-87313"/>
            <a:r>
              <a:rPr lang="en-US" sz="2000" dirty="0">
                <a:latin typeface="Akzidenz Grotesk BE"/>
                <a:cs typeface="Akzidenz Grotesk BE"/>
              </a:rPr>
              <a:t>IF 100 PERCENT OF THE INSURED RISK IS LOCATED OUT OF THE STATE REFERRED TO IN CLAUSE (I), THE STATE TO WHICH THE GREATEST PERCENTAGE OF THE INSURED'S TAXABLE PREMIUM FOR THAT INSURANCE CONTRACT IS ALLOCATED, </a:t>
            </a:r>
            <a:r>
              <a:rPr lang="en-US" sz="2000" dirty="0">
                <a:solidFill>
                  <a:srgbClr val="FF0000"/>
                </a:solidFill>
                <a:latin typeface="Akzidenz Grotesk BE"/>
                <a:cs typeface="Akzidenz Grotesk BE"/>
              </a:rPr>
              <a:t>PROVIDED, HOWEVER, IF MORE THAN 1 INSURED FROM AN AFFILIATED GROUP ARE NAMED INSUREDS ON A SINGLE NON-ADMITTED INSURANCE CONTRACT, </a:t>
            </a:r>
            <a:r>
              <a:rPr lang="en-US" sz="2000" dirty="0">
                <a:latin typeface="Akzidenz Grotesk BE"/>
                <a:cs typeface="Akzidenz Grotesk BE"/>
              </a:rPr>
              <a:t>THE TERM "HOME STATE" MEANS THE HOME STATE, AS DETERMINED PURSUANT TO SUBPARAGRAPH (A), OF THE MEMBER OF THE AFFILIATED GROUP THAT HAS THE LARGEST PERCENTAGE OF PREMIUM ATTRIBUTED TO IT UNDER SUCH INSURANCE CONTRACT. § 527(6)</a:t>
            </a:r>
          </a:p>
        </p:txBody>
      </p:sp>
      <p:sp>
        <p:nvSpPr>
          <p:cNvPr id="5" name="Rectangle 2"/>
          <p:cNvSpPr>
            <a:spLocks noGrp="1" noChangeArrowheads="1"/>
          </p:cNvSpPr>
          <p:nvPr>
            <p:ph type="title"/>
          </p:nvPr>
        </p:nvSpPr>
        <p:spPr>
          <a:xfrm>
            <a:off x="152400" y="1743078"/>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2891963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152400" y="2466975"/>
            <a:ext cx="8839200" cy="3657600"/>
          </a:xfrm>
          <a:noFill/>
        </p:spPr>
        <p:txBody>
          <a:bodyPr/>
          <a:lstStyle/>
          <a:p>
            <a:pPr marL="0" lvl="1" indent="0">
              <a:buNone/>
            </a:pPr>
            <a:r>
              <a:rPr lang="en-US" sz="2800" dirty="0">
                <a:latin typeface="Akzidenz Grotesk BE"/>
                <a:cs typeface="Akzidenz Grotesk BE"/>
              </a:rPr>
              <a:t>ALLOCATION</a:t>
            </a:r>
          </a:p>
          <a:p>
            <a:pPr marL="228600" lvl="1" indent="-228600">
              <a:buFont typeface="Wingdings" panose="05000000000000000000" pitchFamily="2" charset="2"/>
              <a:buChar char="Ø"/>
            </a:pPr>
            <a:r>
              <a:rPr lang="en-US" sz="2600" dirty="0">
                <a:latin typeface="Akzidenz Grotesk BE"/>
                <a:cs typeface="Akzidenz Grotesk BE"/>
              </a:rPr>
              <a:t>A STATE COMPACT MAY BE ENTERED INTO, OR STATES MAY OTHERWISE ESTABLISH PROCEDURES TO ALLOCATE AMONG THE STATES THE PREMIUM TAXES PAID TO AN INSURED'S HOME STATE. §521(b)(1)</a:t>
            </a:r>
          </a:p>
        </p:txBody>
      </p:sp>
      <p:sp>
        <p:nvSpPr>
          <p:cNvPr id="5" name="Rectangle 2"/>
          <p:cNvSpPr>
            <a:spLocks noGrp="1" noChangeArrowheads="1"/>
          </p:cNvSpPr>
          <p:nvPr>
            <p:ph type="title"/>
          </p:nvPr>
        </p:nvSpPr>
        <p:spPr>
          <a:xfrm>
            <a:off x="152400" y="170497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1984497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152400" y="2285999"/>
            <a:ext cx="8839200" cy="4105275"/>
          </a:xfrm>
          <a:noFill/>
        </p:spPr>
        <p:txBody>
          <a:bodyPr/>
          <a:lstStyle/>
          <a:p>
            <a:pPr marL="0" lvl="1" indent="0">
              <a:buNone/>
            </a:pPr>
            <a:r>
              <a:rPr lang="en-US" sz="2800" dirty="0">
                <a:latin typeface="Akzidenz Grotesk BE"/>
                <a:cs typeface="Akzidenz Grotesk BE"/>
              </a:rPr>
              <a:t>ALLOCATION</a:t>
            </a:r>
          </a:p>
          <a:p>
            <a:pPr marL="228600" lvl="1" indent="-228600">
              <a:buFont typeface="Wingdings" panose="05000000000000000000" pitchFamily="2" charset="2"/>
              <a:buChar char="Ø"/>
            </a:pPr>
            <a:r>
              <a:rPr lang="en-US" sz="2200" dirty="0">
                <a:latin typeface="Akzidenz Grotesk BE"/>
                <a:cs typeface="Akzidenz Grotesk BE"/>
              </a:rPr>
              <a:t>TO FACILITATE THE PAYMENT OF PREMIUM TAXES AMONG THE STATES, AN INSURED'S HOME STATE MAY REQUIRE SURPLUS LINES BROKERS AND INSUREDS WHO HAVE INDEPENDENTLY PROCURED INSURANCE TO ANNUALLY FILE TAX ALLOCATION REPORTS WITH THE INSURED'S HOME STATE DETAILING THE PORTION OF THE NON-ADMITTED INSURANCE POLICY PREMIUM OR PREMIUMS ATTRIBUTABLE TO PROPERTIES, RISKS OR EXPOSURES LOCATED IN EACH STATE.  THE FILING OF A NON-ADMITTED INSURANCE TAX ALLOCATION REPORT AND THE PAYMENT OF TAX MAY BE MADE BY A PERSON AUTHORIZED BY THE INSURED TO ACT AS ITS AGENT.  § 521(c)</a:t>
            </a:r>
          </a:p>
          <a:p>
            <a:pPr marL="0" lvl="1" indent="0">
              <a:buNone/>
            </a:pPr>
            <a:endParaRPr lang="en-US" sz="1600" dirty="0"/>
          </a:p>
        </p:txBody>
      </p:sp>
      <p:sp>
        <p:nvSpPr>
          <p:cNvPr id="5" name="Rectangle 2"/>
          <p:cNvSpPr>
            <a:spLocks noGrp="1" noChangeArrowheads="1"/>
          </p:cNvSpPr>
          <p:nvPr>
            <p:ph type="title"/>
          </p:nvPr>
        </p:nvSpPr>
        <p:spPr>
          <a:xfrm>
            <a:off x="152400" y="167640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a:t>
            </a:r>
          </a:p>
        </p:txBody>
      </p:sp>
    </p:spTree>
    <p:extLst>
      <p:ext uri="{BB962C8B-B14F-4D97-AF65-F5344CB8AC3E}">
        <p14:creationId xmlns:p14="http://schemas.microsoft.com/office/powerpoint/2010/main" val="1700407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57451"/>
            <a:ext cx="8915400" cy="3657599"/>
          </a:xfrm>
        </p:spPr>
        <p:txBody>
          <a:bodyPr>
            <a:normAutofit/>
          </a:bodyPr>
          <a:lstStyle/>
          <a:p>
            <a:pPr marL="457200" indent="-457200">
              <a:buClr>
                <a:srgbClr val="FF0000"/>
              </a:buClr>
              <a:buAutoNum type="alphaUcPeriod"/>
            </a:pPr>
            <a:r>
              <a:rPr lang="en-US" sz="2400" dirty="0">
                <a:solidFill>
                  <a:srgbClr val="FF0000"/>
                </a:solidFill>
              </a:rPr>
              <a:t>CAPTIVE LOCATED IN HOME STATE</a:t>
            </a:r>
          </a:p>
          <a:p>
            <a:pPr marL="457200" indent="-457200">
              <a:buAutoNum type="alphaUcPeriod"/>
            </a:pPr>
            <a:r>
              <a:rPr lang="en-US" sz="2400" dirty="0">
                <a:solidFill>
                  <a:srgbClr val="005581"/>
                </a:solidFill>
              </a:rPr>
              <a:t>CAPTIVE NOT LOCATED IN HOME STATE</a:t>
            </a:r>
          </a:p>
          <a:p>
            <a:pPr marL="457200" indent="-457200">
              <a:buClr>
                <a:srgbClr val="00B050"/>
              </a:buClr>
              <a:buAutoNum type="alphaUcPeriod"/>
            </a:pPr>
            <a:r>
              <a:rPr lang="en-US" sz="2400" dirty="0">
                <a:solidFill>
                  <a:srgbClr val="00B050"/>
                </a:solidFill>
              </a:rPr>
              <a:t>ISSUE:  CAPTIVE IN HOME STATE IS NOT PERMITTED TO WRITE A LINE OF BUSINESS DESIRED TO BE WRITTEN, POSSIBLE SOLUTION:  MULTIPLE CAPTIVES</a:t>
            </a:r>
          </a:p>
          <a:p>
            <a:pPr marL="457200" indent="-457200">
              <a:buClr>
                <a:srgbClr val="7030A0"/>
              </a:buClr>
              <a:buAutoNum type="alphaUcPeriod"/>
            </a:pPr>
            <a:r>
              <a:rPr lang="en-US" sz="2400" dirty="0">
                <a:solidFill>
                  <a:srgbClr val="7030A0"/>
                </a:solidFill>
              </a:rPr>
              <a:t>ISSUE:  HOME STATE DOES NOT HAVE A CAPTIVE LAW.  POSSIBLE SOLUTION:  UTILIZATION OF DEDUCTIBLE, </a:t>
            </a:r>
            <a:r>
              <a:rPr lang="en-US" sz="2400" u="sng" dirty="0">
                <a:solidFill>
                  <a:srgbClr val="7030A0"/>
                </a:solidFill>
              </a:rPr>
              <a:t>BUT</a:t>
            </a:r>
            <a:r>
              <a:rPr lang="en-US" sz="2400" dirty="0">
                <a:solidFill>
                  <a:srgbClr val="7030A0"/>
                </a:solidFill>
              </a:rPr>
              <a:t> ANNUAL VARIABILITY; OR CREATE MULTIPLE POLICIES, BUT KEEP TERMS SEPARATE</a:t>
            </a:r>
          </a:p>
        </p:txBody>
      </p:sp>
      <p:sp>
        <p:nvSpPr>
          <p:cNvPr id="5" name="Rectangle 2"/>
          <p:cNvSpPr>
            <a:spLocks noGrp="1" noChangeArrowheads="1"/>
          </p:cNvSpPr>
          <p:nvPr>
            <p:ph type="title"/>
          </p:nvPr>
        </p:nvSpPr>
        <p:spPr>
          <a:xfrm>
            <a:off x="152400" y="16954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DODD FRANK CONSEQUENCES</a:t>
            </a:r>
          </a:p>
        </p:txBody>
      </p:sp>
    </p:spTree>
    <p:extLst>
      <p:ext uri="{BB962C8B-B14F-4D97-AF65-F5344CB8AC3E}">
        <p14:creationId xmlns:p14="http://schemas.microsoft.com/office/powerpoint/2010/main" val="22527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5786" y="1724026"/>
            <a:ext cx="8915400" cy="496491"/>
          </a:xfrm>
        </p:spPr>
        <p:txBody>
          <a:bodyPr>
            <a:noAutofit/>
          </a:bodyPr>
          <a:lstStyle/>
          <a:p>
            <a:pPr algn="l">
              <a:defRPr/>
            </a:pPr>
            <a:r>
              <a:rPr lang="en-US" sz="3600" dirty="0">
                <a:solidFill>
                  <a:schemeClr val="accent1">
                    <a:lumMod val="75000"/>
                  </a:schemeClr>
                </a:solidFill>
                <a:latin typeface="Akzidenz Grotesk BE Bold"/>
                <a:cs typeface="Akzidenz Grotesk BE Bold"/>
              </a:rPr>
              <a:t>PRE-DODD FRANK</a:t>
            </a:r>
          </a:p>
        </p:txBody>
      </p:sp>
      <p:sp>
        <p:nvSpPr>
          <p:cNvPr id="8196" name="Rectangle 3"/>
          <p:cNvSpPr>
            <a:spLocks noGrp="1" noChangeArrowheads="1"/>
          </p:cNvSpPr>
          <p:nvPr>
            <p:ph idx="1"/>
          </p:nvPr>
        </p:nvSpPr>
        <p:spPr>
          <a:xfrm>
            <a:off x="152400" y="2562225"/>
            <a:ext cx="8918787" cy="3657600"/>
          </a:xfrm>
        </p:spPr>
        <p:txBody>
          <a:bodyPr/>
          <a:lstStyle/>
          <a:p>
            <a:pPr marL="0" lvl="1" indent="0">
              <a:buNone/>
            </a:pPr>
            <a:r>
              <a:rPr lang="en-US" sz="2800" dirty="0">
                <a:latin typeface="Akzidenz Grotesk BE"/>
                <a:cs typeface="Akzidenz Grotesk BE"/>
              </a:rPr>
              <a:t>ACCESS MECHANISMS</a:t>
            </a:r>
          </a:p>
          <a:p>
            <a:pPr marL="0" lvl="1" indent="0">
              <a:buFont typeface="Wingdings" charset="0"/>
              <a:buChar char="Ø"/>
            </a:pPr>
            <a:r>
              <a:rPr lang="en-US" sz="2600" dirty="0">
                <a:latin typeface="Akzidenz Grotesk BE"/>
                <a:cs typeface="Akzidenz Grotesk BE"/>
              </a:rPr>
              <a:t>LICENSED PLACEMENT</a:t>
            </a:r>
          </a:p>
          <a:p>
            <a:pPr marL="0" lvl="1" indent="0">
              <a:buFont typeface="Wingdings" charset="0"/>
              <a:buChar char="Ø"/>
            </a:pPr>
            <a:r>
              <a:rPr lang="en-US" sz="2600" dirty="0">
                <a:latin typeface="Akzidenz Grotesk BE"/>
                <a:cs typeface="Akzidenz Grotesk BE"/>
              </a:rPr>
              <a:t>SURPLUS LINES PLACEMENT</a:t>
            </a:r>
          </a:p>
          <a:p>
            <a:pPr marL="250825" lvl="1" indent="-250825">
              <a:buFont typeface="Wingdings" charset="0"/>
              <a:buChar char="Ø"/>
            </a:pPr>
            <a:r>
              <a:rPr lang="en-US" sz="2600" dirty="0">
                <a:latin typeface="Akzidenz Grotesk BE"/>
                <a:cs typeface="Akzidenz Grotesk BE"/>
              </a:rPr>
              <a:t>GENERAL/EXTENT TO WHICH STATES CAN EXERCISE POWER TO REGULATE AND TAX</a:t>
            </a:r>
          </a:p>
          <a:p>
            <a:pPr marL="0" lvl="1" indent="0">
              <a:buFont typeface="Wingdings" charset="0"/>
              <a:buChar char="Ø"/>
            </a:pPr>
            <a:r>
              <a:rPr lang="en-US" sz="2600" dirty="0">
                <a:latin typeface="Akzidenz Grotesk BE"/>
                <a:cs typeface="Akzidenz Grotesk BE"/>
              </a:rPr>
              <a:t>SELF PROCUREMENT</a:t>
            </a:r>
          </a:p>
          <a:p>
            <a:pPr marL="400050" lvl="1" indent="-115888"/>
            <a:r>
              <a:rPr lang="en-US" sz="2400" dirty="0">
                <a:latin typeface="Akzidenz Grotesk BE"/>
                <a:cs typeface="Akzidenz Grotesk BE"/>
              </a:rPr>
              <a:t>REMAINS IN EFFECT POST-DODD FRANK EXCEPT FOR PAYMENT MECHANISM</a:t>
            </a:r>
          </a:p>
          <a:p>
            <a:pPr marL="0" lvl="1" indent="0">
              <a:buFont typeface="Wingdings" charset="0"/>
              <a:buChar char="Ø"/>
            </a:pPr>
            <a:endParaRPr lang="en-US" sz="975" dirty="0">
              <a:solidFill>
                <a:schemeClr val="tx1">
                  <a:lumMod val="65000"/>
                  <a:lumOff val="35000"/>
                </a:schemeClr>
              </a:solidFill>
              <a:latin typeface="Akzidenz Grotesk BE"/>
              <a:cs typeface="Akzidenz Grotesk BE"/>
            </a:endParaRPr>
          </a:p>
        </p:txBody>
      </p:sp>
    </p:spTree>
    <p:extLst>
      <p:ext uri="{BB962C8B-B14F-4D97-AF65-F5344CB8AC3E}">
        <p14:creationId xmlns:p14="http://schemas.microsoft.com/office/powerpoint/2010/main" val="2501396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077"/>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
        <p:nvSpPr>
          <p:cNvPr id="3" name="Content Placeholder 2"/>
          <p:cNvSpPr>
            <a:spLocks noGrp="1"/>
          </p:cNvSpPr>
          <p:nvPr>
            <p:ph idx="1"/>
          </p:nvPr>
        </p:nvSpPr>
        <p:spPr>
          <a:xfrm>
            <a:off x="142240" y="2705099"/>
            <a:ext cx="8915400" cy="3648075"/>
          </a:xfrm>
        </p:spPr>
        <p:txBody>
          <a:bodyPr/>
          <a:lstStyle/>
          <a:p>
            <a:pPr marL="228600" lvl="1" indent="-228600">
              <a:buFont typeface="Wingdings" panose="05000000000000000000" pitchFamily="2" charset="2"/>
              <a:buChar char="Ø"/>
            </a:pPr>
            <a:r>
              <a:rPr lang="en-US" sz="2400" dirty="0">
                <a:latin typeface="Akzidenz Grotesk BE"/>
                <a:cs typeface="Akzidenz Grotesk BE"/>
              </a:rPr>
              <a:t>MICROSOFT’S CAPTIVE, CYPRESS INSURANCE COMPANY DOMICILED IN ARIZONA (“CYPRESS”) INITIALLY RECEIVED A CEASE AND DESIST ORDER AND WAS ASSESSED PREMIUM TAX, INTEREST AND PENALTIES</a:t>
            </a:r>
          </a:p>
          <a:p>
            <a:pPr marL="228600" lvl="1" indent="-228600">
              <a:buFont typeface="Wingdings" panose="05000000000000000000" pitchFamily="2" charset="2"/>
              <a:buChar char="Ø"/>
            </a:pPr>
            <a:r>
              <a:rPr lang="en-US" sz="2400" dirty="0">
                <a:latin typeface="Akzidenz Grotesk BE"/>
                <a:cs typeface="Akzidenz Grotesk BE"/>
              </a:rPr>
              <a:t>APPARENTLY BASED ON PROPERTY COVERAGES PLACED DIRECTLY FROM MICROSOFT IN WASHINGTON STATE WITH CYPRESS</a:t>
            </a:r>
          </a:p>
          <a:p>
            <a:pPr marL="228600" lvl="1" indent="-228600">
              <a:buFont typeface="Wingdings" panose="05000000000000000000" pitchFamily="2" charset="2"/>
              <a:buChar char="Ø"/>
            </a:pPr>
            <a:r>
              <a:rPr lang="en-US" sz="2400" dirty="0">
                <a:latin typeface="Akzidenz Grotesk BE"/>
                <a:cs typeface="Akzidenz Grotesk BE"/>
              </a:rPr>
              <a:t>THE ORIGINAL ORDER INDICATED THAT A SIGNIFICANT NUMBER/PERCENTAGE OF DIRECTORS RESIDED IN WASHINGTON STATE</a:t>
            </a:r>
          </a:p>
        </p:txBody>
      </p:sp>
    </p:spTree>
    <p:extLst>
      <p:ext uri="{BB962C8B-B14F-4D97-AF65-F5344CB8AC3E}">
        <p14:creationId xmlns:p14="http://schemas.microsoft.com/office/powerpoint/2010/main" val="15266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6" y="2695575"/>
            <a:ext cx="8867987" cy="3429000"/>
          </a:xfrm>
        </p:spPr>
        <p:txBody>
          <a:bodyPr/>
          <a:lstStyle/>
          <a:p>
            <a:pPr marL="228600" lvl="1" indent="-228600">
              <a:buFont typeface="Wingdings" panose="05000000000000000000" pitchFamily="2" charset="2"/>
              <a:buChar char="Ø"/>
            </a:pPr>
            <a:r>
              <a:rPr lang="en-US" sz="2400" dirty="0">
                <a:latin typeface="Akzidenz Grotesk BE"/>
                <a:cs typeface="Akzidenz Grotesk BE"/>
              </a:rPr>
              <a:t>WASHINGTON STATE HAS NEITHER A DIRECT PLACEMENT PROVISION NOR AN INDUSTRIAL INSURED PROVISION IN ITS LAW</a:t>
            </a:r>
          </a:p>
          <a:p>
            <a:pPr marL="228600" lvl="1" indent="-228600">
              <a:buFont typeface="Wingdings" panose="05000000000000000000" pitchFamily="2" charset="2"/>
              <a:buChar char="Ø"/>
            </a:pPr>
            <a:r>
              <a:rPr lang="en-US" sz="2400" dirty="0">
                <a:latin typeface="Akzidenz Grotesk BE"/>
                <a:cs typeface="Akzidenz Grotesk BE"/>
              </a:rPr>
              <a:t>ACCORDINGLY, TO DATE THE ISSUE IS REALLY ONE ASSOCIATED WITH WASHINGTON STATE, </a:t>
            </a:r>
            <a:r>
              <a:rPr lang="en-US" sz="2400" i="1" dirty="0">
                <a:latin typeface="Akzidenz Grotesk BE"/>
                <a:cs typeface="Akzidenz Grotesk BE"/>
              </a:rPr>
              <a:t>i.e.</a:t>
            </a:r>
            <a:r>
              <a:rPr lang="en-US" sz="2400" dirty="0">
                <a:latin typeface="Akzidenz Grotesk BE"/>
                <a:cs typeface="Akzidenz Grotesk BE"/>
              </a:rPr>
              <a:t>, ALL BUT A FEW OTHER STATES HAVE DIRECT PROCUREMENT LEGISLATION WHICH ADDRESS THE TAXATION OF PREMIUM PAID TO NON-ADMITTED INSURERS</a:t>
            </a:r>
          </a:p>
        </p:txBody>
      </p:sp>
      <p:sp>
        <p:nvSpPr>
          <p:cNvPr id="7" name="Title 1"/>
          <p:cNvSpPr>
            <a:spLocks noGrp="1"/>
          </p:cNvSpPr>
          <p:nvPr>
            <p:ph type="title"/>
          </p:nvPr>
        </p:nvSpPr>
        <p:spPr>
          <a:xfrm>
            <a:off x="180975" y="1704552"/>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2559538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33675"/>
            <a:ext cx="8915400" cy="3429000"/>
          </a:xfrm>
        </p:spPr>
        <p:txBody>
          <a:bodyPr/>
          <a:lstStyle/>
          <a:p>
            <a:pPr marL="172641" lvl="1" indent="-172641">
              <a:buFont typeface="Wingdings" panose="05000000000000000000" pitchFamily="2" charset="2"/>
              <a:buChar char="Ø"/>
            </a:pPr>
            <a:r>
              <a:rPr lang="en-US" sz="2600" dirty="0">
                <a:latin typeface="Akzidenz Grotesk BE"/>
                <a:cs typeface="Akzidenz Grotesk BE"/>
              </a:rPr>
              <a:t>REPORTS OF THE SETTLEMENT INDICATE</a:t>
            </a:r>
          </a:p>
          <a:p>
            <a:pPr marL="400050" lvl="2" indent="-168275">
              <a:buClr>
                <a:schemeClr val="accent2"/>
              </a:buClr>
            </a:pPr>
            <a:r>
              <a:rPr lang="en-US" sz="2400" dirty="0">
                <a:latin typeface="Akzidenz Grotesk BE"/>
                <a:cs typeface="Akzidenz Grotesk BE"/>
              </a:rPr>
              <a:t>ABOUT 50% OF THE TAX, INTEREST AND PENALTIES WOULD BE PAID, AND</a:t>
            </a:r>
          </a:p>
          <a:p>
            <a:pPr marL="400050" lvl="2" indent="-168275">
              <a:buClr>
                <a:schemeClr val="accent2"/>
              </a:buClr>
            </a:pPr>
            <a:r>
              <a:rPr lang="en-US" sz="2400" dirty="0">
                <a:latin typeface="Akzidenz Grotesk BE"/>
                <a:cs typeface="Akzidenz Grotesk BE"/>
              </a:rPr>
              <a:t>THE PROPERTY BUSINESS WOULD BE PLACED THROUGH A SURPLUS LINES BROKER IN THE FUTURE</a:t>
            </a:r>
          </a:p>
          <a:p>
            <a:pPr marL="400050" lvl="2" indent="-168275">
              <a:buClr>
                <a:schemeClr val="accent2"/>
              </a:buClr>
            </a:pPr>
            <a:r>
              <a:rPr lang="en-US" sz="2400" dirty="0">
                <a:latin typeface="Akzidenz Grotesk BE"/>
                <a:cs typeface="Akzidenz Grotesk BE"/>
              </a:rPr>
              <a:t>NO MENTION WAS MADE WITH REGARD TO ANY CHANGE IN OPERATIONAL ACTIVITIES OF THE CAPTIVE</a:t>
            </a:r>
          </a:p>
        </p:txBody>
      </p:sp>
      <p:sp>
        <p:nvSpPr>
          <p:cNvPr id="7" name="Title 1"/>
          <p:cNvSpPr>
            <a:spLocks noGrp="1"/>
          </p:cNvSpPr>
          <p:nvPr>
            <p:ph type="title"/>
          </p:nvPr>
        </p:nvSpPr>
        <p:spPr>
          <a:xfrm>
            <a:off x="152400" y="1742652"/>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1677702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638424"/>
            <a:ext cx="8839200" cy="3705225"/>
          </a:xfrm>
        </p:spPr>
        <p:txBody>
          <a:bodyPr>
            <a:normAutofit lnSpcReduction="10000"/>
          </a:bodyPr>
          <a:lstStyle/>
          <a:p>
            <a:pPr marL="172641" lvl="1" indent="-172641">
              <a:buFont typeface="Wingdings" panose="05000000000000000000" pitchFamily="2" charset="2"/>
              <a:buChar char="Ø"/>
            </a:pPr>
            <a:r>
              <a:rPr lang="en-US" sz="2600" dirty="0">
                <a:latin typeface="Akzidenz Grotesk BE"/>
                <a:cs typeface="Akzidenz Grotesk BE"/>
              </a:rPr>
              <a:t>APPARENTLY, THE STATE RELIED ON RCW 48.14.090 WHICH PROVIDES:</a:t>
            </a:r>
          </a:p>
          <a:p>
            <a:pPr marL="346075" lvl="1" indent="0">
              <a:buNone/>
              <a:tabLst>
                <a:tab pos="5032375" algn="l"/>
              </a:tabLst>
            </a:pPr>
            <a:r>
              <a:rPr lang="en-US" sz="2200" dirty="0">
                <a:latin typeface="Akzidenz Grotesk BE"/>
                <a:cs typeface="Akzidenz Grotesk BE"/>
              </a:rPr>
              <a:t>IN DETERMINING THE AMOUNT OF DIRECT PREMIUM TAXABLE IN THIS STATE, ALL SUCH PREMIUMS WRITTEN, PROCURED, OR RECEIVED IN THIS STATE SHALL BE DEEMED WRITTEN UPON RISKS OR PROPERTY RESIDENT, SITUATED, OR TO BE PERFORMED IN THIS STATE EXCEPT SUCH PREMIUMS AS ARE PROPERLY ALLOCATED OR APPORTIONED AND REPORTED AS TAXABLE PREMIUMS OF ANY OTHER STATE OR STATES.  FOR TAX PURPOSES, THE REPORTING OF PREMIUMS SHALL BE ON A WRITTEN BASIS OR ON A PAID-FOR BASIS CONSISTENT WITH THE BASIS REQUIRED BY THE ANNUAL STATEMENT.</a:t>
            </a:r>
          </a:p>
        </p:txBody>
      </p:sp>
      <p:sp>
        <p:nvSpPr>
          <p:cNvPr id="6" name="Title 1"/>
          <p:cNvSpPr>
            <a:spLocks noGrp="1"/>
          </p:cNvSpPr>
          <p:nvPr>
            <p:ph type="title"/>
          </p:nvPr>
        </p:nvSpPr>
        <p:spPr>
          <a:xfrm>
            <a:off x="152400" y="1723602"/>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2221803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724151"/>
            <a:ext cx="8915399" cy="3800474"/>
          </a:xfrm>
        </p:spPr>
        <p:txBody>
          <a:bodyPr>
            <a:normAutofit lnSpcReduction="10000"/>
          </a:bodyPr>
          <a:lstStyle/>
          <a:p>
            <a:pPr marL="172641" lvl="1" indent="-172641">
              <a:buFont typeface="Wingdings" panose="05000000000000000000" pitchFamily="2" charset="2"/>
              <a:buChar char="Ø"/>
            </a:pPr>
            <a:r>
              <a:rPr lang="en-US" sz="2600" dirty="0">
                <a:latin typeface="Akzidenz Grotesk BE"/>
                <a:cs typeface="Akzidenz Grotesk BE"/>
              </a:rPr>
              <a:t>RCW 48.14.020(1) PROVIDES:</a:t>
            </a:r>
          </a:p>
          <a:p>
            <a:pPr marL="460375" lvl="1" indent="0">
              <a:lnSpc>
                <a:spcPct val="100000"/>
              </a:lnSpc>
              <a:buNone/>
            </a:pPr>
            <a:r>
              <a:rPr lang="en-US" sz="2200" dirty="0">
                <a:latin typeface="Akzidenz Grotesk BE"/>
                <a:cs typeface="Akzidenz Grotesk BE"/>
              </a:rPr>
              <a:t>SUBJECT TO OTHER PROVISIONS OF THIS CHAPTER, </a:t>
            </a:r>
            <a:r>
              <a:rPr lang="en-US" sz="2200" u="sng" dirty="0">
                <a:latin typeface="Akzidenz Grotesk BE"/>
                <a:cs typeface="Akzidenz Grotesk BE"/>
              </a:rPr>
              <a:t>EACH AUTHORIZED INSURER</a:t>
            </a:r>
            <a:r>
              <a:rPr lang="en-US" sz="2200" dirty="0">
                <a:latin typeface="Akzidenz Grotesk BE"/>
                <a:cs typeface="Akzidenz Grotesk BE"/>
              </a:rPr>
              <a:t> EXCEPT TITLE - INSURERS SHALL ON OR BEFORE THE FIRST DAY OF MARCH OF EACH YEAR PAY TO THE STATE TREASURER THROUGH THE COMMISSIONER’S OFFICE A TAX ON PREMIUMS.  EXCEPT AS PROVIDED IN SUBSECTION (3) OF THIS SECTION, SUCH TAX SHALL BE IN THE AMOUNT OF TWO PERCENT OF ALL PREMIUMS, EXCLUDING AMOUNTS RETURNED TO OR THE AMOUNT OF REDUCTIONS IN PREMIUMS ALLOWED TO HOLDERS OF INDUSTRIAL LIFE POLICIES FOR PAYMENT OF PREMIUMS DIRECTLY TO AN OFFICE OF THE INSURER, </a:t>
            </a:r>
          </a:p>
          <a:p>
            <a:pPr marL="231775" lvl="2" indent="0">
              <a:buNone/>
            </a:pPr>
            <a:endParaRPr lang="en-US" sz="2000" dirty="0">
              <a:latin typeface="Akzidenz Grotesk BE"/>
              <a:cs typeface="Akzidenz Grotesk BE"/>
            </a:endParaRPr>
          </a:p>
        </p:txBody>
      </p:sp>
      <p:sp>
        <p:nvSpPr>
          <p:cNvPr id="6" name="Title 1"/>
          <p:cNvSpPr>
            <a:spLocks noGrp="1"/>
          </p:cNvSpPr>
          <p:nvPr>
            <p:ph type="title"/>
          </p:nvPr>
        </p:nvSpPr>
        <p:spPr>
          <a:xfrm>
            <a:off x="152400" y="1733127"/>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1147801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14838"/>
            <a:ext cx="8915400" cy="3438313"/>
          </a:xfrm>
        </p:spPr>
        <p:txBody>
          <a:bodyPr>
            <a:noAutofit/>
          </a:bodyPr>
          <a:lstStyle/>
          <a:p>
            <a:pPr marL="460375" lvl="1" indent="0">
              <a:buNone/>
            </a:pPr>
            <a:r>
              <a:rPr lang="en-US" sz="2200" dirty="0">
                <a:latin typeface="Akzidenz Grotesk BE"/>
                <a:cs typeface="Akzidenz Grotesk BE"/>
              </a:rPr>
              <a:t>COLLECTED OR </a:t>
            </a:r>
            <a:r>
              <a:rPr lang="en-US" sz="2200" u="sng" dirty="0">
                <a:latin typeface="Akzidenz Grotesk BE"/>
                <a:cs typeface="Akzidenz Grotesk BE"/>
              </a:rPr>
              <a:t>RECEIVED BY THE INSURER UNDER RCW 48.14.090</a:t>
            </a:r>
            <a:r>
              <a:rPr lang="en-US" sz="2200" dirty="0">
                <a:latin typeface="Akzidenz Grotesk BE"/>
                <a:cs typeface="Akzidenz Grotesk BE"/>
              </a:rPr>
              <a:t> DURING THE PRECEDING CALENDAR YEAR OTHER THAN OCEAN MARINE AND FOREIGN TRADE INSURANCES, AFTER DEDUCTING PREMIUMS PAID TO POLICYHOLDERS AS RETURNED PREMIUMS, UPON RISKS OR PROPERTY RESIDENT, SITUATED, OR TO BE PERFORMED IN THIS STATE.  FOR TAX PURPOSES, THE REPORTING OF PREMIUMS SHALL BE ON A WRITTEN BASIS OR ON A PAID-FOR BASIS CONSISTENT WITH THE BASIS REQUIRED BY THE ANNUAL STATEMENT.  FOR THE PURPOSES OF THIS SECTION THE CONSIDERATION RECEIVED BY AN INSURER FOR THE GRANTING OF AN ANNUITY SHALL NOT BE DEEMED TO BE A PREMIUM.</a:t>
            </a:r>
          </a:p>
        </p:txBody>
      </p:sp>
      <p:sp>
        <p:nvSpPr>
          <p:cNvPr id="6" name="Title 1"/>
          <p:cNvSpPr>
            <a:spLocks noGrp="1"/>
          </p:cNvSpPr>
          <p:nvPr>
            <p:ph type="title"/>
          </p:nvPr>
        </p:nvSpPr>
        <p:spPr>
          <a:xfrm>
            <a:off x="152400" y="1733127"/>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2518765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853" y="2733675"/>
            <a:ext cx="8915400" cy="3784286"/>
          </a:xfrm>
        </p:spPr>
        <p:txBody>
          <a:bodyPr/>
          <a:lstStyle/>
          <a:p>
            <a:pPr marL="228600" lvl="1" indent="-228600">
              <a:buFont typeface="Wingdings" panose="05000000000000000000" pitchFamily="2" charset="2"/>
              <a:buChar char="Ø"/>
            </a:pPr>
            <a:r>
              <a:rPr lang="en-US" sz="2400" dirty="0">
                <a:latin typeface="Akzidenz Grotesk BE"/>
                <a:cs typeface="Akzidenz Grotesk BE"/>
              </a:rPr>
              <a:t>THE SETTLEMENT APPLIED THE TAX TO WASHINGTON STATE RISKS ONLY, AND MICROSOFT AGREED TO PLACE FUTURE DIRECT BUSINESS ON WASHINGTON RISKS, AS NOTED, THROUGH A SURPLUS LINES BROKER</a:t>
            </a:r>
          </a:p>
          <a:p>
            <a:pPr marL="172641" lvl="1" indent="-172641">
              <a:buFont typeface="Wingdings" panose="05000000000000000000" pitchFamily="2" charset="2"/>
              <a:buChar char="Ø"/>
            </a:pPr>
            <a:r>
              <a:rPr lang="en-US" sz="2400" dirty="0">
                <a:latin typeface="Akzidenz Grotesk BE"/>
                <a:cs typeface="Akzidenz Grotesk BE"/>
              </a:rPr>
              <a:t>RECENT DEVELOPMENTS</a:t>
            </a:r>
          </a:p>
          <a:p>
            <a:pPr marL="346075" lvl="2" indent="-114300">
              <a:buClr>
                <a:schemeClr val="accent2"/>
              </a:buClr>
            </a:pPr>
            <a:r>
              <a:rPr lang="en-US" sz="2200" dirty="0">
                <a:latin typeface="Akzidenz Grotesk BE"/>
                <a:cs typeface="Akzidenz Grotesk BE"/>
              </a:rPr>
              <a:t>DOI COMMENT THAT RISK CAN BE PLACED </a:t>
            </a:r>
            <a:r>
              <a:rPr lang="en-US" sz="2200" u="sng" dirty="0">
                <a:latin typeface="Akzidenz Grotesk BE"/>
                <a:cs typeface="Akzidenz Grotesk BE"/>
              </a:rPr>
              <a:t>ONLY</a:t>
            </a:r>
            <a:r>
              <a:rPr lang="en-US" sz="2200" dirty="0">
                <a:latin typeface="Akzidenz Grotesk BE"/>
                <a:cs typeface="Akzidenz Grotesk BE"/>
              </a:rPr>
              <a:t> WITH AN ADMITTED CARRIER OR WITH AN UNAUTHORIZED CARRIER ONLY THROUGH A SURPLUS LINES BROKER</a:t>
            </a:r>
          </a:p>
          <a:p>
            <a:pPr marL="346075" lvl="2" indent="-114300">
              <a:buClr>
                <a:schemeClr val="accent2"/>
              </a:buClr>
            </a:pPr>
            <a:r>
              <a:rPr lang="en-US" sz="2200" dirty="0">
                <a:latin typeface="Akzidenz Grotesk BE"/>
                <a:cs typeface="Akzidenz Grotesk BE"/>
              </a:rPr>
              <a:t>NOW DOI REQUESTING ALL CAPTIVES WHO HAVE NOT PAID PREMIUM TAX TO </a:t>
            </a:r>
            <a:r>
              <a:rPr lang="en-US" sz="2200" u="sng" dirty="0">
                <a:latin typeface="Akzidenz Grotesk BE"/>
                <a:cs typeface="Akzidenz Grotesk BE"/>
              </a:rPr>
              <a:t>SELF</a:t>
            </a:r>
            <a:r>
              <a:rPr lang="en-US" sz="2200" dirty="0">
                <a:latin typeface="Akzidenz Grotesk BE"/>
                <a:cs typeface="Akzidenz Grotesk BE"/>
              </a:rPr>
              <a:t> </a:t>
            </a:r>
            <a:r>
              <a:rPr lang="en-US" sz="2200" u="sng" dirty="0">
                <a:latin typeface="Akzidenz Grotesk BE"/>
                <a:cs typeface="Akzidenz Grotesk BE"/>
              </a:rPr>
              <a:t>REPORT</a:t>
            </a:r>
            <a:r>
              <a:rPr lang="en-US" sz="2200" dirty="0">
                <a:latin typeface="Akzidenz Grotesk BE"/>
                <a:cs typeface="Akzidenz Grotesk BE"/>
              </a:rPr>
              <a:t> AND, IF DONE SO PROMPTLY, PENALTIES AND INTEREST WILL BE </a:t>
            </a:r>
            <a:r>
              <a:rPr lang="en-US" sz="2200" u="sng" dirty="0">
                <a:latin typeface="Akzidenz Grotesk BE"/>
                <a:cs typeface="Akzidenz Grotesk BE"/>
              </a:rPr>
              <a:t>REDUCED</a:t>
            </a:r>
            <a:endParaRPr lang="en-US" sz="2200" dirty="0">
              <a:latin typeface="Akzidenz Grotesk BE"/>
              <a:cs typeface="Akzidenz Grotesk BE"/>
            </a:endParaRPr>
          </a:p>
        </p:txBody>
      </p:sp>
      <p:sp>
        <p:nvSpPr>
          <p:cNvPr id="4" name="Title 1"/>
          <p:cNvSpPr>
            <a:spLocks noGrp="1"/>
          </p:cNvSpPr>
          <p:nvPr>
            <p:ph type="title"/>
          </p:nvPr>
        </p:nvSpPr>
        <p:spPr>
          <a:xfrm>
            <a:off x="152400" y="1742652"/>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920180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714625"/>
            <a:ext cx="8915399" cy="3429000"/>
          </a:xfrm>
        </p:spPr>
        <p:txBody>
          <a:bodyPr>
            <a:normAutofit lnSpcReduction="10000"/>
          </a:bodyPr>
          <a:lstStyle/>
          <a:p>
            <a:pPr marL="172641" lvl="1" indent="-172641">
              <a:buFont typeface="Wingdings" panose="05000000000000000000" pitchFamily="2" charset="2"/>
              <a:buChar char="Ø"/>
            </a:pPr>
            <a:r>
              <a:rPr lang="en-US" sz="2600" dirty="0">
                <a:latin typeface="Akzidenz Grotesk BE"/>
                <a:cs typeface="Akzidenz Grotesk BE"/>
              </a:rPr>
              <a:t>RECENT DEVELOPMENTS</a:t>
            </a:r>
          </a:p>
          <a:p>
            <a:pPr marL="400050" lvl="2" indent="-168275">
              <a:buClr>
                <a:schemeClr val="tx1">
                  <a:lumMod val="40000"/>
                  <a:lumOff val="60000"/>
                </a:schemeClr>
              </a:buClr>
            </a:pPr>
            <a:r>
              <a:rPr lang="en-US" sz="2400" dirty="0">
                <a:latin typeface="Akzidenz Grotesk BE"/>
                <a:cs typeface="Akzidenz Grotesk BE"/>
              </a:rPr>
              <a:t>GENERALLY, IF SELF REPORTED</a:t>
            </a:r>
          </a:p>
          <a:p>
            <a:pPr marL="629841" lvl="3" indent="-172641">
              <a:buFont typeface="Wingdings" panose="05000000000000000000" pitchFamily="2" charset="2"/>
              <a:buChar char="Ø"/>
            </a:pPr>
            <a:r>
              <a:rPr lang="en-US" sz="2200" dirty="0">
                <a:latin typeface="Akzidenz Grotesk BE"/>
                <a:cs typeface="Akzidenz Grotesk BE"/>
              </a:rPr>
              <a:t>BETWEEN 1/1/2019 AND 6/30/2019 100% TAX ON PREMIUM, 100% INTEREST PLUS </a:t>
            </a:r>
            <a:r>
              <a:rPr lang="en-US" sz="2200" dirty="0">
                <a:solidFill>
                  <a:srgbClr val="FF0000"/>
                </a:solidFill>
                <a:latin typeface="Akzidenz Grotesk BE"/>
                <a:cs typeface="Akzidenz Grotesk BE"/>
              </a:rPr>
              <a:t>25%</a:t>
            </a:r>
            <a:r>
              <a:rPr lang="en-US" sz="2200" dirty="0">
                <a:latin typeface="Akzidenz Grotesk BE"/>
                <a:cs typeface="Akzidenz Grotesk BE"/>
              </a:rPr>
              <a:t> OF TAX PENALTY, PLUS </a:t>
            </a:r>
            <a:r>
              <a:rPr lang="en-US" sz="2200" dirty="0">
                <a:solidFill>
                  <a:srgbClr val="FF0000"/>
                </a:solidFill>
                <a:latin typeface="Akzidenz Grotesk BE"/>
                <a:cs typeface="Akzidenz Grotesk BE"/>
              </a:rPr>
              <a:t>$25,000</a:t>
            </a:r>
            <a:r>
              <a:rPr lang="en-US" sz="2200" dirty="0">
                <a:latin typeface="Akzidenz Grotesk BE"/>
                <a:cs typeface="Akzidenz Grotesk BE"/>
              </a:rPr>
              <a:t> FINE</a:t>
            </a:r>
          </a:p>
          <a:p>
            <a:pPr marL="629841" lvl="3" indent="-172641">
              <a:buFont typeface="Wingdings" panose="05000000000000000000" pitchFamily="2" charset="2"/>
              <a:buChar char="Ø"/>
            </a:pPr>
            <a:r>
              <a:rPr lang="en-US" sz="2200" dirty="0">
                <a:latin typeface="Akzidenz Grotesk BE"/>
                <a:cs typeface="Akzidenz Grotesk BE"/>
              </a:rPr>
              <a:t>BETWEEN 7/1/2019 AND 12/31/2019 SAME REGARDING TAX AND INTEREST </a:t>
            </a:r>
            <a:r>
              <a:rPr lang="en-US" sz="2200" dirty="0">
                <a:solidFill>
                  <a:srgbClr val="FF0000"/>
                </a:solidFill>
                <a:latin typeface="Akzidenz Grotesk BE"/>
                <a:cs typeface="Akzidenz Grotesk BE"/>
              </a:rPr>
              <a:t>BUT </a:t>
            </a:r>
            <a:r>
              <a:rPr lang="en-US" sz="2200" u="sng" dirty="0">
                <a:solidFill>
                  <a:srgbClr val="FF0000"/>
                </a:solidFill>
                <a:latin typeface="Akzidenz Grotesk BE"/>
                <a:cs typeface="Akzidenz Grotesk BE"/>
              </a:rPr>
              <a:t>50%</a:t>
            </a:r>
            <a:r>
              <a:rPr lang="en-US" sz="2200" dirty="0">
                <a:latin typeface="Akzidenz Grotesk BE"/>
                <a:cs typeface="Akzidenz Grotesk BE"/>
              </a:rPr>
              <a:t> OF TAX PENALTY PLUS </a:t>
            </a:r>
            <a:r>
              <a:rPr lang="en-US" sz="2200" dirty="0">
                <a:solidFill>
                  <a:srgbClr val="FF0000"/>
                </a:solidFill>
                <a:latin typeface="Akzidenz Grotesk BE"/>
                <a:cs typeface="Akzidenz Grotesk BE"/>
              </a:rPr>
              <a:t>100,000 </a:t>
            </a:r>
            <a:r>
              <a:rPr lang="en-US" sz="2200" dirty="0">
                <a:latin typeface="Akzidenz Grotesk BE"/>
                <a:cs typeface="Akzidenz Grotesk BE"/>
              </a:rPr>
              <a:t>FINE</a:t>
            </a:r>
          </a:p>
          <a:p>
            <a:pPr marL="629841" lvl="3" indent="-172641">
              <a:buFont typeface="Wingdings" panose="05000000000000000000" pitchFamily="2" charset="2"/>
              <a:buChar char="Ø"/>
            </a:pPr>
            <a:r>
              <a:rPr lang="en-US" sz="2200" dirty="0">
                <a:latin typeface="Akzidenz Grotesk BE"/>
                <a:cs typeface="Akzidenz Grotesk BE"/>
              </a:rPr>
              <a:t>BETWEEN 1/1/2020 AND 6/30/2020 SAME REGRDING TAX AND INTEREST </a:t>
            </a:r>
            <a:r>
              <a:rPr lang="en-US" sz="2200" dirty="0">
                <a:solidFill>
                  <a:srgbClr val="FF0000"/>
                </a:solidFill>
                <a:latin typeface="Akzidenz Grotesk BE"/>
                <a:cs typeface="Akzidenz Grotesk BE"/>
              </a:rPr>
              <a:t>BUT </a:t>
            </a:r>
            <a:r>
              <a:rPr lang="en-US" sz="2200" u="sng" dirty="0">
                <a:solidFill>
                  <a:srgbClr val="FF0000"/>
                </a:solidFill>
                <a:latin typeface="Akzidenz Grotesk BE"/>
                <a:cs typeface="Akzidenz Grotesk BE"/>
              </a:rPr>
              <a:t>70%</a:t>
            </a:r>
            <a:r>
              <a:rPr lang="en-US" sz="2200" dirty="0">
                <a:latin typeface="Akzidenz Grotesk BE"/>
                <a:cs typeface="Akzidenz Grotesk BE"/>
              </a:rPr>
              <a:t> OF TAX PENALTY AND </a:t>
            </a:r>
            <a:r>
              <a:rPr lang="en-US" sz="2200" dirty="0">
                <a:solidFill>
                  <a:srgbClr val="FF0000"/>
                </a:solidFill>
                <a:latin typeface="Akzidenz Grotesk BE"/>
                <a:cs typeface="Akzidenz Grotesk BE"/>
              </a:rPr>
              <a:t>USE OF FULL FINING AUTHORITY</a:t>
            </a:r>
            <a:endParaRPr lang="en-US" sz="2200" dirty="0">
              <a:latin typeface="Akzidenz Grotesk BE"/>
              <a:cs typeface="Akzidenz Grotesk BE"/>
            </a:endParaRPr>
          </a:p>
        </p:txBody>
      </p:sp>
      <p:sp>
        <p:nvSpPr>
          <p:cNvPr id="6" name="Title 1"/>
          <p:cNvSpPr>
            <a:spLocks noGrp="1"/>
          </p:cNvSpPr>
          <p:nvPr>
            <p:ph type="title"/>
          </p:nvPr>
        </p:nvSpPr>
        <p:spPr>
          <a:xfrm>
            <a:off x="152400" y="1723602"/>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1426551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667000"/>
            <a:ext cx="8915399" cy="3276600"/>
          </a:xfrm>
        </p:spPr>
        <p:txBody>
          <a:bodyPr/>
          <a:lstStyle/>
          <a:p>
            <a:pPr marL="172641" lvl="1" indent="-172641">
              <a:buFont typeface="Wingdings" panose="05000000000000000000" pitchFamily="2" charset="2"/>
              <a:buChar char="Ø"/>
            </a:pPr>
            <a:r>
              <a:rPr lang="en-US" sz="2600" dirty="0">
                <a:latin typeface="Akzidenz Grotesk BE"/>
                <a:cs typeface="Akzidenz Grotesk BE"/>
              </a:rPr>
              <a:t>RECENT DEVELOPMENTS</a:t>
            </a:r>
          </a:p>
          <a:p>
            <a:pPr marL="457200" lvl="3" indent="-171450"/>
            <a:r>
              <a:rPr lang="en-US" sz="2400" dirty="0">
                <a:latin typeface="Akzidenz Grotesk BE"/>
                <a:cs typeface="Akzidenz Grotesk BE"/>
              </a:rPr>
              <a:t>7/1/2020 OR THEREAFTER SAME AS TO TAX AND INTEREST </a:t>
            </a:r>
            <a:r>
              <a:rPr lang="en-US" sz="2400" dirty="0">
                <a:solidFill>
                  <a:srgbClr val="FF0000"/>
                </a:solidFill>
                <a:latin typeface="Akzidenz Grotesk BE"/>
                <a:cs typeface="Akzidenz Grotesk BE"/>
              </a:rPr>
              <a:t>BUT </a:t>
            </a:r>
            <a:r>
              <a:rPr lang="en-US" sz="2400" u="sng" dirty="0">
                <a:solidFill>
                  <a:srgbClr val="FF0000"/>
                </a:solidFill>
                <a:latin typeface="Akzidenz Grotesk BE"/>
                <a:cs typeface="Akzidenz Grotesk BE"/>
              </a:rPr>
              <a:t>100%</a:t>
            </a:r>
            <a:r>
              <a:rPr lang="en-US" sz="2400" dirty="0">
                <a:latin typeface="Akzidenz Grotesk BE"/>
                <a:cs typeface="Akzidenz Grotesk BE"/>
              </a:rPr>
              <a:t> OF TAX PENALTY AND </a:t>
            </a:r>
            <a:r>
              <a:rPr lang="en-US" sz="2400" dirty="0">
                <a:solidFill>
                  <a:srgbClr val="FF0000"/>
                </a:solidFill>
                <a:latin typeface="Akzidenz Grotesk BE"/>
                <a:cs typeface="Akzidenz Grotesk BE"/>
              </a:rPr>
              <a:t>FULL FINING AUTHORITY</a:t>
            </a:r>
          </a:p>
          <a:p>
            <a:pPr marL="457200" lvl="3" indent="-171450"/>
            <a:r>
              <a:rPr lang="en-US" sz="2400" dirty="0">
                <a:solidFill>
                  <a:srgbClr val="FF0000"/>
                </a:solidFill>
                <a:latin typeface="Akzidenz Grotesk BE"/>
                <a:cs typeface="Akzidenz Grotesk BE"/>
              </a:rPr>
              <a:t>NOTE:  </a:t>
            </a:r>
            <a:r>
              <a:rPr lang="en-US" sz="2400" dirty="0">
                <a:latin typeface="Akzidenz Grotesk BE"/>
                <a:cs typeface="Akzidenz Grotesk BE"/>
              </a:rPr>
              <a:t>NON-WASHINGTON PARENT OF CAPTIVE WRITING SOME WASHINGTON RISK</a:t>
            </a:r>
          </a:p>
          <a:p>
            <a:pPr marL="457200" lvl="3" indent="-171450"/>
            <a:r>
              <a:rPr lang="en-US" sz="2400" dirty="0">
                <a:latin typeface="Akzidenz Grotesk BE"/>
                <a:cs typeface="Akzidenz Grotesk BE"/>
              </a:rPr>
              <a:t>ADDITIONAL SETTLEMENTS</a:t>
            </a:r>
          </a:p>
        </p:txBody>
      </p:sp>
      <p:sp>
        <p:nvSpPr>
          <p:cNvPr id="6" name="Title 1"/>
          <p:cNvSpPr>
            <a:spLocks noGrp="1"/>
          </p:cNvSpPr>
          <p:nvPr>
            <p:ph type="title"/>
          </p:nvPr>
        </p:nvSpPr>
        <p:spPr>
          <a:xfrm>
            <a:off x="152400" y="1675977"/>
            <a:ext cx="8915400" cy="914400"/>
          </a:xfrm>
        </p:spPr>
        <p:txBody>
          <a:bodyPr>
            <a:noAutofit/>
          </a:bodyPr>
          <a:lstStyle/>
          <a:p>
            <a:pPr algn="l">
              <a:defRPr/>
            </a:pPr>
            <a:r>
              <a:rPr lang="en-US" sz="3200" dirty="0">
                <a:solidFill>
                  <a:schemeClr val="accent1">
                    <a:lumMod val="75000"/>
                  </a:schemeClr>
                </a:solidFill>
                <a:cs typeface="Akzidenz Grotesk BE Bold"/>
              </a:rPr>
              <a:t>INDIVIDUAL STATE ISSUES:  WASHINGTON/ MICROSOFT</a:t>
            </a:r>
          </a:p>
        </p:txBody>
      </p:sp>
    </p:spTree>
    <p:extLst>
      <p:ext uri="{BB962C8B-B14F-4D97-AF65-F5344CB8AC3E}">
        <p14:creationId xmlns:p14="http://schemas.microsoft.com/office/powerpoint/2010/main" val="428989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19250"/>
            <a:ext cx="8938260" cy="628650"/>
          </a:xfrm>
        </p:spPr>
        <p:txBody>
          <a:bodyPr>
            <a:noAutofit/>
          </a:bodyPr>
          <a:lstStyle/>
          <a:p>
            <a:pPr algn="l">
              <a:defRPr/>
            </a:pPr>
            <a:r>
              <a:rPr lang="en-US" sz="3600" dirty="0">
                <a:solidFill>
                  <a:schemeClr val="accent1">
                    <a:lumMod val="75000"/>
                  </a:schemeClr>
                </a:solidFill>
                <a:latin typeface="Akzidenz Grotesk BE Bold"/>
                <a:cs typeface="Akzidenz Grotesk BE Bold"/>
              </a:rPr>
              <a:t>INDIVIDUAL STATE ISSUES:  ILLINOIS</a:t>
            </a:r>
          </a:p>
        </p:txBody>
      </p:sp>
      <p:sp>
        <p:nvSpPr>
          <p:cNvPr id="3" name="Content Placeholder 2"/>
          <p:cNvSpPr>
            <a:spLocks noGrp="1"/>
          </p:cNvSpPr>
          <p:nvPr>
            <p:ph idx="1"/>
          </p:nvPr>
        </p:nvSpPr>
        <p:spPr>
          <a:xfrm>
            <a:off x="152400" y="2457450"/>
            <a:ext cx="8915400" cy="3618310"/>
          </a:xfrm>
        </p:spPr>
        <p:txBody>
          <a:bodyPr/>
          <a:lstStyle/>
          <a:p>
            <a:pPr marL="0" lvl="1" indent="0">
              <a:buNone/>
            </a:pPr>
            <a:r>
              <a:rPr lang="en-US" sz="2800" dirty="0">
                <a:latin typeface="Akzidenz Grotesk BE"/>
                <a:cs typeface="Akzidenz Grotesk BE"/>
              </a:rPr>
              <a:t>ILLINOIS HAD FOR YEARS</a:t>
            </a:r>
          </a:p>
          <a:p>
            <a:pPr marL="228600" lvl="1" indent="-228600">
              <a:buFont typeface="Wingdings" panose="05000000000000000000" pitchFamily="2" charset="2"/>
              <a:buChar char="Ø"/>
            </a:pPr>
            <a:r>
              <a:rPr lang="en-US" sz="2600" dirty="0">
                <a:latin typeface="Akzidenz Grotesk BE"/>
                <a:cs typeface="Akzidenz Grotesk BE"/>
              </a:rPr>
              <a:t>AN INDUSTRIAL INSURED STATUTE WITH A “0” TAX ASSOCIATED WITH IT</a:t>
            </a:r>
          </a:p>
          <a:p>
            <a:pPr marL="228600" lvl="1" indent="-228600">
              <a:buFont typeface="Wingdings" panose="05000000000000000000" pitchFamily="2" charset="2"/>
              <a:buChar char="Ø"/>
            </a:pPr>
            <a:r>
              <a:rPr lang="en-US" sz="2600" dirty="0">
                <a:latin typeface="Akzidenz Grotesk BE"/>
                <a:cs typeface="Akzidenz Grotesk BE"/>
              </a:rPr>
              <a:t>AN INCOME TAX IMPOSED ON FOREIGN CAPTIVE WITH ILLINOIS NEXUS WITH RESPECT TO ILLINOIS RISK</a:t>
            </a:r>
          </a:p>
          <a:p>
            <a:pPr marL="228600" lvl="1" indent="-228600">
              <a:buFont typeface="Wingdings" panose="05000000000000000000" pitchFamily="2" charset="2"/>
              <a:buChar char="Ø"/>
            </a:pPr>
            <a:r>
              <a:rPr lang="en-US" sz="2600" dirty="0">
                <a:latin typeface="Akzidenz Grotesk BE"/>
                <a:cs typeface="Akzidenz Grotesk BE"/>
              </a:rPr>
              <a:t>AN ADVANTAGEOUS SITUATION AFTER DODD FRANK AS NO HOME STATE TAX WAS IMPOSED</a:t>
            </a:r>
          </a:p>
        </p:txBody>
      </p:sp>
    </p:spTree>
    <p:extLst>
      <p:ext uri="{BB962C8B-B14F-4D97-AF65-F5344CB8AC3E}">
        <p14:creationId xmlns:p14="http://schemas.microsoft.com/office/powerpoint/2010/main" val="313098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52400" y="1715693"/>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
        <p:nvSpPr>
          <p:cNvPr id="9220" name="Rectangle 3"/>
          <p:cNvSpPr>
            <a:spLocks noGrp="1" noChangeArrowheads="1"/>
          </p:cNvSpPr>
          <p:nvPr>
            <p:ph idx="1"/>
          </p:nvPr>
        </p:nvSpPr>
        <p:spPr>
          <a:xfrm>
            <a:off x="152400" y="2477692"/>
            <a:ext cx="8915400" cy="3657600"/>
          </a:xfrm>
        </p:spPr>
        <p:txBody>
          <a:bodyPr/>
          <a:lstStyle/>
          <a:p>
            <a:pPr marL="0" lvl="1" indent="0">
              <a:buNone/>
            </a:pPr>
            <a:r>
              <a:rPr lang="en-US" sz="2800" dirty="0">
                <a:latin typeface="Akzidenz Grotesk BE"/>
                <a:cs typeface="Akzidenz Grotesk BE"/>
              </a:rPr>
              <a:t>DIRECT PROCUREMENT</a:t>
            </a:r>
          </a:p>
          <a:p>
            <a:pPr marL="284163" lvl="1" indent="-284163">
              <a:buFont typeface="Wingdings" charset="0"/>
              <a:buChar char="Ø"/>
            </a:pPr>
            <a:r>
              <a:rPr lang="en-US" sz="2600" dirty="0">
                <a:latin typeface="Akzidenz Grotesk BE"/>
                <a:cs typeface="Akzidenz Grotesk BE"/>
              </a:rPr>
              <a:t>CONTEMPLATES INSURED DIRECTLY ACCESSING UNLICENSED, UNREGULATED INSURER NOT DOING BUSINESS IN THE STATE</a:t>
            </a:r>
          </a:p>
          <a:p>
            <a:pPr marL="0" lvl="1" indent="0">
              <a:buFont typeface="Wingdings" charset="0"/>
              <a:buChar char="Ø"/>
            </a:pPr>
            <a:r>
              <a:rPr lang="en-US" sz="2600" dirty="0">
                <a:latin typeface="Akzidenz Grotesk BE"/>
                <a:cs typeface="Akzidenz Grotesk BE"/>
              </a:rPr>
              <a:t>STATUTORY PROVISIONS</a:t>
            </a:r>
          </a:p>
          <a:p>
            <a:pPr marL="400050" lvl="1" indent="-87313"/>
            <a:r>
              <a:rPr lang="en-US" sz="2400" dirty="0">
                <a:latin typeface="Akzidenz Grotesk BE"/>
                <a:cs typeface="Akzidenz Grotesk BE"/>
              </a:rPr>
              <a:t>DIRECT PLACEMENT LAWS</a:t>
            </a:r>
          </a:p>
          <a:p>
            <a:pPr marL="400050" lvl="1" indent="-87313"/>
            <a:r>
              <a:rPr lang="en-US" sz="2400" dirty="0">
                <a:latin typeface="Akzidenz Grotesk BE"/>
                <a:cs typeface="Akzidenz Grotesk BE"/>
              </a:rPr>
              <a:t>INDUSTRIAL INSURED EXCEPTIONS</a:t>
            </a:r>
          </a:p>
          <a:p>
            <a:pPr marL="0" lvl="1" indent="0">
              <a:buFont typeface="Wingdings" charset="0"/>
              <a:buChar char="Ø"/>
            </a:pPr>
            <a:r>
              <a:rPr lang="en-US" sz="2600" dirty="0">
                <a:latin typeface="Akzidenz Grotesk BE"/>
                <a:cs typeface="Akzidenz Grotesk BE"/>
              </a:rPr>
              <a:t>NON STATUTORY PROVISIONS</a:t>
            </a:r>
          </a:p>
        </p:txBody>
      </p:sp>
    </p:spTree>
    <p:extLst>
      <p:ext uri="{BB962C8B-B14F-4D97-AF65-F5344CB8AC3E}">
        <p14:creationId xmlns:p14="http://schemas.microsoft.com/office/powerpoint/2010/main" val="592475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57449"/>
            <a:ext cx="8915400" cy="4067175"/>
          </a:xfrm>
        </p:spPr>
        <p:txBody>
          <a:bodyPr>
            <a:noAutofit/>
          </a:bodyPr>
          <a:lstStyle/>
          <a:p>
            <a:pPr marL="228600" lvl="1" indent="-228600">
              <a:buFont typeface="Wingdings" panose="05000000000000000000" pitchFamily="2" charset="2"/>
              <a:buChar char="Ø"/>
            </a:pPr>
            <a:r>
              <a:rPr lang="en-US" sz="2400" dirty="0">
                <a:latin typeface="Akzidenz Grotesk BE"/>
                <a:cs typeface="Akzidenz Grotesk BE"/>
              </a:rPr>
              <a:t>ILLINOIS PASSED LAW EFFECTIVE JANUARY 1, 2017 SIMILAR TO OTHER STATES IMPOSING A DIRECT PROCUREMENT TAX AT A RATE OF 3.5% ON INDUSTRIAL INSURED PLACEMENTS</a:t>
            </a:r>
          </a:p>
          <a:p>
            <a:pPr marL="228600" lvl="1" indent="-228600">
              <a:buFont typeface="Wingdings" panose="05000000000000000000" pitchFamily="2" charset="2"/>
              <a:buChar char="Ø"/>
            </a:pPr>
            <a:r>
              <a:rPr lang="en-US" sz="2400" dirty="0">
                <a:latin typeface="Akzidenz Grotesk BE"/>
                <a:cs typeface="Akzidenz Grotesk BE"/>
              </a:rPr>
              <a:t>NEW LEGISLATION PASSED BY BOTH HOUSES VETOED BY GOVERNOR WOULD HAVE REDUCED TAX TO .5%</a:t>
            </a:r>
          </a:p>
          <a:p>
            <a:pPr marL="228600" lvl="1" indent="-228600">
              <a:buFont typeface="Wingdings" panose="05000000000000000000" pitchFamily="2" charset="2"/>
              <a:buChar char="Ø"/>
            </a:pPr>
            <a:r>
              <a:rPr lang="en-US" sz="2400" dirty="0">
                <a:latin typeface="Akzidenz Grotesk BE"/>
                <a:cs typeface="Akzidenz Grotesk BE"/>
              </a:rPr>
              <a:t>THE ILLINOIS LEGISLATURE OVERRODE THE GOVERNOR’S VETO OF LEGISLATION WHICH REDUCED THE DIRECT PLACEMENT TAX TO .5% (PLUS THE FIRE MARSHAL TAX) WITH RESPECT TO POLICIES EFFECTIVE JANUARY 1, 2018.  THE TAX IMMEDIATELY PRIOR THERETO WAS 3.5% (PLUS THE FIRE MARSHAL TAX)</a:t>
            </a:r>
          </a:p>
        </p:txBody>
      </p:sp>
      <p:sp>
        <p:nvSpPr>
          <p:cNvPr id="5" name="Title 1"/>
          <p:cNvSpPr>
            <a:spLocks noGrp="1"/>
          </p:cNvSpPr>
          <p:nvPr>
            <p:ph type="title"/>
          </p:nvPr>
        </p:nvSpPr>
        <p:spPr>
          <a:xfrm>
            <a:off x="152400" y="1685925"/>
            <a:ext cx="8938260" cy="628650"/>
          </a:xfrm>
        </p:spPr>
        <p:txBody>
          <a:bodyPr>
            <a:noAutofit/>
          </a:bodyPr>
          <a:lstStyle/>
          <a:p>
            <a:pPr algn="l">
              <a:defRPr/>
            </a:pPr>
            <a:r>
              <a:rPr lang="en-US" sz="3600" dirty="0">
                <a:solidFill>
                  <a:schemeClr val="accent1">
                    <a:lumMod val="75000"/>
                  </a:schemeClr>
                </a:solidFill>
                <a:latin typeface="Akzidenz Grotesk BE Bold"/>
                <a:cs typeface="Akzidenz Grotesk BE Bold"/>
              </a:rPr>
              <a:t>INDIVIDUAL STATE ISSUES:  ILLINOIS</a:t>
            </a:r>
          </a:p>
        </p:txBody>
      </p:sp>
    </p:spTree>
    <p:extLst>
      <p:ext uri="{BB962C8B-B14F-4D97-AF65-F5344CB8AC3E}">
        <p14:creationId xmlns:p14="http://schemas.microsoft.com/office/powerpoint/2010/main" val="163097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52400" y="2533650"/>
            <a:ext cx="8839200" cy="4114800"/>
          </a:xfrm>
        </p:spPr>
        <p:txBody>
          <a:bodyPr/>
          <a:lstStyle/>
          <a:p>
            <a:pPr marL="0" lvl="1" indent="0">
              <a:buNone/>
              <a:defRPr/>
            </a:pPr>
            <a:r>
              <a:rPr lang="en-US" sz="2800" dirty="0">
                <a:latin typeface="Akzidenz Grotesk BE"/>
                <a:cs typeface="Akzidenz Grotesk BE"/>
              </a:rPr>
              <a:t>TEXAS RULE 38 TEX 2609</a:t>
            </a:r>
          </a:p>
          <a:p>
            <a:pPr marL="233363" lvl="1" indent="-233363">
              <a:buFont typeface="Wingdings" panose="05000000000000000000" pitchFamily="2" charset="2"/>
              <a:buChar char="Ø"/>
              <a:defRPr/>
            </a:pPr>
            <a:r>
              <a:rPr lang="en-US" sz="2600" dirty="0">
                <a:latin typeface="Akzidenz Grotesk BE"/>
                <a:cs typeface="Akzidenz Grotesk BE"/>
              </a:rPr>
              <a:t>PROVIDES FOR TAX ON UNAUTHORIZED INSURER IF TAX NOT OTHERWISE PAID ON TRANSACTION</a:t>
            </a:r>
          </a:p>
          <a:p>
            <a:pPr marL="346075" lvl="1" indent="-87313">
              <a:defRPr/>
            </a:pPr>
            <a:r>
              <a:rPr lang="en-US" sz="2400" dirty="0" smtClean="0">
                <a:latin typeface="Akzidenz Grotesk BE"/>
                <a:cs typeface="Akzidenz Grotesk BE"/>
              </a:rPr>
              <a:t> PREMIUM </a:t>
            </a:r>
            <a:r>
              <a:rPr lang="en-US" sz="2400" dirty="0">
                <a:latin typeface="Akzidenz Grotesk BE"/>
                <a:cs typeface="Akzidenz Grotesk BE"/>
              </a:rPr>
              <a:t>TAX ON AUTHORIZED INSURER</a:t>
            </a:r>
          </a:p>
          <a:p>
            <a:pPr marL="346075" lvl="1" indent="-87313">
              <a:defRPr/>
            </a:pPr>
            <a:r>
              <a:rPr lang="en-US" sz="2400" dirty="0" smtClean="0">
                <a:latin typeface="Akzidenz Grotesk BE"/>
                <a:cs typeface="Akzidenz Grotesk BE"/>
              </a:rPr>
              <a:t> SURPLUS </a:t>
            </a:r>
            <a:r>
              <a:rPr lang="en-US" sz="2400" dirty="0">
                <a:latin typeface="Akzidenz Grotesk BE"/>
                <a:cs typeface="Akzidenz Grotesk BE"/>
              </a:rPr>
              <a:t>LINES TAX</a:t>
            </a:r>
          </a:p>
          <a:p>
            <a:pPr marL="346075" lvl="1" indent="-87313">
              <a:defRPr/>
            </a:pPr>
            <a:r>
              <a:rPr lang="en-US" sz="2400" dirty="0" smtClean="0">
                <a:latin typeface="Akzidenz Grotesk BE"/>
                <a:cs typeface="Akzidenz Grotesk BE"/>
              </a:rPr>
              <a:t> INDEPENDENTLY </a:t>
            </a:r>
            <a:r>
              <a:rPr lang="en-US" sz="2400" dirty="0">
                <a:latin typeface="Akzidenz Grotesk BE"/>
                <a:cs typeface="Akzidenz Grotesk BE"/>
              </a:rPr>
              <a:t>PROCURED TAX</a:t>
            </a:r>
          </a:p>
          <a:p>
            <a:pPr marL="0" lvl="1" indent="0">
              <a:buNone/>
              <a:defRPr/>
            </a:pPr>
            <a:endParaRPr lang="en-US" dirty="0" smtClean="0"/>
          </a:p>
        </p:txBody>
      </p:sp>
      <p:sp>
        <p:nvSpPr>
          <p:cNvPr id="5" name="Title 1"/>
          <p:cNvSpPr>
            <a:spLocks noGrp="1"/>
          </p:cNvSpPr>
          <p:nvPr>
            <p:ph type="title"/>
          </p:nvPr>
        </p:nvSpPr>
        <p:spPr>
          <a:xfrm>
            <a:off x="152400" y="1695450"/>
            <a:ext cx="8938260" cy="628650"/>
          </a:xfrm>
        </p:spPr>
        <p:txBody>
          <a:bodyPr>
            <a:noAutofit/>
          </a:bodyPr>
          <a:lstStyle/>
          <a:p>
            <a:pPr algn="l">
              <a:defRPr/>
            </a:pPr>
            <a:r>
              <a:rPr lang="en-US" sz="3600" dirty="0">
                <a:solidFill>
                  <a:schemeClr val="accent1">
                    <a:lumMod val="75000"/>
                  </a:schemeClr>
                </a:solidFill>
                <a:latin typeface="Akzidenz Grotesk BE Bold"/>
                <a:cs typeface="Akzidenz Grotesk BE Bold"/>
              </a:rPr>
              <a:t>INDIVIDUAL STATE ISSUES:  TEXAS</a:t>
            </a:r>
          </a:p>
        </p:txBody>
      </p:sp>
    </p:spTree>
    <p:extLst>
      <p:ext uri="{BB962C8B-B14F-4D97-AF65-F5344CB8AC3E}">
        <p14:creationId xmlns:p14="http://schemas.microsoft.com/office/powerpoint/2010/main" val="395242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52400" y="2571750"/>
            <a:ext cx="8839200" cy="4114800"/>
          </a:xfrm>
        </p:spPr>
        <p:txBody>
          <a:bodyPr/>
          <a:lstStyle/>
          <a:p>
            <a:pPr marL="0" lvl="1" indent="0">
              <a:buNone/>
              <a:defRPr/>
            </a:pPr>
            <a:r>
              <a:rPr lang="en-US" sz="2800" dirty="0">
                <a:latin typeface="Akzidenz Grotesk BE"/>
                <a:cs typeface="Akzidenz Grotesk BE"/>
              </a:rPr>
              <a:t>TEXAS RULE 38 TEX </a:t>
            </a:r>
            <a:r>
              <a:rPr lang="en-US" sz="2800" dirty="0" smtClean="0">
                <a:latin typeface="Akzidenz Grotesk BE"/>
                <a:cs typeface="Akzidenz Grotesk BE"/>
              </a:rPr>
              <a:t>2609</a:t>
            </a:r>
            <a:endParaRPr lang="en-US" sz="2800" dirty="0">
              <a:latin typeface="Akzidenz Grotesk BE"/>
              <a:cs typeface="Akzidenz Grotesk BE"/>
            </a:endParaRPr>
          </a:p>
          <a:p>
            <a:pPr marL="228600" lvl="1" indent="-228600">
              <a:buFont typeface="Wingdings" panose="05000000000000000000" pitchFamily="2" charset="2"/>
              <a:buChar char="Ø"/>
              <a:defRPr/>
            </a:pPr>
            <a:r>
              <a:rPr lang="en-US" sz="2600" dirty="0">
                <a:latin typeface="Akzidenz Grotesk BE"/>
                <a:cs typeface="Akzidenz Grotesk BE"/>
              </a:rPr>
              <a:t>RATE 4.85%</a:t>
            </a:r>
          </a:p>
          <a:p>
            <a:pPr marL="228600" lvl="1" indent="-228600">
              <a:buFont typeface="Wingdings" panose="05000000000000000000" pitchFamily="2" charset="2"/>
              <a:buChar char="Ø"/>
            </a:pPr>
            <a:r>
              <a:rPr lang="en-US" sz="2600" dirty="0">
                <a:latin typeface="Akzidenz Grotesk BE"/>
                <a:cs typeface="Akzidenz Grotesk BE"/>
              </a:rPr>
              <a:t>APPLIES GENERALLY TO PORTION OF RISK ALLOCABLE TO TEXAS</a:t>
            </a:r>
          </a:p>
          <a:p>
            <a:pPr marL="228600" lvl="1" indent="-228600">
              <a:buFont typeface="Wingdings" panose="05000000000000000000" pitchFamily="2" charset="2"/>
              <a:buChar char="Ø"/>
            </a:pPr>
            <a:r>
              <a:rPr lang="en-US" sz="2600" dirty="0">
                <a:latin typeface="Akzidenz Grotesk BE"/>
                <a:cs typeface="Akzidenz Grotesk BE"/>
              </a:rPr>
              <a:t>IF INDEMNITY POLICY ISSUED ALL RISK DEEMED TO BE ALLOCATED TO HOME STATE</a:t>
            </a:r>
          </a:p>
          <a:p>
            <a:pPr marL="342900" lvl="1" indent="-87313"/>
            <a:r>
              <a:rPr lang="en-US" sz="2400" dirty="0" smtClean="0">
                <a:latin typeface="Akzidenz Grotesk BE"/>
                <a:cs typeface="Akzidenz Grotesk BE"/>
              </a:rPr>
              <a:t> TEXAS</a:t>
            </a:r>
            <a:endParaRPr lang="en-US" sz="2400" dirty="0">
              <a:latin typeface="Akzidenz Grotesk BE"/>
              <a:cs typeface="Akzidenz Grotesk BE"/>
            </a:endParaRPr>
          </a:p>
          <a:p>
            <a:pPr marL="342900" lvl="1" indent="-87313"/>
            <a:r>
              <a:rPr lang="en-US" sz="2400" dirty="0" smtClean="0">
                <a:latin typeface="Akzidenz Grotesk BE"/>
                <a:cs typeface="Akzidenz Grotesk BE"/>
              </a:rPr>
              <a:t> OTHER</a:t>
            </a:r>
            <a:endParaRPr lang="en-US" sz="2400" dirty="0">
              <a:latin typeface="Akzidenz Grotesk BE"/>
              <a:cs typeface="Akzidenz Grotesk BE"/>
            </a:endParaRPr>
          </a:p>
          <a:p>
            <a:pPr marL="0" lvl="1" indent="0">
              <a:buNone/>
              <a:defRPr/>
            </a:pPr>
            <a:endParaRPr lang="en-US" dirty="0" smtClean="0"/>
          </a:p>
        </p:txBody>
      </p:sp>
      <p:sp>
        <p:nvSpPr>
          <p:cNvPr id="5" name="Title 1"/>
          <p:cNvSpPr>
            <a:spLocks noGrp="1"/>
          </p:cNvSpPr>
          <p:nvPr>
            <p:ph type="title"/>
          </p:nvPr>
        </p:nvSpPr>
        <p:spPr>
          <a:xfrm>
            <a:off x="152400" y="1733550"/>
            <a:ext cx="8938260" cy="628650"/>
          </a:xfrm>
        </p:spPr>
        <p:txBody>
          <a:bodyPr>
            <a:noAutofit/>
          </a:bodyPr>
          <a:lstStyle/>
          <a:p>
            <a:pPr algn="l">
              <a:defRPr/>
            </a:pPr>
            <a:r>
              <a:rPr lang="en-US" sz="3600" dirty="0">
                <a:solidFill>
                  <a:schemeClr val="accent1">
                    <a:lumMod val="75000"/>
                  </a:schemeClr>
                </a:solidFill>
                <a:latin typeface="Akzidenz Grotesk BE Bold"/>
                <a:cs typeface="Akzidenz Grotesk BE Bold"/>
              </a:rPr>
              <a:t>INDIVIDUAL STATE ISSUES:  TEXAS</a:t>
            </a:r>
          </a:p>
        </p:txBody>
      </p:sp>
    </p:spTree>
    <p:extLst>
      <p:ext uri="{BB962C8B-B14F-4D97-AF65-F5344CB8AC3E}">
        <p14:creationId xmlns:p14="http://schemas.microsoft.com/office/powerpoint/2010/main" val="2052740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7"/>
          <p:cNvSpPr>
            <a:spLocks noGrp="1"/>
          </p:cNvSpPr>
          <p:nvPr>
            <p:ph sz="quarter" idx="15"/>
          </p:nvPr>
        </p:nvSpPr>
        <p:spPr bwMode="auto">
          <a:xfrm>
            <a:off x="152401" y="2543175"/>
            <a:ext cx="8847905" cy="3247430"/>
          </a:xfrm>
        </p:spPr>
        <p:txBody>
          <a:bodyPr wrap="square" numCol="1" anchor="t" anchorCtr="0" compatLnSpc="1">
            <a:prstTxWarp prst="textNoShape">
              <a:avLst/>
            </a:prstTxWarp>
          </a:bodyPr>
          <a:lstStyle/>
          <a:p>
            <a:pPr marL="0" indent="0">
              <a:buNone/>
              <a:defRPr/>
            </a:pPr>
            <a:r>
              <a:rPr lang="en-US" altLang="en-US" dirty="0"/>
              <a:t>TEXAS RULE 38 TEX 2609</a:t>
            </a:r>
          </a:p>
          <a:p>
            <a:pPr eaLnBrk="1" hangingPunct="1">
              <a:defRPr/>
            </a:pPr>
            <a:endParaRPr lang="en-US" altLang="en-US" dirty="0"/>
          </a:p>
          <a:p>
            <a:pPr lvl="1"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smtClean="0"/>
          </a:p>
          <a:p>
            <a:pPr lvl="1"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Slide Number Placeholder 3"/>
          <p:cNvSpPr>
            <a:spLocks noGrp="1"/>
          </p:cNvSpPr>
          <p:nvPr>
            <p:ph type="sldNum" sz="quarter" idx="23"/>
          </p:nvPr>
        </p:nvSpPr>
        <p:spPr>
          <a:xfrm>
            <a:off x="0" y="714375"/>
            <a:ext cx="0" cy="0"/>
          </a:xfrm>
        </p:spPr>
        <p:txBody>
          <a:bodyPr/>
          <a:lstStyle/>
          <a:p>
            <a:pPr>
              <a:defRPr/>
            </a:pPr>
            <a:endParaRPr lang="en-US" dirty="0"/>
          </a:p>
        </p:txBody>
      </p:sp>
      <p:sp>
        <p:nvSpPr>
          <p:cNvPr id="2" name="Text Placeholder 1"/>
          <p:cNvSpPr>
            <a:spLocks noGrp="1"/>
          </p:cNvSpPr>
          <p:nvPr>
            <p:ph type="body" sz="quarter" idx="20"/>
          </p:nvPr>
        </p:nvSpPr>
        <p:spPr>
          <a:xfrm>
            <a:off x="2500313" y="6297217"/>
            <a:ext cx="3721894" cy="417909"/>
          </a:xfrm>
        </p:spPr>
        <p:txBody>
          <a:bodyPr/>
          <a:lstStyle/>
          <a:p>
            <a:pPr eaLnBrk="1" hangingPunct="1">
              <a:defRPr/>
            </a:pPr>
            <a:endParaRPr lang="en-US" dirty="0"/>
          </a:p>
        </p:txBody>
      </p:sp>
      <p:sp>
        <p:nvSpPr>
          <p:cNvPr id="6" name="Rectangle 5"/>
          <p:cNvSpPr/>
          <p:nvPr/>
        </p:nvSpPr>
        <p:spPr>
          <a:xfrm>
            <a:off x="1981200" y="3178315"/>
            <a:ext cx="1573718" cy="111619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HOME STATE</a:t>
            </a:r>
          </a:p>
        </p:txBody>
      </p:sp>
      <p:cxnSp>
        <p:nvCxnSpPr>
          <p:cNvPr id="8" name="Straight Connector 7"/>
          <p:cNvCxnSpPr>
            <a:endCxn id="9" idx="0"/>
          </p:cNvCxnSpPr>
          <p:nvPr/>
        </p:nvCxnSpPr>
        <p:spPr>
          <a:xfrm flipH="1">
            <a:off x="2219325" y="4294848"/>
            <a:ext cx="530584" cy="501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47800" y="4796129"/>
            <a:ext cx="1543050" cy="1221671"/>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10% RISK </a:t>
            </a:r>
          </a:p>
          <a:p>
            <a:pPr algn="ctr">
              <a:defRPr/>
            </a:pPr>
            <a:r>
              <a:rPr lang="en-US" sz="2000" dirty="0">
                <a:solidFill>
                  <a:schemeClr val="bg1"/>
                </a:solidFill>
              </a:rPr>
              <a:t>IN TEXAS</a:t>
            </a:r>
          </a:p>
        </p:txBody>
      </p:sp>
      <p:sp>
        <p:nvSpPr>
          <p:cNvPr id="80905" name="TextBox 11"/>
          <p:cNvSpPr txBox="1">
            <a:spLocks noChangeArrowheads="1"/>
          </p:cNvSpPr>
          <p:nvPr/>
        </p:nvSpPr>
        <p:spPr bwMode="auto">
          <a:xfrm>
            <a:off x="3581400" y="3364112"/>
            <a:ext cx="1624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500"/>
              </a:spcBef>
              <a:spcAft>
                <a:spcPts val="400"/>
              </a:spcAft>
              <a:buClr>
                <a:schemeClr val="accent1"/>
              </a:buClr>
              <a:buSzPct val="90000"/>
              <a:buFont typeface="Times New Roman" panose="02020603050405020304" pitchFamily="18" charset="0"/>
              <a:buChar char="●"/>
              <a:tabLst>
                <a:tab pos="228600" algn="l"/>
              </a:tabLst>
              <a:defRPr>
                <a:solidFill>
                  <a:schemeClr val="tx2"/>
                </a:solidFill>
                <a:latin typeface="Times New Roman" panose="02020603050405020304" pitchFamily="18" charset="0"/>
              </a:defRPr>
            </a:lvl1pPr>
            <a:lvl2pPr marL="742950" indent="-285750">
              <a:lnSpc>
                <a:spcPct val="110000"/>
              </a:lnSpc>
              <a:spcBef>
                <a:spcPts val="100"/>
              </a:spcBef>
              <a:spcAft>
                <a:spcPts val="300"/>
              </a:spcAft>
              <a:buClr>
                <a:schemeClr val="accent1"/>
              </a:buClr>
              <a:buSzPct val="100000"/>
              <a:buFont typeface="Times New Roman" panose="02020603050405020304" pitchFamily="18" charset="0"/>
              <a:buChar char="–"/>
              <a:defRPr sz="1600">
                <a:solidFill>
                  <a:schemeClr val="tx2"/>
                </a:solidFill>
                <a:latin typeface="Times New Roman" panose="02020603050405020304" pitchFamily="18" charset="0"/>
              </a:defRPr>
            </a:lvl2pPr>
            <a:lvl3pPr marL="1143000" indent="-228600">
              <a:lnSpc>
                <a:spcPct val="110000"/>
              </a:lnSpc>
              <a:spcBef>
                <a:spcPts val="100"/>
              </a:spcBef>
              <a:spcAft>
                <a:spcPts val="200"/>
              </a:spcAft>
              <a:buClr>
                <a:srgbClr val="A5A9AE"/>
              </a:buClr>
              <a:buFont typeface="Wingdings" panose="05000000000000000000" pitchFamily="2" charset="2"/>
              <a:buChar char="§"/>
              <a:defRPr sz="1600">
                <a:solidFill>
                  <a:schemeClr val="tx2"/>
                </a:solidFill>
                <a:latin typeface="Times New Roman" panose="02020603050405020304" pitchFamily="18" charset="0"/>
              </a:defRPr>
            </a:lvl3pPr>
            <a:lvl4pPr marL="1600200" indent="-228600">
              <a:spcBef>
                <a:spcPts val="1200"/>
              </a:spcBef>
              <a:spcAft>
                <a:spcPts val="2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9pPr>
          </a:lstStyle>
          <a:p>
            <a:pPr eaLnBrk="1" hangingPunct="1">
              <a:lnSpc>
                <a:spcPct val="100000"/>
              </a:lnSpc>
              <a:spcBef>
                <a:spcPct val="0"/>
              </a:spcBef>
              <a:spcAft>
                <a:spcPct val="0"/>
              </a:spcAft>
              <a:buClrTx/>
              <a:buSzTx/>
              <a:buFontTx/>
              <a:buNone/>
            </a:pPr>
            <a:r>
              <a:rPr lang="en-US" altLang="en-US" sz="1400" dirty="0">
                <a:solidFill>
                  <a:srgbClr val="000000"/>
                </a:solidFill>
                <a:latin typeface="Arial" panose="020B0604020202020204" pitchFamily="34" charset="0"/>
                <a:cs typeface="Arial" panose="020B0604020202020204" pitchFamily="34" charset="0"/>
              </a:rPr>
              <a:t>100% PREMIUM</a:t>
            </a:r>
          </a:p>
        </p:txBody>
      </p:sp>
      <p:cxnSp>
        <p:nvCxnSpPr>
          <p:cNvPr id="11" name="Straight Arrow Connector 10"/>
          <p:cNvCxnSpPr/>
          <p:nvPr/>
        </p:nvCxnSpPr>
        <p:spPr>
          <a:xfrm>
            <a:off x="3557410" y="3700463"/>
            <a:ext cx="16241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07" name="TextBox 14"/>
          <p:cNvSpPr txBox="1">
            <a:spLocks noChangeArrowheads="1"/>
          </p:cNvSpPr>
          <p:nvPr/>
        </p:nvSpPr>
        <p:spPr bwMode="auto">
          <a:xfrm>
            <a:off x="3770711" y="3757613"/>
            <a:ext cx="1243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500"/>
              </a:spcBef>
              <a:spcAft>
                <a:spcPts val="400"/>
              </a:spcAft>
              <a:buClr>
                <a:schemeClr val="accent1"/>
              </a:buClr>
              <a:buSzPct val="90000"/>
              <a:buFont typeface="Times New Roman" panose="02020603050405020304" pitchFamily="18" charset="0"/>
              <a:buChar char="●"/>
              <a:tabLst>
                <a:tab pos="228600" algn="l"/>
              </a:tabLst>
              <a:defRPr>
                <a:solidFill>
                  <a:schemeClr val="tx2"/>
                </a:solidFill>
                <a:latin typeface="Times New Roman" panose="02020603050405020304" pitchFamily="18" charset="0"/>
              </a:defRPr>
            </a:lvl1pPr>
            <a:lvl2pPr marL="742950" indent="-285750">
              <a:lnSpc>
                <a:spcPct val="110000"/>
              </a:lnSpc>
              <a:spcBef>
                <a:spcPts val="100"/>
              </a:spcBef>
              <a:spcAft>
                <a:spcPts val="300"/>
              </a:spcAft>
              <a:buClr>
                <a:schemeClr val="accent1"/>
              </a:buClr>
              <a:buSzPct val="100000"/>
              <a:buFont typeface="Times New Roman" panose="02020603050405020304" pitchFamily="18" charset="0"/>
              <a:buChar char="–"/>
              <a:defRPr sz="1600">
                <a:solidFill>
                  <a:schemeClr val="tx2"/>
                </a:solidFill>
                <a:latin typeface="Times New Roman" panose="02020603050405020304" pitchFamily="18" charset="0"/>
              </a:defRPr>
            </a:lvl2pPr>
            <a:lvl3pPr marL="1143000" indent="-228600">
              <a:lnSpc>
                <a:spcPct val="110000"/>
              </a:lnSpc>
              <a:spcBef>
                <a:spcPts val="100"/>
              </a:spcBef>
              <a:spcAft>
                <a:spcPts val="200"/>
              </a:spcAft>
              <a:buClr>
                <a:srgbClr val="A5A9AE"/>
              </a:buClr>
              <a:buFont typeface="Wingdings" panose="05000000000000000000" pitchFamily="2" charset="2"/>
              <a:buChar char="§"/>
              <a:defRPr sz="1600">
                <a:solidFill>
                  <a:schemeClr val="tx2"/>
                </a:solidFill>
                <a:latin typeface="Times New Roman" panose="02020603050405020304" pitchFamily="18" charset="0"/>
              </a:defRPr>
            </a:lvl3pPr>
            <a:lvl4pPr marL="1600200" indent="-228600">
              <a:spcBef>
                <a:spcPts val="1200"/>
              </a:spcBef>
              <a:spcAft>
                <a:spcPts val="2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9pPr>
          </a:lstStyle>
          <a:p>
            <a:pPr eaLnBrk="1" hangingPunct="1">
              <a:lnSpc>
                <a:spcPct val="100000"/>
              </a:lnSpc>
              <a:spcBef>
                <a:spcPct val="0"/>
              </a:spcBef>
              <a:spcAft>
                <a:spcPct val="0"/>
              </a:spcAft>
              <a:buClrTx/>
              <a:buSzTx/>
              <a:buFontTx/>
              <a:buNone/>
            </a:pPr>
            <a:r>
              <a:rPr lang="en-US" altLang="en-US" sz="1400" dirty="0">
                <a:solidFill>
                  <a:srgbClr val="000000"/>
                </a:solidFill>
                <a:latin typeface="Arial" panose="020B0604020202020204" pitchFamily="34" charset="0"/>
                <a:cs typeface="Arial" panose="020B0604020202020204" pitchFamily="34" charset="0"/>
              </a:rPr>
              <a:t>INDEMNITY POLICY</a:t>
            </a:r>
          </a:p>
        </p:txBody>
      </p:sp>
      <p:sp>
        <p:nvSpPr>
          <p:cNvPr id="13" name="Hexagon 12"/>
          <p:cNvSpPr/>
          <p:nvPr/>
        </p:nvSpPr>
        <p:spPr>
          <a:xfrm>
            <a:off x="5179109" y="3178315"/>
            <a:ext cx="1942503" cy="1102518"/>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HOME STATE</a:t>
            </a:r>
          </a:p>
          <a:p>
            <a:pPr algn="ctr">
              <a:defRPr/>
            </a:pPr>
            <a:r>
              <a:rPr lang="en-US" dirty="0">
                <a:solidFill>
                  <a:srgbClr val="000000"/>
                </a:solidFill>
              </a:rPr>
              <a:t>CAPTIVE</a:t>
            </a:r>
          </a:p>
        </p:txBody>
      </p:sp>
      <p:sp>
        <p:nvSpPr>
          <p:cNvPr id="14" name="TextBox 16"/>
          <p:cNvSpPr txBox="1">
            <a:spLocks noChangeArrowheads="1"/>
          </p:cNvSpPr>
          <p:nvPr/>
        </p:nvSpPr>
        <p:spPr bwMode="auto">
          <a:xfrm>
            <a:off x="3981450" y="4927998"/>
            <a:ext cx="3486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eaLnBrk="1" hangingPunct="1">
              <a:spcBef>
                <a:spcPct val="20000"/>
              </a:spcBef>
              <a:defRPr/>
            </a:pPr>
            <a:r>
              <a:rPr lang="en-US" sz="2000" dirty="0">
                <a:solidFill>
                  <a:schemeClr val="tx1">
                    <a:lumMod val="65000"/>
                    <a:lumOff val="35000"/>
                  </a:schemeClr>
                </a:solidFill>
                <a:latin typeface="Akzidenz Grotesk BE"/>
                <a:cs typeface="Akzidenz Grotesk BE"/>
              </a:rPr>
              <a:t>A) HOME STATE TAX IS “0”</a:t>
            </a:r>
          </a:p>
          <a:p>
            <a:pPr marL="0" lvl="1" indent="0" eaLnBrk="1" hangingPunct="1">
              <a:spcBef>
                <a:spcPct val="20000"/>
              </a:spcBef>
              <a:defRPr/>
            </a:pPr>
            <a:r>
              <a:rPr lang="en-US" sz="2000" dirty="0">
                <a:solidFill>
                  <a:schemeClr val="tx1">
                    <a:lumMod val="65000"/>
                    <a:lumOff val="35000"/>
                  </a:schemeClr>
                </a:solidFill>
                <a:latin typeface="Akzidenz Grotesk BE"/>
                <a:cs typeface="Akzidenz Grotesk BE"/>
              </a:rPr>
              <a:t>B) TEXAS TAX LIKELY “0”</a:t>
            </a:r>
          </a:p>
        </p:txBody>
      </p:sp>
      <p:sp>
        <p:nvSpPr>
          <p:cNvPr id="3" name="Title 2"/>
          <p:cNvSpPr>
            <a:spLocks noGrp="1"/>
          </p:cNvSpPr>
          <p:nvPr>
            <p:ph type="title"/>
          </p:nvPr>
        </p:nvSpPr>
        <p:spPr>
          <a:xfrm>
            <a:off x="0" y="714375"/>
            <a:ext cx="0" cy="0"/>
          </a:xfrm>
        </p:spPr>
        <p:txBody>
          <a:bodyPr/>
          <a:lstStyle/>
          <a:p>
            <a:endParaRPr lang="en-US" dirty="0"/>
          </a:p>
        </p:txBody>
      </p:sp>
      <p:sp>
        <p:nvSpPr>
          <p:cNvPr id="15" name="Title 1"/>
          <p:cNvSpPr txBox="1">
            <a:spLocks/>
          </p:cNvSpPr>
          <p:nvPr/>
        </p:nvSpPr>
        <p:spPr>
          <a:xfrm>
            <a:off x="152400" y="1704975"/>
            <a:ext cx="8938260" cy="628650"/>
          </a:xfrm>
        </p:spPr>
        <p:txBody>
          <a:bodyPr>
            <a:noAutofit/>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a:defRPr/>
            </a:pPr>
            <a:r>
              <a:rPr lang="en-US" sz="3600" kern="0" dirty="0">
                <a:solidFill>
                  <a:schemeClr val="accent1">
                    <a:lumMod val="75000"/>
                  </a:schemeClr>
                </a:solidFill>
                <a:latin typeface="Akzidenz Grotesk BE Bold"/>
                <a:cs typeface="Akzidenz Grotesk BE Bold"/>
              </a:rPr>
              <a:t>INDIVIDUAL STATE ISSUES:  TEXAS</a:t>
            </a:r>
          </a:p>
        </p:txBody>
      </p:sp>
    </p:spTree>
    <p:extLst>
      <p:ext uri="{BB962C8B-B14F-4D97-AF65-F5344CB8AC3E}">
        <p14:creationId xmlns:p14="http://schemas.microsoft.com/office/powerpoint/2010/main" val="3660333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7"/>
          <p:cNvSpPr>
            <a:spLocks noGrp="1"/>
          </p:cNvSpPr>
          <p:nvPr>
            <p:ph sz="quarter" idx="15"/>
          </p:nvPr>
        </p:nvSpPr>
        <p:spPr bwMode="auto">
          <a:xfrm>
            <a:off x="152401" y="2552701"/>
            <a:ext cx="8879681" cy="3214835"/>
          </a:xfrm>
        </p:spPr>
        <p:txBody>
          <a:bodyPr wrap="square" numCol="1" anchor="t" anchorCtr="0" compatLnSpc="1">
            <a:prstTxWarp prst="textNoShape">
              <a:avLst/>
            </a:prstTxWarp>
          </a:bodyPr>
          <a:lstStyle/>
          <a:p>
            <a:pPr marL="0" indent="0">
              <a:buNone/>
              <a:defRPr/>
            </a:pPr>
            <a:r>
              <a:rPr lang="en-US" altLang="en-US" dirty="0"/>
              <a:t>TEXAS RULE 38 TEX 2609</a:t>
            </a:r>
          </a:p>
          <a:p>
            <a:pPr lvl="1"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smtClean="0"/>
          </a:p>
          <a:p>
            <a:pPr lvl="1"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Slide Number Placeholder 3"/>
          <p:cNvSpPr>
            <a:spLocks noGrp="1"/>
          </p:cNvSpPr>
          <p:nvPr>
            <p:ph type="sldNum" sz="quarter" idx="23"/>
          </p:nvPr>
        </p:nvSpPr>
        <p:spPr>
          <a:xfrm>
            <a:off x="0" y="723900"/>
            <a:ext cx="0" cy="0"/>
          </a:xfrm>
        </p:spPr>
        <p:txBody>
          <a:bodyPr/>
          <a:lstStyle/>
          <a:p>
            <a:pPr>
              <a:defRPr/>
            </a:pPr>
            <a:endParaRPr lang="en-US" dirty="0"/>
          </a:p>
        </p:txBody>
      </p:sp>
      <p:sp>
        <p:nvSpPr>
          <p:cNvPr id="2" name="Text Placeholder 1"/>
          <p:cNvSpPr>
            <a:spLocks noGrp="1"/>
          </p:cNvSpPr>
          <p:nvPr>
            <p:ph type="body" sz="quarter" idx="20"/>
          </p:nvPr>
        </p:nvSpPr>
        <p:spPr>
          <a:xfrm>
            <a:off x="2500313" y="6306742"/>
            <a:ext cx="3721894" cy="417909"/>
          </a:xfrm>
        </p:spPr>
        <p:txBody>
          <a:bodyPr/>
          <a:lstStyle/>
          <a:p>
            <a:pPr eaLnBrk="1" hangingPunct="1">
              <a:defRPr/>
            </a:pPr>
            <a:endParaRPr lang="en-US" dirty="0"/>
          </a:p>
        </p:txBody>
      </p:sp>
      <p:sp>
        <p:nvSpPr>
          <p:cNvPr id="6" name="Rounded Rectangle 5"/>
          <p:cNvSpPr/>
          <p:nvPr/>
        </p:nvSpPr>
        <p:spPr>
          <a:xfrm>
            <a:off x="5836425" y="3301121"/>
            <a:ext cx="1716900" cy="111618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NON-HOME STATE CAPTIVE</a:t>
            </a:r>
          </a:p>
        </p:txBody>
      </p:sp>
      <p:cxnSp>
        <p:nvCxnSpPr>
          <p:cNvPr id="10" name="Straight Connector 9"/>
          <p:cNvCxnSpPr>
            <a:stCxn id="17" idx="3"/>
          </p:cNvCxnSpPr>
          <p:nvPr/>
        </p:nvCxnSpPr>
        <p:spPr>
          <a:xfrm flipV="1">
            <a:off x="3056891" y="4382051"/>
            <a:ext cx="878995" cy="965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82475" y="3812328"/>
            <a:ext cx="1129563" cy="115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955" name="TextBox 12"/>
          <p:cNvSpPr txBox="1">
            <a:spLocks noChangeArrowheads="1"/>
          </p:cNvSpPr>
          <p:nvPr/>
        </p:nvSpPr>
        <p:spPr bwMode="auto">
          <a:xfrm rot="21257079">
            <a:off x="4719840" y="3550718"/>
            <a:ext cx="1106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500"/>
              </a:spcBef>
              <a:spcAft>
                <a:spcPts val="400"/>
              </a:spcAft>
              <a:buClr>
                <a:schemeClr val="accent1"/>
              </a:buClr>
              <a:buSzPct val="90000"/>
              <a:buFont typeface="Times New Roman" panose="02020603050405020304" pitchFamily="18" charset="0"/>
              <a:buChar char="●"/>
              <a:tabLst>
                <a:tab pos="228600" algn="l"/>
              </a:tabLst>
              <a:defRPr>
                <a:solidFill>
                  <a:schemeClr val="tx2"/>
                </a:solidFill>
                <a:latin typeface="Times New Roman" panose="02020603050405020304" pitchFamily="18" charset="0"/>
              </a:defRPr>
            </a:lvl1pPr>
            <a:lvl2pPr marL="742950" indent="-285750">
              <a:lnSpc>
                <a:spcPct val="110000"/>
              </a:lnSpc>
              <a:spcBef>
                <a:spcPts val="100"/>
              </a:spcBef>
              <a:spcAft>
                <a:spcPts val="300"/>
              </a:spcAft>
              <a:buClr>
                <a:schemeClr val="accent1"/>
              </a:buClr>
              <a:buSzPct val="100000"/>
              <a:buFont typeface="Times New Roman" panose="02020603050405020304" pitchFamily="18" charset="0"/>
              <a:buChar char="–"/>
              <a:defRPr sz="1600">
                <a:solidFill>
                  <a:schemeClr val="tx2"/>
                </a:solidFill>
                <a:latin typeface="Times New Roman" panose="02020603050405020304" pitchFamily="18" charset="0"/>
              </a:defRPr>
            </a:lvl2pPr>
            <a:lvl3pPr marL="1143000" indent="-228600">
              <a:lnSpc>
                <a:spcPct val="110000"/>
              </a:lnSpc>
              <a:spcBef>
                <a:spcPts val="100"/>
              </a:spcBef>
              <a:spcAft>
                <a:spcPts val="200"/>
              </a:spcAft>
              <a:buClr>
                <a:srgbClr val="A5A9AE"/>
              </a:buClr>
              <a:buFont typeface="Wingdings" panose="05000000000000000000" pitchFamily="2" charset="2"/>
              <a:buChar char="§"/>
              <a:defRPr sz="1600">
                <a:solidFill>
                  <a:schemeClr val="tx2"/>
                </a:solidFill>
                <a:latin typeface="Times New Roman" panose="02020603050405020304" pitchFamily="18" charset="0"/>
              </a:defRPr>
            </a:lvl3pPr>
            <a:lvl4pPr marL="1600200" indent="-228600">
              <a:spcBef>
                <a:spcPts val="1200"/>
              </a:spcBef>
              <a:spcAft>
                <a:spcPts val="200"/>
              </a:spcAft>
              <a:buFont typeface="Arial" panose="020B0604020202020204" pitchFamily="34" charset="0"/>
              <a:defRPr b="1">
                <a:solidFill>
                  <a:schemeClr val="accent1"/>
                </a:solidFill>
                <a:latin typeface="Arial" panose="020B0604020202020204" pitchFamily="34" charset="0"/>
              </a:defRPr>
            </a:lvl4pPr>
            <a:lvl5pPr marL="2057400" indent="-22860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5pPr>
            <a:lvl6pPr marL="25146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6pPr>
            <a:lvl7pPr marL="29718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7pPr>
            <a:lvl8pPr marL="34290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8pPr>
            <a:lvl9pPr marL="3886200" indent="-228600" eaLnBrk="0" fontAlgn="base" hangingPunct="0">
              <a:spcBef>
                <a:spcPts val="900"/>
              </a:spcBef>
              <a:spcAft>
                <a:spcPts val="200"/>
              </a:spcAft>
              <a:buFont typeface="Arial" panose="020B0604020202020204" pitchFamily="34" charset="0"/>
              <a:defRPr sz="1400" b="1">
                <a:solidFill>
                  <a:schemeClr val="tx2"/>
                </a:solidFill>
                <a:latin typeface="Arial" panose="020B0604020202020204" pitchFamily="34" charset="0"/>
                <a:ea typeface="Corbel" panose="020B0503020204020204" pitchFamily="34" charset="0"/>
                <a:cs typeface="Corbel" panose="020B0503020204020204" pitchFamily="34" charset="0"/>
              </a:defRPr>
            </a:lvl9pPr>
          </a:lstStyle>
          <a:p>
            <a:pPr eaLnBrk="1" hangingPunct="1">
              <a:lnSpc>
                <a:spcPct val="100000"/>
              </a:lnSpc>
              <a:spcBef>
                <a:spcPct val="0"/>
              </a:spcBef>
              <a:spcAft>
                <a:spcPct val="0"/>
              </a:spcAft>
              <a:buClrTx/>
              <a:buSzTx/>
              <a:buFontTx/>
              <a:buNone/>
            </a:pPr>
            <a:r>
              <a:rPr lang="en-US" altLang="en-US" sz="1400" dirty="0">
                <a:solidFill>
                  <a:srgbClr val="000000"/>
                </a:solidFill>
                <a:latin typeface="Arial" panose="020B0604020202020204" pitchFamily="34" charset="0"/>
                <a:cs typeface="Arial" panose="020B0604020202020204" pitchFamily="34" charset="0"/>
              </a:rPr>
              <a:t>100% PREMIUM</a:t>
            </a:r>
          </a:p>
        </p:txBody>
      </p:sp>
      <p:sp>
        <p:nvSpPr>
          <p:cNvPr id="14" name="TextBox 15"/>
          <p:cNvSpPr txBox="1">
            <a:spLocks noChangeArrowheads="1"/>
          </p:cNvSpPr>
          <p:nvPr/>
        </p:nvSpPr>
        <p:spPr bwMode="auto">
          <a:xfrm>
            <a:off x="3939389" y="4812507"/>
            <a:ext cx="346537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16694" lvl="1" indent="-216694" eaLnBrk="1" hangingPunct="1">
              <a:spcBef>
                <a:spcPct val="20000"/>
              </a:spcBef>
              <a:buFontTx/>
              <a:buAutoNum type="alphaUcParenR"/>
              <a:defRPr/>
            </a:pPr>
            <a:r>
              <a:rPr lang="en-US" dirty="0">
                <a:latin typeface="Akzidenz Grotesk BE"/>
                <a:cs typeface="Akzidenz Grotesk BE"/>
              </a:rPr>
              <a:t>HOME STATE CLAIMS TAX ON 100% OF PREMIUM</a:t>
            </a:r>
          </a:p>
          <a:p>
            <a:pPr marL="0" lvl="1" indent="0" eaLnBrk="1" hangingPunct="1">
              <a:spcBef>
                <a:spcPct val="20000"/>
              </a:spcBef>
              <a:buFontTx/>
              <a:buAutoNum type="alphaUcParenR"/>
              <a:defRPr/>
            </a:pPr>
            <a:r>
              <a:rPr lang="en-US" dirty="0">
                <a:latin typeface="Akzidenz Grotesk BE"/>
                <a:cs typeface="Akzidenz Grotesk BE"/>
              </a:rPr>
              <a:t> TEXAS?</a:t>
            </a:r>
          </a:p>
        </p:txBody>
      </p:sp>
      <p:sp>
        <p:nvSpPr>
          <p:cNvPr id="82958" name="TextBox 14"/>
          <p:cNvSpPr txBox="1">
            <a:spLocks noChangeArrowheads="1"/>
          </p:cNvSpPr>
          <p:nvPr/>
        </p:nvSpPr>
        <p:spPr bwMode="auto">
          <a:xfrm>
            <a:off x="4729963" y="4224338"/>
            <a:ext cx="1365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400" dirty="0"/>
              <a:t>“PAY ON BEHALF OF”</a:t>
            </a:r>
          </a:p>
        </p:txBody>
      </p:sp>
      <p:sp>
        <p:nvSpPr>
          <p:cNvPr id="3" name="Title 2"/>
          <p:cNvSpPr>
            <a:spLocks noGrp="1"/>
          </p:cNvSpPr>
          <p:nvPr>
            <p:ph type="title"/>
          </p:nvPr>
        </p:nvSpPr>
        <p:spPr>
          <a:xfrm>
            <a:off x="0" y="723900"/>
            <a:ext cx="0" cy="0"/>
          </a:xfrm>
        </p:spPr>
        <p:txBody>
          <a:bodyPr/>
          <a:lstStyle/>
          <a:p>
            <a:endParaRPr lang="en-US"/>
          </a:p>
        </p:txBody>
      </p:sp>
      <p:sp>
        <p:nvSpPr>
          <p:cNvPr id="15" name="Title 1"/>
          <p:cNvSpPr txBox="1">
            <a:spLocks/>
          </p:cNvSpPr>
          <p:nvPr/>
        </p:nvSpPr>
        <p:spPr>
          <a:xfrm>
            <a:off x="152400" y="1714500"/>
            <a:ext cx="8938260" cy="628650"/>
          </a:xfrm>
        </p:spPr>
        <p:txBody>
          <a:bodyPr>
            <a:noAutofit/>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a:defRPr/>
            </a:pPr>
            <a:r>
              <a:rPr lang="en-US" sz="3600" kern="0" dirty="0">
                <a:solidFill>
                  <a:schemeClr val="accent1">
                    <a:lumMod val="75000"/>
                  </a:schemeClr>
                </a:solidFill>
                <a:latin typeface="Akzidenz Grotesk BE Bold"/>
                <a:cs typeface="Akzidenz Grotesk BE Bold"/>
              </a:rPr>
              <a:t>INDIVIDUAL STATE ISSUES:  TEXAS</a:t>
            </a:r>
          </a:p>
        </p:txBody>
      </p:sp>
      <p:sp>
        <p:nvSpPr>
          <p:cNvPr id="16" name="Rectangle 15"/>
          <p:cNvSpPr/>
          <p:nvPr/>
        </p:nvSpPr>
        <p:spPr>
          <a:xfrm>
            <a:off x="3110625" y="3301120"/>
            <a:ext cx="1573718" cy="111619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HOME STATE</a:t>
            </a:r>
          </a:p>
        </p:txBody>
      </p:sp>
      <p:sp>
        <p:nvSpPr>
          <p:cNvPr id="17" name="Rectangle 16"/>
          <p:cNvSpPr/>
          <p:nvPr/>
        </p:nvSpPr>
        <p:spPr>
          <a:xfrm>
            <a:off x="1513840" y="4737066"/>
            <a:ext cx="1543050" cy="1221671"/>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10% RISK </a:t>
            </a:r>
          </a:p>
          <a:p>
            <a:pPr algn="ctr">
              <a:defRPr/>
            </a:pPr>
            <a:r>
              <a:rPr lang="en-US" sz="2000" dirty="0">
                <a:solidFill>
                  <a:schemeClr val="bg1"/>
                </a:solidFill>
              </a:rPr>
              <a:t>IN TEXAS</a:t>
            </a:r>
          </a:p>
        </p:txBody>
      </p:sp>
    </p:spTree>
    <p:extLst>
      <p:ext uri="{BB962C8B-B14F-4D97-AF65-F5344CB8AC3E}">
        <p14:creationId xmlns:p14="http://schemas.microsoft.com/office/powerpoint/2010/main" val="2151258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30258"/>
            <a:ext cx="8839200" cy="838200"/>
          </a:xfrm>
        </p:spPr>
        <p:txBody>
          <a:bodyPr>
            <a:noAutofit/>
          </a:bodyPr>
          <a:lstStyle/>
          <a:p>
            <a:pPr algn="l">
              <a:defRPr/>
            </a:pPr>
            <a:r>
              <a:rPr lang="en-US" sz="3000" dirty="0">
                <a:solidFill>
                  <a:schemeClr val="accent1">
                    <a:lumMod val="75000"/>
                  </a:schemeClr>
                </a:solidFill>
                <a:latin typeface="Akzidenz Grotesk BE Bold"/>
                <a:cs typeface="Akzidenz Grotesk BE Bold"/>
              </a:rPr>
              <a:t>INDIVIDUAL STATE TAX ISSUES: NEW JERSEY</a:t>
            </a:r>
            <a:br>
              <a:rPr lang="en-US" sz="3000" dirty="0">
                <a:solidFill>
                  <a:schemeClr val="accent1">
                    <a:lumMod val="75000"/>
                  </a:schemeClr>
                </a:solidFill>
                <a:latin typeface="Akzidenz Grotesk BE Bold"/>
                <a:cs typeface="Akzidenz Grotesk BE Bold"/>
              </a:rPr>
            </a:br>
            <a:r>
              <a:rPr lang="en-US" sz="3000" i="1" dirty="0">
                <a:solidFill>
                  <a:schemeClr val="accent1">
                    <a:lumMod val="75000"/>
                  </a:schemeClr>
                </a:solidFill>
                <a:latin typeface="Akzidenz Grotesk BE Bold"/>
                <a:cs typeface="Akzidenz Grotesk BE Bold"/>
              </a:rPr>
              <a:t>JOHNSON &amp; JOHNSON v. DIRECTOR</a:t>
            </a:r>
          </a:p>
        </p:txBody>
      </p:sp>
      <p:sp>
        <p:nvSpPr>
          <p:cNvPr id="3" name="Content Placeholder 2"/>
          <p:cNvSpPr>
            <a:spLocks noGrp="1"/>
          </p:cNvSpPr>
          <p:nvPr>
            <p:ph idx="1"/>
          </p:nvPr>
        </p:nvSpPr>
        <p:spPr>
          <a:xfrm>
            <a:off x="152400" y="2689016"/>
            <a:ext cx="8839200" cy="3532293"/>
          </a:xfrm>
        </p:spPr>
        <p:txBody>
          <a:bodyPr/>
          <a:lstStyle/>
          <a:p>
            <a:pPr marL="228600" lvl="1" indent="-228600">
              <a:buFont typeface="Wingdings" panose="05000000000000000000" pitchFamily="2" charset="2"/>
              <a:buChar char="Ø"/>
            </a:pPr>
            <a:r>
              <a:rPr lang="en-US" sz="2400" dirty="0">
                <a:latin typeface="Akzidenz Grotesk BE"/>
                <a:cs typeface="Akzidenz Grotesk BE"/>
              </a:rPr>
              <a:t>JOHNSON &amp; JOHNSON LOCATED IN NEW JERSEY WITH CAPTIVE DOMICILED IN VERMONT SINCE 1994</a:t>
            </a:r>
          </a:p>
          <a:p>
            <a:pPr marL="228600" lvl="1" indent="-228600">
              <a:buFont typeface="Wingdings" panose="05000000000000000000" pitchFamily="2" charset="2"/>
              <a:buChar char="Ø"/>
            </a:pPr>
            <a:r>
              <a:rPr lang="en-US" sz="2400" dirty="0">
                <a:latin typeface="Akzidenz Grotesk BE"/>
                <a:cs typeface="Akzidenz Grotesk BE"/>
              </a:rPr>
              <a:t>POLICIES INCLUDED AMONG OTHERS WC, AL, GL, PL, EXCESS PL, EXECUTIVE PROTECTION, PROPERTY, MISCELLANEOUS OTHER CASUALTY</a:t>
            </a:r>
          </a:p>
          <a:p>
            <a:pPr marL="228600" lvl="1" indent="-228600">
              <a:buFont typeface="Wingdings" panose="05000000000000000000" pitchFamily="2" charset="2"/>
              <a:buChar char="Ø"/>
            </a:pPr>
            <a:r>
              <a:rPr lang="en-US" sz="2400" dirty="0">
                <a:latin typeface="Akzidenz Grotesk BE"/>
                <a:cs typeface="Akzidenz Grotesk BE"/>
              </a:rPr>
              <a:t>IPT IMPOSED IN N.J. ON PREMIUM PAID TO NON-ADMITTED.  J&amp;J BEGAN PAYING TAX IN 2008 FOR YEARS BEGINNING WITH 2005.  PAID ONLY ON N.J. PORTION</a:t>
            </a:r>
          </a:p>
          <a:p>
            <a:pPr marL="228600" lvl="1" indent="-228600">
              <a:buFont typeface="Wingdings" panose="05000000000000000000" pitchFamily="2" charset="2"/>
              <a:buChar char="Ø"/>
            </a:pPr>
            <a:r>
              <a:rPr lang="en-US" sz="2400" dirty="0">
                <a:latin typeface="Akzidenz Grotesk BE"/>
                <a:cs typeface="Akzidenz Grotesk BE"/>
              </a:rPr>
              <a:t>IN 2011, AFTER NRRA, PAID TAX ON 100% OF PREMIUM PAID ON 100% AFTER NRRA</a:t>
            </a:r>
          </a:p>
        </p:txBody>
      </p:sp>
    </p:spTree>
    <p:extLst>
      <p:ext uri="{BB962C8B-B14F-4D97-AF65-F5344CB8AC3E}">
        <p14:creationId xmlns:p14="http://schemas.microsoft.com/office/powerpoint/2010/main" val="4209041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90826"/>
            <a:ext cx="8915400" cy="3428999"/>
          </a:xfrm>
        </p:spPr>
        <p:txBody>
          <a:bodyPr/>
          <a:lstStyle/>
          <a:p>
            <a:pPr marL="172641" lvl="1" indent="-172641">
              <a:buFont typeface="Wingdings" panose="05000000000000000000" pitchFamily="2" charset="2"/>
              <a:buChar char="Ø"/>
            </a:pPr>
            <a:r>
              <a:rPr lang="en-US" sz="2400" dirty="0">
                <a:latin typeface="Akzidenz Grotesk BE"/>
                <a:cs typeface="Akzidenz Grotesk BE"/>
              </a:rPr>
              <a:t>J&amp;J MADE CLAIM FOR APPROXIMATELY $55,000,000 PLUS INTEREST ASSERTING THAT THE N.J. STATUTE IN RESPONSE TO NRRA WAS INTENDED TO APPLY </a:t>
            </a:r>
            <a:r>
              <a:rPr lang="en-US" sz="2400" u="sng" dirty="0">
                <a:latin typeface="Akzidenz Grotesk BE"/>
                <a:cs typeface="Akzidenz Grotesk BE"/>
              </a:rPr>
              <a:t>ONLY</a:t>
            </a:r>
            <a:r>
              <a:rPr lang="en-US" sz="2400" dirty="0">
                <a:latin typeface="Akzidenz Grotesk BE"/>
                <a:cs typeface="Akzidenz Grotesk BE"/>
              </a:rPr>
              <a:t> TO SURPLUS LINES AS IT ONLY REFERS TO SURPLUS LINES, AND, AS SUCH, THE TAX SHOULD ONLY APPLY TO PREMIUM RELATING TO N.J. RISK</a:t>
            </a:r>
          </a:p>
          <a:p>
            <a:pPr marL="172641" lvl="1" indent="-172641">
              <a:buFont typeface="Wingdings" panose="05000000000000000000" pitchFamily="2" charset="2"/>
              <a:buChar char="Ø"/>
            </a:pPr>
            <a:r>
              <a:rPr lang="en-US" sz="2400" dirty="0">
                <a:latin typeface="Akzidenz Grotesk BE"/>
                <a:cs typeface="Akzidenz Grotesk BE"/>
              </a:rPr>
              <a:t>COURT CONCLUDED THE LEGISLATION WAS INTENDED TO APPLY TO BOTH SURPLUS LINES AND NON-ADMITTED PREMIUM</a:t>
            </a:r>
          </a:p>
          <a:p>
            <a:pPr marL="172641" lvl="1" indent="-172641">
              <a:buFont typeface="Wingdings" panose="05000000000000000000" pitchFamily="2" charset="2"/>
              <a:buChar char="Ø"/>
            </a:pPr>
            <a:r>
              <a:rPr lang="en-US" sz="2400" dirty="0">
                <a:latin typeface="Akzidenz Grotesk BE"/>
                <a:cs typeface="Akzidenz Grotesk BE"/>
              </a:rPr>
              <a:t>APPEAL</a:t>
            </a:r>
          </a:p>
        </p:txBody>
      </p:sp>
      <p:sp>
        <p:nvSpPr>
          <p:cNvPr id="5" name="Title 1"/>
          <p:cNvSpPr>
            <a:spLocks noGrp="1"/>
          </p:cNvSpPr>
          <p:nvPr>
            <p:ph type="title"/>
          </p:nvPr>
        </p:nvSpPr>
        <p:spPr>
          <a:xfrm>
            <a:off x="152400" y="1724025"/>
            <a:ext cx="8839200" cy="838200"/>
          </a:xfrm>
        </p:spPr>
        <p:txBody>
          <a:bodyPr>
            <a:noAutofit/>
          </a:bodyPr>
          <a:lstStyle/>
          <a:p>
            <a:pPr algn="l">
              <a:defRPr/>
            </a:pPr>
            <a:r>
              <a:rPr lang="en-US" sz="3000" dirty="0">
                <a:solidFill>
                  <a:schemeClr val="accent1">
                    <a:lumMod val="75000"/>
                  </a:schemeClr>
                </a:solidFill>
                <a:latin typeface="Akzidenz Grotesk BE Bold"/>
                <a:cs typeface="Akzidenz Grotesk BE Bold"/>
              </a:rPr>
              <a:t>INDIVIDUAL STATE TAX ISSUES: NEW JERSEY</a:t>
            </a:r>
            <a:br>
              <a:rPr lang="en-US" sz="3000" dirty="0">
                <a:solidFill>
                  <a:schemeClr val="accent1">
                    <a:lumMod val="75000"/>
                  </a:schemeClr>
                </a:solidFill>
                <a:latin typeface="Akzidenz Grotesk BE Bold"/>
                <a:cs typeface="Akzidenz Grotesk BE Bold"/>
              </a:rPr>
            </a:br>
            <a:r>
              <a:rPr lang="en-US" sz="3000" i="1" dirty="0">
                <a:solidFill>
                  <a:schemeClr val="accent1">
                    <a:lumMod val="75000"/>
                  </a:schemeClr>
                </a:solidFill>
                <a:latin typeface="Akzidenz Grotesk BE Bold"/>
                <a:cs typeface="Akzidenz Grotesk BE Bold"/>
              </a:rPr>
              <a:t>JOHNSON &amp; JOHNSON v. DIRECTOR</a:t>
            </a:r>
          </a:p>
        </p:txBody>
      </p:sp>
    </p:spTree>
    <p:extLst>
      <p:ext uri="{BB962C8B-B14F-4D97-AF65-F5344CB8AC3E}">
        <p14:creationId xmlns:p14="http://schemas.microsoft.com/office/powerpoint/2010/main" val="886996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7"/>
          <p:cNvSpPr>
            <a:spLocks noGrp="1"/>
          </p:cNvSpPr>
          <p:nvPr>
            <p:ph sz="quarter" idx="15"/>
          </p:nvPr>
        </p:nvSpPr>
        <p:spPr bwMode="auto">
          <a:xfrm>
            <a:off x="514351" y="2846785"/>
            <a:ext cx="8092679" cy="3086100"/>
          </a:xfrm>
        </p:spPr>
        <p:txBody>
          <a:bodyPr wrap="square" numCol="1" anchor="t" anchorCtr="0" compatLnSpc="1">
            <a:prstTxWarp prst="textNoShape">
              <a:avLst/>
            </a:prstTxWarp>
          </a:bodyPr>
          <a:lstStyle/>
          <a:p>
            <a:pPr lvl="1"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7" name="Title 6"/>
          <p:cNvSpPr>
            <a:spLocks noGrp="1"/>
          </p:cNvSpPr>
          <p:nvPr>
            <p:ph type="title"/>
          </p:nvPr>
        </p:nvSpPr>
        <p:spPr>
          <a:xfrm>
            <a:off x="133615" y="1658245"/>
            <a:ext cx="8854148" cy="615850"/>
          </a:xfrm>
        </p:spPr>
        <p:txBody>
          <a:bodyPr/>
          <a:lstStyle/>
          <a:p>
            <a:pPr>
              <a:defRPr/>
            </a:pPr>
            <a:r>
              <a:rPr lang="en-US" sz="3400" dirty="0">
                <a:solidFill>
                  <a:schemeClr val="accent1">
                    <a:lumMod val="75000"/>
                  </a:schemeClr>
                </a:solidFill>
                <a:latin typeface="Akzidenz Grotesk BE Bold"/>
                <a:cs typeface="Akzidenz Grotesk BE Bold"/>
              </a:rPr>
              <a:t>STATE AND LOCAL TAXES – INCOME TAX</a:t>
            </a:r>
            <a:endParaRPr lang="en-US" sz="3400" dirty="0">
              <a:solidFill>
                <a:schemeClr val="accent1">
                  <a:lumMod val="75000"/>
                </a:schemeClr>
              </a:solidFill>
            </a:endParaRPr>
          </a:p>
        </p:txBody>
      </p:sp>
      <p:sp>
        <p:nvSpPr>
          <p:cNvPr id="4" name="Slide Number Placeholder 3"/>
          <p:cNvSpPr>
            <a:spLocks noGrp="1"/>
          </p:cNvSpPr>
          <p:nvPr>
            <p:ph type="sldNum" sz="quarter" idx="23"/>
          </p:nvPr>
        </p:nvSpPr>
        <p:spPr>
          <a:xfrm>
            <a:off x="0" y="617935"/>
            <a:ext cx="0" cy="0"/>
          </a:xfrm>
        </p:spPr>
        <p:txBody>
          <a:bodyPr/>
          <a:lstStyle/>
          <a:p>
            <a:pPr>
              <a:defRPr/>
            </a:pPr>
            <a:endParaRPr lang="en-US" dirty="0"/>
          </a:p>
        </p:txBody>
      </p:sp>
      <p:sp>
        <p:nvSpPr>
          <p:cNvPr id="2" name="Text Placeholder 1"/>
          <p:cNvSpPr>
            <a:spLocks noGrp="1"/>
          </p:cNvSpPr>
          <p:nvPr>
            <p:ph type="body" sz="quarter" idx="20"/>
          </p:nvPr>
        </p:nvSpPr>
        <p:spPr>
          <a:xfrm>
            <a:off x="2500313" y="6200777"/>
            <a:ext cx="3721894" cy="417909"/>
          </a:xfrm>
        </p:spPr>
        <p:txBody>
          <a:bodyPr/>
          <a:lstStyle/>
          <a:p>
            <a:pPr eaLnBrk="1" hangingPunct="1">
              <a:defRPr/>
            </a:pPr>
            <a:endParaRPr lang="en-US" dirty="0"/>
          </a:p>
        </p:txBody>
      </p:sp>
      <p:sp>
        <p:nvSpPr>
          <p:cNvPr id="6" name="Rectangle 5"/>
          <p:cNvSpPr/>
          <p:nvPr/>
        </p:nvSpPr>
        <p:spPr>
          <a:xfrm>
            <a:off x="1066801" y="3284935"/>
            <a:ext cx="2195513" cy="1828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APPORTIONMENT</a:t>
            </a:r>
          </a:p>
          <a:p>
            <a:pPr algn="ctr">
              <a:defRPr/>
            </a:pPr>
            <a:r>
              <a:rPr lang="en-US" dirty="0">
                <a:solidFill>
                  <a:schemeClr val="bg1"/>
                </a:solidFill>
              </a:rPr>
              <a:t>FACTOR(S)</a:t>
            </a:r>
          </a:p>
        </p:txBody>
      </p:sp>
      <p:sp>
        <p:nvSpPr>
          <p:cNvPr id="8" name="Rounded Rectangle 7"/>
          <p:cNvSpPr/>
          <p:nvPr/>
        </p:nvSpPr>
        <p:spPr>
          <a:xfrm>
            <a:off x="4151839" y="3284937"/>
            <a:ext cx="1616740" cy="182879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COMBINED</a:t>
            </a:r>
          </a:p>
          <a:p>
            <a:pPr algn="ctr">
              <a:defRPr/>
            </a:pPr>
            <a:r>
              <a:rPr lang="en-US" dirty="0">
                <a:solidFill>
                  <a:schemeClr val="bg1"/>
                </a:solidFill>
              </a:rPr>
              <a:t>INCOME</a:t>
            </a:r>
          </a:p>
        </p:txBody>
      </p:sp>
      <p:sp>
        <p:nvSpPr>
          <p:cNvPr id="9" name="Oval 8"/>
          <p:cNvSpPr/>
          <p:nvPr/>
        </p:nvSpPr>
        <p:spPr>
          <a:xfrm>
            <a:off x="6580581" y="3284936"/>
            <a:ext cx="1449037" cy="182879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RATE</a:t>
            </a:r>
          </a:p>
        </p:txBody>
      </p:sp>
      <p:sp>
        <p:nvSpPr>
          <p:cNvPr id="91145" name="TextBox 9"/>
          <p:cNvSpPr txBox="1">
            <a:spLocks noChangeArrowheads="1"/>
          </p:cNvSpPr>
          <p:nvPr/>
        </p:nvSpPr>
        <p:spPr bwMode="auto">
          <a:xfrm>
            <a:off x="3556527" y="3992167"/>
            <a:ext cx="301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dirty="0"/>
              <a:t>x</a:t>
            </a:r>
          </a:p>
        </p:txBody>
      </p:sp>
      <p:sp>
        <p:nvSpPr>
          <p:cNvPr id="91146" name="TextBox 10"/>
          <p:cNvSpPr txBox="1">
            <a:spLocks noChangeArrowheads="1"/>
          </p:cNvSpPr>
          <p:nvPr/>
        </p:nvSpPr>
        <p:spPr bwMode="auto">
          <a:xfrm>
            <a:off x="6019801" y="3992167"/>
            <a:ext cx="376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dirty="0"/>
              <a:t>x</a:t>
            </a:r>
          </a:p>
        </p:txBody>
      </p:sp>
    </p:spTree>
    <p:extLst>
      <p:ext uri="{BB962C8B-B14F-4D97-AF65-F5344CB8AC3E}">
        <p14:creationId xmlns:p14="http://schemas.microsoft.com/office/powerpoint/2010/main" val="1215394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7"/>
          <p:cNvSpPr>
            <a:spLocks noGrp="1"/>
          </p:cNvSpPr>
          <p:nvPr>
            <p:ph sz="quarter" idx="15"/>
          </p:nvPr>
        </p:nvSpPr>
        <p:spPr bwMode="auto">
          <a:xfrm>
            <a:off x="133616" y="2444650"/>
            <a:ext cx="8895237" cy="3543300"/>
          </a:xfrm>
        </p:spPr>
        <p:txBody>
          <a:bodyPr wrap="square" numCol="1" anchor="t" anchorCtr="0" compatLnSpc="1">
            <a:prstTxWarp prst="textNoShape">
              <a:avLst/>
            </a:prstTxWarp>
          </a:bodyPr>
          <a:lstStyle/>
          <a:p>
            <a:pPr eaLnBrk="1" hangingPunct="1">
              <a:buClr>
                <a:schemeClr val="accent2"/>
              </a:buClr>
              <a:buFont typeface="Wingdings" panose="05000000000000000000" pitchFamily="2" charset="2"/>
              <a:buChar char="Ø"/>
            </a:pPr>
            <a:r>
              <a:rPr lang="en-US" altLang="en-US" sz="2600" dirty="0"/>
              <a:t>THE DOMICILE OF NEITHER THE PARENT NOR THE CAPTIVE IS NECESSARILY RELEVANT – ONLY THAT THE PARENT DOES BUSINESS IN THE STATE</a:t>
            </a:r>
          </a:p>
          <a:p>
            <a:pPr eaLnBrk="1" hangingPunct="1">
              <a:buClr>
                <a:schemeClr val="accent2"/>
              </a:buClr>
              <a:buFont typeface="Wingdings" panose="05000000000000000000" pitchFamily="2" charset="2"/>
              <a:buChar char="Ø"/>
            </a:pPr>
            <a:r>
              <a:rPr lang="en-US" altLang="en-US" sz="2600" dirty="0"/>
              <a:t>STATES ATTEMPTING TO INCLUDE CAPTIVES IN COMBINED RETURN</a:t>
            </a:r>
          </a:p>
          <a:p>
            <a:pPr marL="346075" lvl="1" indent="-87313">
              <a:buClr>
                <a:schemeClr val="accent2"/>
              </a:buClr>
            </a:pPr>
            <a:r>
              <a:rPr lang="en-US" altLang="en-US" dirty="0" smtClean="0">
                <a:latin typeface="Akzidenz Grotesk BE"/>
                <a:cs typeface="Akzidenz Grotesk BE"/>
              </a:rPr>
              <a:t> EXCLUSION </a:t>
            </a:r>
            <a:r>
              <a:rPr lang="en-US" altLang="en-US" dirty="0">
                <a:latin typeface="Akzidenz Grotesk BE"/>
                <a:cs typeface="Akzidenz Grotesk BE"/>
              </a:rPr>
              <a:t>FOR INSURANCE COMPANIES</a:t>
            </a:r>
          </a:p>
          <a:p>
            <a:pPr eaLnBrk="1" hangingPunct="1"/>
            <a:endParaRPr lang="en-US" altLang="en-US" sz="2400" dirty="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2404167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7"/>
          <p:cNvSpPr>
            <a:spLocks noGrp="1"/>
          </p:cNvSpPr>
          <p:nvPr>
            <p:ph sz="quarter" idx="15"/>
          </p:nvPr>
        </p:nvSpPr>
        <p:spPr bwMode="auto">
          <a:xfrm>
            <a:off x="133615" y="2446734"/>
            <a:ext cx="8874918" cy="3915965"/>
          </a:xfrm>
        </p:spPr>
        <p:txBody>
          <a:bodyPr wrap="square" numCol="1" anchor="t" anchorCtr="0" compatLnSpc="1">
            <a:prstTxWarp prst="textNoShape">
              <a:avLst/>
            </a:prstTxWarp>
            <a:normAutofit fontScale="77500" lnSpcReduction="20000"/>
          </a:bodyPr>
          <a:lstStyle/>
          <a:p>
            <a:pPr eaLnBrk="1" hangingPunct="1">
              <a:lnSpc>
                <a:spcPct val="110000"/>
              </a:lnSpc>
              <a:buClr>
                <a:schemeClr val="accent2"/>
              </a:buClr>
              <a:buFont typeface="Wingdings" panose="05000000000000000000" pitchFamily="2" charset="2"/>
              <a:buChar char="Ø"/>
            </a:pPr>
            <a:r>
              <a:rPr lang="en-US" altLang="en-US" sz="3100" i="1" dirty="0"/>
              <a:t>UNITED PARCEL SERVICE, INC. V. INDIANA DEPT. OF STATE REVENUE</a:t>
            </a:r>
            <a:r>
              <a:rPr lang="en-US" altLang="en-US" sz="3100" dirty="0"/>
              <a:t>, 995 N.E.2d 20 (2013)</a:t>
            </a:r>
          </a:p>
          <a:p>
            <a:pPr eaLnBrk="1" hangingPunct="1">
              <a:lnSpc>
                <a:spcPct val="110000"/>
              </a:lnSpc>
              <a:buClr>
                <a:schemeClr val="accent2"/>
              </a:buClr>
              <a:buFont typeface="Wingdings" panose="05000000000000000000" pitchFamily="2" charset="2"/>
              <a:buChar char="Ø"/>
            </a:pPr>
            <a:r>
              <a:rPr lang="en-US" altLang="en-US" sz="3100" i="1" dirty="0"/>
              <a:t>COSTCO WHOLESALE CORP. V. DEPARTMENT OF REVENUE</a:t>
            </a:r>
            <a:r>
              <a:rPr lang="en-US" altLang="en-US" sz="3100" dirty="0"/>
              <a:t>, 2012 WL 2992959, 20 Or. 537 (2012)</a:t>
            </a:r>
          </a:p>
          <a:p>
            <a:pPr eaLnBrk="1" hangingPunct="1">
              <a:lnSpc>
                <a:spcPct val="110000"/>
              </a:lnSpc>
              <a:buClr>
                <a:schemeClr val="accent2"/>
              </a:buClr>
              <a:buFont typeface="Wingdings" panose="05000000000000000000" pitchFamily="2" charset="2"/>
              <a:buChar char="Ø"/>
            </a:pPr>
            <a:r>
              <a:rPr lang="en-US" altLang="en-US" sz="3100" i="1" dirty="0"/>
              <a:t>WENDY’S INTERNATIONAL, INC. V. BRIAN HAMER, et al., </a:t>
            </a:r>
            <a:r>
              <a:rPr lang="en-US" altLang="en-US" sz="3100" dirty="0"/>
              <a:t>375 Ill. Dec 194, 996 NE2d 1250 (2013)</a:t>
            </a:r>
          </a:p>
          <a:p>
            <a:pPr eaLnBrk="1" hangingPunct="1">
              <a:lnSpc>
                <a:spcPct val="110000"/>
              </a:lnSpc>
              <a:buClr>
                <a:schemeClr val="accent2"/>
              </a:buClr>
              <a:buFont typeface="Wingdings" panose="05000000000000000000" pitchFamily="2" charset="2"/>
              <a:buChar char="Ø"/>
            </a:pPr>
            <a:r>
              <a:rPr lang="en-US" altLang="en-US" sz="3100" i="1" dirty="0"/>
              <a:t>SCIOTO INSURANCE COMPANY V. OKLAHOMA TAX COMMISSION</a:t>
            </a:r>
            <a:r>
              <a:rPr lang="en-US" altLang="en-US" sz="3100" dirty="0"/>
              <a:t>, 2012 OK 41, 279 P.3d 782</a:t>
            </a:r>
          </a:p>
          <a:p>
            <a:pPr eaLnBrk="1" hangingPunct="1">
              <a:lnSpc>
                <a:spcPct val="110000"/>
              </a:lnSpc>
              <a:buClr>
                <a:schemeClr val="accent2"/>
              </a:buClr>
              <a:buFont typeface="Wingdings" panose="05000000000000000000" pitchFamily="2" charset="2"/>
              <a:buChar char="Ø"/>
            </a:pPr>
            <a:r>
              <a:rPr lang="en-US" altLang="en-US" sz="3100" i="1" dirty="0"/>
              <a:t>RENT-A-CENTER, INC. &amp; SUBSIDIARIES V. DEPARTMENT OF REVENUE</a:t>
            </a:r>
            <a:r>
              <a:rPr lang="en-US" altLang="en-US" sz="3100" dirty="0"/>
              <a:t> (2014</a:t>
            </a:r>
            <a:r>
              <a:rPr lang="en-US" altLang="en-US" sz="3100" dirty="0" smtClean="0"/>
              <a:t>)</a:t>
            </a: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7935"/>
            <a:ext cx="0" cy="0"/>
          </a:xfrm>
        </p:spPr>
        <p:txBody>
          <a:bodyPr/>
          <a:lstStyle/>
          <a:p>
            <a:pPr>
              <a:defRPr/>
            </a:pPr>
            <a:endParaRPr lang="en-US" dirty="0"/>
          </a:p>
        </p:txBody>
      </p:sp>
      <p:sp>
        <p:nvSpPr>
          <p:cNvPr id="2" name="Text Placeholder 1"/>
          <p:cNvSpPr>
            <a:spLocks noGrp="1"/>
          </p:cNvSpPr>
          <p:nvPr>
            <p:ph type="body" sz="quarter" idx="20"/>
          </p:nvPr>
        </p:nvSpPr>
        <p:spPr>
          <a:xfrm>
            <a:off x="2500313" y="6200777"/>
            <a:ext cx="3721894" cy="417909"/>
          </a:xfrm>
        </p:spPr>
        <p:txBody>
          <a:bodyPr/>
          <a:lstStyle/>
          <a:p>
            <a:pPr eaLnBrk="1" hangingPunct="1">
              <a:defRPr/>
            </a:pPr>
            <a:endParaRPr lang="en-US" dirty="0"/>
          </a:p>
        </p:txBody>
      </p:sp>
      <p:sp>
        <p:nvSpPr>
          <p:cNvPr id="3" name="Title 2"/>
          <p:cNvSpPr>
            <a:spLocks noGrp="1"/>
          </p:cNvSpPr>
          <p:nvPr>
            <p:ph type="title"/>
          </p:nvPr>
        </p:nvSpPr>
        <p:spPr>
          <a:xfrm>
            <a:off x="0" y="617935"/>
            <a:ext cx="0" cy="0"/>
          </a:xfrm>
        </p:spPr>
        <p:txBody>
          <a:bodyPr/>
          <a:lstStyle/>
          <a:p>
            <a:endParaRPr lang="en-US" dirty="0"/>
          </a:p>
        </p:txBody>
      </p:sp>
      <p:sp>
        <p:nvSpPr>
          <p:cNvPr id="7" name="Title 6"/>
          <p:cNvSpPr txBox="1">
            <a:spLocks/>
          </p:cNvSpPr>
          <p:nvPr/>
        </p:nvSpPr>
        <p:spPr>
          <a:xfrm>
            <a:off x="133615" y="1658245"/>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3156158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152400" y="2457450"/>
            <a:ext cx="8839200" cy="3657600"/>
          </a:xfrm>
        </p:spPr>
        <p:txBody>
          <a:bodyPr/>
          <a:lstStyle/>
          <a:p>
            <a:pPr marL="0" lvl="1" indent="0">
              <a:buNone/>
            </a:pPr>
            <a:r>
              <a:rPr lang="en-US" sz="2800" dirty="0">
                <a:latin typeface="Akzidenz Grotesk BE"/>
                <a:cs typeface="Akzidenz Grotesk BE"/>
              </a:rPr>
              <a:t>DIRECT PROCUREMENT/STATUTORY PROVISIONS/</a:t>
            </a:r>
            <a:r>
              <a:rPr lang="en-US" sz="2800" dirty="0">
                <a:solidFill>
                  <a:srgbClr val="FF0000"/>
                </a:solidFill>
                <a:latin typeface="Akzidenz Grotesk BE"/>
                <a:cs typeface="Akzidenz Grotesk BE"/>
              </a:rPr>
              <a:t>DIRECT PLACEMENTS</a:t>
            </a:r>
          </a:p>
          <a:p>
            <a:pPr marL="0" lvl="1" indent="0">
              <a:buFont typeface="Wingdings" panose="05000000000000000000" pitchFamily="2" charset="2"/>
              <a:buChar char="Ø"/>
            </a:pPr>
            <a:r>
              <a:rPr lang="en-US" sz="2600" dirty="0">
                <a:latin typeface="Akzidenz Grotesk BE"/>
                <a:cs typeface="Akzidenz Grotesk BE"/>
              </a:rPr>
              <a:t>COMPARISON OF PROVISIONS</a:t>
            </a:r>
          </a:p>
          <a:p>
            <a:pPr marL="284163" lvl="1" indent="0"/>
            <a:r>
              <a:rPr lang="de-DE" sz="2400" dirty="0">
                <a:latin typeface="Akzidenz Grotesk BE"/>
                <a:cs typeface="Akzidenz Grotesk BE"/>
              </a:rPr>
              <a:t>N.Y. INS.  LAW § 1101(b)(2)(E)</a:t>
            </a:r>
            <a:endParaRPr lang="en-US" sz="2400" dirty="0">
              <a:latin typeface="Akzidenz Grotesk BE"/>
              <a:cs typeface="Akzidenz Grotesk BE"/>
            </a:endParaRPr>
          </a:p>
          <a:p>
            <a:pPr marL="400050" lvl="1" indent="0">
              <a:buNone/>
            </a:pPr>
            <a:r>
              <a:rPr lang="en-US" sz="2400" dirty="0">
                <a:latin typeface="Akzidenz Grotesk BE"/>
                <a:cs typeface="Akzidenz Grotesk BE"/>
              </a:rPr>
              <a:t>“Transactions with respect to policies of insurance on risks located or resident within or without this state ... which policies are principally negotiated, issued and delivered without this state in a jurisdiction in which the insurer is authorized to do an insurance business ...”</a:t>
            </a:r>
          </a:p>
        </p:txBody>
      </p:sp>
      <p:sp>
        <p:nvSpPr>
          <p:cNvPr id="5" name="Rectangle 2"/>
          <p:cNvSpPr>
            <a:spLocks noGrp="1" noChangeArrowheads="1"/>
          </p:cNvSpPr>
          <p:nvPr>
            <p:ph type="title"/>
          </p:nvPr>
        </p:nvSpPr>
        <p:spPr>
          <a:xfrm>
            <a:off x="152400" y="16954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3969703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7"/>
          <p:cNvSpPr>
            <a:spLocks noGrp="1"/>
          </p:cNvSpPr>
          <p:nvPr>
            <p:ph sz="quarter" idx="15"/>
          </p:nvPr>
        </p:nvSpPr>
        <p:spPr bwMode="auto">
          <a:xfrm>
            <a:off x="133616" y="2475310"/>
            <a:ext cx="8873463" cy="3886201"/>
          </a:xfrm>
        </p:spPr>
        <p:txBody>
          <a:bodyPr wrap="square" numCol="1" anchor="t" anchorCtr="0" compatLnSpc="1">
            <a:prstTxWarp prst="textNoShape">
              <a:avLst/>
            </a:prstTxWarp>
            <a:normAutofit fontScale="62500" lnSpcReduction="20000"/>
          </a:bodyPr>
          <a:lstStyle/>
          <a:p>
            <a:pPr marL="0" indent="0">
              <a:buNone/>
              <a:defRPr/>
            </a:pPr>
            <a:r>
              <a:rPr lang="en-US" altLang="en-US" sz="4000" dirty="0"/>
              <a:t>NEW YORK – PROVISION RE: OVERSTUFFED CAPTIVE</a:t>
            </a:r>
          </a:p>
          <a:p>
            <a:pPr eaLnBrk="1" hangingPunct="1">
              <a:lnSpc>
                <a:spcPct val="110000"/>
              </a:lnSpc>
              <a:buClr>
                <a:schemeClr val="accent2"/>
              </a:buClr>
              <a:buFont typeface="Wingdings" panose="05000000000000000000" pitchFamily="2" charset="2"/>
              <a:buChar char="Ø"/>
              <a:defRPr/>
            </a:pPr>
            <a:r>
              <a:rPr lang="en-US" altLang="en-US" sz="3200" dirty="0"/>
              <a:t>INCLUDES INCOME ATTRIBUTABLE TO CAPTIVE IF PREMIUM DOES NOT EXCEED INVESTMENT INCOME</a:t>
            </a:r>
          </a:p>
          <a:p>
            <a:pPr eaLnBrk="1" hangingPunct="1">
              <a:lnSpc>
                <a:spcPct val="110000"/>
              </a:lnSpc>
              <a:buClr>
                <a:schemeClr val="accent2"/>
              </a:buClr>
              <a:buFont typeface="Wingdings" panose="05000000000000000000" pitchFamily="2" charset="2"/>
              <a:buChar char="Ø"/>
              <a:defRPr/>
            </a:pPr>
            <a:r>
              <a:rPr lang="en-US" altLang="en-US" sz="3200" dirty="0"/>
              <a:t>THUS, WENDY’S WOULD LIKELY BE CAPTURED</a:t>
            </a:r>
          </a:p>
          <a:p>
            <a:pPr eaLnBrk="1" hangingPunct="1">
              <a:lnSpc>
                <a:spcPct val="110000"/>
              </a:lnSpc>
              <a:buClr>
                <a:schemeClr val="accent2"/>
              </a:buClr>
              <a:buFont typeface="Wingdings" panose="05000000000000000000" pitchFamily="2" charset="2"/>
              <a:buChar char="Ø"/>
              <a:defRPr/>
            </a:pPr>
            <a:r>
              <a:rPr lang="en-US" altLang="en-US" sz="3200" dirty="0"/>
              <a:t>GOVERNOR’S BUDGET INTRODUCED IN JANUARY 2014 WOULD HAVE AMENDED THE LAW TO REQUIRE INCOME ATTRIBUTABLE TO ANY CAPTIVE 50% OWNED TO BE COMBINED REGARDLESS OF RELATIONSHIP OF PREMIUM INCOME TO INVESTMENT INCOME; ALL ENTITIES “DOING BUSINESS IN NEW YORK” WHICH OWNED A CAPTIVE (EXCEPT SOME ALIENS) WOULD HAVE BEEN AFFECTED</a:t>
            </a:r>
          </a:p>
          <a:p>
            <a:pPr eaLnBrk="1" hangingPunct="1">
              <a:lnSpc>
                <a:spcPct val="110000"/>
              </a:lnSpc>
              <a:buClr>
                <a:schemeClr val="accent2"/>
              </a:buClr>
              <a:buFont typeface="Wingdings" panose="05000000000000000000" pitchFamily="2" charset="2"/>
              <a:buChar char="Ø"/>
              <a:defRPr/>
            </a:pPr>
            <a:r>
              <a:rPr lang="en-US" altLang="en-US" sz="3200" dirty="0"/>
              <a:t>ULTIMATE MODIFICATION OF LAW WAS ONLY TO DEFINE “PREMIUM” AS CALCULATED UNDER FEDERAL </a:t>
            </a:r>
            <a:r>
              <a:rPr lang="en-US" altLang="en-US" sz="3200" dirty="0" smtClean="0"/>
              <a:t>LAW</a:t>
            </a:r>
            <a:endParaRPr lang="en-US" altLang="en-US" sz="3200"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lvl="1"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smtClean="0"/>
          </a:p>
          <a:p>
            <a:pPr lvl="1"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4" name="Slide Number Placeholder 3"/>
          <p:cNvSpPr>
            <a:spLocks noGrp="1"/>
          </p:cNvSpPr>
          <p:nvPr>
            <p:ph type="sldNum" sz="quarter" idx="23"/>
          </p:nvPr>
        </p:nvSpPr>
        <p:spPr>
          <a:xfrm>
            <a:off x="0" y="646510"/>
            <a:ext cx="0" cy="0"/>
          </a:xfrm>
        </p:spPr>
        <p:txBody>
          <a:bodyPr/>
          <a:lstStyle/>
          <a:p>
            <a:pPr>
              <a:defRPr/>
            </a:pPr>
            <a:endParaRPr lang="en-US" dirty="0"/>
          </a:p>
        </p:txBody>
      </p:sp>
      <p:sp>
        <p:nvSpPr>
          <p:cNvPr id="2" name="Text Placeholder 1"/>
          <p:cNvSpPr>
            <a:spLocks noGrp="1"/>
          </p:cNvSpPr>
          <p:nvPr>
            <p:ph type="body" sz="quarter" idx="20"/>
          </p:nvPr>
        </p:nvSpPr>
        <p:spPr>
          <a:xfrm>
            <a:off x="2500313" y="6229352"/>
            <a:ext cx="3721894" cy="417909"/>
          </a:xfrm>
        </p:spPr>
        <p:txBody>
          <a:bodyPr/>
          <a:lstStyle/>
          <a:p>
            <a:pPr eaLnBrk="1" hangingPunct="1">
              <a:defRPr/>
            </a:pPr>
            <a:endParaRPr lang="en-US" dirty="0"/>
          </a:p>
        </p:txBody>
      </p:sp>
      <p:sp>
        <p:nvSpPr>
          <p:cNvPr id="3" name="Title 2"/>
          <p:cNvSpPr>
            <a:spLocks noGrp="1"/>
          </p:cNvSpPr>
          <p:nvPr>
            <p:ph type="title"/>
          </p:nvPr>
        </p:nvSpPr>
        <p:spPr>
          <a:xfrm>
            <a:off x="0" y="646510"/>
            <a:ext cx="0" cy="0"/>
          </a:xfrm>
        </p:spPr>
        <p:txBody>
          <a:bodyPr/>
          <a:lstStyle/>
          <a:p>
            <a:endParaRPr lang="en-US" dirty="0"/>
          </a:p>
        </p:txBody>
      </p:sp>
      <p:sp>
        <p:nvSpPr>
          <p:cNvPr id="7" name="Title 6"/>
          <p:cNvSpPr txBox="1">
            <a:spLocks/>
          </p:cNvSpPr>
          <p:nvPr/>
        </p:nvSpPr>
        <p:spPr>
          <a:xfrm>
            <a:off x="133615" y="168682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3396221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7"/>
          <p:cNvSpPr>
            <a:spLocks noGrp="1"/>
          </p:cNvSpPr>
          <p:nvPr>
            <p:ph sz="quarter" idx="15"/>
          </p:nvPr>
        </p:nvSpPr>
        <p:spPr bwMode="auto">
          <a:xfrm>
            <a:off x="133616" y="2444650"/>
            <a:ext cx="8873464" cy="4171951"/>
          </a:xfrm>
        </p:spPr>
        <p:txBody>
          <a:bodyPr wrap="square" numCol="1" anchor="t" anchorCtr="0" compatLnSpc="1">
            <a:prstTxWarp prst="textNoShape">
              <a:avLst/>
            </a:prstTxWarp>
            <a:normAutofit lnSpcReduction="10000"/>
          </a:bodyPr>
          <a:lstStyle/>
          <a:p>
            <a:pPr marL="285750" indent="-285750" eaLnBrk="1" hangingPunct="1">
              <a:buClr>
                <a:schemeClr val="accent2"/>
              </a:buClr>
              <a:buFont typeface="Wingdings" panose="05000000000000000000" pitchFamily="2" charset="2"/>
              <a:buChar char="Ø"/>
            </a:pPr>
            <a:r>
              <a:rPr lang="en-US" altLang="en-US" sz="2600" i="1" dirty="0"/>
              <a:t>STEWART’S SHOPS CORPORATION</a:t>
            </a:r>
            <a:r>
              <a:rPr lang="en-US" altLang="en-US" sz="2600" dirty="0"/>
              <a:t> (NY DIV. TAX APPEALS)</a:t>
            </a:r>
          </a:p>
          <a:p>
            <a:pPr marL="514350" lvl="1" eaLnBrk="1" hangingPunct="1">
              <a:buClr>
                <a:schemeClr val="accent2"/>
              </a:buClr>
              <a:buFont typeface="Arial" panose="020B0604020202020204" pitchFamily="34" charset="0"/>
              <a:buChar char="•"/>
            </a:pPr>
            <a:r>
              <a:rPr lang="en-US" altLang="en-US" dirty="0"/>
              <a:t>NOTES</a:t>
            </a:r>
          </a:p>
          <a:p>
            <a:pPr marL="742950" lvl="2" eaLnBrk="1" hangingPunct="1">
              <a:buClr>
                <a:schemeClr val="accent2"/>
              </a:buClr>
              <a:buFont typeface="Wingdings" panose="05000000000000000000" pitchFamily="2" charset="2"/>
              <a:buChar char="Ø"/>
            </a:pPr>
            <a:r>
              <a:rPr lang="en-US" altLang="en-US" sz="2200" dirty="0"/>
              <a:t>ENTITY FOR YEARS AT ISSUE OWNED 318-326 CONVENIENCE STORES AND 820-1000 GAS STATIONS</a:t>
            </a:r>
          </a:p>
          <a:p>
            <a:pPr marL="742950" lvl="2" eaLnBrk="1" hangingPunct="1">
              <a:buClr>
                <a:schemeClr val="accent2"/>
              </a:buClr>
              <a:buFont typeface="Wingdings" panose="05000000000000000000" pitchFamily="2" charset="2"/>
              <a:buChar char="Ø"/>
            </a:pPr>
            <a:r>
              <a:rPr lang="en-US" altLang="en-US" sz="2200" dirty="0"/>
              <a:t>CAPTIVE WROTE MULTIPLE COVERAGES INCLUDING, e.g., GENERAL LIABILITY, PROFESSIONAL LIABILITY, AUTO LIABILITY, BOILER AND MACHINERY, D&amp;O, EPLI, UMBRELLA LIABILITY</a:t>
            </a:r>
          </a:p>
          <a:p>
            <a:pPr marL="742950" lvl="2" eaLnBrk="1" hangingPunct="1">
              <a:buClr>
                <a:schemeClr val="accent2"/>
              </a:buClr>
              <a:buFont typeface="Wingdings" panose="05000000000000000000" pitchFamily="2" charset="2"/>
              <a:buChar char="Ø"/>
            </a:pPr>
            <a:r>
              <a:rPr lang="en-US" altLang="en-US" sz="2200" dirty="0"/>
              <a:t>ALL RISKS IN PARENT OF CAPTIVE WHICH PAID ALL PREMIUM</a:t>
            </a:r>
          </a:p>
          <a:p>
            <a:pPr marL="742950" lvl="2" eaLnBrk="1" hangingPunct="1">
              <a:buClr>
                <a:schemeClr val="accent2"/>
              </a:buClr>
              <a:buFont typeface="Wingdings" panose="05000000000000000000" pitchFamily="2" charset="2"/>
              <a:buChar char="Ø"/>
            </a:pPr>
            <a:r>
              <a:rPr lang="en-US" altLang="en-US" sz="2200" dirty="0"/>
              <a:t>NO DEDUCTION TAKEN FOR FEDERAL INCOME TAX PURPOSES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267487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7"/>
          <p:cNvSpPr>
            <a:spLocks noGrp="1"/>
          </p:cNvSpPr>
          <p:nvPr>
            <p:ph sz="quarter" idx="15"/>
          </p:nvPr>
        </p:nvSpPr>
        <p:spPr bwMode="auto">
          <a:xfrm>
            <a:off x="133616" y="2444650"/>
            <a:ext cx="8873464"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i="1" dirty="0"/>
              <a:t>STEWART’S SHOPS CORPORATION</a:t>
            </a:r>
            <a:r>
              <a:rPr lang="en-US" altLang="en-US" sz="2600" dirty="0"/>
              <a:t> (NY DIV. TAX APPEALS)</a:t>
            </a:r>
          </a:p>
          <a:p>
            <a:pPr marL="457200" lvl="1" eaLnBrk="1" hangingPunct="1">
              <a:buClr>
                <a:schemeClr val="accent2"/>
              </a:buClr>
              <a:buFont typeface="Arial" panose="020B0604020202020204" pitchFamily="34" charset="0"/>
              <a:buChar char="•"/>
            </a:pPr>
            <a:r>
              <a:rPr lang="en-US" altLang="en-US" dirty="0"/>
              <a:t>CONCLUSION</a:t>
            </a:r>
          </a:p>
          <a:p>
            <a:pPr marL="685800" lvl="2" eaLnBrk="1" hangingPunct="1">
              <a:buClr>
                <a:schemeClr val="accent2"/>
              </a:buClr>
              <a:buFont typeface="Wingdings" panose="05000000000000000000" pitchFamily="2" charset="2"/>
              <a:buChar char="Ø"/>
            </a:pPr>
            <a:r>
              <a:rPr lang="en-US" altLang="en-US" sz="2200" dirty="0"/>
              <a:t>NEW YORK STATE FOLLOWS FEDERAL AND, THUS, NO DEDUCTION FOR FRANCHISE TAX PURPOSES CITING </a:t>
            </a:r>
            <a:r>
              <a:rPr lang="en-US" altLang="en-US" sz="2200" i="1" dirty="0"/>
              <a:t>HUMANA</a:t>
            </a:r>
            <a:r>
              <a:rPr lang="en-US" altLang="en-US" sz="2200" dirty="0"/>
              <a:t>, </a:t>
            </a:r>
            <a:r>
              <a:rPr lang="en-US" altLang="en-US" sz="2200" i="1" dirty="0"/>
              <a:t>RENT-A-CENTER</a:t>
            </a:r>
            <a:r>
              <a:rPr lang="en-US" altLang="en-US" sz="2200" dirty="0"/>
              <a:t> AND </a:t>
            </a:r>
            <a:r>
              <a:rPr lang="en-US" altLang="en-US" sz="2200" i="1" dirty="0"/>
              <a:t>SECURITAS</a:t>
            </a:r>
          </a:p>
          <a:p>
            <a:pPr marL="457200" lvl="1" eaLnBrk="1" hangingPunct="1">
              <a:buClr>
                <a:schemeClr val="accent2"/>
              </a:buClr>
              <a:buFont typeface="Arial" panose="020B0604020202020204" pitchFamily="34" charset="0"/>
              <a:buChar char="•"/>
            </a:pPr>
            <a:r>
              <a:rPr lang="en-US" altLang="en-US" dirty="0"/>
              <a:t>AFFIRMED </a:t>
            </a:r>
            <a:r>
              <a:rPr lang="en-US" altLang="en-US" i="1" dirty="0"/>
              <a:t>IN THE MATTER OF THE PETITION OF STEWART’S SHOPS CORPORATION</a:t>
            </a:r>
            <a:r>
              <a:rPr lang="en-US" altLang="en-US" dirty="0"/>
              <a:t>, DTA NO. 825745</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5" name="Title 4"/>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4018081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92090" cy="36576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ILLINOIS ENACTED NEW TAX TO OVERTURN WENDY’S  DECISION AND FORCES THOSE DOING BUSINESS IN ILLINOIS TO DISREGARD CAPTIVE AS AN INSURANCE COMPANY, BUT AWAITING MORE INFO ON HOW TO ALLOCATE APPORTIONMENT RULES FOR INSURANCE AND NON-INSURANCE COMPANIES INCLUDED IN SAME UNITARY GROUP</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1357650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73464"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ILLINOIS ENACTED NEW TAX TO OVERTURN WENDY’S  DECISION AND FORCES THOSE DOING BUSINESS IN ILLINOIS TO DISREGARD CAPTIVE AS AN INSURANCE COMPANY, BUT AWAITING MORE INFO ON HOW TO ALLOCATE APPORTIONMENT RULES FOR INSURANCE AND NON-INSURANCE COMPANIES INCLUDED IN SAME UNITARY GROUP</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1673440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98863"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i="1" dirty="0"/>
              <a:t>CONTROLLER v. LEADVILLE INSURANCE</a:t>
            </a:r>
            <a:r>
              <a:rPr lang="en-US" altLang="en-US" sz="2600" dirty="0"/>
              <a:t> </a:t>
            </a:r>
            <a:r>
              <a:rPr lang="en-US" altLang="en-US" sz="2600" i="1" dirty="0"/>
              <a:t>CO.</a:t>
            </a:r>
            <a:r>
              <a:rPr lang="en-US" altLang="en-US" sz="2600" dirty="0"/>
              <a:t> (UNREPORTED IN COURT OF SPECIAL APPEALS OF MD), NO. 2184, SEPTEMBER TERM 2017, MARCH 26, 2019)</a:t>
            </a:r>
          </a:p>
          <a:p>
            <a:pPr marL="457200" lvl="1" indent="-227013">
              <a:buClr>
                <a:schemeClr val="accent2"/>
              </a:buClr>
            </a:pPr>
            <a:r>
              <a:rPr lang="en-US" altLang="en-US" dirty="0"/>
              <a:t>LEADVILLE WAS A SUBSIDIARY OF MACY’S INC. AND WAS DOMICILED IN AND HELD A CERTIFICATE OF AUTHORITY FROM VERMONT ONLY</a:t>
            </a:r>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1589808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65785"/>
            <a:ext cx="8885317" cy="35052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i="1" dirty="0"/>
              <a:t>CONTROLLER v. LEADVILLE INSURANCE</a:t>
            </a:r>
            <a:r>
              <a:rPr lang="en-US" altLang="en-US" sz="2600" dirty="0"/>
              <a:t> </a:t>
            </a:r>
            <a:r>
              <a:rPr lang="en-US" altLang="en-US" sz="2600" i="1" dirty="0"/>
              <a:t>CO.</a:t>
            </a:r>
            <a:r>
              <a:rPr lang="en-US" altLang="en-US" sz="2600" dirty="0"/>
              <a:t> </a:t>
            </a:r>
          </a:p>
          <a:p>
            <a:pPr marL="514350" lvl="1">
              <a:buClr>
                <a:schemeClr val="accent2"/>
              </a:buClr>
              <a:buFont typeface="Arial" panose="020B0604020202020204" pitchFamily="34" charset="0"/>
              <a:buChar char="•"/>
            </a:pPr>
            <a:r>
              <a:rPr lang="en-US" altLang="en-US" dirty="0"/>
              <a:t>LEADVILLE DID NOT FILE RETURNS, OR PAY INCOME OR PREMIUM TAX IN MARYLAND</a:t>
            </a:r>
          </a:p>
          <a:p>
            <a:pPr marL="514350" lvl="1">
              <a:buClr>
                <a:schemeClr val="accent2"/>
              </a:buClr>
              <a:buFont typeface="Arial" panose="020B0604020202020204" pitchFamily="34" charset="0"/>
              <a:buChar char="•"/>
            </a:pPr>
            <a:r>
              <a:rPr lang="en-US" altLang="en-US" dirty="0"/>
              <a:t>DURING PERIOD 1996-2003 LEADVILLE RECEIVED OVER $2 BILLION IN CORPORATE INTEREST, BUT ONLY $52 MILLION IN PREMIUMS</a:t>
            </a:r>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36985"/>
            <a:ext cx="0" cy="0"/>
          </a:xfrm>
        </p:spPr>
        <p:txBody>
          <a:bodyPr/>
          <a:lstStyle/>
          <a:p>
            <a:pPr>
              <a:defRPr/>
            </a:pPr>
            <a:endParaRPr lang="en-US" dirty="0"/>
          </a:p>
        </p:txBody>
      </p:sp>
      <p:sp>
        <p:nvSpPr>
          <p:cNvPr id="2" name="Text Placeholder 1"/>
          <p:cNvSpPr>
            <a:spLocks noGrp="1"/>
          </p:cNvSpPr>
          <p:nvPr>
            <p:ph type="body" sz="quarter" idx="20"/>
          </p:nvPr>
        </p:nvSpPr>
        <p:spPr>
          <a:xfrm>
            <a:off x="2500313" y="6219827"/>
            <a:ext cx="3721894" cy="417909"/>
          </a:xfrm>
        </p:spPr>
        <p:txBody>
          <a:bodyPr/>
          <a:lstStyle/>
          <a:p>
            <a:pPr eaLnBrk="1" hangingPunct="1">
              <a:defRPr/>
            </a:pPr>
            <a:endParaRPr lang="en-US" dirty="0"/>
          </a:p>
        </p:txBody>
      </p:sp>
      <p:sp>
        <p:nvSpPr>
          <p:cNvPr id="3" name="Title 2"/>
          <p:cNvSpPr>
            <a:spLocks noGrp="1"/>
          </p:cNvSpPr>
          <p:nvPr>
            <p:ph type="title"/>
          </p:nvPr>
        </p:nvSpPr>
        <p:spPr>
          <a:xfrm>
            <a:off x="0" y="636985"/>
            <a:ext cx="0" cy="0"/>
          </a:xfrm>
        </p:spPr>
        <p:txBody>
          <a:bodyPr/>
          <a:lstStyle/>
          <a:p>
            <a:endParaRPr lang="en-US" dirty="0"/>
          </a:p>
        </p:txBody>
      </p:sp>
      <p:sp>
        <p:nvSpPr>
          <p:cNvPr id="7" name="Title 6"/>
          <p:cNvSpPr txBox="1">
            <a:spLocks/>
          </p:cNvSpPr>
          <p:nvPr/>
        </p:nvSpPr>
        <p:spPr>
          <a:xfrm>
            <a:off x="133615" y="1677295"/>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3645124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73463"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i="1" dirty="0"/>
              <a:t>CONTROLLER v. LEADVILLE INSURANCE</a:t>
            </a:r>
            <a:r>
              <a:rPr lang="en-US" altLang="en-US" sz="2600" dirty="0"/>
              <a:t> </a:t>
            </a:r>
            <a:r>
              <a:rPr lang="en-US" altLang="en-US" sz="2600" i="1" dirty="0"/>
              <a:t>CO.</a:t>
            </a:r>
            <a:r>
              <a:rPr lang="en-US" altLang="en-US" sz="2600" dirty="0"/>
              <a:t> </a:t>
            </a:r>
          </a:p>
          <a:p>
            <a:pPr marL="514350" lvl="1">
              <a:buClr>
                <a:schemeClr val="accent2"/>
              </a:buClr>
            </a:pPr>
            <a:r>
              <a:rPr lang="en-US" altLang="en-US" dirty="0"/>
              <a:t>CONTROLLER AUDITED RETURNS OF MACY’S RETAIL HOLDINGS, INC. WHICH HAD PAID INTEREST TO LEADVILLE AND ASSESSED LEADVILLE $23.8 MILLION</a:t>
            </a:r>
          </a:p>
          <a:p>
            <a:pPr marL="514350" lvl="1">
              <a:buClr>
                <a:schemeClr val="accent2"/>
              </a:buClr>
            </a:pPr>
            <a:r>
              <a:rPr lang="en-US" altLang="en-US" dirty="0"/>
              <a:t>BEGINNING IN 2004 MARYLAND LAW GENERALLY REQUIRES TAXPAYERS TO ADD BACK INTEREST PAID TO AFFILIATES </a:t>
            </a:r>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13756228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93784"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i="1" dirty="0"/>
              <a:t>CONTROLLER v. LEADVILLE INSURANCE CO. </a:t>
            </a:r>
          </a:p>
          <a:p>
            <a:pPr marL="514350" lvl="1">
              <a:buClr>
                <a:schemeClr val="accent2"/>
              </a:buClr>
            </a:pPr>
            <a:r>
              <a:rPr lang="en-US" altLang="en-US" dirty="0"/>
              <a:t>CONTROLLER’S ASSESSMENT UPHELD AT COMPTROLLER’S HEARINGS AND APPEALS SECTION</a:t>
            </a:r>
          </a:p>
          <a:p>
            <a:pPr marL="742950" lvl="2">
              <a:buClr>
                <a:schemeClr val="accent2"/>
              </a:buClr>
              <a:buFont typeface="Wingdings" panose="05000000000000000000" pitchFamily="2" charset="2"/>
              <a:buChar char="Ø"/>
            </a:pPr>
            <a:r>
              <a:rPr lang="en-US" altLang="en-US" sz="2200" dirty="0"/>
              <a:t>MACY’S APPEALED TO TAX COURT AND FILED MOTION FOR SUMMARY JUDGMENT ARGUING THE ASSESSMENT WAS IN ERROR AND TAX COURT HELD FOR MACY’S</a:t>
            </a:r>
          </a:p>
          <a:p>
            <a:endParaRPr lang="en-US" altLang="en-US" dirty="0"/>
          </a:p>
          <a:p>
            <a:pPr lvl="2">
              <a:buClrTx/>
              <a:buFont typeface="Wingdings" panose="05000000000000000000" pitchFamily="2" charset="2"/>
              <a:buChar char="Ø"/>
            </a:pP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1515754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93784"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i="1" dirty="0"/>
              <a:t>CONTROLLER v. LEADVILLE INSURANCE CO. </a:t>
            </a:r>
          </a:p>
          <a:p>
            <a:pPr marL="514350" lvl="1">
              <a:buClr>
                <a:schemeClr val="accent2"/>
              </a:buClr>
            </a:pPr>
            <a:r>
              <a:rPr lang="en-US" altLang="en-US" dirty="0"/>
              <a:t>CONTROLLER APPEALED TO CIRCUIT COURT FOR ANNE ARUNDEL COUNTY WHICH AFFIRMED THE TAX COURT</a:t>
            </a:r>
          </a:p>
          <a:p>
            <a:pPr marL="514350" lvl="1">
              <a:buClr>
                <a:schemeClr val="accent2"/>
              </a:buClr>
            </a:pPr>
            <a:r>
              <a:rPr lang="en-US" altLang="en-US" dirty="0"/>
              <a:t>CONTROLLER THEN APPEALED TO COURT OF SPECIAL APPEALS OF MARYLAND</a:t>
            </a:r>
          </a:p>
          <a:p>
            <a:endParaRPr lang="en-US" altLang="en-US" dirty="0"/>
          </a:p>
          <a:p>
            <a:pPr lvl="2">
              <a:buClrTx/>
              <a:buFont typeface="Wingdings" panose="05000000000000000000" pitchFamily="2" charset="2"/>
              <a:buChar char="Ø"/>
            </a:pP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4169756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457452"/>
            <a:ext cx="8839199" cy="3672823"/>
          </a:xfrm>
        </p:spPr>
        <p:txBody>
          <a:bodyPr/>
          <a:lstStyle/>
          <a:p>
            <a:pPr marL="0" lvl="1" indent="0">
              <a:buNone/>
            </a:pPr>
            <a:r>
              <a:rPr lang="en-US" sz="2800" dirty="0">
                <a:latin typeface="Akzidenz Grotesk BE"/>
                <a:cs typeface="Akzidenz Grotesk BE"/>
              </a:rPr>
              <a:t>DIRECT PROCUREMENT/STATUTORY PROVISIONS/</a:t>
            </a:r>
            <a:r>
              <a:rPr lang="en-US" sz="2800" dirty="0">
                <a:solidFill>
                  <a:srgbClr val="FF0000"/>
                </a:solidFill>
                <a:latin typeface="Akzidenz Grotesk BE"/>
                <a:cs typeface="Akzidenz Grotesk BE"/>
              </a:rPr>
              <a:t>DIRECT PLACEMENTS</a:t>
            </a:r>
          </a:p>
          <a:p>
            <a:pPr marL="0" lvl="1" indent="0">
              <a:buFont typeface="Wingdings" panose="05000000000000000000" pitchFamily="2" charset="2"/>
              <a:buChar char="Ø"/>
            </a:pPr>
            <a:r>
              <a:rPr lang="en-US" sz="2600" dirty="0">
                <a:latin typeface="Akzidenz Grotesk BE"/>
                <a:cs typeface="Akzidenz Grotesk BE"/>
              </a:rPr>
              <a:t>COMPARISON OF PROVISIONS</a:t>
            </a:r>
          </a:p>
          <a:p>
            <a:pPr marL="285750" lvl="1" indent="0"/>
            <a:r>
              <a:rPr lang="en-US" sz="2400" dirty="0">
                <a:latin typeface="Akzidenz Grotesk BE"/>
                <a:cs typeface="Akzidenz Grotesk BE"/>
              </a:rPr>
              <a:t>COLORADO INS.  LAW § 10-3-903(2)(d)</a:t>
            </a:r>
          </a:p>
          <a:p>
            <a:pPr marL="400050" lvl="1" indent="0">
              <a:buNone/>
            </a:pPr>
            <a:r>
              <a:rPr lang="en-US" sz="2400" dirty="0">
                <a:latin typeface="Akzidenz Grotesk BE"/>
                <a:cs typeface="Akzidenz Grotesk BE"/>
              </a:rPr>
              <a:t>“Transactions involving contracts of insurance independently procured through negotiations occurring entirely outside of this state which are reported and on which premium tax is paid ...”</a:t>
            </a:r>
          </a:p>
          <a:p>
            <a:pPr marL="400050" lvl="1" indent="-114300"/>
            <a:r>
              <a:rPr lang="en-US" sz="2400" dirty="0">
                <a:latin typeface="Akzidenz Grotesk BE"/>
                <a:cs typeface="Akzidenz Grotesk BE"/>
              </a:rPr>
              <a:t>FORMULATION AS EXCEPTION TO DOING BUSINESS LAW</a:t>
            </a:r>
          </a:p>
          <a:p>
            <a:pPr marL="0" lvl="1" indent="0">
              <a:buFont typeface="Wingdings" panose="05000000000000000000" pitchFamily="2" charset="2"/>
              <a:buChar char="Ø"/>
            </a:pPr>
            <a:endParaRPr lang="en-US" dirty="0"/>
          </a:p>
        </p:txBody>
      </p:sp>
      <p:sp>
        <p:nvSpPr>
          <p:cNvPr id="5" name="Rectangle 2"/>
          <p:cNvSpPr>
            <a:spLocks noGrp="1" noChangeArrowheads="1"/>
          </p:cNvSpPr>
          <p:nvPr>
            <p:ph type="title"/>
          </p:nvPr>
        </p:nvSpPr>
        <p:spPr>
          <a:xfrm>
            <a:off x="152399" y="1695452"/>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194191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98863" cy="35433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COURT OF SPECIAL APPEALS</a:t>
            </a:r>
          </a:p>
          <a:p>
            <a:pPr marL="514350" lvl="1">
              <a:buClr>
                <a:schemeClr val="accent2"/>
              </a:buClr>
            </a:pPr>
            <a:r>
              <a:rPr lang="en-US" altLang="en-US" dirty="0"/>
              <a:t>NOTED THAT TAX COURT SIMPLY STATED THAT THE APPELLEE WAS A “TITLE 6 INSURANCE COMPANY, AND CIRCUIT COURT OF ANNE ARUNDEL HELD ON APPEAL THAT THE APPELLEE WAS EITHER A TITLE 6 OR TITLE 4 INSURER AND ACCORDINGLY WAS EXEMPT”</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40947173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5" y="2444650"/>
            <a:ext cx="8910716" cy="38100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COURT OF SPECIAL APPEALS</a:t>
            </a:r>
          </a:p>
          <a:p>
            <a:pPr marL="514350" lvl="1">
              <a:buClr>
                <a:schemeClr val="accent2"/>
              </a:buClr>
            </a:pPr>
            <a:r>
              <a:rPr lang="en-US" altLang="en-US" dirty="0"/>
              <a:t>MARYLAND TAXES ALL FOREIGN CORPORATIONS BASED ON THE PORTION OF ITS INCOME DERIVED FROM OR REASONABLY ATTRIBUTABLE TO ITS IN STATE TRADE OR BUSINESS</a:t>
            </a:r>
          </a:p>
          <a:p>
            <a:pPr marL="514350" lvl="1">
              <a:buClr>
                <a:schemeClr val="accent2"/>
              </a:buClr>
            </a:pPr>
            <a:r>
              <a:rPr lang="en-US" altLang="en-US" dirty="0"/>
              <a:t>BUT TITLE 6 ALLOWS AN INSURANCE COMPANY TO PAY A TAX ON ALL NEW AND RENEWED PREMIUMS IN LIEU OF ON INCOME </a:t>
            </a:r>
            <a:r>
              <a:rPr lang="en-US" altLang="en-US" u="sng" dirty="0"/>
              <a:t>IF IT IS AUTHORIZED </a:t>
            </a:r>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39501247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4650"/>
            <a:ext cx="8864996" cy="36576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COURT OF SPECIAL APPEALS</a:t>
            </a:r>
          </a:p>
          <a:p>
            <a:pPr marL="514350" lvl="1">
              <a:buClr>
                <a:schemeClr val="accent2"/>
              </a:buClr>
            </a:pPr>
            <a:r>
              <a:rPr lang="en-US" altLang="en-US" dirty="0"/>
              <a:t>MACY’S ARGUED THAT BECAUSE IT CAN LAWFULLY ENGAGE IN THE REINSURANCE BUSINESS IT IS AUTHORIZED N.O.V. IT HAS NO CERTIFICATE OF AUTHORITY FROM MARYLAND</a:t>
            </a:r>
          </a:p>
          <a:p>
            <a:pPr marL="514350" lvl="1">
              <a:buClr>
                <a:schemeClr val="accent2"/>
              </a:buClr>
            </a:pPr>
            <a:r>
              <a:rPr lang="en-US" altLang="en-US" dirty="0"/>
              <a:t>THE COURT NOTED THAT AN UNAUTHORIZED INSURER IS DEFINED AS ONE THAT DOES NOT HAVE A CERTIFICATE OF AUTHORITY ISSUED BY THE STATE OF MARYLAND.  AS SUCH, THE COURT RULED THAT TITLE 6 DOES NOT APPLY</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5850"/>
            <a:ext cx="0" cy="0"/>
          </a:xfrm>
        </p:spPr>
        <p:txBody>
          <a:bodyPr/>
          <a:lstStyle/>
          <a:p>
            <a:pPr>
              <a:defRPr/>
            </a:pPr>
            <a:endParaRPr lang="en-US" dirty="0"/>
          </a:p>
        </p:txBody>
      </p:sp>
      <p:sp>
        <p:nvSpPr>
          <p:cNvPr id="2" name="Text Placeholder 1"/>
          <p:cNvSpPr>
            <a:spLocks noGrp="1"/>
          </p:cNvSpPr>
          <p:nvPr>
            <p:ph type="body" sz="quarter" idx="20"/>
          </p:nvPr>
        </p:nvSpPr>
        <p:spPr>
          <a:xfrm>
            <a:off x="2500313"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0" y="615850"/>
            <a:ext cx="0" cy="0"/>
          </a:xfrm>
        </p:spPr>
        <p:txBody>
          <a:bodyPr/>
          <a:lstStyle/>
          <a:p>
            <a:endParaRPr lang="en-US" dirty="0"/>
          </a:p>
        </p:txBody>
      </p:sp>
      <p:sp>
        <p:nvSpPr>
          <p:cNvPr id="7" name="Title 6"/>
          <p:cNvSpPr txBox="1">
            <a:spLocks/>
          </p:cNvSpPr>
          <p:nvPr/>
        </p:nvSpPr>
        <p:spPr>
          <a:xfrm>
            <a:off x="133615"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10023478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446735"/>
            <a:ext cx="8873464"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COURT OF SPECIAL APPEALS</a:t>
            </a:r>
          </a:p>
          <a:p>
            <a:pPr marL="514350" lvl="1">
              <a:buClr>
                <a:schemeClr val="accent2"/>
              </a:buClr>
            </a:pPr>
            <a:r>
              <a:rPr lang="en-US" altLang="en-US" dirty="0"/>
              <a:t>MACY’S THEN ARGUED THAT TITLE 4 SHOULD APPLY AND THAT TITLE 4 APPLIES A PREMIUM RECEIPTS TAX IN LIEU OF AN INCOME TAX</a:t>
            </a:r>
          </a:p>
          <a:p>
            <a:pPr marL="514350" lvl="1">
              <a:buClr>
                <a:schemeClr val="accent2"/>
              </a:buClr>
            </a:pPr>
            <a:endParaRPr lang="en-US" altLang="en-US" dirty="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17935"/>
            <a:ext cx="0" cy="0"/>
          </a:xfrm>
        </p:spPr>
        <p:txBody>
          <a:bodyPr/>
          <a:lstStyle/>
          <a:p>
            <a:pPr>
              <a:defRPr/>
            </a:pPr>
            <a:endParaRPr lang="en-US" dirty="0"/>
          </a:p>
        </p:txBody>
      </p:sp>
      <p:sp>
        <p:nvSpPr>
          <p:cNvPr id="2" name="Text Placeholder 1"/>
          <p:cNvSpPr>
            <a:spLocks noGrp="1"/>
          </p:cNvSpPr>
          <p:nvPr>
            <p:ph type="body" sz="quarter" idx="20"/>
          </p:nvPr>
        </p:nvSpPr>
        <p:spPr>
          <a:xfrm>
            <a:off x="2500313" y="6200777"/>
            <a:ext cx="3721894" cy="417909"/>
          </a:xfrm>
        </p:spPr>
        <p:txBody>
          <a:bodyPr/>
          <a:lstStyle/>
          <a:p>
            <a:pPr eaLnBrk="1" hangingPunct="1">
              <a:defRPr/>
            </a:pPr>
            <a:endParaRPr lang="en-US" dirty="0"/>
          </a:p>
        </p:txBody>
      </p:sp>
      <p:sp>
        <p:nvSpPr>
          <p:cNvPr id="3" name="Title 2"/>
          <p:cNvSpPr>
            <a:spLocks noGrp="1"/>
          </p:cNvSpPr>
          <p:nvPr>
            <p:ph type="title"/>
          </p:nvPr>
        </p:nvSpPr>
        <p:spPr>
          <a:xfrm>
            <a:off x="0" y="617935"/>
            <a:ext cx="0" cy="0"/>
          </a:xfrm>
        </p:spPr>
        <p:txBody>
          <a:bodyPr/>
          <a:lstStyle/>
          <a:p>
            <a:endParaRPr lang="en-US" dirty="0"/>
          </a:p>
        </p:txBody>
      </p:sp>
      <p:sp>
        <p:nvSpPr>
          <p:cNvPr id="7" name="Title 6"/>
          <p:cNvSpPr txBox="1">
            <a:spLocks/>
          </p:cNvSpPr>
          <p:nvPr/>
        </p:nvSpPr>
        <p:spPr>
          <a:xfrm>
            <a:off x="133615" y="1658245"/>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27079073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14300" y="2444650"/>
            <a:ext cx="8873463" cy="35052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COURT OF SPECIAL APPEALS</a:t>
            </a:r>
          </a:p>
          <a:p>
            <a:pPr marL="514350" lvl="1">
              <a:buClr>
                <a:schemeClr val="accent2"/>
              </a:buClr>
            </a:pPr>
            <a:r>
              <a:rPr lang="en-US" altLang="en-US" dirty="0"/>
              <a:t>THE COURT NOTED THAT ALTHOUGH TITLE 4 PROVIDES A CORPORATE TAX EXCEPTION FOR ENTITIES SUCH AS APPELLEE “THERE IS NO INDICATION THAT THE TAX COURT FULLY CONSIDERED APPELLEE’S TITLE 4 IMPLICATIONS”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19316" y="615850"/>
            <a:ext cx="0" cy="0"/>
          </a:xfrm>
        </p:spPr>
        <p:txBody>
          <a:bodyPr/>
          <a:lstStyle/>
          <a:p>
            <a:pPr>
              <a:defRPr/>
            </a:pPr>
            <a:endParaRPr lang="en-US" dirty="0"/>
          </a:p>
        </p:txBody>
      </p:sp>
      <p:sp>
        <p:nvSpPr>
          <p:cNvPr id="2" name="Text Placeholder 1"/>
          <p:cNvSpPr>
            <a:spLocks noGrp="1"/>
          </p:cNvSpPr>
          <p:nvPr>
            <p:ph type="body" sz="quarter" idx="20"/>
          </p:nvPr>
        </p:nvSpPr>
        <p:spPr>
          <a:xfrm>
            <a:off x="2480997" y="6198692"/>
            <a:ext cx="3721894" cy="417909"/>
          </a:xfrm>
        </p:spPr>
        <p:txBody>
          <a:bodyPr/>
          <a:lstStyle/>
          <a:p>
            <a:pPr eaLnBrk="1" hangingPunct="1">
              <a:defRPr/>
            </a:pPr>
            <a:endParaRPr lang="en-US" dirty="0"/>
          </a:p>
        </p:txBody>
      </p:sp>
      <p:sp>
        <p:nvSpPr>
          <p:cNvPr id="3" name="Title 2"/>
          <p:cNvSpPr>
            <a:spLocks noGrp="1"/>
          </p:cNvSpPr>
          <p:nvPr>
            <p:ph type="title"/>
          </p:nvPr>
        </p:nvSpPr>
        <p:spPr>
          <a:xfrm>
            <a:off x="-19316" y="615850"/>
            <a:ext cx="0" cy="0"/>
          </a:xfrm>
        </p:spPr>
        <p:txBody>
          <a:bodyPr/>
          <a:lstStyle/>
          <a:p>
            <a:endParaRPr lang="en-US" dirty="0"/>
          </a:p>
        </p:txBody>
      </p:sp>
      <p:sp>
        <p:nvSpPr>
          <p:cNvPr id="7" name="Title 6"/>
          <p:cNvSpPr txBox="1">
            <a:spLocks/>
          </p:cNvSpPr>
          <p:nvPr/>
        </p:nvSpPr>
        <p:spPr>
          <a:xfrm>
            <a:off x="114299" y="165616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6766360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7"/>
          <p:cNvSpPr>
            <a:spLocks noGrp="1"/>
          </p:cNvSpPr>
          <p:nvPr>
            <p:ph sz="quarter" idx="15"/>
          </p:nvPr>
        </p:nvSpPr>
        <p:spPr bwMode="auto">
          <a:xfrm>
            <a:off x="133616" y="2514600"/>
            <a:ext cx="8873464" cy="3581400"/>
          </a:xfrm>
        </p:spPr>
        <p:txBody>
          <a:bodyPr wrap="square" numCol="1" anchor="t" anchorCtr="0" compatLnSpc="1">
            <a:prstTxWarp prst="textNoShape">
              <a:avLst/>
            </a:prstTxWarp>
            <a:normAutofit/>
          </a:bodyPr>
          <a:lstStyle/>
          <a:p>
            <a:pPr eaLnBrk="1" hangingPunct="1">
              <a:buClr>
                <a:schemeClr val="accent2"/>
              </a:buClr>
              <a:buFont typeface="Wingdings" panose="05000000000000000000" pitchFamily="2" charset="2"/>
              <a:buChar char="Ø"/>
            </a:pPr>
            <a:r>
              <a:rPr lang="en-US" altLang="en-US" sz="2600" dirty="0"/>
              <a:t>COURT OF SPECIAL APPEALS</a:t>
            </a:r>
          </a:p>
          <a:p>
            <a:pPr marL="514350" lvl="1">
              <a:buClr>
                <a:schemeClr val="accent2"/>
              </a:buClr>
            </a:pPr>
            <a:r>
              <a:rPr lang="en-US" altLang="en-US" dirty="0"/>
              <a:t>THUS THE DECISION OF CIRCUIT COURT OF ANNE ARUNDEL COUNTY WAS VACATED AND THE CASE REMANDED TO THE TAX COURT</a:t>
            </a:r>
          </a:p>
          <a:p>
            <a:pPr marL="514350" lvl="1">
              <a:buClr>
                <a:schemeClr val="accent2"/>
              </a:buClr>
            </a:pPr>
            <a:r>
              <a:rPr lang="en-US" altLang="en-US" dirty="0"/>
              <a:t>TITLE 4 APPEARS TO HAVE LANGUAGE IN THE EXCEPTION RELATING TO “SUBJECT TO” LANGUAGE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23"/>
          </p:nvPr>
        </p:nvSpPr>
        <p:spPr>
          <a:xfrm>
            <a:off x="0" y="685800"/>
            <a:ext cx="0" cy="0"/>
          </a:xfrm>
        </p:spPr>
        <p:txBody>
          <a:bodyPr/>
          <a:lstStyle/>
          <a:p>
            <a:pPr>
              <a:defRPr/>
            </a:pPr>
            <a:endParaRPr lang="en-US" dirty="0"/>
          </a:p>
        </p:txBody>
      </p:sp>
      <p:sp>
        <p:nvSpPr>
          <p:cNvPr id="2" name="Text Placeholder 1"/>
          <p:cNvSpPr>
            <a:spLocks noGrp="1"/>
          </p:cNvSpPr>
          <p:nvPr>
            <p:ph type="body" sz="quarter" idx="20"/>
          </p:nvPr>
        </p:nvSpPr>
        <p:spPr>
          <a:xfrm>
            <a:off x="2500313" y="6268642"/>
            <a:ext cx="3721894" cy="417909"/>
          </a:xfrm>
        </p:spPr>
        <p:txBody>
          <a:bodyPr/>
          <a:lstStyle/>
          <a:p>
            <a:pPr eaLnBrk="1" hangingPunct="1">
              <a:defRPr/>
            </a:pPr>
            <a:endParaRPr lang="en-US" dirty="0"/>
          </a:p>
        </p:txBody>
      </p:sp>
      <p:sp>
        <p:nvSpPr>
          <p:cNvPr id="3" name="Title 2"/>
          <p:cNvSpPr>
            <a:spLocks noGrp="1"/>
          </p:cNvSpPr>
          <p:nvPr>
            <p:ph type="title"/>
          </p:nvPr>
        </p:nvSpPr>
        <p:spPr>
          <a:xfrm>
            <a:off x="0" y="685800"/>
            <a:ext cx="0" cy="0"/>
          </a:xfrm>
        </p:spPr>
        <p:txBody>
          <a:bodyPr/>
          <a:lstStyle/>
          <a:p>
            <a:endParaRPr lang="en-US" dirty="0"/>
          </a:p>
        </p:txBody>
      </p:sp>
      <p:sp>
        <p:nvSpPr>
          <p:cNvPr id="7" name="Title 6"/>
          <p:cNvSpPr txBox="1">
            <a:spLocks/>
          </p:cNvSpPr>
          <p:nvPr/>
        </p:nvSpPr>
        <p:spPr>
          <a:xfrm>
            <a:off x="133615" y="1726110"/>
            <a:ext cx="8854148" cy="615850"/>
          </a:xfrm>
        </p:spPr>
        <p:txBody>
          <a:bodyPr/>
          <a:lstStyle>
            <a:lvl1pPr algn="l" rtl="0" eaLnBrk="1" fontAlgn="base" hangingPunct="1">
              <a:spcBef>
                <a:spcPct val="0"/>
              </a:spcBef>
              <a:spcAft>
                <a:spcPct val="0"/>
              </a:spcAft>
              <a:defRPr sz="3200">
                <a:solidFill>
                  <a:schemeClr val="tx2"/>
                </a:solidFill>
                <a:latin typeface="+mj-lt"/>
                <a:ea typeface="MS PGothic" pitchFamily="34" charset="-128"/>
                <a:cs typeface="ＭＳ Ｐゴシック"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defRPr>
            </a:lvl9pPr>
          </a:lstStyle>
          <a:p>
            <a:pPr fontAlgn="auto">
              <a:spcAft>
                <a:spcPts val="0"/>
              </a:spcAft>
              <a:defRPr/>
            </a:pPr>
            <a:r>
              <a:rPr lang="en-US" sz="3400" kern="0" dirty="0">
                <a:solidFill>
                  <a:schemeClr val="accent1">
                    <a:lumMod val="75000"/>
                  </a:schemeClr>
                </a:solidFill>
                <a:latin typeface="Akzidenz Grotesk BE Bold"/>
                <a:cs typeface="Akzidenz Grotesk BE Bold"/>
              </a:rPr>
              <a:t>STATE AND LOCAL TAXES – INCOME TAX</a:t>
            </a:r>
            <a:endParaRPr lang="en-US" sz="3400" kern="0" dirty="0">
              <a:solidFill>
                <a:schemeClr val="accent1">
                  <a:lumMod val="75000"/>
                </a:schemeClr>
              </a:solidFill>
            </a:endParaRPr>
          </a:p>
        </p:txBody>
      </p:sp>
    </p:spTree>
    <p:extLst>
      <p:ext uri="{BB962C8B-B14F-4D97-AF65-F5344CB8AC3E}">
        <p14:creationId xmlns:p14="http://schemas.microsoft.com/office/powerpoint/2010/main" val="396203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152400" y="2505075"/>
            <a:ext cx="8915400" cy="3680222"/>
          </a:xfrm>
        </p:spPr>
        <p:txBody>
          <a:bodyPr/>
          <a:lstStyle/>
          <a:p>
            <a:pPr marL="0" lvl="1" indent="0">
              <a:buNone/>
            </a:pPr>
            <a:r>
              <a:rPr lang="en-US" sz="2800" dirty="0">
                <a:latin typeface="Akzidenz Grotesk BE"/>
                <a:cs typeface="Akzidenz Grotesk BE"/>
              </a:rPr>
              <a:t>DIRECT PROCUREMENT/STATUTORY PROVISIONS/</a:t>
            </a:r>
            <a:r>
              <a:rPr lang="en-US" sz="2800" dirty="0">
                <a:solidFill>
                  <a:srgbClr val="FF0000"/>
                </a:solidFill>
                <a:latin typeface="Akzidenz Grotesk BE"/>
                <a:cs typeface="Akzidenz Grotesk BE"/>
              </a:rPr>
              <a:t>DIRECT PLACEMENTS</a:t>
            </a:r>
          </a:p>
          <a:p>
            <a:pPr marL="0" lvl="1" indent="0">
              <a:buFont typeface="Wingdings" panose="05000000000000000000" pitchFamily="2" charset="2"/>
              <a:buChar char="Ø"/>
            </a:pPr>
            <a:r>
              <a:rPr lang="en-US" sz="2600" dirty="0">
                <a:latin typeface="Akzidenz Grotesk BE"/>
                <a:cs typeface="Akzidenz Grotesk BE"/>
              </a:rPr>
              <a:t>COMPARISON OF PROVISIONS</a:t>
            </a:r>
          </a:p>
          <a:p>
            <a:pPr marL="400050" lvl="1" indent="-87313"/>
            <a:r>
              <a:rPr lang="de-DE" sz="2400" dirty="0">
                <a:latin typeface="Akzidenz Grotesk BE"/>
                <a:cs typeface="Akzidenz Grotesk BE"/>
              </a:rPr>
              <a:t>CALIFORNIA INS. LAW  § 1760(a)</a:t>
            </a:r>
          </a:p>
          <a:p>
            <a:pPr marL="400050" lvl="1" indent="0">
              <a:buNone/>
            </a:pPr>
            <a:r>
              <a:rPr lang="en-US" sz="2400" dirty="0">
                <a:latin typeface="Akzidenz Grotesk BE"/>
                <a:cs typeface="Akzidenz Grotesk BE"/>
              </a:rPr>
              <a:t>“Any person may negotiate and effect insurance to protect himself, herself, or itself against loss, damage, or liability with any </a:t>
            </a:r>
            <a:r>
              <a:rPr lang="en-US" sz="2400" dirty="0" err="1">
                <a:latin typeface="Akzidenz Grotesk BE"/>
                <a:cs typeface="Akzidenz Grotesk BE"/>
              </a:rPr>
              <a:t>nonadmitted</a:t>
            </a:r>
            <a:r>
              <a:rPr lang="en-US" sz="2400" dirty="0">
                <a:latin typeface="Akzidenz Grotesk BE"/>
                <a:cs typeface="Akzidenz Grotesk BE"/>
              </a:rPr>
              <a:t> insurer.”</a:t>
            </a:r>
            <a:endParaRPr lang="de-DE" sz="2400" dirty="0">
              <a:latin typeface="Akzidenz Grotesk BE"/>
              <a:cs typeface="Akzidenz Grotesk BE"/>
            </a:endParaRPr>
          </a:p>
          <a:p>
            <a:pPr marL="400050" lvl="1" indent="-87313"/>
            <a:r>
              <a:rPr lang="en-US" sz="2400" dirty="0">
                <a:latin typeface="Akzidenz Grotesk BE"/>
                <a:cs typeface="Akzidenz Grotesk BE"/>
              </a:rPr>
              <a:t>NOT FORMULATED AS EXCEPTION TO DOING BUSINESS LAW</a:t>
            </a:r>
          </a:p>
        </p:txBody>
      </p:sp>
      <p:sp>
        <p:nvSpPr>
          <p:cNvPr id="5" name="Rectangle 2"/>
          <p:cNvSpPr>
            <a:spLocks noGrp="1" noChangeArrowheads="1"/>
          </p:cNvSpPr>
          <p:nvPr>
            <p:ph type="title"/>
          </p:nvPr>
        </p:nvSpPr>
        <p:spPr>
          <a:xfrm>
            <a:off x="152400" y="1743076"/>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3398495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152400" y="2419351"/>
            <a:ext cx="8839200" cy="3966859"/>
          </a:xfrm>
        </p:spPr>
        <p:txBody>
          <a:bodyPr/>
          <a:lstStyle/>
          <a:p>
            <a:pPr marL="0" lvl="1" indent="0">
              <a:buNone/>
            </a:pPr>
            <a:r>
              <a:rPr lang="en-US" sz="2800" dirty="0">
                <a:latin typeface="Akzidenz Grotesk BE"/>
                <a:cs typeface="Akzidenz Grotesk BE"/>
              </a:rPr>
              <a:t>DIRECT PROCUREMENT/STATUTORY PROVISIONS/</a:t>
            </a:r>
            <a:r>
              <a:rPr lang="en-US" sz="2800" dirty="0">
                <a:solidFill>
                  <a:srgbClr val="FF0000"/>
                </a:solidFill>
                <a:latin typeface="Akzidenz Grotesk BE"/>
                <a:cs typeface="Akzidenz Grotesk BE"/>
              </a:rPr>
              <a:t>DIRECT PLACEMENTS</a:t>
            </a:r>
          </a:p>
          <a:p>
            <a:pPr marL="172641" lvl="1" indent="-172641">
              <a:buFont typeface="Wingdings" panose="05000000000000000000" pitchFamily="2" charset="2"/>
              <a:buChar char="Ø"/>
            </a:pPr>
            <a:r>
              <a:rPr lang="en-US" sz="2600" dirty="0">
                <a:latin typeface="Akzidenz Grotesk BE"/>
                <a:cs typeface="Akzidenz Grotesk BE"/>
              </a:rPr>
              <a:t>REQUIREMENT THAT ELEMENTS TO TRANSACTION OCCUR OUTSIDE THE STATE</a:t>
            </a:r>
          </a:p>
          <a:p>
            <a:pPr marL="255588" lvl="1" indent="-87313"/>
            <a:r>
              <a:rPr lang="en-US" sz="2400" dirty="0">
                <a:latin typeface="Akzidenz Grotesk BE"/>
                <a:cs typeface="Akzidenz Grotesk BE"/>
              </a:rPr>
              <a:t>NEGOTIATION</a:t>
            </a:r>
          </a:p>
          <a:p>
            <a:pPr marL="255588" lvl="1" indent="-87313"/>
            <a:r>
              <a:rPr lang="en-US" sz="2400" dirty="0">
                <a:latin typeface="Akzidenz Grotesk BE"/>
                <a:cs typeface="Akzidenz Grotesk BE"/>
              </a:rPr>
              <a:t>ISSUANCE</a:t>
            </a:r>
          </a:p>
          <a:p>
            <a:pPr marL="255588" lvl="1" indent="-87313"/>
            <a:r>
              <a:rPr lang="en-US" sz="2400" dirty="0">
                <a:latin typeface="Akzidenz Grotesk BE"/>
                <a:cs typeface="Akzidenz Grotesk BE"/>
              </a:rPr>
              <a:t>DELIVERY</a:t>
            </a:r>
          </a:p>
          <a:p>
            <a:pPr marL="255588" lvl="1" indent="-87313"/>
            <a:r>
              <a:rPr lang="en-US" sz="2400" dirty="0">
                <a:latin typeface="Akzidenz Grotesk BE"/>
                <a:cs typeface="Akzidenz Grotesk BE"/>
              </a:rPr>
              <a:t>PAYMENT OF PREMIUM</a:t>
            </a:r>
          </a:p>
          <a:p>
            <a:pPr marL="255588" lvl="1" indent="-87313"/>
            <a:r>
              <a:rPr lang="en-US" sz="2400" dirty="0">
                <a:latin typeface="Akzidenz Grotesk BE"/>
                <a:cs typeface="Akzidenz Grotesk BE"/>
              </a:rPr>
              <a:t>NO BROKER/AGENT AS SUCH</a:t>
            </a:r>
          </a:p>
          <a:p>
            <a:pPr marL="255588" lvl="1" indent="-87313"/>
            <a:r>
              <a:rPr lang="en-US" sz="2400" dirty="0">
                <a:latin typeface="Akzidenz Grotesk BE"/>
                <a:cs typeface="Akzidenz Grotesk BE"/>
              </a:rPr>
              <a:t>TELEPHONE/MAIL</a:t>
            </a:r>
          </a:p>
        </p:txBody>
      </p:sp>
      <p:sp>
        <p:nvSpPr>
          <p:cNvPr id="5" name="Rectangle 2"/>
          <p:cNvSpPr>
            <a:spLocks noGrp="1" noChangeArrowheads="1"/>
          </p:cNvSpPr>
          <p:nvPr>
            <p:ph type="title"/>
          </p:nvPr>
        </p:nvSpPr>
        <p:spPr>
          <a:xfrm>
            <a:off x="152400" y="16573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73651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52400" y="2454488"/>
            <a:ext cx="8839200" cy="3660563"/>
          </a:xfrm>
        </p:spPr>
        <p:txBody>
          <a:bodyPr/>
          <a:lstStyle/>
          <a:p>
            <a:pPr marL="0" lvl="1" indent="0">
              <a:buNone/>
            </a:pPr>
            <a:r>
              <a:rPr lang="en-US" sz="2800" dirty="0">
                <a:latin typeface="Akzidenz Grotesk BE"/>
                <a:cs typeface="Akzidenz Grotesk BE"/>
              </a:rPr>
              <a:t>DIRECT PROCUREMENT/STATUTORY PROVISIONS/</a:t>
            </a:r>
            <a:r>
              <a:rPr lang="en-US" sz="2800" dirty="0">
                <a:solidFill>
                  <a:srgbClr val="FF0000"/>
                </a:solidFill>
                <a:latin typeface="Akzidenz Grotesk BE"/>
                <a:cs typeface="Akzidenz Grotesk BE"/>
              </a:rPr>
              <a:t>DIRECT PLACEMENTS</a:t>
            </a:r>
          </a:p>
          <a:p>
            <a:pPr marL="172641" lvl="1" indent="-172641">
              <a:buFont typeface="Wingdings" panose="05000000000000000000" pitchFamily="2" charset="2"/>
              <a:buChar char="Ø"/>
            </a:pPr>
            <a:r>
              <a:rPr lang="en-US" sz="2600" dirty="0">
                <a:latin typeface="Akzidenz Grotesk BE"/>
                <a:cs typeface="Akzidenz Grotesk BE"/>
              </a:rPr>
              <a:t>TAX</a:t>
            </a:r>
          </a:p>
          <a:p>
            <a:pPr marL="255588" lvl="1" indent="-28575"/>
            <a:r>
              <a:rPr lang="en-US" sz="2400" dirty="0">
                <a:latin typeface="Akzidenz Grotesk BE"/>
                <a:cs typeface="Akzidenz Grotesk BE"/>
              </a:rPr>
              <a:t>MOST STATES TAX DIRECT PLACEMENTS</a:t>
            </a:r>
          </a:p>
          <a:p>
            <a:pPr marL="255588" lvl="1" indent="-28575"/>
            <a:r>
              <a:rPr lang="en-US" sz="2400" dirty="0">
                <a:latin typeface="Akzidenz Grotesk BE"/>
                <a:cs typeface="Akzidenz Grotesk BE"/>
              </a:rPr>
              <a:t>RATE</a:t>
            </a:r>
          </a:p>
          <a:p>
            <a:pPr marL="255588" lvl="1" indent="-28575"/>
            <a:r>
              <a:rPr lang="en-US" sz="2400" dirty="0">
                <a:latin typeface="Akzidenz Grotesk BE"/>
                <a:cs typeface="Akzidenz Grotesk BE"/>
              </a:rPr>
              <a:t>OBLIGATION TO FILE AND PAY</a:t>
            </a:r>
          </a:p>
          <a:p>
            <a:pPr marL="342900" lvl="1" indent="-115888"/>
            <a:r>
              <a:rPr lang="en-US" sz="2400" dirty="0">
                <a:latin typeface="Akzidenz Grotesk BE"/>
                <a:cs typeface="Akzidenz Grotesk BE"/>
              </a:rPr>
              <a:t>FORMULATIONS SLIGHTLY DIFFERENT FROM STATE TO STATE</a:t>
            </a:r>
          </a:p>
        </p:txBody>
      </p:sp>
      <p:sp>
        <p:nvSpPr>
          <p:cNvPr id="5" name="Rectangle 2"/>
          <p:cNvSpPr>
            <a:spLocks noGrp="1" noChangeArrowheads="1"/>
          </p:cNvSpPr>
          <p:nvPr>
            <p:ph type="title"/>
          </p:nvPr>
        </p:nvSpPr>
        <p:spPr>
          <a:xfrm>
            <a:off x="152400" y="1695451"/>
            <a:ext cx="8839200" cy="496491"/>
          </a:xfrm>
        </p:spPr>
        <p:txBody>
          <a:bodyPr lIns="0" tIns="0" rIns="0" bIns="0" anchor="ctr" anchorCtr="0">
            <a:noAutofit/>
          </a:bodyPr>
          <a:lstStyle/>
          <a:p>
            <a:r>
              <a:rPr lang="en-US" sz="3600" dirty="0">
                <a:solidFill>
                  <a:schemeClr val="accent1">
                    <a:lumMod val="75000"/>
                  </a:schemeClr>
                </a:solidFill>
                <a:latin typeface="Akzidenz Grotesk BE Bold"/>
                <a:cs typeface="Akzidenz Grotesk BE Bold"/>
              </a:rPr>
              <a:t>PRE-DODD FRANK</a:t>
            </a:r>
          </a:p>
        </p:txBody>
      </p:sp>
    </p:spTree>
    <p:extLst>
      <p:ext uri="{BB962C8B-B14F-4D97-AF65-F5344CB8AC3E}">
        <p14:creationId xmlns:p14="http://schemas.microsoft.com/office/powerpoint/2010/main" val="210269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IA_REV-standard" id="{2AC94FE6-2517-0246-AFE7-5F45BCAA557B}" vid="{E257C8C1-C88A-5D4D-913A-557BC3CF74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CCIA_REV-standard</Template>
  <TotalTime>0</TotalTime>
  <Words>3547</Words>
  <Application>Microsoft Office PowerPoint</Application>
  <PresentationFormat>On-screen Show (4:3)</PresentationFormat>
  <Paragraphs>495</Paragraphs>
  <Slides>65</Slides>
  <Notes>29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7" baseType="lpstr">
      <vt:lpstr>MS PGothic</vt:lpstr>
      <vt:lpstr>MS PGothic</vt:lpstr>
      <vt:lpstr>Akzidenz Grotesk BE</vt:lpstr>
      <vt:lpstr>Akzidenz Grotesk BE Bold</vt:lpstr>
      <vt:lpstr>Arial</vt:lpstr>
      <vt:lpstr>Calibri</vt:lpstr>
      <vt:lpstr>Lucida Grande</vt:lpstr>
      <vt:lpstr>Times New Roman</vt:lpstr>
      <vt:lpstr>Wingdings</vt:lpstr>
      <vt:lpstr>Office Theme</vt:lpstr>
      <vt:lpstr>Clip</vt:lpstr>
      <vt:lpstr>CorelDRAW</vt:lpstr>
      <vt:lpstr>PowerPoint Presentation</vt:lpstr>
      <vt:lpstr>SELF PROCUREMENT</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PRE-DODD FRANK</vt:lpstr>
      <vt:lpstr>DODD FRANK</vt:lpstr>
      <vt:lpstr>DODD FRANK</vt:lpstr>
      <vt:lpstr>DODD FRANK</vt:lpstr>
      <vt:lpstr>DODD FRANK</vt:lpstr>
      <vt:lpstr>DODD FRANK</vt:lpstr>
      <vt:lpstr>DODD FRANK</vt:lpstr>
      <vt:lpstr>DODD FRANK</vt:lpstr>
      <vt:lpstr>DODD FRANK</vt:lpstr>
      <vt:lpstr>DODD FRANK CONSEQUENCES</vt:lpstr>
      <vt:lpstr>INDIVIDUAL STATE ISSUES:  WASHINGTON/ MICROSOFT</vt:lpstr>
      <vt:lpstr>INDIVIDUAL STATE ISSUES:  WASHINGTON/ MICROSOFT</vt:lpstr>
      <vt:lpstr>INDIVIDUAL STATE ISSUES:  WASHINGTON/ MICROSOFT</vt:lpstr>
      <vt:lpstr>INDIVIDUAL STATE ISSUES:  WASHINGTON/ MICROSOFT</vt:lpstr>
      <vt:lpstr>INDIVIDUAL STATE ISSUES:  WASHINGTON/ MICROSOFT</vt:lpstr>
      <vt:lpstr>INDIVIDUAL STATE ISSUES:  WASHINGTON/ MICROSOFT</vt:lpstr>
      <vt:lpstr>INDIVIDUAL STATE ISSUES:  WASHINGTON/ MICROSOFT</vt:lpstr>
      <vt:lpstr>INDIVIDUAL STATE ISSUES:  WASHINGTON/ MICROSOFT</vt:lpstr>
      <vt:lpstr>INDIVIDUAL STATE ISSUES:  WASHINGTON/ MICROSOFT</vt:lpstr>
      <vt:lpstr>INDIVIDUAL STATE ISSUES:  ILLINOIS</vt:lpstr>
      <vt:lpstr>INDIVIDUAL STATE ISSUES:  ILLINOIS</vt:lpstr>
      <vt:lpstr>INDIVIDUAL STATE ISSUES:  TEXAS</vt:lpstr>
      <vt:lpstr>INDIVIDUAL STATE ISSUES:  TEXAS</vt:lpstr>
      <vt:lpstr>PowerPoint Presentation</vt:lpstr>
      <vt:lpstr>PowerPoint Presentation</vt:lpstr>
      <vt:lpstr>INDIVIDUAL STATE TAX ISSUES: NEW JERSEY JOHNSON &amp; JOHNSON v. DIRECTOR</vt:lpstr>
      <vt:lpstr>INDIVIDUAL STATE TAX ISSUES: NEW JERSEY JOHNSON &amp; JOHNSON v. DIRECTOR</vt:lpstr>
      <vt:lpstr>STATE AND LOCAL TAXES – INCOME 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DiCenso</dc:creator>
  <cp:lastModifiedBy>Halpern, Betty</cp:lastModifiedBy>
  <cp:revision>21</cp:revision>
  <cp:lastPrinted>2019-04-18T14:51:14Z</cp:lastPrinted>
  <dcterms:created xsi:type="dcterms:W3CDTF">2019-04-01T15:09:27Z</dcterms:created>
  <dcterms:modified xsi:type="dcterms:W3CDTF">2019-04-18T14:53:01Z</dcterms:modified>
</cp:coreProperties>
</file>