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64" r:id="rId4"/>
    <p:sldId id="269" r:id="rId5"/>
    <p:sldId id="259" r:id="rId6"/>
    <p:sldId id="262" r:id="rId7"/>
    <p:sldId id="261" r:id="rId8"/>
    <p:sldId id="27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9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66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3435"/>
            <a:ext cx="7886700" cy="333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616502"/>
            <a:ext cx="7886700" cy="20399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Scott Sobel, Senior Consultant, Aon Risk Financing &amp; Captive Consulting</a:t>
            </a:r>
          </a:p>
          <a:p>
            <a:pPr marL="0" indent="0">
              <a:buNone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Adam Peckman, Global Practice Leader – Risk Consulting, Cyber Solutions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170781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Session 8: Innovative Uses of Captives: Cyber and Beyond</a:t>
            </a:r>
          </a:p>
        </p:txBody>
      </p:sp>
    </p:spTree>
    <p:extLst>
      <p:ext uri="{BB962C8B-B14F-4D97-AF65-F5344CB8AC3E}">
        <p14:creationId xmlns:p14="http://schemas.microsoft.com/office/powerpoint/2010/main" val="191349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Captive Decision Making</a:t>
            </a:r>
          </a:p>
          <a:p>
            <a:r>
              <a:rPr lang="en-GB" sz="1400" dirty="0"/>
              <a:t>Broker Guidance remains the premium determinant of choice for the vast majority of Aon managed captives</a:t>
            </a:r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008B3B-E106-4404-BFC5-68C83BDC8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2180"/>
              </p:ext>
            </p:extLst>
          </p:nvPr>
        </p:nvGraphicFramePr>
        <p:xfrm>
          <a:off x="738552" y="2686920"/>
          <a:ext cx="4363769" cy="183232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469719">
                  <a:extLst>
                    <a:ext uri="{9D8B030D-6E8A-4147-A177-3AD203B41FA5}">
                      <a16:colId xmlns:a16="http://schemas.microsoft.com/office/drawing/2014/main" val="2489009755"/>
                    </a:ext>
                  </a:extLst>
                </a:gridCol>
                <a:gridCol w="894050">
                  <a:extLst>
                    <a:ext uri="{9D8B030D-6E8A-4147-A177-3AD203B41FA5}">
                      <a16:colId xmlns:a16="http://schemas.microsoft.com/office/drawing/2014/main" val="3244732299"/>
                    </a:ext>
                  </a:extLst>
                </a:gridCol>
              </a:tblGrid>
              <a:tr h="36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Financial Analysis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0764542"/>
                  </a:ext>
                </a:extLst>
              </a:tr>
              <a:tr h="36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Qualitative risk assessments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229836"/>
                  </a:ext>
                </a:extLst>
              </a:tr>
              <a:tr h="36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Peer Market Benchmarking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909799"/>
                  </a:ext>
                </a:extLst>
              </a:tr>
              <a:tr h="36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 Intuition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9625735"/>
                  </a:ext>
                </a:extLst>
              </a:tr>
              <a:tr h="36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Broker Guidance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869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95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Unlocking Future Growth and Value</a:t>
            </a:r>
          </a:p>
          <a:p>
            <a:r>
              <a:rPr lang="en-GB" sz="1400" dirty="0"/>
              <a:t>Broker Guidance remains the premium determinant of choice for the vast majority of Aon managed captives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CEAB00-7EF4-4766-A375-861B67227341}"/>
              </a:ext>
            </a:extLst>
          </p:cNvPr>
          <p:cNvSpPr txBox="1"/>
          <p:nvPr/>
        </p:nvSpPr>
        <p:spPr>
          <a:xfrm>
            <a:off x="729762" y="2813538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Cyber Risk needs to be integrated in to the broader Risk Management Framework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CSOs / CISOs leverage the Captive as a strategic tool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capacity available for innovative coverage components</a:t>
            </a:r>
          </a:p>
        </p:txBody>
      </p:sp>
    </p:spTree>
    <p:extLst>
      <p:ext uri="{BB962C8B-B14F-4D97-AF65-F5344CB8AC3E}">
        <p14:creationId xmlns:p14="http://schemas.microsoft.com/office/powerpoint/2010/main" val="78509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121827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Risk Managers driving the strategy</a:t>
            </a:r>
          </a:p>
          <a:p>
            <a:r>
              <a:rPr lang="en-GB" sz="1400" dirty="0"/>
              <a:t>Risk Managers need to take a more active role in facilitating the evaluation of Cyber Risk across functions and empowered by proven risk management techniques</a:t>
            </a:r>
            <a:endParaRPr lang="en-US" sz="1400" dirty="0"/>
          </a:p>
        </p:txBody>
      </p:sp>
      <p:sp>
        <p:nvSpPr>
          <p:cNvPr id="129" name="Freeform 18">
            <a:extLst>
              <a:ext uri="{FF2B5EF4-FFF2-40B4-BE49-F238E27FC236}">
                <a16:creationId xmlns:a16="http://schemas.microsoft.com/office/drawing/2014/main" id="{2E7292D0-3436-435B-B0E9-76612F2E3C37}"/>
              </a:ext>
            </a:extLst>
          </p:cNvPr>
          <p:cNvSpPr>
            <a:spLocks noChangeAspect="1"/>
          </p:cNvSpPr>
          <p:nvPr/>
        </p:nvSpPr>
        <p:spPr bwMode="auto">
          <a:xfrm>
            <a:off x="568702" y="2702453"/>
            <a:ext cx="1459942" cy="1656400"/>
          </a:xfrm>
          <a:custGeom>
            <a:avLst/>
            <a:gdLst>
              <a:gd name="T0" fmla="*/ 723 w 723"/>
              <a:gd name="T1" fmla="*/ 626 h 836"/>
              <a:gd name="T2" fmla="*/ 362 w 723"/>
              <a:gd name="T3" fmla="*/ 836 h 836"/>
              <a:gd name="T4" fmla="*/ 0 w 723"/>
              <a:gd name="T5" fmla="*/ 626 h 836"/>
              <a:gd name="T6" fmla="*/ 0 w 723"/>
              <a:gd name="T7" fmla="*/ 210 h 836"/>
              <a:gd name="T8" fmla="*/ 362 w 723"/>
              <a:gd name="T9" fmla="*/ 0 h 836"/>
              <a:gd name="T10" fmla="*/ 723 w 723"/>
              <a:gd name="T11" fmla="*/ 210 h 836"/>
              <a:gd name="T12" fmla="*/ 723 w 723"/>
              <a:gd name="T13" fmla="*/ 62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6">
                <a:moveTo>
                  <a:pt x="723" y="626"/>
                </a:moveTo>
                <a:lnTo>
                  <a:pt x="362" y="836"/>
                </a:lnTo>
                <a:lnTo>
                  <a:pt x="0" y="626"/>
                </a:lnTo>
                <a:lnTo>
                  <a:pt x="0" y="210"/>
                </a:lnTo>
                <a:lnTo>
                  <a:pt x="362" y="0"/>
                </a:lnTo>
                <a:lnTo>
                  <a:pt x="723" y="210"/>
                </a:lnTo>
                <a:lnTo>
                  <a:pt x="723" y="626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32400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</a:rPr>
              <a:t>Assess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30" name="Freeform 7">
            <a:extLst>
              <a:ext uri="{FF2B5EF4-FFF2-40B4-BE49-F238E27FC236}">
                <a16:creationId xmlns:a16="http://schemas.microsoft.com/office/drawing/2014/main" id="{F429C5DD-5704-4979-924F-2EB01D55FB22}"/>
              </a:ext>
            </a:extLst>
          </p:cNvPr>
          <p:cNvSpPr>
            <a:spLocks noChangeAspect="1"/>
          </p:cNvSpPr>
          <p:nvPr/>
        </p:nvSpPr>
        <p:spPr bwMode="auto">
          <a:xfrm>
            <a:off x="5709724" y="2711942"/>
            <a:ext cx="1459942" cy="1656400"/>
          </a:xfrm>
          <a:custGeom>
            <a:avLst/>
            <a:gdLst>
              <a:gd name="T0" fmla="*/ 723 w 723"/>
              <a:gd name="T1" fmla="*/ 626 h 836"/>
              <a:gd name="T2" fmla="*/ 362 w 723"/>
              <a:gd name="T3" fmla="*/ 836 h 836"/>
              <a:gd name="T4" fmla="*/ 0 w 723"/>
              <a:gd name="T5" fmla="*/ 626 h 836"/>
              <a:gd name="T6" fmla="*/ 0 w 723"/>
              <a:gd name="T7" fmla="*/ 210 h 836"/>
              <a:gd name="T8" fmla="*/ 362 w 723"/>
              <a:gd name="T9" fmla="*/ 0 h 836"/>
              <a:gd name="T10" fmla="*/ 723 w 723"/>
              <a:gd name="T11" fmla="*/ 210 h 836"/>
              <a:gd name="T12" fmla="*/ 723 w 723"/>
              <a:gd name="T13" fmla="*/ 62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6">
                <a:moveTo>
                  <a:pt x="723" y="626"/>
                </a:moveTo>
                <a:lnTo>
                  <a:pt x="362" y="836"/>
                </a:lnTo>
                <a:lnTo>
                  <a:pt x="0" y="626"/>
                </a:lnTo>
                <a:lnTo>
                  <a:pt x="0" y="210"/>
                </a:lnTo>
                <a:lnTo>
                  <a:pt x="362" y="0"/>
                </a:lnTo>
                <a:lnTo>
                  <a:pt x="723" y="210"/>
                </a:lnTo>
                <a:lnTo>
                  <a:pt x="723" y="626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36000" tIns="32400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</a:rPr>
              <a:t>Captive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F45A980-01DD-46A8-A5AA-ADD347223076}"/>
              </a:ext>
            </a:extLst>
          </p:cNvPr>
          <p:cNvCxnSpPr>
            <a:cxnSpLocks/>
          </p:cNvCxnSpPr>
          <p:nvPr/>
        </p:nvCxnSpPr>
        <p:spPr bwMode="auto">
          <a:xfrm flipV="1">
            <a:off x="2028644" y="3530342"/>
            <a:ext cx="3681080" cy="2889"/>
          </a:xfrm>
          <a:prstGeom prst="straightConnector1">
            <a:avLst/>
          </a:prstGeom>
          <a:solidFill>
            <a:srgbClr val="F0AB00"/>
          </a:solidFill>
          <a:ln w="508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Freeform 18">
            <a:extLst>
              <a:ext uri="{FF2B5EF4-FFF2-40B4-BE49-F238E27FC236}">
                <a16:creationId xmlns:a16="http://schemas.microsoft.com/office/drawing/2014/main" id="{2FA8A738-3866-480B-B85D-69E8A4EE87B1}"/>
              </a:ext>
            </a:extLst>
          </p:cNvPr>
          <p:cNvSpPr>
            <a:spLocks noChangeAspect="1"/>
          </p:cNvSpPr>
          <p:nvPr/>
        </p:nvSpPr>
        <p:spPr bwMode="auto">
          <a:xfrm>
            <a:off x="3071920" y="2711942"/>
            <a:ext cx="1459942" cy="1656400"/>
          </a:xfrm>
          <a:custGeom>
            <a:avLst/>
            <a:gdLst>
              <a:gd name="T0" fmla="*/ 723 w 723"/>
              <a:gd name="T1" fmla="*/ 626 h 836"/>
              <a:gd name="T2" fmla="*/ 362 w 723"/>
              <a:gd name="T3" fmla="*/ 836 h 836"/>
              <a:gd name="T4" fmla="*/ 0 w 723"/>
              <a:gd name="T5" fmla="*/ 626 h 836"/>
              <a:gd name="T6" fmla="*/ 0 w 723"/>
              <a:gd name="T7" fmla="*/ 210 h 836"/>
              <a:gd name="T8" fmla="*/ 362 w 723"/>
              <a:gd name="T9" fmla="*/ 0 h 836"/>
              <a:gd name="T10" fmla="*/ 723 w 723"/>
              <a:gd name="T11" fmla="*/ 210 h 836"/>
              <a:gd name="T12" fmla="*/ 723 w 723"/>
              <a:gd name="T13" fmla="*/ 62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6">
                <a:moveTo>
                  <a:pt x="723" y="626"/>
                </a:moveTo>
                <a:lnTo>
                  <a:pt x="362" y="836"/>
                </a:lnTo>
                <a:lnTo>
                  <a:pt x="0" y="626"/>
                </a:lnTo>
                <a:lnTo>
                  <a:pt x="0" y="210"/>
                </a:lnTo>
                <a:lnTo>
                  <a:pt x="362" y="0"/>
                </a:lnTo>
                <a:lnTo>
                  <a:pt x="723" y="210"/>
                </a:lnTo>
                <a:lnTo>
                  <a:pt x="723" y="626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36000" tIns="32400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</a:rPr>
              <a:t>Quantify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F1E7AAB-076A-4B0C-9DF2-A36014A46ADA}"/>
              </a:ext>
            </a:extLst>
          </p:cNvPr>
          <p:cNvGrpSpPr>
            <a:grpSpLocks noChangeAspect="1"/>
          </p:cNvGrpSpPr>
          <p:nvPr/>
        </p:nvGrpSpPr>
        <p:grpSpPr>
          <a:xfrm>
            <a:off x="938801" y="3485651"/>
            <a:ext cx="719743" cy="340450"/>
            <a:chOff x="822854" y="2347932"/>
            <a:chExt cx="778383" cy="334541"/>
          </a:xfrm>
        </p:grpSpPr>
        <p:sp>
          <p:nvSpPr>
            <p:cNvPr id="134" name="object 35">
              <a:extLst>
                <a:ext uri="{FF2B5EF4-FFF2-40B4-BE49-F238E27FC236}">
                  <a16:creationId xmlns:a16="http://schemas.microsoft.com/office/drawing/2014/main" id="{B082C73F-A00B-45C4-965A-CD497FCBE72B}"/>
                </a:ext>
              </a:extLst>
            </p:cNvPr>
            <p:cNvSpPr/>
            <p:nvPr/>
          </p:nvSpPr>
          <p:spPr>
            <a:xfrm>
              <a:off x="822854" y="2367496"/>
              <a:ext cx="241935" cy="207498"/>
            </a:xfrm>
            <a:custGeom>
              <a:avLst/>
              <a:gdLst/>
              <a:ahLst/>
              <a:cxnLst/>
              <a:rect l="l" t="t" r="r" b="b"/>
              <a:pathLst>
                <a:path w="241935" h="224789">
                  <a:moveTo>
                    <a:pt x="61010" y="0"/>
                  </a:moveTo>
                  <a:lnTo>
                    <a:pt x="0" y="0"/>
                  </a:lnTo>
                  <a:lnTo>
                    <a:pt x="0" y="46316"/>
                  </a:lnTo>
                  <a:lnTo>
                    <a:pt x="0" y="104419"/>
                  </a:lnTo>
                  <a:lnTo>
                    <a:pt x="9425" y="151029"/>
                  </a:lnTo>
                  <a:lnTo>
                    <a:pt x="35113" y="189134"/>
                  </a:lnTo>
                  <a:lnTo>
                    <a:pt x="73182" y="214847"/>
                  </a:lnTo>
                  <a:lnTo>
                    <a:pt x="119748" y="224282"/>
                  </a:lnTo>
                  <a:lnTo>
                    <a:pt x="122047" y="224282"/>
                  </a:lnTo>
                  <a:lnTo>
                    <a:pt x="168612" y="214847"/>
                  </a:lnTo>
                  <a:lnTo>
                    <a:pt x="206681" y="189134"/>
                  </a:lnTo>
                  <a:lnTo>
                    <a:pt x="232369" y="151029"/>
                  </a:lnTo>
                  <a:lnTo>
                    <a:pt x="241795" y="104419"/>
                  </a:lnTo>
                  <a:lnTo>
                    <a:pt x="241795" y="46316"/>
                  </a:lnTo>
                  <a:lnTo>
                    <a:pt x="241795" y="0"/>
                  </a:lnTo>
                  <a:lnTo>
                    <a:pt x="184416" y="0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5" name="object 36">
              <a:extLst>
                <a:ext uri="{FF2B5EF4-FFF2-40B4-BE49-F238E27FC236}">
                  <a16:creationId xmlns:a16="http://schemas.microsoft.com/office/drawing/2014/main" id="{A697134D-BB16-407B-B3E8-6DDEF245B1B4}"/>
                </a:ext>
              </a:extLst>
            </p:cNvPr>
            <p:cNvSpPr/>
            <p:nvPr/>
          </p:nvSpPr>
          <p:spPr>
            <a:xfrm>
              <a:off x="1299054" y="2433351"/>
              <a:ext cx="68580" cy="80889"/>
            </a:xfrm>
            <a:custGeom>
              <a:avLst/>
              <a:gdLst/>
              <a:ahLst/>
              <a:cxnLst/>
              <a:rect l="l" t="t" r="r" b="b"/>
              <a:pathLst>
                <a:path w="68580" h="87629">
                  <a:moveTo>
                    <a:pt x="0" y="79749"/>
                  </a:moveTo>
                  <a:lnTo>
                    <a:pt x="11629" y="85461"/>
                  </a:lnTo>
                  <a:lnTo>
                    <a:pt x="24331" y="87564"/>
                  </a:lnTo>
                  <a:lnTo>
                    <a:pt x="37231" y="85884"/>
                  </a:lnTo>
                  <a:lnTo>
                    <a:pt x="49453" y="80244"/>
                  </a:lnTo>
                  <a:lnTo>
                    <a:pt x="61842" y="67862"/>
                  </a:lnTo>
                  <a:lnTo>
                    <a:pt x="68314" y="52209"/>
                  </a:lnTo>
                  <a:lnTo>
                    <a:pt x="68465" y="35271"/>
                  </a:lnTo>
                  <a:lnTo>
                    <a:pt x="61887" y="19030"/>
                  </a:lnTo>
                  <a:lnTo>
                    <a:pt x="49515" y="6627"/>
                  </a:lnTo>
                  <a:lnTo>
                    <a:pt x="33877" y="149"/>
                  </a:lnTo>
                  <a:lnTo>
                    <a:pt x="16952" y="0"/>
                  </a:lnTo>
                  <a:lnTo>
                    <a:pt x="723" y="6584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6" name="object 37">
              <a:extLst>
                <a:ext uri="{FF2B5EF4-FFF2-40B4-BE49-F238E27FC236}">
                  <a16:creationId xmlns:a16="http://schemas.microsoft.com/office/drawing/2014/main" id="{DAB55174-E42E-4F8D-8C13-4FD8CC4D3366}"/>
                </a:ext>
              </a:extLst>
            </p:cNvPr>
            <p:cNvSpPr/>
            <p:nvPr/>
          </p:nvSpPr>
          <p:spPr>
            <a:xfrm>
              <a:off x="1302722" y="2453075"/>
              <a:ext cx="42545" cy="39272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0" y="21170"/>
                  </a:moveTo>
                  <a:lnTo>
                    <a:pt x="1666" y="12939"/>
                  </a:lnTo>
                  <a:lnTo>
                    <a:pt x="6207" y="6208"/>
                  </a:lnTo>
                  <a:lnTo>
                    <a:pt x="12933" y="1666"/>
                  </a:lnTo>
                  <a:lnTo>
                    <a:pt x="21158" y="0"/>
                  </a:lnTo>
                  <a:lnTo>
                    <a:pt x="29380" y="1666"/>
                  </a:lnTo>
                  <a:lnTo>
                    <a:pt x="36102" y="6208"/>
                  </a:lnTo>
                  <a:lnTo>
                    <a:pt x="40639" y="12939"/>
                  </a:lnTo>
                  <a:lnTo>
                    <a:pt x="42303" y="21170"/>
                  </a:lnTo>
                  <a:lnTo>
                    <a:pt x="40639" y="29402"/>
                  </a:lnTo>
                  <a:lnTo>
                    <a:pt x="36102" y="36133"/>
                  </a:lnTo>
                  <a:lnTo>
                    <a:pt x="29380" y="40675"/>
                  </a:lnTo>
                  <a:lnTo>
                    <a:pt x="21158" y="42341"/>
                  </a:lnTo>
                  <a:lnTo>
                    <a:pt x="12933" y="40675"/>
                  </a:lnTo>
                  <a:lnTo>
                    <a:pt x="6207" y="36133"/>
                  </a:lnTo>
                  <a:lnTo>
                    <a:pt x="1666" y="29402"/>
                  </a:lnTo>
                  <a:lnTo>
                    <a:pt x="0" y="21170"/>
                  </a:ln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7" name="object 38">
              <a:extLst>
                <a:ext uri="{FF2B5EF4-FFF2-40B4-BE49-F238E27FC236}">
                  <a16:creationId xmlns:a16="http://schemas.microsoft.com/office/drawing/2014/main" id="{E95E42E2-59DF-4F79-8B4C-A2AFACE90537}"/>
                </a:ext>
              </a:extLst>
            </p:cNvPr>
            <p:cNvSpPr/>
            <p:nvPr/>
          </p:nvSpPr>
          <p:spPr>
            <a:xfrm>
              <a:off x="1171978" y="2347932"/>
              <a:ext cx="429259" cy="270803"/>
            </a:xfrm>
            <a:custGeom>
              <a:avLst/>
              <a:gdLst/>
              <a:ahLst/>
              <a:cxnLst/>
              <a:rect l="l" t="t" r="r" b="b"/>
              <a:pathLst>
                <a:path w="429260" h="293370">
                  <a:moveTo>
                    <a:pt x="428853" y="293204"/>
                  </a:moveTo>
                  <a:lnTo>
                    <a:pt x="0" y="293204"/>
                  </a:lnTo>
                  <a:lnTo>
                    <a:pt x="0" y="0"/>
                  </a:lnTo>
                  <a:lnTo>
                    <a:pt x="428853" y="0"/>
                  </a:lnTo>
                  <a:lnTo>
                    <a:pt x="428853" y="293204"/>
                  </a:ln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8" name="object 39">
              <a:extLst>
                <a:ext uri="{FF2B5EF4-FFF2-40B4-BE49-F238E27FC236}">
                  <a16:creationId xmlns:a16="http://schemas.microsoft.com/office/drawing/2014/main" id="{CBD0E561-AF28-4FF0-9957-FA8EEE3F0298}"/>
                </a:ext>
              </a:extLst>
            </p:cNvPr>
            <p:cNvSpPr/>
            <p:nvPr/>
          </p:nvSpPr>
          <p:spPr>
            <a:xfrm>
              <a:off x="1385972" y="2618582"/>
              <a:ext cx="0" cy="63891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68872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9" name="object 40">
              <a:extLst>
                <a:ext uri="{FF2B5EF4-FFF2-40B4-BE49-F238E27FC236}">
                  <a16:creationId xmlns:a16="http://schemas.microsoft.com/office/drawing/2014/main" id="{D2637F06-BA4E-4882-B122-4889CA9A50A9}"/>
                </a:ext>
              </a:extLst>
            </p:cNvPr>
            <p:cNvSpPr/>
            <p:nvPr/>
          </p:nvSpPr>
          <p:spPr>
            <a:xfrm>
              <a:off x="1289745" y="2682155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39">
                  <a:moveTo>
                    <a:pt x="192468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0" name="object 41">
              <a:extLst>
                <a:ext uri="{FF2B5EF4-FFF2-40B4-BE49-F238E27FC236}">
                  <a16:creationId xmlns:a16="http://schemas.microsoft.com/office/drawing/2014/main" id="{8507E3D3-5FB7-407C-9497-1E11695AE17F}"/>
                </a:ext>
              </a:extLst>
            </p:cNvPr>
            <p:cNvSpPr/>
            <p:nvPr/>
          </p:nvSpPr>
          <p:spPr>
            <a:xfrm>
              <a:off x="941663" y="2471645"/>
              <a:ext cx="361950" cy="194603"/>
            </a:xfrm>
            <a:custGeom>
              <a:avLst/>
              <a:gdLst/>
              <a:ahLst/>
              <a:cxnLst/>
              <a:rect l="l" t="t" r="r" b="b"/>
              <a:pathLst>
                <a:path w="361950" h="210820">
                  <a:moveTo>
                    <a:pt x="361847" y="1117"/>
                  </a:moveTo>
                  <a:lnTo>
                    <a:pt x="312750" y="0"/>
                  </a:lnTo>
                  <a:lnTo>
                    <a:pt x="270100" y="565"/>
                  </a:lnTo>
                  <a:lnTo>
                    <a:pt x="233333" y="9860"/>
                  </a:lnTo>
                  <a:lnTo>
                    <a:pt x="201882" y="34929"/>
                  </a:lnTo>
                  <a:lnTo>
                    <a:pt x="175182" y="82817"/>
                  </a:lnTo>
                  <a:lnTo>
                    <a:pt x="167489" y="107905"/>
                  </a:lnTo>
                  <a:lnTo>
                    <a:pt x="161349" y="133651"/>
                  </a:lnTo>
                  <a:lnTo>
                    <a:pt x="153222" y="158497"/>
                  </a:lnTo>
                  <a:lnTo>
                    <a:pt x="139571" y="180886"/>
                  </a:lnTo>
                  <a:lnTo>
                    <a:pt x="118986" y="198297"/>
                  </a:lnTo>
                  <a:lnTo>
                    <a:pt x="94226" y="208393"/>
                  </a:lnTo>
                  <a:lnTo>
                    <a:pt x="67694" y="210198"/>
                  </a:lnTo>
                  <a:lnTo>
                    <a:pt x="41794" y="202743"/>
                  </a:lnTo>
                  <a:lnTo>
                    <a:pt x="20658" y="186443"/>
                  </a:lnTo>
                  <a:lnTo>
                    <a:pt x="6650" y="164004"/>
                  </a:lnTo>
                  <a:lnTo>
                    <a:pt x="0" y="138113"/>
                  </a:lnTo>
                  <a:lnTo>
                    <a:pt x="938" y="111455"/>
                  </a:lnTo>
                </a:path>
              </a:pathLst>
            </a:custGeom>
            <a:ln w="15874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1" name="object 42">
              <a:extLst>
                <a:ext uri="{FF2B5EF4-FFF2-40B4-BE49-F238E27FC236}">
                  <a16:creationId xmlns:a16="http://schemas.microsoft.com/office/drawing/2014/main" id="{2B52AC4A-A9AF-4101-A756-0716869B89CE}"/>
                </a:ext>
              </a:extLst>
            </p:cNvPr>
            <p:cNvSpPr/>
            <p:nvPr/>
          </p:nvSpPr>
          <p:spPr>
            <a:xfrm>
              <a:off x="868418" y="2348246"/>
              <a:ext cx="42545" cy="39272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1145" y="0"/>
                  </a:moveTo>
                  <a:lnTo>
                    <a:pt x="12917" y="1662"/>
                  </a:lnTo>
                  <a:lnTo>
                    <a:pt x="6196" y="6197"/>
                  </a:lnTo>
                  <a:lnTo>
                    <a:pt x="1662" y="12923"/>
                  </a:lnTo>
                  <a:lnTo>
                    <a:pt x="0" y="21158"/>
                  </a:lnTo>
                  <a:lnTo>
                    <a:pt x="1662" y="29393"/>
                  </a:lnTo>
                  <a:lnTo>
                    <a:pt x="6196" y="36118"/>
                  </a:lnTo>
                  <a:lnTo>
                    <a:pt x="12917" y="40653"/>
                  </a:lnTo>
                  <a:lnTo>
                    <a:pt x="21145" y="42316"/>
                  </a:lnTo>
                  <a:lnTo>
                    <a:pt x="29380" y="40653"/>
                  </a:lnTo>
                  <a:lnTo>
                    <a:pt x="36106" y="36118"/>
                  </a:lnTo>
                  <a:lnTo>
                    <a:pt x="40640" y="29393"/>
                  </a:lnTo>
                  <a:lnTo>
                    <a:pt x="42303" y="21158"/>
                  </a:lnTo>
                  <a:lnTo>
                    <a:pt x="40640" y="12923"/>
                  </a:lnTo>
                  <a:lnTo>
                    <a:pt x="36106" y="6197"/>
                  </a:lnTo>
                  <a:lnTo>
                    <a:pt x="29380" y="1662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231F2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2" name="object 43">
              <a:extLst>
                <a:ext uri="{FF2B5EF4-FFF2-40B4-BE49-F238E27FC236}">
                  <a16:creationId xmlns:a16="http://schemas.microsoft.com/office/drawing/2014/main" id="{BEA9A46A-98A8-4885-9443-A39C9C19579C}"/>
                </a:ext>
              </a:extLst>
            </p:cNvPr>
            <p:cNvSpPr/>
            <p:nvPr/>
          </p:nvSpPr>
          <p:spPr>
            <a:xfrm>
              <a:off x="974987" y="2348246"/>
              <a:ext cx="42545" cy="39272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1145" y="0"/>
                  </a:moveTo>
                  <a:lnTo>
                    <a:pt x="12917" y="1662"/>
                  </a:lnTo>
                  <a:lnTo>
                    <a:pt x="6196" y="6197"/>
                  </a:lnTo>
                  <a:lnTo>
                    <a:pt x="1662" y="12923"/>
                  </a:lnTo>
                  <a:lnTo>
                    <a:pt x="0" y="21158"/>
                  </a:lnTo>
                  <a:lnTo>
                    <a:pt x="1662" y="29393"/>
                  </a:lnTo>
                  <a:lnTo>
                    <a:pt x="6196" y="36118"/>
                  </a:lnTo>
                  <a:lnTo>
                    <a:pt x="12917" y="40653"/>
                  </a:lnTo>
                  <a:lnTo>
                    <a:pt x="21145" y="42316"/>
                  </a:lnTo>
                  <a:lnTo>
                    <a:pt x="29380" y="40653"/>
                  </a:lnTo>
                  <a:lnTo>
                    <a:pt x="36106" y="36118"/>
                  </a:lnTo>
                  <a:lnTo>
                    <a:pt x="40640" y="29393"/>
                  </a:lnTo>
                  <a:lnTo>
                    <a:pt x="42303" y="21158"/>
                  </a:lnTo>
                  <a:lnTo>
                    <a:pt x="40640" y="12923"/>
                  </a:lnTo>
                  <a:lnTo>
                    <a:pt x="36106" y="6197"/>
                  </a:lnTo>
                  <a:lnTo>
                    <a:pt x="29380" y="1662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231F2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2D7FE7C-EA69-4192-9B28-386CD04963C3}"/>
              </a:ext>
            </a:extLst>
          </p:cNvPr>
          <p:cNvGrpSpPr>
            <a:grpSpLocks noChangeAspect="1"/>
          </p:cNvGrpSpPr>
          <p:nvPr/>
        </p:nvGrpSpPr>
        <p:grpSpPr>
          <a:xfrm>
            <a:off x="3540080" y="3472749"/>
            <a:ext cx="542326" cy="381933"/>
            <a:chOff x="4159415" y="5003403"/>
            <a:chExt cx="586511" cy="406579"/>
          </a:xfrm>
        </p:grpSpPr>
        <p:sp>
          <p:nvSpPr>
            <p:cNvPr id="144" name="object 77">
              <a:extLst>
                <a:ext uri="{FF2B5EF4-FFF2-40B4-BE49-F238E27FC236}">
                  <a16:creationId xmlns:a16="http://schemas.microsoft.com/office/drawing/2014/main" id="{76474AEF-06E4-4E7A-BCD5-F4AF6CD68962}"/>
                </a:ext>
              </a:extLst>
            </p:cNvPr>
            <p:cNvSpPr/>
            <p:nvPr/>
          </p:nvSpPr>
          <p:spPr>
            <a:xfrm>
              <a:off x="4532566" y="5238532"/>
              <a:ext cx="213360" cy="171450"/>
            </a:xfrm>
            <a:custGeom>
              <a:avLst/>
              <a:gdLst/>
              <a:ahLst/>
              <a:cxnLst/>
              <a:rect l="l" t="t" r="r" b="b"/>
              <a:pathLst>
                <a:path w="213360" h="171450">
                  <a:moveTo>
                    <a:pt x="74053" y="0"/>
                  </a:moveTo>
                  <a:lnTo>
                    <a:pt x="199288" y="94678"/>
                  </a:lnTo>
                  <a:lnTo>
                    <a:pt x="213233" y="119646"/>
                  </a:lnTo>
                  <a:lnTo>
                    <a:pt x="213171" y="127029"/>
                  </a:lnTo>
                  <a:lnTo>
                    <a:pt x="192913" y="159448"/>
                  </a:lnTo>
                  <a:lnTo>
                    <a:pt x="167741" y="171208"/>
                  </a:lnTo>
                  <a:lnTo>
                    <a:pt x="160603" y="170750"/>
                  </a:lnTo>
                  <a:lnTo>
                    <a:pt x="153763" y="168892"/>
                  </a:lnTo>
                  <a:lnTo>
                    <a:pt x="147426" y="165713"/>
                  </a:lnTo>
                  <a:lnTo>
                    <a:pt x="141795" y="161290"/>
                  </a:lnTo>
                  <a:lnTo>
                    <a:pt x="0" y="24663"/>
                  </a:lnTo>
                </a:path>
              </a:pathLst>
            </a:custGeom>
            <a:ln w="14808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5" name="object 78">
              <a:extLst>
                <a:ext uri="{FF2B5EF4-FFF2-40B4-BE49-F238E27FC236}">
                  <a16:creationId xmlns:a16="http://schemas.microsoft.com/office/drawing/2014/main" id="{F6811591-BB56-4503-9C84-4BBC3EC26325}"/>
                </a:ext>
              </a:extLst>
            </p:cNvPr>
            <p:cNvSpPr/>
            <p:nvPr/>
          </p:nvSpPr>
          <p:spPr>
            <a:xfrm>
              <a:off x="4330733" y="5025442"/>
              <a:ext cx="255904" cy="255904"/>
            </a:xfrm>
            <a:custGeom>
              <a:avLst/>
              <a:gdLst/>
              <a:ahLst/>
              <a:cxnLst/>
              <a:rect l="l" t="t" r="r" b="b"/>
              <a:pathLst>
                <a:path w="255904" h="255904">
                  <a:moveTo>
                    <a:pt x="213326" y="32623"/>
                  </a:moveTo>
                  <a:lnTo>
                    <a:pt x="243626" y="73397"/>
                  </a:lnTo>
                  <a:lnTo>
                    <a:pt x="255539" y="120980"/>
                  </a:lnTo>
                  <a:lnTo>
                    <a:pt x="248743" y="169558"/>
                  </a:lnTo>
                  <a:lnTo>
                    <a:pt x="222915" y="213318"/>
                  </a:lnTo>
                  <a:lnTo>
                    <a:pt x="182147" y="243633"/>
                  </a:lnTo>
                  <a:lnTo>
                    <a:pt x="134569" y="255544"/>
                  </a:lnTo>
                  <a:lnTo>
                    <a:pt x="85992" y="248746"/>
                  </a:lnTo>
                  <a:lnTo>
                    <a:pt x="42232" y="222932"/>
                  </a:lnTo>
                  <a:lnTo>
                    <a:pt x="11915" y="182157"/>
                  </a:lnTo>
                  <a:lnTo>
                    <a:pt x="0" y="134573"/>
                  </a:lnTo>
                  <a:lnTo>
                    <a:pt x="6793" y="85992"/>
                  </a:lnTo>
                  <a:lnTo>
                    <a:pt x="32605" y="42224"/>
                  </a:lnTo>
                  <a:lnTo>
                    <a:pt x="73385" y="11909"/>
                  </a:lnTo>
                  <a:lnTo>
                    <a:pt x="120970" y="0"/>
                  </a:lnTo>
                  <a:lnTo>
                    <a:pt x="169553" y="6802"/>
                  </a:lnTo>
                  <a:lnTo>
                    <a:pt x="213326" y="32623"/>
                  </a:lnTo>
                  <a:close/>
                </a:path>
              </a:pathLst>
            </a:custGeom>
            <a:ln w="14808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6" name="object 79">
              <a:extLst>
                <a:ext uri="{FF2B5EF4-FFF2-40B4-BE49-F238E27FC236}">
                  <a16:creationId xmlns:a16="http://schemas.microsoft.com/office/drawing/2014/main" id="{B9FDB293-6D27-4683-81FD-3466C8951232}"/>
                </a:ext>
              </a:extLst>
            </p:cNvPr>
            <p:cNvSpPr/>
            <p:nvPr/>
          </p:nvSpPr>
          <p:spPr>
            <a:xfrm>
              <a:off x="4462894" y="5118086"/>
              <a:ext cx="77470" cy="118110"/>
            </a:xfrm>
            <a:custGeom>
              <a:avLst/>
              <a:gdLst/>
              <a:ahLst/>
              <a:cxnLst/>
              <a:rect l="l" t="t" r="r" b="b"/>
              <a:pathLst>
                <a:path w="77470" h="118110">
                  <a:moveTo>
                    <a:pt x="70434" y="0"/>
                  </a:moveTo>
                  <a:lnTo>
                    <a:pt x="77333" y="22848"/>
                  </a:lnTo>
                  <a:lnTo>
                    <a:pt x="77457" y="46580"/>
                  </a:lnTo>
                  <a:lnTo>
                    <a:pt x="70723" y="69612"/>
                  </a:lnTo>
                  <a:lnTo>
                    <a:pt x="57048" y="90360"/>
                  </a:lnTo>
                  <a:lnTo>
                    <a:pt x="44678" y="101629"/>
                  </a:lnTo>
                  <a:lnTo>
                    <a:pt x="30738" y="109948"/>
                  </a:lnTo>
                  <a:lnTo>
                    <a:pt x="15691" y="115293"/>
                  </a:lnTo>
                  <a:lnTo>
                    <a:pt x="0" y="117640"/>
                  </a:lnTo>
                </a:path>
              </a:pathLst>
            </a:custGeom>
            <a:ln w="14808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7" name="object 80">
              <a:extLst>
                <a:ext uri="{FF2B5EF4-FFF2-40B4-BE49-F238E27FC236}">
                  <a16:creationId xmlns:a16="http://schemas.microsoft.com/office/drawing/2014/main" id="{9CB1F0D5-119A-40E8-8B33-AB7E3FB947FC}"/>
                </a:ext>
              </a:extLst>
            </p:cNvPr>
            <p:cNvSpPr/>
            <p:nvPr/>
          </p:nvSpPr>
          <p:spPr>
            <a:xfrm>
              <a:off x="4159415" y="500340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9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8" name="object 81">
              <a:extLst>
                <a:ext uri="{FF2B5EF4-FFF2-40B4-BE49-F238E27FC236}">
                  <a16:creationId xmlns:a16="http://schemas.microsoft.com/office/drawing/2014/main" id="{C9B14ACD-6C19-4CF1-A74E-FAE651702855}"/>
                </a:ext>
              </a:extLst>
            </p:cNvPr>
            <p:cNvSpPr/>
            <p:nvPr/>
          </p:nvSpPr>
          <p:spPr>
            <a:xfrm>
              <a:off x="4159415" y="506664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9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9" name="object 82">
              <a:extLst>
                <a:ext uri="{FF2B5EF4-FFF2-40B4-BE49-F238E27FC236}">
                  <a16:creationId xmlns:a16="http://schemas.microsoft.com/office/drawing/2014/main" id="{3E6A1CDB-0CF1-4314-AFD8-B1F82AE0F388}"/>
                </a:ext>
              </a:extLst>
            </p:cNvPr>
            <p:cNvSpPr/>
            <p:nvPr/>
          </p:nvSpPr>
          <p:spPr>
            <a:xfrm>
              <a:off x="4222661" y="500340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9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0" name="object 83">
              <a:extLst>
                <a:ext uri="{FF2B5EF4-FFF2-40B4-BE49-F238E27FC236}">
                  <a16:creationId xmlns:a16="http://schemas.microsoft.com/office/drawing/2014/main" id="{43925262-1667-4930-8C62-3EE1651D603C}"/>
                </a:ext>
              </a:extLst>
            </p:cNvPr>
            <p:cNvSpPr/>
            <p:nvPr/>
          </p:nvSpPr>
          <p:spPr>
            <a:xfrm>
              <a:off x="4285919" y="506664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9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1" name="object 84">
              <a:extLst>
                <a:ext uri="{FF2B5EF4-FFF2-40B4-BE49-F238E27FC236}">
                  <a16:creationId xmlns:a16="http://schemas.microsoft.com/office/drawing/2014/main" id="{72C4163E-89EF-4F70-AAA5-1D35EE7DD34F}"/>
                </a:ext>
              </a:extLst>
            </p:cNvPr>
            <p:cNvSpPr/>
            <p:nvPr/>
          </p:nvSpPr>
          <p:spPr>
            <a:xfrm>
              <a:off x="4222661" y="512990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9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2" name="object 85">
              <a:extLst>
                <a:ext uri="{FF2B5EF4-FFF2-40B4-BE49-F238E27FC236}">
                  <a16:creationId xmlns:a16="http://schemas.microsoft.com/office/drawing/2014/main" id="{37799641-5F5F-449E-84E4-9EBC978EFE32}"/>
                </a:ext>
              </a:extLst>
            </p:cNvPr>
            <p:cNvSpPr/>
            <p:nvPr/>
          </p:nvSpPr>
          <p:spPr>
            <a:xfrm>
              <a:off x="4222661" y="519315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9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3" name="object 86">
              <a:extLst>
                <a:ext uri="{FF2B5EF4-FFF2-40B4-BE49-F238E27FC236}">
                  <a16:creationId xmlns:a16="http://schemas.microsoft.com/office/drawing/2014/main" id="{C2D293DC-3578-4C2C-90A8-2BB5C7225C64}"/>
                </a:ext>
              </a:extLst>
            </p:cNvPr>
            <p:cNvSpPr/>
            <p:nvPr/>
          </p:nvSpPr>
          <p:spPr>
            <a:xfrm>
              <a:off x="4159415" y="519315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9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4" name="object 87">
              <a:extLst>
                <a:ext uri="{FF2B5EF4-FFF2-40B4-BE49-F238E27FC236}">
                  <a16:creationId xmlns:a16="http://schemas.microsoft.com/office/drawing/2014/main" id="{04528318-C499-4F33-BCED-4957A7562FDA}"/>
                </a:ext>
              </a:extLst>
            </p:cNvPr>
            <p:cNvSpPr/>
            <p:nvPr/>
          </p:nvSpPr>
          <p:spPr>
            <a:xfrm>
              <a:off x="4222673" y="525640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82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5" name="object 88">
              <a:extLst>
                <a:ext uri="{FF2B5EF4-FFF2-40B4-BE49-F238E27FC236}">
                  <a16:creationId xmlns:a16="http://schemas.microsoft.com/office/drawing/2014/main" id="{EA337792-3463-4EC8-B73F-571F9984E500}"/>
                </a:ext>
              </a:extLst>
            </p:cNvPr>
            <p:cNvSpPr/>
            <p:nvPr/>
          </p:nvSpPr>
          <p:spPr>
            <a:xfrm>
              <a:off x="4159415" y="5319652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6" name="object 89">
              <a:extLst>
                <a:ext uri="{FF2B5EF4-FFF2-40B4-BE49-F238E27FC236}">
                  <a16:creationId xmlns:a16="http://schemas.microsoft.com/office/drawing/2014/main" id="{073FE017-9B2D-4CEC-ACB3-18AC2D50A0A0}"/>
                </a:ext>
              </a:extLst>
            </p:cNvPr>
            <p:cNvSpPr/>
            <p:nvPr/>
          </p:nvSpPr>
          <p:spPr>
            <a:xfrm>
              <a:off x="4285919" y="5319652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7" name="object 90">
              <a:extLst>
                <a:ext uri="{FF2B5EF4-FFF2-40B4-BE49-F238E27FC236}">
                  <a16:creationId xmlns:a16="http://schemas.microsoft.com/office/drawing/2014/main" id="{E1B6F426-B05A-4C4F-ADCF-7BD0951D676F}"/>
                </a:ext>
              </a:extLst>
            </p:cNvPr>
            <p:cNvSpPr/>
            <p:nvPr/>
          </p:nvSpPr>
          <p:spPr>
            <a:xfrm>
              <a:off x="4222661" y="538289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8" name="object 91">
              <a:extLst>
                <a:ext uri="{FF2B5EF4-FFF2-40B4-BE49-F238E27FC236}">
                  <a16:creationId xmlns:a16="http://schemas.microsoft.com/office/drawing/2014/main" id="{B4A683FE-9145-4073-BFF2-C593B18DAA36}"/>
                </a:ext>
              </a:extLst>
            </p:cNvPr>
            <p:cNvSpPr/>
            <p:nvPr/>
          </p:nvSpPr>
          <p:spPr>
            <a:xfrm>
              <a:off x="4412424" y="5319652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82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9" name="object 92">
              <a:extLst>
                <a:ext uri="{FF2B5EF4-FFF2-40B4-BE49-F238E27FC236}">
                  <a16:creationId xmlns:a16="http://schemas.microsoft.com/office/drawing/2014/main" id="{1D4D5A80-7FFB-4052-A730-227A99597F1A}"/>
                </a:ext>
              </a:extLst>
            </p:cNvPr>
            <p:cNvSpPr/>
            <p:nvPr/>
          </p:nvSpPr>
          <p:spPr>
            <a:xfrm>
              <a:off x="4412411" y="538289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0" name="object 93">
              <a:extLst>
                <a:ext uri="{FF2B5EF4-FFF2-40B4-BE49-F238E27FC236}">
                  <a16:creationId xmlns:a16="http://schemas.microsoft.com/office/drawing/2014/main" id="{FDE0A4A0-1615-40EE-8FC1-CB5C4537C790}"/>
                </a:ext>
              </a:extLst>
            </p:cNvPr>
            <p:cNvSpPr/>
            <p:nvPr/>
          </p:nvSpPr>
          <p:spPr>
            <a:xfrm>
              <a:off x="4475670" y="538289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1" name="object 94">
              <a:extLst>
                <a:ext uri="{FF2B5EF4-FFF2-40B4-BE49-F238E27FC236}">
                  <a16:creationId xmlns:a16="http://schemas.microsoft.com/office/drawing/2014/main" id="{2216E33B-6776-4242-BAA5-6F6EA56EB97B}"/>
                </a:ext>
              </a:extLst>
            </p:cNvPr>
            <p:cNvSpPr/>
            <p:nvPr/>
          </p:nvSpPr>
          <p:spPr>
            <a:xfrm>
              <a:off x="4538916" y="538289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295" y="0"/>
                  </a:lnTo>
                </a:path>
              </a:pathLst>
            </a:custGeom>
            <a:ln w="28282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C1728E7-1B96-494C-AAAD-B2A35EB30422}"/>
              </a:ext>
            </a:extLst>
          </p:cNvPr>
          <p:cNvGrpSpPr/>
          <p:nvPr/>
        </p:nvGrpSpPr>
        <p:grpSpPr>
          <a:xfrm>
            <a:off x="6207233" y="3443747"/>
            <a:ext cx="454055" cy="371500"/>
            <a:chOff x="7921255" y="454066"/>
            <a:chExt cx="454837" cy="350481"/>
          </a:xfrm>
        </p:grpSpPr>
        <p:sp>
          <p:nvSpPr>
            <p:cNvPr id="163" name="object 4">
              <a:extLst>
                <a:ext uri="{FF2B5EF4-FFF2-40B4-BE49-F238E27FC236}">
                  <a16:creationId xmlns:a16="http://schemas.microsoft.com/office/drawing/2014/main" id="{7772CCC3-B27A-4ED0-A83C-8DBF22BDF25A}"/>
                </a:ext>
              </a:extLst>
            </p:cNvPr>
            <p:cNvSpPr/>
            <p:nvPr/>
          </p:nvSpPr>
          <p:spPr>
            <a:xfrm>
              <a:off x="7921255" y="704755"/>
              <a:ext cx="99792" cy="99792"/>
            </a:xfrm>
            <a:custGeom>
              <a:avLst/>
              <a:gdLst/>
              <a:ahLst/>
              <a:cxnLst/>
              <a:rect l="l" t="t" r="r" b="b"/>
              <a:pathLst>
                <a:path w="130810" h="130809">
                  <a:moveTo>
                    <a:pt x="130543" y="65290"/>
                  </a:moveTo>
                  <a:lnTo>
                    <a:pt x="125415" y="90715"/>
                  </a:lnTo>
                  <a:lnTo>
                    <a:pt x="111431" y="111472"/>
                  </a:lnTo>
                  <a:lnTo>
                    <a:pt x="90686" y="125464"/>
                  </a:lnTo>
                  <a:lnTo>
                    <a:pt x="65277" y="130594"/>
                  </a:lnTo>
                  <a:lnTo>
                    <a:pt x="39872" y="125464"/>
                  </a:lnTo>
                  <a:lnTo>
                    <a:pt x="19123" y="111472"/>
                  </a:lnTo>
                  <a:lnTo>
                    <a:pt x="5131" y="90715"/>
                  </a:lnTo>
                  <a:lnTo>
                    <a:pt x="0" y="65290"/>
                  </a:lnTo>
                  <a:lnTo>
                    <a:pt x="5131" y="39878"/>
                  </a:lnTo>
                  <a:lnTo>
                    <a:pt x="19123" y="19124"/>
                  </a:lnTo>
                  <a:lnTo>
                    <a:pt x="39872" y="5131"/>
                  </a:lnTo>
                  <a:lnTo>
                    <a:pt x="65277" y="0"/>
                  </a:lnTo>
                  <a:lnTo>
                    <a:pt x="90686" y="5131"/>
                  </a:lnTo>
                  <a:lnTo>
                    <a:pt x="111431" y="19124"/>
                  </a:lnTo>
                  <a:lnTo>
                    <a:pt x="125415" y="39878"/>
                  </a:lnTo>
                  <a:lnTo>
                    <a:pt x="130543" y="65290"/>
                  </a:ln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4" name="object 5">
              <a:extLst>
                <a:ext uri="{FF2B5EF4-FFF2-40B4-BE49-F238E27FC236}">
                  <a16:creationId xmlns:a16="http://schemas.microsoft.com/office/drawing/2014/main" id="{E14EE448-0EA8-4D52-AECF-6E953B570A2F}"/>
                </a:ext>
              </a:extLst>
            </p:cNvPr>
            <p:cNvSpPr/>
            <p:nvPr/>
          </p:nvSpPr>
          <p:spPr>
            <a:xfrm>
              <a:off x="8028130" y="591410"/>
              <a:ext cx="337159" cy="163251"/>
            </a:xfrm>
            <a:custGeom>
              <a:avLst/>
              <a:gdLst/>
              <a:ahLst/>
              <a:cxnLst/>
              <a:rect l="l" t="t" r="r" b="b"/>
              <a:pathLst>
                <a:path w="441960" h="213995">
                  <a:moveTo>
                    <a:pt x="0" y="213867"/>
                  </a:moveTo>
                  <a:lnTo>
                    <a:pt x="103454" y="213867"/>
                  </a:lnTo>
                  <a:lnTo>
                    <a:pt x="103454" y="0"/>
                  </a:lnTo>
                  <a:lnTo>
                    <a:pt x="441490" y="0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object 6">
              <a:extLst>
                <a:ext uri="{FF2B5EF4-FFF2-40B4-BE49-F238E27FC236}">
                  <a16:creationId xmlns:a16="http://schemas.microsoft.com/office/drawing/2014/main" id="{3EC3F72E-234E-46AC-BBED-CA35D50EEDAF}"/>
                </a:ext>
              </a:extLst>
            </p:cNvPr>
            <p:cNvSpPr/>
            <p:nvPr/>
          </p:nvSpPr>
          <p:spPr>
            <a:xfrm>
              <a:off x="8179357" y="66071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0" y="0"/>
                  </a:moveTo>
                  <a:lnTo>
                    <a:pt x="96342" y="96380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6" name="object 7">
              <a:extLst>
                <a:ext uri="{FF2B5EF4-FFF2-40B4-BE49-F238E27FC236}">
                  <a16:creationId xmlns:a16="http://schemas.microsoft.com/office/drawing/2014/main" id="{AB078E4E-8E5A-4299-B8C6-CEA467CE6DDD}"/>
                </a:ext>
              </a:extLst>
            </p:cNvPr>
            <p:cNvSpPr/>
            <p:nvPr/>
          </p:nvSpPr>
          <p:spPr>
            <a:xfrm>
              <a:off x="8179357" y="66071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96342" y="0"/>
                  </a:moveTo>
                  <a:lnTo>
                    <a:pt x="0" y="96380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7" name="object 8">
              <a:extLst>
                <a:ext uri="{FF2B5EF4-FFF2-40B4-BE49-F238E27FC236}">
                  <a16:creationId xmlns:a16="http://schemas.microsoft.com/office/drawing/2014/main" id="{DA598C2C-BCA0-417C-9AE5-72A1E7A1E435}"/>
                </a:ext>
              </a:extLst>
            </p:cNvPr>
            <p:cNvSpPr/>
            <p:nvPr/>
          </p:nvSpPr>
          <p:spPr>
            <a:xfrm>
              <a:off x="8179357" y="454066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0" y="0"/>
                  </a:moveTo>
                  <a:lnTo>
                    <a:pt x="96342" y="96393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8" name="object 9">
              <a:extLst>
                <a:ext uri="{FF2B5EF4-FFF2-40B4-BE49-F238E27FC236}">
                  <a16:creationId xmlns:a16="http://schemas.microsoft.com/office/drawing/2014/main" id="{A0A76FF8-A005-47F8-A16E-F43B2B4A524A}"/>
                </a:ext>
              </a:extLst>
            </p:cNvPr>
            <p:cNvSpPr/>
            <p:nvPr/>
          </p:nvSpPr>
          <p:spPr>
            <a:xfrm>
              <a:off x="8179357" y="454066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96342" y="0"/>
                  </a:moveTo>
                  <a:lnTo>
                    <a:pt x="0" y="96393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9" name="object 10">
              <a:extLst>
                <a:ext uri="{FF2B5EF4-FFF2-40B4-BE49-F238E27FC236}">
                  <a16:creationId xmlns:a16="http://schemas.microsoft.com/office/drawing/2014/main" id="{2DCC7613-5E46-48D7-9F59-307A37F3DB87}"/>
                </a:ext>
              </a:extLst>
            </p:cNvPr>
            <p:cNvSpPr/>
            <p:nvPr/>
          </p:nvSpPr>
          <p:spPr>
            <a:xfrm>
              <a:off x="7947589" y="52760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0" y="0"/>
                  </a:moveTo>
                  <a:lnTo>
                    <a:pt x="96354" y="96405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0" name="object 11">
              <a:extLst>
                <a:ext uri="{FF2B5EF4-FFF2-40B4-BE49-F238E27FC236}">
                  <a16:creationId xmlns:a16="http://schemas.microsoft.com/office/drawing/2014/main" id="{EAD1E459-DCCD-4AC6-AEE1-B6479E8B963F}"/>
                </a:ext>
              </a:extLst>
            </p:cNvPr>
            <p:cNvSpPr/>
            <p:nvPr/>
          </p:nvSpPr>
          <p:spPr>
            <a:xfrm>
              <a:off x="7947589" y="52760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96354" y="0"/>
                  </a:moveTo>
                  <a:lnTo>
                    <a:pt x="0" y="96405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1" name="object 12">
              <a:extLst>
                <a:ext uri="{FF2B5EF4-FFF2-40B4-BE49-F238E27FC236}">
                  <a16:creationId xmlns:a16="http://schemas.microsoft.com/office/drawing/2014/main" id="{5C881533-B2C5-4ED6-B373-4AE814A565EB}"/>
                </a:ext>
              </a:extLst>
            </p:cNvPr>
            <p:cNvSpPr/>
            <p:nvPr/>
          </p:nvSpPr>
          <p:spPr>
            <a:xfrm>
              <a:off x="8332009" y="550718"/>
              <a:ext cx="44083" cy="41176"/>
            </a:xfrm>
            <a:custGeom>
              <a:avLst/>
              <a:gdLst/>
              <a:ahLst/>
              <a:cxnLst/>
              <a:rect l="l" t="t" r="r" b="b"/>
              <a:pathLst>
                <a:path w="57785" h="53975">
                  <a:moveTo>
                    <a:pt x="0" y="0"/>
                  </a:moveTo>
                  <a:lnTo>
                    <a:pt x="57238" y="53873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2" name="object 13">
              <a:extLst>
                <a:ext uri="{FF2B5EF4-FFF2-40B4-BE49-F238E27FC236}">
                  <a16:creationId xmlns:a16="http://schemas.microsoft.com/office/drawing/2014/main" id="{477BE77A-41FB-4B7C-9153-7807279F2076}"/>
                </a:ext>
              </a:extLst>
            </p:cNvPr>
            <p:cNvSpPr/>
            <p:nvPr/>
          </p:nvSpPr>
          <p:spPr>
            <a:xfrm>
              <a:off x="8332009" y="591816"/>
              <a:ext cx="44083" cy="41176"/>
            </a:xfrm>
            <a:custGeom>
              <a:avLst/>
              <a:gdLst/>
              <a:ahLst/>
              <a:cxnLst/>
              <a:rect l="l" t="t" r="r" b="b"/>
              <a:pathLst>
                <a:path w="57785" h="53975">
                  <a:moveTo>
                    <a:pt x="0" y="53873"/>
                  </a:moveTo>
                  <a:lnTo>
                    <a:pt x="57238" y="0"/>
                  </a:lnTo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141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1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AFBF38F-3E45-4DA3-8C45-6B0596CD4A21}"/>
              </a:ext>
            </a:extLst>
          </p:cNvPr>
          <p:cNvCxnSpPr>
            <a:cxnSpLocks/>
          </p:cNvCxnSpPr>
          <p:nvPr/>
        </p:nvCxnSpPr>
        <p:spPr bwMode="auto">
          <a:xfrm>
            <a:off x="539269" y="4647997"/>
            <a:ext cx="1980000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C7B90FF-B799-4604-B11B-D3567FD29A2A}"/>
              </a:ext>
            </a:extLst>
          </p:cNvPr>
          <p:cNvCxnSpPr/>
          <p:nvPr/>
        </p:nvCxnSpPr>
        <p:spPr bwMode="auto">
          <a:xfrm>
            <a:off x="3071920" y="4647997"/>
            <a:ext cx="1980000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4F807AC-9513-48E0-9B13-0DD44958DEA0}"/>
              </a:ext>
            </a:extLst>
          </p:cNvPr>
          <p:cNvCxnSpPr/>
          <p:nvPr/>
        </p:nvCxnSpPr>
        <p:spPr bwMode="auto">
          <a:xfrm>
            <a:off x="5685639" y="4647997"/>
            <a:ext cx="1980000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FF60AC0-9403-4B91-B3BA-6945C1D2918D}"/>
              </a:ext>
            </a:extLst>
          </p:cNvPr>
          <p:cNvSpPr/>
          <p:nvPr/>
        </p:nvSpPr>
        <p:spPr>
          <a:xfrm>
            <a:off x="539269" y="4358853"/>
            <a:ext cx="23051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kern="0" dirty="0">
                <a:solidFill>
                  <a:schemeClr val="accent3"/>
                </a:solidFill>
                <a:latin typeface="Arial"/>
                <a:ea typeface="ＭＳ Ｐゴシック"/>
              </a:rPr>
              <a:t>Assess Cyber Risk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294BC5F-C2D8-4CEE-90F8-58672C18C8B1}"/>
              </a:ext>
            </a:extLst>
          </p:cNvPr>
          <p:cNvSpPr/>
          <p:nvPr/>
        </p:nvSpPr>
        <p:spPr>
          <a:xfrm>
            <a:off x="3071920" y="4370998"/>
            <a:ext cx="23051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kern="0" dirty="0">
                <a:solidFill>
                  <a:schemeClr val="accent3"/>
                </a:solidFill>
                <a:latin typeface="Arial"/>
                <a:ea typeface="ＭＳ Ｐゴシック"/>
              </a:rPr>
              <a:t>Model Financial Impact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BCF1E66-2DA1-4531-AC63-CF3CBA719FEC}"/>
              </a:ext>
            </a:extLst>
          </p:cNvPr>
          <p:cNvSpPr/>
          <p:nvPr/>
        </p:nvSpPr>
        <p:spPr>
          <a:xfrm>
            <a:off x="5676193" y="4370998"/>
            <a:ext cx="23051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kern="0" dirty="0">
                <a:solidFill>
                  <a:schemeClr val="accent3"/>
                </a:solidFill>
                <a:latin typeface="Arial"/>
                <a:ea typeface="ＭＳ Ｐゴシック"/>
              </a:rPr>
              <a:t>Design Risk Financing Strategy</a:t>
            </a:r>
          </a:p>
        </p:txBody>
      </p:sp>
      <p:sp>
        <p:nvSpPr>
          <p:cNvPr id="182" name="Arrow: Pentagon 181">
            <a:extLst>
              <a:ext uri="{FF2B5EF4-FFF2-40B4-BE49-F238E27FC236}">
                <a16:creationId xmlns:a16="http://schemas.microsoft.com/office/drawing/2014/main" id="{6AF78CD4-0325-48CC-BA4E-AD6FBC2777BF}"/>
              </a:ext>
            </a:extLst>
          </p:cNvPr>
          <p:cNvSpPr/>
          <p:nvPr/>
        </p:nvSpPr>
        <p:spPr>
          <a:xfrm rot="16200000">
            <a:off x="3941507" y="1289284"/>
            <a:ext cx="288762" cy="7159503"/>
          </a:xfrm>
          <a:prstGeom prst="homePlate">
            <a:avLst>
              <a:gd name="adj" fmla="val 30318"/>
            </a:avLst>
          </a:prstGeom>
          <a:solidFill>
            <a:srgbClr val="9A9A9B"/>
          </a:solidFill>
          <a:ln w="25400" cap="flat" cmpd="sng" algn="ctr">
            <a:solidFill>
              <a:srgbClr val="9A9A9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900" kern="0" dirty="0">
              <a:solidFill>
                <a:prstClr val="white"/>
              </a:solidFill>
              <a:latin typeface="Arial" panose="020B0604020202020204"/>
              <a:ea typeface="ＭＳ Ｐゴシック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A15A612-B3AC-4CB3-80EE-C49889C62945}"/>
              </a:ext>
            </a:extLst>
          </p:cNvPr>
          <p:cNvSpPr txBox="1"/>
          <p:nvPr/>
        </p:nvSpPr>
        <p:spPr>
          <a:xfrm>
            <a:off x="2386149" y="4759490"/>
            <a:ext cx="3340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ＭＳ Ｐゴシック"/>
              </a:rPr>
              <a:t>Alignment on Cyber Risk across the business</a:t>
            </a:r>
          </a:p>
        </p:txBody>
      </p:sp>
      <p:pic>
        <p:nvPicPr>
          <p:cNvPr id="184" name="Picture 21">
            <a:extLst>
              <a:ext uri="{FF2B5EF4-FFF2-40B4-BE49-F238E27FC236}">
                <a16:creationId xmlns:a16="http://schemas.microsoft.com/office/drawing/2014/main" id="{47C334DF-71CD-4EC2-98C5-3C3999B5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D4F5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9" y="5104684"/>
            <a:ext cx="537361" cy="4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2">
            <a:extLst>
              <a:ext uri="{FF2B5EF4-FFF2-40B4-BE49-F238E27FC236}">
                <a16:creationId xmlns:a16="http://schemas.microsoft.com/office/drawing/2014/main" id="{B4235534-901E-4B22-B328-FB4BE29C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4D4F5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2" y="5118444"/>
            <a:ext cx="546919" cy="42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20">
            <a:extLst>
              <a:ext uri="{FF2B5EF4-FFF2-40B4-BE49-F238E27FC236}">
                <a16:creationId xmlns:a16="http://schemas.microsoft.com/office/drawing/2014/main" id="{58F841A9-317F-49FA-BB9B-94E87026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4D4F5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475" y="5102873"/>
            <a:ext cx="541184" cy="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1">
            <a:extLst>
              <a:ext uri="{FF2B5EF4-FFF2-40B4-BE49-F238E27FC236}">
                <a16:creationId xmlns:a16="http://schemas.microsoft.com/office/drawing/2014/main" id="{25031F29-DAEF-4A2F-8A7E-AA8C5E801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4D4F5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t="42845" r="24770" b="14355"/>
          <a:stretch/>
        </p:blipFill>
        <p:spPr bwMode="auto">
          <a:xfrm>
            <a:off x="6291647" y="5091910"/>
            <a:ext cx="514350" cy="5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E58B6500-1E14-43FA-8BB2-12038DC490F9}"/>
              </a:ext>
            </a:extLst>
          </p:cNvPr>
          <p:cNvSpPr/>
          <p:nvPr/>
        </p:nvSpPr>
        <p:spPr>
          <a:xfrm>
            <a:off x="1099143" y="5246161"/>
            <a:ext cx="14201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Executive Leadership</a:t>
            </a:r>
            <a:endParaRPr lang="en-GB" sz="1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0171AA3-5E20-4B79-99E4-D29ADFABF444}"/>
              </a:ext>
            </a:extLst>
          </p:cNvPr>
          <p:cNvSpPr/>
          <p:nvPr/>
        </p:nvSpPr>
        <p:spPr>
          <a:xfrm>
            <a:off x="3004545" y="5246161"/>
            <a:ext cx="1420126" cy="24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CTO/CSO/CISO</a:t>
            </a:r>
            <a:endParaRPr lang="en-GB" sz="1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7CF5768-BA08-4376-AF3D-E26A6ECEB77E}"/>
              </a:ext>
            </a:extLst>
          </p:cNvPr>
          <p:cNvSpPr/>
          <p:nvPr/>
        </p:nvSpPr>
        <p:spPr>
          <a:xfrm>
            <a:off x="4940924" y="5246161"/>
            <a:ext cx="1420126" cy="24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General Counsel</a:t>
            </a:r>
            <a:endParaRPr lang="en-GB" sz="1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39D36E5-F339-4291-984D-7D90A92D1796}"/>
              </a:ext>
            </a:extLst>
          </p:cNvPr>
          <p:cNvSpPr/>
          <p:nvPr/>
        </p:nvSpPr>
        <p:spPr>
          <a:xfrm>
            <a:off x="6828751" y="5246161"/>
            <a:ext cx="1420126" cy="24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Risk Officer</a:t>
            </a:r>
            <a:endParaRPr lang="en-GB" sz="1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832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Rotation of tangible to intangible assets</a:t>
            </a:r>
          </a:p>
          <a:p>
            <a:r>
              <a:rPr lang="en-GB" sz="1400" dirty="0"/>
              <a:t>Tangible Assets vs. Intangible Assets for S&amp;P 500 Companies, 1975-2018 </a:t>
            </a:r>
          </a:p>
          <a:p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F1909-DA3E-47CA-9100-D8B5A930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300809"/>
            <a:ext cx="7685070" cy="36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2400" dirty="0"/>
              <a:t>Dynamic complexity facing Insurance Strategies</a:t>
            </a:r>
          </a:p>
          <a:p>
            <a:r>
              <a:rPr lang="en-GB" sz="1400" kern="0" dirty="0"/>
              <a:t>Evolving challenges facing clients given changes to digital transformation, security threat environment, and regulatory landscape.</a:t>
            </a:r>
          </a:p>
          <a:p>
            <a:endParaRPr lang="en-US" sz="1400" dirty="0"/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997E84BE-6626-4CFF-93DC-F83ABDAAB221}"/>
              </a:ext>
            </a:extLst>
          </p:cNvPr>
          <p:cNvCxnSpPr>
            <a:cxnSpLocks/>
          </p:cNvCxnSpPr>
          <p:nvPr/>
        </p:nvCxnSpPr>
        <p:spPr bwMode="auto">
          <a:xfrm>
            <a:off x="4201042" y="3066225"/>
            <a:ext cx="0" cy="450297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EF6415B-3B42-46A8-A7A0-8A6C5EEFD565}"/>
              </a:ext>
            </a:extLst>
          </p:cNvPr>
          <p:cNvCxnSpPr>
            <a:cxnSpLocks/>
          </p:cNvCxnSpPr>
          <p:nvPr/>
        </p:nvCxnSpPr>
        <p:spPr bwMode="auto">
          <a:xfrm>
            <a:off x="4119146" y="3328365"/>
            <a:ext cx="0" cy="248761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A5B0FAC-C0A9-4FD1-8442-9F869AF9BE89}"/>
              </a:ext>
            </a:extLst>
          </p:cNvPr>
          <p:cNvCxnSpPr>
            <a:cxnSpLocks/>
          </p:cNvCxnSpPr>
          <p:nvPr/>
        </p:nvCxnSpPr>
        <p:spPr bwMode="auto">
          <a:xfrm>
            <a:off x="4038321" y="3208870"/>
            <a:ext cx="0" cy="426041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12BC30A0-6470-45E9-89D5-74906A1B2E18}"/>
              </a:ext>
            </a:extLst>
          </p:cNvPr>
          <p:cNvCxnSpPr>
            <a:cxnSpLocks/>
          </p:cNvCxnSpPr>
          <p:nvPr/>
        </p:nvCxnSpPr>
        <p:spPr bwMode="auto">
          <a:xfrm>
            <a:off x="3608071" y="3427785"/>
            <a:ext cx="286225" cy="273234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61234E9A-E352-43E5-A760-FA662A9FE4C3}"/>
              </a:ext>
            </a:extLst>
          </p:cNvPr>
          <p:cNvCxnSpPr>
            <a:cxnSpLocks/>
          </p:cNvCxnSpPr>
          <p:nvPr/>
        </p:nvCxnSpPr>
        <p:spPr bwMode="auto">
          <a:xfrm>
            <a:off x="3711144" y="3392799"/>
            <a:ext cx="330728" cy="311389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5D377065-B0AF-4ED1-B05D-C49C2E6F428D}"/>
              </a:ext>
            </a:extLst>
          </p:cNvPr>
          <p:cNvCxnSpPr>
            <a:cxnSpLocks/>
          </p:cNvCxnSpPr>
          <p:nvPr/>
        </p:nvCxnSpPr>
        <p:spPr bwMode="auto">
          <a:xfrm>
            <a:off x="3867650" y="3066225"/>
            <a:ext cx="0" cy="467826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89227CBE-2BA0-4D64-9578-1AD48FD8BAD0}"/>
              </a:ext>
            </a:extLst>
          </p:cNvPr>
          <p:cNvCxnSpPr>
            <a:cxnSpLocks/>
          </p:cNvCxnSpPr>
          <p:nvPr/>
        </p:nvCxnSpPr>
        <p:spPr bwMode="auto">
          <a:xfrm>
            <a:off x="3393167" y="3935421"/>
            <a:ext cx="405151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A6E7D096-5ECA-4DD6-A286-3A9785B342FB}"/>
              </a:ext>
            </a:extLst>
          </p:cNvPr>
          <p:cNvCxnSpPr/>
          <p:nvPr/>
        </p:nvCxnSpPr>
        <p:spPr bwMode="auto">
          <a:xfrm>
            <a:off x="3514309" y="3847194"/>
            <a:ext cx="284009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3BCE8069-56E1-4DB0-B70E-576556E03E86}"/>
              </a:ext>
            </a:extLst>
          </p:cNvPr>
          <p:cNvCxnSpPr>
            <a:cxnSpLocks/>
            <a:stCxn id="304" idx="1"/>
          </p:cNvCxnSpPr>
          <p:nvPr/>
        </p:nvCxnSpPr>
        <p:spPr bwMode="auto">
          <a:xfrm flipH="1" flipV="1">
            <a:off x="3617579" y="3575667"/>
            <a:ext cx="183578" cy="175734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7AB8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642D52D2-4F89-45B9-B84C-BC08B5AF6FB8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7499" y="3242749"/>
            <a:ext cx="191194" cy="29343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0CF27C02-8CB7-4AFC-8A9F-3D822515B771}"/>
              </a:ext>
            </a:extLst>
          </p:cNvPr>
          <p:cNvCxnSpPr>
            <a:cxnSpLocks/>
          </p:cNvCxnSpPr>
          <p:nvPr/>
        </p:nvCxnSpPr>
        <p:spPr bwMode="auto">
          <a:xfrm>
            <a:off x="4467147" y="2606965"/>
            <a:ext cx="0" cy="64027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3B036ED-D8B1-4AB1-97A6-2186DE8D108F}"/>
              </a:ext>
            </a:extLst>
          </p:cNvPr>
          <p:cNvSpPr/>
          <p:nvPr/>
        </p:nvSpPr>
        <p:spPr bwMode="auto">
          <a:xfrm>
            <a:off x="1032698" y="2862470"/>
            <a:ext cx="1748256" cy="586487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9896A314-43F2-44C3-9479-C8ED637AB79A}"/>
              </a:ext>
            </a:extLst>
          </p:cNvPr>
          <p:cNvSpPr/>
          <p:nvPr/>
        </p:nvSpPr>
        <p:spPr bwMode="auto">
          <a:xfrm>
            <a:off x="803860" y="3579746"/>
            <a:ext cx="1707322" cy="46618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15DFEC97-B9F6-4DB3-AA32-5B211CD362C2}"/>
              </a:ext>
            </a:extLst>
          </p:cNvPr>
          <p:cNvSpPr/>
          <p:nvPr/>
        </p:nvSpPr>
        <p:spPr bwMode="auto">
          <a:xfrm>
            <a:off x="1007386" y="4271602"/>
            <a:ext cx="1707322" cy="46618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79C420-61D0-4820-81E0-4E099DAEE595}"/>
              </a:ext>
            </a:extLst>
          </p:cNvPr>
          <p:cNvSpPr/>
          <p:nvPr/>
        </p:nvSpPr>
        <p:spPr bwMode="auto">
          <a:xfrm>
            <a:off x="5570763" y="3474991"/>
            <a:ext cx="2810000" cy="76720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088C6780-7A0C-4CD3-B5E3-F841C058B4EC}"/>
              </a:ext>
            </a:extLst>
          </p:cNvPr>
          <p:cNvSpPr/>
          <p:nvPr/>
        </p:nvSpPr>
        <p:spPr bwMode="auto">
          <a:xfrm>
            <a:off x="1122081" y="4806718"/>
            <a:ext cx="2237260" cy="35996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4AD1466-5691-4727-856D-88C21223B849}"/>
              </a:ext>
            </a:extLst>
          </p:cNvPr>
          <p:cNvSpPr/>
          <p:nvPr/>
        </p:nvSpPr>
        <p:spPr bwMode="auto">
          <a:xfrm>
            <a:off x="5122149" y="2604674"/>
            <a:ext cx="3258614" cy="7466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6DF0D12A-4AC4-43B4-981E-B1A8F66D0A4A}"/>
              </a:ext>
            </a:extLst>
          </p:cNvPr>
          <p:cNvSpPr/>
          <p:nvPr/>
        </p:nvSpPr>
        <p:spPr bwMode="auto">
          <a:xfrm>
            <a:off x="5570763" y="4350314"/>
            <a:ext cx="2255033" cy="39704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CBE5C4E-D77B-48C5-9C86-44E08ED9A7F0}"/>
              </a:ext>
            </a:extLst>
          </p:cNvPr>
          <p:cNvSpPr/>
          <p:nvPr/>
        </p:nvSpPr>
        <p:spPr bwMode="auto">
          <a:xfrm>
            <a:off x="4971085" y="4901232"/>
            <a:ext cx="2020121" cy="46618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FBA8FD6-420C-4609-962A-001A8E6E58D1}"/>
              </a:ext>
            </a:extLst>
          </p:cNvPr>
          <p:cNvCxnSpPr>
            <a:cxnSpLocks/>
            <a:endCxn id="320" idx="0"/>
          </p:cNvCxnSpPr>
          <p:nvPr/>
        </p:nvCxnSpPr>
        <p:spPr bwMode="auto">
          <a:xfrm flipH="1" flipV="1">
            <a:off x="4721854" y="4899459"/>
            <a:ext cx="2270024" cy="2628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ABDDD82-0C70-42E8-8E29-588D3C6DA4EE}"/>
              </a:ext>
            </a:extLst>
          </p:cNvPr>
          <p:cNvCxnSpPr>
            <a:cxnSpLocks/>
          </p:cNvCxnSpPr>
          <p:nvPr/>
        </p:nvCxnSpPr>
        <p:spPr bwMode="auto">
          <a:xfrm flipH="1">
            <a:off x="5346536" y="4348386"/>
            <a:ext cx="2478421" cy="0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22DAB642-1B04-4DC2-95A4-31557547F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93799" y="3474991"/>
            <a:ext cx="3386967" cy="0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747E366-5400-4629-AC50-7A97AA9BC13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7147" y="2614108"/>
            <a:ext cx="3913620" cy="0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7A3FBF2D-56D6-4D97-AC96-0003F6E164E6}"/>
              </a:ext>
            </a:extLst>
          </p:cNvPr>
          <p:cNvCxnSpPr>
            <a:cxnSpLocks/>
            <a:stCxn id="318" idx="17"/>
          </p:cNvCxnSpPr>
          <p:nvPr/>
        </p:nvCxnSpPr>
        <p:spPr bwMode="auto">
          <a:xfrm flipH="1">
            <a:off x="1122082" y="5173234"/>
            <a:ext cx="2593112" cy="3450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CDE526A-8294-47D3-896B-4BC00C75BC73}"/>
              </a:ext>
            </a:extLst>
          </p:cNvPr>
          <p:cNvCxnSpPr/>
          <p:nvPr/>
        </p:nvCxnSpPr>
        <p:spPr bwMode="auto">
          <a:xfrm>
            <a:off x="3404749" y="4148370"/>
            <a:ext cx="495969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CA45FB5-25EB-475E-BB15-77ADC431CB4D}"/>
              </a:ext>
            </a:extLst>
          </p:cNvPr>
          <p:cNvCxnSpPr>
            <a:cxnSpLocks/>
          </p:cNvCxnSpPr>
          <p:nvPr/>
        </p:nvCxnSpPr>
        <p:spPr bwMode="auto">
          <a:xfrm flipV="1">
            <a:off x="3798318" y="4340138"/>
            <a:ext cx="70579" cy="9572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7AB8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0AAA0BE-70EE-4C27-8206-8784F20AF436}"/>
              </a:ext>
            </a:extLst>
          </p:cNvPr>
          <p:cNvCxnSpPr>
            <a:cxnSpLocks/>
          </p:cNvCxnSpPr>
          <p:nvPr/>
        </p:nvCxnSpPr>
        <p:spPr bwMode="auto">
          <a:xfrm flipV="1">
            <a:off x="3686303" y="4357394"/>
            <a:ext cx="259365" cy="375264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0083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D6437E72-8F59-48BC-8C17-07F630AB49B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1238" y="4408897"/>
            <a:ext cx="133268" cy="19119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6" name="Freeform 31">
            <a:extLst>
              <a:ext uri="{FF2B5EF4-FFF2-40B4-BE49-F238E27FC236}">
                <a16:creationId xmlns:a16="http://schemas.microsoft.com/office/drawing/2014/main" id="{76F9E3FB-D734-4D66-A9C4-5C9C542F3BED}"/>
              </a:ext>
            </a:extLst>
          </p:cNvPr>
          <p:cNvSpPr>
            <a:spLocks/>
          </p:cNvSpPr>
          <p:nvPr/>
        </p:nvSpPr>
        <p:spPr bwMode="auto">
          <a:xfrm>
            <a:off x="3838160" y="4597499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31864C3-A6C4-4B1E-83A9-493292F684BF}"/>
              </a:ext>
            </a:extLst>
          </p:cNvPr>
          <p:cNvCxnSpPr/>
          <p:nvPr/>
        </p:nvCxnSpPr>
        <p:spPr bwMode="auto">
          <a:xfrm>
            <a:off x="4733301" y="4068351"/>
            <a:ext cx="495969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4B9473FB-3CEC-44B0-80CF-E474B7C86AE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8798" y="3491592"/>
            <a:ext cx="146831" cy="212064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A1A7F48-0795-4A51-B78A-B8394CA6BFF0}"/>
              </a:ext>
            </a:extLst>
          </p:cNvPr>
          <p:cNvCxnSpPr>
            <a:cxnSpLocks/>
          </p:cNvCxnSpPr>
          <p:nvPr/>
        </p:nvCxnSpPr>
        <p:spPr bwMode="auto">
          <a:xfrm flipV="1">
            <a:off x="4609506" y="3390884"/>
            <a:ext cx="201782" cy="289032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7AB8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48BB66F6-E1C2-4A00-BBB4-0D041EEFD484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2974" y="3254386"/>
            <a:ext cx="259365" cy="375264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0083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D718E4B-DF1B-4982-9623-F4D94AB5D20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81983" y="3349883"/>
            <a:ext cx="174763" cy="251445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7425A50B-9075-4B43-ACA2-1FD4A6256A71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1859" y="3445146"/>
            <a:ext cx="133268" cy="19119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0F19A368-3B64-4DF7-88C7-E305E8F07624}"/>
              </a:ext>
            </a:extLst>
          </p:cNvPr>
          <p:cNvCxnSpPr>
            <a:cxnSpLocks/>
          </p:cNvCxnSpPr>
          <p:nvPr/>
        </p:nvCxnSpPr>
        <p:spPr bwMode="auto">
          <a:xfrm flipV="1">
            <a:off x="4502746" y="3399349"/>
            <a:ext cx="0" cy="53163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12DC6A75-36B6-4A96-8C02-DB3047B9C289}"/>
              </a:ext>
            </a:extLst>
          </p:cNvPr>
          <p:cNvCxnSpPr>
            <a:cxnSpLocks/>
          </p:cNvCxnSpPr>
          <p:nvPr/>
        </p:nvCxnSpPr>
        <p:spPr bwMode="auto">
          <a:xfrm>
            <a:off x="4751461" y="3777714"/>
            <a:ext cx="557847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C418FC54-2BF0-4245-BE98-9D925501D097}"/>
              </a:ext>
            </a:extLst>
          </p:cNvPr>
          <p:cNvCxnSpPr>
            <a:cxnSpLocks/>
          </p:cNvCxnSpPr>
          <p:nvPr/>
        </p:nvCxnSpPr>
        <p:spPr bwMode="auto">
          <a:xfrm>
            <a:off x="4751461" y="3855624"/>
            <a:ext cx="260497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A22068BB-5742-46B0-AEFD-4DF298CF4DEF}"/>
              </a:ext>
            </a:extLst>
          </p:cNvPr>
          <p:cNvCxnSpPr>
            <a:cxnSpLocks/>
          </p:cNvCxnSpPr>
          <p:nvPr/>
        </p:nvCxnSpPr>
        <p:spPr bwMode="auto">
          <a:xfrm>
            <a:off x="4060071" y="4449040"/>
            <a:ext cx="0" cy="469573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56DC9CDC-E8A4-4204-A9EB-B2780750B1EC}"/>
              </a:ext>
            </a:extLst>
          </p:cNvPr>
          <p:cNvCxnSpPr>
            <a:cxnSpLocks/>
          </p:cNvCxnSpPr>
          <p:nvPr/>
        </p:nvCxnSpPr>
        <p:spPr bwMode="auto">
          <a:xfrm>
            <a:off x="4123909" y="4485840"/>
            <a:ext cx="0" cy="264587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9501E143-7B07-4C2F-8019-86515FECB056}"/>
              </a:ext>
            </a:extLst>
          </p:cNvPr>
          <p:cNvCxnSpPr>
            <a:cxnSpLocks/>
          </p:cNvCxnSpPr>
          <p:nvPr/>
        </p:nvCxnSpPr>
        <p:spPr bwMode="auto">
          <a:xfrm>
            <a:off x="4123909" y="4747353"/>
            <a:ext cx="109484" cy="126846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5C859CC0-886E-4A7F-8697-4B7529CE2AE8}"/>
              </a:ext>
            </a:extLst>
          </p:cNvPr>
          <p:cNvCxnSpPr/>
          <p:nvPr/>
        </p:nvCxnSpPr>
        <p:spPr bwMode="auto">
          <a:xfrm>
            <a:off x="4581109" y="4388377"/>
            <a:ext cx="0" cy="258383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F41D189A-4174-4E7B-B112-45367BEEBECD}"/>
              </a:ext>
            </a:extLst>
          </p:cNvPr>
          <p:cNvCxnSpPr>
            <a:cxnSpLocks/>
          </p:cNvCxnSpPr>
          <p:nvPr/>
        </p:nvCxnSpPr>
        <p:spPr bwMode="auto">
          <a:xfrm>
            <a:off x="4467149" y="4423138"/>
            <a:ext cx="0" cy="396316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67ACE34-B99C-4C5E-9702-FAFB1C303095}"/>
              </a:ext>
            </a:extLst>
          </p:cNvPr>
          <p:cNvCxnSpPr>
            <a:cxnSpLocks/>
          </p:cNvCxnSpPr>
          <p:nvPr/>
        </p:nvCxnSpPr>
        <p:spPr bwMode="auto">
          <a:xfrm>
            <a:off x="4398546" y="4500701"/>
            <a:ext cx="0" cy="58039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7AB8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E6AB0D-6B62-473E-ABDE-19EFC39125F8}"/>
              </a:ext>
            </a:extLst>
          </p:cNvPr>
          <p:cNvCxnSpPr>
            <a:cxnSpLocks/>
          </p:cNvCxnSpPr>
          <p:nvPr/>
        </p:nvCxnSpPr>
        <p:spPr bwMode="auto">
          <a:xfrm>
            <a:off x="4657309" y="4344047"/>
            <a:ext cx="155674" cy="251272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A6FF538D-9456-4B8B-AD80-ACF83BE55236}"/>
              </a:ext>
            </a:extLst>
          </p:cNvPr>
          <p:cNvCxnSpPr/>
          <p:nvPr/>
        </p:nvCxnSpPr>
        <p:spPr bwMode="auto">
          <a:xfrm>
            <a:off x="4751461" y="4242320"/>
            <a:ext cx="439248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4" name="Hexagon 21">
            <a:extLst>
              <a:ext uri="{FF2B5EF4-FFF2-40B4-BE49-F238E27FC236}">
                <a16:creationId xmlns:a16="http://schemas.microsoft.com/office/drawing/2014/main" id="{8C613CD0-1EB6-4173-BA17-80DDBEE5B36F}"/>
              </a:ext>
            </a:extLst>
          </p:cNvPr>
          <p:cNvSpPr>
            <a:spLocks noChangeAspect="1"/>
          </p:cNvSpPr>
          <p:nvPr/>
        </p:nvSpPr>
        <p:spPr bwMode="auto">
          <a:xfrm>
            <a:off x="3801157" y="3469970"/>
            <a:ext cx="950304" cy="1102548"/>
          </a:xfrm>
          <a:custGeom>
            <a:avLst/>
            <a:gdLst>
              <a:gd name="connsiteX0" fmla="*/ 0 w 3348990"/>
              <a:gd name="connsiteY0" fmla="*/ 1459231 h 2918462"/>
              <a:gd name="connsiteX1" fmla="*/ 832491 w 3348990"/>
              <a:gd name="connsiteY1" fmla="*/ 1 h 2918462"/>
              <a:gd name="connsiteX2" fmla="*/ 2516499 w 3348990"/>
              <a:gd name="connsiteY2" fmla="*/ 1 h 2918462"/>
              <a:gd name="connsiteX3" fmla="*/ 3348990 w 3348990"/>
              <a:gd name="connsiteY3" fmla="*/ 1459231 h 2918462"/>
              <a:gd name="connsiteX4" fmla="*/ 2516499 w 3348990"/>
              <a:gd name="connsiteY4" fmla="*/ 2918461 h 2918462"/>
              <a:gd name="connsiteX5" fmla="*/ 832491 w 3348990"/>
              <a:gd name="connsiteY5" fmla="*/ 2918461 h 2918462"/>
              <a:gd name="connsiteX6" fmla="*/ 0 w 3348990"/>
              <a:gd name="connsiteY6" fmla="*/ 1459231 h 2918462"/>
              <a:gd name="connsiteX0" fmla="*/ 0 w 2516499"/>
              <a:gd name="connsiteY0" fmla="*/ 2918460 h 2918460"/>
              <a:gd name="connsiteX1" fmla="*/ 0 w 2516499"/>
              <a:gd name="connsiteY1" fmla="*/ 0 h 2918460"/>
              <a:gd name="connsiteX2" fmla="*/ 1684008 w 2516499"/>
              <a:gd name="connsiteY2" fmla="*/ 0 h 2918460"/>
              <a:gd name="connsiteX3" fmla="*/ 2516499 w 2516499"/>
              <a:gd name="connsiteY3" fmla="*/ 1459230 h 2918460"/>
              <a:gd name="connsiteX4" fmla="*/ 1684008 w 2516499"/>
              <a:gd name="connsiteY4" fmla="*/ 2918460 h 2918460"/>
              <a:gd name="connsiteX5" fmla="*/ 0 w 2516499"/>
              <a:gd name="connsiteY5" fmla="*/ 2918460 h 2918460"/>
              <a:gd name="connsiteX0" fmla="*/ 0 w 1684008"/>
              <a:gd name="connsiteY0" fmla="*/ 2918460 h 2918460"/>
              <a:gd name="connsiteX1" fmla="*/ 0 w 1684008"/>
              <a:gd name="connsiteY1" fmla="*/ 0 h 2918460"/>
              <a:gd name="connsiteX2" fmla="*/ 1684008 w 1684008"/>
              <a:gd name="connsiteY2" fmla="*/ 0 h 2918460"/>
              <a:gd name="connsiteX3" fmla="*/ 1684008 w 1684008"/>
              <a:gd name="connsiteY3" fmla="*/ 2918460 h 2918460"/>
              <a:gd name="connsiteX4" fmla="*/ 0 w 1684008"/>
              <a:gd name="connsiteY4" fmla="*/ 2918460 h 2918460"/>
              <a:gd name="connsiteX0" fmla="*/ 0 w 1684008"/>
              <a:gd name="connsiteY0" fmla="*/ 2928073 h 2928073"/>
              <a:gd name="connsiteX1" fmla="*/ 0 w 1684008"/>
              <a:gd name="connsiteY1" fmla="*/ 9613 h 2928073"/>
              <a:gd name="connsiteX2" fmla="*/ 859811 w 1684008"/>
              <a:gd name="connsiteY2" fmla="*/ 0 h 2928073"/>
              <a:gd name="connsiteX3" fmla="*/ 1684008 w 1684008"/>
              <a:gd name="connsiteY3" fmla="*/ 9613 h 2928073"/>
              <a:gd name="connsiteX4" fmla="*/ 1684008 w 1684008"/>
              <a:gd name="connsiteY4" fmla="*/ 2928073 h 2928073"/>
              <a:gd name="connsiteX5" fmla="*/ 0 w 1684008"/>
              <a:gd name="connsiteY5" fmla="*/ 2928073 h 2928073"/>
              <a:gd name="connsiteX0" fmla="*/ 0 w 1684008"/>
              <a:gd name="connsiteY0" fmla="*/ 2928073 h 2928073"/>
              <a:gd name="connsiteX1" fmla="*/ 0 w 1684008"/>
              <a:gd name="connsiteY1" fmla="*/ 9613 h 2928073"/>
              <a:gd name="connsiteX2" fmla="*/ 859811 w 1684008"/>
              <a:gd name="connsiteY2" fmla="*/ 0 h 2928073"/>
              <a:gd name="connsiteX3" fmla="*/ 1684008 w 1684008"/>
              <a:gd name="connsiteY3" fmla="*/ 9613 h 2928073"/>
              <a:gd name="connsiteX4" fmla="*/ 1684008 w 1684008"/>
              <a:gd name="connsiteY4" fmla="*/ 2928073 h 2928073"/>
              <a:gd name="connsiteX5" fmla="*/ 838545 w 1684008"/>
              <a:gd name="connsiteY5" fmla="*/ 2913322 h 2928073"/>
              <a:gd name="connsiteX6" fmla="*/ 0 w 1684008"/>
              <a:gd name="connsiteY6" fmla="*/ 2928073 h 2928073"/>
              <a:gd name="connsiteX0" fmla="*/ 0 w 1684008"/>
              <a:gd name="connsiteY0" fmla="*/ 2928073 h 3104708"/>
              <a:gd name="connsiteX1" fmla="*/ 0 w 1684008"/>
              <a:gd name="connsiteY1" fmla="*/ 9613 h 3104708"/>
              <a:gd name="connsiteX2" fmla="*/ 859811 w 1684008"/>
              <a:gd name="connsiteY2" fmla="*/ 0 h 3104708"/>
              <a:gd name="connsiteX3" fmla="*/ 1684008 w 1684008"/>
              <a:gd name="connsiteY3" fmla="*/ 9613 h 3104708"/>
              <a:gd name="connsiteX4" fmla="*/ 1684008 w 1684008"/>
              <a:gd name="connsiteY4" fmla="*/ 2928073 h 3104708"/>
              <a:gd name="connsiteX5" fmla="*/ 838545 w 1684008"/>
              <a:gd name="connsiteY5" fmla="*/ 3104708 h 3104708"/>
              <a:gd name="connsiteX6" fmla="*/ 0 w 1684008"/>
              <a:gd name="connsiteY6" fmla="*/ 2928073 h 3104708"/>
              <a:gd name="connsiteX0" fmla="*/ 0 w 1684008"/>
              <a:gd name="connsiteY0" fmla="*/ 3119459 h 3296094"/>
              <a:gd name="connsiteX1" fmla="*/ 0 w 1684008"/>
              <a:gd name="connsiteY1" fmla="*/ 200999 h 3296094"/>
              <a:gd name="connsiteX2" fmla="*/ 827913 w 1684008"/>
              <a:gd name="connsiteY2" fmla="*/ 0 h 3296094"/>
              <a:gd name="connsiteX3" fmla="*/ 1684008 w 1684008"/>
              <a:gd name="connsiteY3" fmla="*/ 200999 h 3296094"/>
              <a:gd name="connsiteX4" fmla="*/ 1684008 w 1684008"/>
              <a:gd name="connsiteY4" fmla="*/ 3119459 h 3296094"/>
              <a:gd name="connsiteX5" fmla="*/ 838545 w 1684008"/>
              <a:gd name="connsiteY5" fmla="*/ 3296094 h 3296094"/>
              <a:gd name="connsiteX6" fmla="*/ 0 w 1684008"/>
              <a:gd name="connsiteY6" fmla="*/ 3119459 h 3296094"/>
              <a:gd name="connsiteX0" fmla="*/ 0 w 1684008"/>
              <a:gd name="connsiteY0" fmla="*/ 3119459 h 3296094"/>
              <a:gd name="connsiteX1" fmla="*/ 0 w 1684008"/>
              <a:gd name="connsiteY1" fmla="*/ 824896 h 3296094"/>
              <a:gd name="connsiteX2" fmla="*/ 827913 w 1684008"/>
              <a:gd name="connsiteY2" fmla="*/ 0 h 3296094"/>
              <a:gd name="connsiteX3" fmla="*/ 1684008 w 1684008"/>
              <a:gd name="connsiteY3" fmla="*/ 200999 h 3296094"/>
              <a:gd name="connsiteX4" fmla="*/ 1684008 w 1684008"/>
              <a:gd name="connsiteY4" fmla="*/ 3119459 h 3296094"/>
              <a:gd name="connsiteX5" fmla="*/ 838545 w 1684008"/>
              <a:gd name="connsiteY5" fmla="*/ 3296094 h 3296094"/>
              <a:gd name="connsiteX6" fmla="*/ 0 w 1684008"/>
              <a:gd name="connsiteY6" fmla="*/ 3119459 h 3296094"/>
              <a:gd name="connsiteX0" fmla="*/ 0 w 1684008"/>
              <a:gd name="connsiteY0" fmla="*/ 3119459 h 3296094"/>
              <a:gd name="connsiteX1" fmla="*/ 0 w 1684008"/>
              <a:gd name="connsiteY1" fmla="*/ 824896 h 3296094"/>
              <a:gd name="connsiteX2" fmla="*/ 827913 w 1684008"/>
              <a:gd name="connsiteY2" fmla="*/ 0 h 3296094"/>
              <a:gd name="connsiteX3" fmla="*/ 1684008 w 1684008"/>
              <a:gd name="connsiteY3" fmla="*/ 835939 h 3296094"/>
              <a:gd name="connsiteX4" fmla="*/ 1684008 w 1684008"/>
              <a:gd name="connsiteY4" fmla="*/ 3119459 h 3296094"/>
              <a:gd name="connsiteX5" fmla="*/ 838545 w 1684008"/>
              <a:gd name="connsiteY5" fmla="*/ 3296094 h 3296094"/>
              <a:gd name="connsiteX6" fmla="*/ 0 w 1684008"/>
              <a:gd name="connsiteY6" fmla="*/ 3119459 h 3296094"/>
              <a:gd name="connsiteX0" fmla="*/ 0 w 1684008"/>
              <a:gd name="connsiteY0" fmla="*/ 3119459 h 3296094"/>
              <a:gd name="connsiteX1" fmla="*/ 0 w 1684008"/>
              <a:gd name="connsiteY1" fmla="*/ 824896 h 3296094"/>
              <a:gd name="connsiteX2" fmla="*/ 827913 w 1684008"/>
              <a:gd name="connsiteY2" fmla="*/ 0 h 3296094"/>
              <a:gd name="connsiteX3" fmla="*/ 1677531 w 1684008"/>
              <a:gd name="connsiteY3" fmla="*/ 824897 h 3296094"/>
              <a:gd name="connsiteX4" fmla="*/ 1684008 w 1684008"/>
              <a:gd name="connsiteY4" fmla="*/ 3119459 h 3296094"/>
              <a:gd name="connsiteX5" fmla="*/ 838545 w 1684008"/>
              <a:gd name="connsiteY5" fmla="*/ 3296094 h 3296094"/>
              <a:gd name="connsiteX6" fmla="*/ 0 w 1684008"/>
              <a:gd name="connsiteY6" fmla="*/ 3119459 h 3296094"/>
              <a:gd name="connsiteX0" fmla="*/ 0 w 1684008"/>
              <a:gd name="connsiteY0" fmla="*/ 3141544 h 3318179"/>
              <a:gd name="connsiteX1" fmla="*/ 0 w 1684008"/>
              <a:gd name="connsiteY1" fmla="*/ 846981 h 3318179"/>
              <a:gd name="connsiteX2" fmla="*/ 840867 w 1684008"/>
              <a:gd name="connsiteY2" fmla="*/ 0 h 3318179"/>
              <a:gd name="connsiteX3" fmla="*/ 1677531 w 1684008"/>
              <a:gd name="connsiteY3" fmla="*/ 846982 h 3318179"/>
              <a:gd name="connsiteX4" fmla="*/ 1684008 w 1684008"/>
              <a:gd name="connsiteY4" fmla="*/ 3141544 h 3318179"/>
              <a:gd name="connsiteX5" fmla="*/ 838545 w 1684008"/>
              <a:gd name="connsiteY5" fmla="*/ 3318179 h 3318179"/>
              <a:gd name="connsiteX6" fmla="*/ 0 w 1684008"/>
              <a:gd name="connsiteY6" fmla="*/ 3141544 h 3318179"/>
              <a:gd name="connsiteX0" fmla="*/ 0 w 1684008"/>
              <a:gd name="connsiteY0" fmla="*/ 2490041 h 3318179"/>
              <a:gd name="connsiteX1" fmla="*/ 0 w 1684008"/>
              <a:gd name="connsiteY1" fmla="*/ 846981 h 3318179"/>
              <a:gd name="connsiteX2" fmla="*/ 840867 w 1684008"/>
              <a:gd name="connsiteY2" fmla="*/ 0 h 3318179"/>
              <a:gd name="connsiteX3" fmla="*/ 1677531 w 1684008"/>
              <a:gd name="connsiteY3" fmla="*/ 846982 h 3318179"/>
              <a:gd name="connsiteX4" fmla="*/ 1684008 w 1684008"/>
              <a:gd name="connsiteY4" fmla="*/ 3141544 h 3318179"/>
              <a:gd name="connsiteX5" fmla="*/ 838545 w 1684008"/>
              <a:gd name="connsiteY5" fmla="*/ 3318179 h 3318179"/>
              <a:gd name="connsiteX6" fmla="*/ 0 w 1684008"/>
              <a:gd name="connsiteY6" fmla="*/ 2490041 h 3318179"/>
              <a:gd name="connsiteX0" fmla="*/ 0 w 1677531"/>
              <a:gd name="connsiteY0" fmla="*/ 2490041 h 3318179"/>
              <a:gd name="connsiteX1" fmla="*/ 0 w 1677531"/>
              <a:gd name="connsiteY1" fmla="*/ 846981 h 3318179"/>
              <a:gd name="connsiteX2" fmla="*/ 840867 w 1677531"/>
              <a:gd name="connsiteY2" fmla="*/ 0 h 3318179"/>
              <a:gd name="connsiteX3" fmla="*/ 1677531 w 1677531"/>
              <a:gd name="connsiteY3" fmla="*/ 846982 h 3318179"/>
              <a:gd name="connsiteX4" fmla="*/ 1677531 w 1677531"/>
              <a:gd name="connsiteY4" fmla="*/ 2490040 h 3318179"/>
              <a:gd name="connsiteX5" fmla="*/ 838545 w 1677531"/>
              <a:gd name="connsiteY5" fmla="*/ 3318179 h 3318179"/>
              <a:gd name="connsiteX6" fmla="*/ 0 w 1677531"/>
              <a:gd name="connsiteY6" fmla="*/ 2490041 h 33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7531" h="3318179">
                <a:moveTo>
                  <a:pt x="0" y="2490041"/>
                </a:moveTo>
                <a:lnTo>
                  <a:pt x="0" y="846981"/>
                </a:lnTo>
                <a:lnTo>
                  <a:pt x="840867" y="0"/>
                </a:lnTo>
                <a:lnTo>
                  <a:pt x="1677531" y="846982"/>
                </a:lnTo>
                <a:lnTo>
                  <a:pt x="1677531" y="2490040"/>
                </a:lnTo>
                <a:lnTo>
                  <a:pt x="838545" y="3318179"/>
                </a:lnTo>
                <a:lnTo>
                  <a:pt x="0" y="2490041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E11B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05" name="Freeform 44">
            <a:extLst>
              <a:ext uri="{FF2B5EF4-FFF2-40B4-BE49-F238E27FC236}">
                <a16:creationId xmlns:a16="http://schemas.microsoft.com/office/drawing/2014/main" id="{D2C7C345-428B-4574-A066-DC640FC8C4C7}"/>
              </a:ext>
            </a:extLst>
          </p:cNvPr>
          <p:cNvSpPr>
            <a:spLocks noEditPoints="1"/>
          </p:cNvSpPr>
          <p:nvPr/>
        </p:nvSpPr>
        <p:spPr bwMode="auto">
          <a:xfrm>
            <a:off x="4085471" y="3746568"/>
            <a:ext cx="381676" cy="497098"/>
          </a:xfrm>
          <a:custGeom>
            <a:avLst/>
            <a:gdLst>
              <a:gd name="T0" fmla="*/ 161 w 165"/>
              <a:gd name="T1" fmla="*/ 214 h 214"/>
              <a:gd name="T2" fmla="*/ 3 w 165"/>
              <a:gd name="T3" fmla="*/ 214 h 214"/>
              <a:gd name="T4" fmla="*/ 0 w 165"/>
              <a:gd name="T5" fmla="*/ 211 h 214"/>
              <a:gd name="T6" fmla="*/ 0 w 165"/>
              <a:gd name="T7" fmla="*/ 98 h 214"/>
              <a:gd name="T8" fmla="*/ 3 w 165"/>
              <a:gd name="T9" fmla="*/ 95 h 214"/>
              <a:gd name="T10" fmla="*/ 161 w 165"/>
              <a:gd name="T11" fmla="*/ 95 h 214"/>
              <a:gd name="T12" fmla="*/ 165 w 165"/>
              <a:gd name="T13" fmla="*/ 98 h 214"/>
              <a:gd name="T14" fmla="*/ 165 w 165"/>
              <a:gd name="T15" fmla="*/ 211 h 214"/>
              <a:gd name="T16" fmla="*/ 161 w 165"/>
              <a:gd name="T17" fmla="*/ 214 h 214"/>
              <a:gd name="T18" fmla="*/ 6 w 165"/>
              <a:gd name="T19" fmla="*/ 208 h 214"/>
              <a:gd name="T20" fmla="*/ 158 w 165"/>
              <a:gd name="T21" fmla="*/ 208 h 214"/>
              <a:gd name="T22" fmla="*/ 158 w 165"/>
              <a:gd name="T23" fmla="*/ 101 h 214"/>
              <a:gd name="T24" fmla="*/ 6 w 165"/>
              <a:gd name="T25" fmla="*/ 101 h 214"/>
              <a:gd name="T26" fmla="*/ 6 w 165"/>
              <a:gd name="T27" fmla="*/ 208 h 214"/>
              <a:gd name="T28" fmla="*/ 82 w 165"/>
              <a:gd name="T29" fmla="*/ 191 h 214"/>
              <a:gd name="T30" fmla="*/ 79 w 165"/>
              <a:gd name="T31" fmla="*/ 188 h 214"/>
              <a:gd name="T32" fmla="*/ 79 w 165"/>
              <a:gd name="T33" fmla="*/ 172 h 214"/>
              <a:gd name="T34" fmla="*/ 57 w 165"/>
              <a:gd name="T35" fmla="*/ 147 h 214"/>
              <a:gd name="T36" fmla="*/ 82 w 165"/>
              <a:gd name="T37" fmla="*/ 121 h 214"/>
              <a:gd name="T38" fmla="*/ 108 w 165"/>
              <a:gd name="T39" fmla="*/ 147 h 214"/>
              <a:gd name="T40" fmla="*/ 86 w 165"/>
              <a:gd name="T41" fmla="*/ 172 h 214"/>
              <a:gd name="T42" fmla="*/ 86 w 165"/>
              <a:gd name="T43" fmla="*/ 188 h 214"/>
              <a:gd name="T44" fmla="*/ 82 w 165"/>
              <a:gd name="T45" fmla="*/ 191 h 214"/>
              <a:gd name="T46" fmla="*/ 82 w 165"/>
              <a:gd name="T47" fmla="*/ 128 h 214"/>
              <a:gd name="T48" fmla="*/ 63 w 165"/>
              <a:gd name="T49" fmla="*/ 147 h 214"/>
              <a:gd name="T50" fmla="*/ 82 w 165"/>
              <a:gd name="T51" fmla="*/ 166 h 214"/>
              <a:gd name="T52" fmla="*/ 101 w 165"/>
              <a:gd name="T53" fmla="*/ 147 h 214"/>
              <a:gd name="T54" fmla="*/ 82 w 165"/>
              <a:gd name="T55" fmla="*/ 128 h 214"/>
              <a:gd name="T56" fmla="*/ 150 w 165"/>
              <a:gd name="T57" fmla="*/ 85 h 214"/>
              <a:gd name="T58" fmla="*/ 146 w 165"/>
              <a:gd name="T59" fmla="*/ 81 h 214"/>
              <a:gd name="T60" fmla="*/ 146 w 165"/>
              <a:gd name="T61" fmla="*/ 70 h 214"/>
              <a:gd name="T62" fmla="*/ 82 w 165"/>
              <a:gd name="T63" fmla="*/ 6 h 214"/>
              <a:gd name="T64" fmla="*/ 18 w 165"/>
              <a:gd name="T65" fmla="*/ 70 h 214"/>
              <a:gd name="T66" fmla="*/ 18 w 165"/>
              <a:gd name="T67" fmla="*/ 81 h 214"/>
              <a:gd name="T68" fmla="*/ 15 w 165"/>
              <a:gd name="T69" fmla="*/ 85 h 214"/>
              <a:gd name="T70" fmla="*/ 11 w 165"/>
              <a:gd name="T71" fmla="*/ 81 h 214"/>
              <a:gd name="T72" fmla="*/ 11 w 165"/>
              <a:gd name="T73" fmla="*/ 70 h 214"/>
              <a:gd name="T74" fmla="*/ 82 w 165"/>
              <a:gd name="T75" fmla="*/ 0 h 214"/>
              <a:gd name="T76" fmla="*/ 153 w 165"/>
              <a:gd name="T77" fmla="*/ 70 h 214"/>
              <a:gd name="T78" fmla="*/ 153 w 165"/>
              <a:gd name="T79" fmla="*/ 81 h 214"/>
              <a:gd name="T80" fmla="*/ 150 w 165"/>
              <a:gd name="T81" fmla="*/ 85 h 214"/>
              <a:gd name="T82" fmla="*/ 127 w 165"/>
              <a:gd name="T83" fmla="*/ 85 h 214"/>
              <a:gd name="T84" fmla="*/ 123 w 165"/>
              <a:gd name="T85" fmla="*/ 81 h 214"/>
              <a:gd name="T86" fmla="*/ 123 w 165"/>
              <a:gd name="T87" fmla="*/ 68 h 214"/>
              <a:gd name="T88" fmla="*/ 82 w 165"/>
              <a:gd name="T89" fmla="*/ 27 h 214"/>
              <a:gd name="T90" fmla="*/ 41 w 165"/>
              <a:gd name="T91" fmla="*/ 68 h 214"/>
              <a:gd name="T92" fmla="*/ 41 w 165"/>
              <a:gd name="T93" fmla="*/ 81 h 214"/>
              <a:gd name="T94" fmla="*/ 38 w 165"/>
              <a:gd name="T95" fmla="*/ 85 h 214"/>
              <a:gd name="T96" fmla="*/ 34 w 165"/>
              <a:gd name="T97" fmla="*/ 81 h 214"/>
              <a:gd name="T98" fmla="*/ 34 w 165"/>
              <a:gd name="T99" fmla="*/ 68 h 214"/>
              <a:gd name="T100" fmla="*/ 82 w 165"/>
              <a:gd name="T101" fmla="*/ 21 h 214"/>
              <a:gd name="T102" fmla="*/ 130 w 165"/>
              <a:gd name="T103" fmla="*/ 68 h 214"/>
              <a:gd name="T104" fmla="*/ 130 w 165"/>
              <a:gd name="T105" fmla="*/ 81 h 214"/>
              <a:gd name="T106" fmla="*/ 127 w 165"/>
              <a:gd name="T107" fmla="*/ 8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5" h="214">
                <a:moveTo>
                  <a:pt x="161" y="214"/>
                </a:moveTo>
                <a:cubicBezTo>
                  <a:pt x="3" y="214"/>
                  <a:pt x="3" y="214"/>
                  <a:pt x="3" y="214"/>
                </a:cubicBezTo>
                <a:cubicBezTo>
                  <a:pt x="1" y="214"/>
                  <a:pt x="0" y="213"/>
                  <a:pt x="0" y="21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6"/>
                  <a:pt x="1" y="95"/>
                  <a:pt x="3" y="95"/>
                </a:cubicBezTo>
                <a:cubicBezTo>
                  <a:pt x="161" y="95"/>
                  <a:pt x="161" y="95"/>
                  <a:pt x="161" y="95"/>
                </a:cubicBezTo>
                <a:cubicBezTo>
                  <a:pt x="163" y="95"/>
                  <a:pt x="165" y="96"/>
                  <a:pt x="165" y="98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65" y="213"/>
                  <a:pt x="163" y="214"/>
                  <a:pt x="161" y="214"/>
                </a:cubicBezTo>
                <a:close/>
                <a:moveTo>
                  <a:pt x="6" y="208"/>
                </a:moveTo>
                <a:cubicBezTo>
                  <a:pt x="158" y="208"/>
                  <a:pt x="158" y="208"/>
                  <a:pt x="158" y="208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6" y="101"/>
                  <a:pt x="6" y="101"/>
                  <a:pt x="6" y="101"/>
                </a:cubicBezTo>
                <a:lnTo>
                  <a:pt x="6" y="208"/>
                </a:lnTo>
                <a:close/>
                <a:moveTo>
                  <a:pt x="82" y="191"/>
                </a:moveTo>
                <a:cubicBezTo>
                  <a:pt x="81" y="191"/>
                  <a:pt x="79" y="189"/>
                  <a:pt x="79" y="188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67" y="170"/>
                  <a:pt x="57" y="160"/>
                  <a:pt x="57" y="147"/>
                </a:cubicBezTo>
                <a:cubicBezTo>
                  <a:pt x="57" y="133"/>
                  <a:pt x="68" y="121"/>
                  <a:pt x="82" y="121"/>
                </a:cubicBezTo>
                <a:cubicBezTo>
                  <a:pt x="96" y="121"/>
                  <a:pt x="108" y="133"/>
                  <a:pt x="108" y="147"/>
                </a:cubicBezTo>
                <a:cubicBezTo>
                  <a:pt x="108" y="160"/>
                  <a:pt x="98" y="170"/>
                  <a:pt x="86" y="172"/>
                </a:cubicBezTo>
                <a:cubicBezTo>
                  <a:pt x="86" y="188"/>
                  <a:pt x="86" y="188"/>
                  <a:pt x="86" y="188"/>
                </a:cubicBezTo>
                <a:cubicBezTo>
                  <a:pt x="86" y="189"/>
                  <a:pt x="84" y="191"/>
                  <a:pt x="82" y="191"/>
                </a:cubicBezTo>
                <a:close/>
                <a:moveTo>
                  <a:pt x="82" y="128"/>
                </a:moveTo>
                <a:cubicBezTo>
                  <a:pt x="72" y="128"/>
                  <a:pt x="63" y="136"/>
                  <a:pt x="63" y="147"/>
                </a:cubicBezTo>
                <a:cubicBezTo>
                  <a:pt x="63" y="157"/>
                  <a:pt x="72" y="166"/>
                  <a:pt x="82" y="166"/>
                </a:cubicBezTo>
                <a:cubicBezTo>
                  <a:pt x="93" y="166"/>
                  <a:pt x="101" y="157"/>
                  <a:pt x="101" y="147"/>
                </a:cubicBezTo>
                <a:cubicBezTo>
                  <a:pt x="101" y="136"/>
                  <a:pt x="93" y="128"/>
                  <a:pt x="82" y="128"/>
                </a:cubicBezTo>
                <a:close/>
                <a:moveTo>
                  <a:pt x="150" y="85"/>
                </a:moveTo>
                <a:cubicBezTo>
                  <a:pt x="148" y="85"/>
                  <a:pt x="146" y="83"/>
                  <a:pt x="146" y="81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6" y="35"/>
                  <a:pt x="118" y="6"/>
                  <a:pt x="82" y="6"/>
                </a:cubicBezTo>
                <a:cubicBezTo>
                  <a:pt x="47" y="6"/>
                  <a:pt x="18" y="35"/>
                  <a:pt x="18" y="70"/>
                </a:cubicBezTo>
                <a:cubicBezTo>
                  <a:pt x="18" y="81"/>
                  <a:pt x="18" y="81"/>
                  <a:pt x="18" y="81"/>
                </a:cubicBezTo>
                <a:cubicBezTo>
                  <a:pt x="18" y="83"/>
                  <a:pt x="16" y="85"/>
                  <a:pt x="15" y="85"/>
                </a:cubicBezTo>
                <a:cubicBezTo>
                  <a:pt x="13" y="85"/>
                  <a:pt x="11" y="83"/>
                  <a:pt x="11" y="81"/>
                </a:cubicBezTo>
                <a:cubicBezTo>
                  <a:pt x="11" y="70"/>
                  <a:pt x="11" y="70"/>
                  <a:pt x="11" y="70"/>
                </a:cubicBezTo>
                <a:cubicBezTo>
                  <a:pt x="11" y="31"/>
                  <a:pt x="43" y="0"/>
                  <a:pt x="82" y="0"/>
                </a:cubicBezTo>
                <a:cubicBezTo>
                  <a:pt x="121" y="0"/>
                  <a:pt x="153" y="31"/>
                  <a:pt x="153" y="70"/>
                </a:cubicBezTo>
                <a:cubicBezTo>
                  <a:pt x="153" y="81"/>
                  <a:pt x="153" y="81"/>
                  <a:pt x="153" y="81"/>
                </a:cubicBezTo>
                <a:cubicBezTo>
                  <a:pt x="153" y="83"/>
                  <a:pt x="151" y="85"/>
                  <a:pt x="150" y="85"/>
                </a:cubicBezTo>
                <a:close/>
                <a:moveTo>
                  <a:pt x="127" y="85"/>
                </a:moveTo>
                <a:cubicBezTo>
                  <a:pt x="125" y="85"/>
                  <a:pt x="123" y="83"/>
                  <a:pt x="123" y="81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3" y="45"/>
                  <a:pt x="105" y="27"/>
                  <a:pt x="82" y="27"/>
                </a:cubicBezTo>
                <a:cubicBezTo>
                  <a:pt x="59" y="27"/>
                  <a:pt x="41" y="45"/>
                  <a:pt x="41" y="68"/>
                </a:cubicBezTo>
                <a:cubicBezTo>
                  <a:pt x="41" y="81"/>
                  <a:pt x="41" y="81"/>
                  <a:pt x="41" y="81"/>
                </a:cubicBezTo>
                <a:cubicBezTo>
                  <a:pt x="41" y="83"/>
                  <a:pt x="39" y="85"/>
                  <a:pt x="38" y="85"/>
                </a:cubicBezTo>
                <a:cubicBezTo>
                  <a:pt x="36" y="85"/>
                  <a:pt x="34" y="83"/>
                  <a:pt x="34" y="81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42"/>
                  <a:pt x="56" y="21"/>
                  <a:pt x="82" y="21"/>
                </a:cubicBezTo>
                <a:cubicBezTo>
                  <a:pt x="108" y="21"/>
                  <a:pt x="130" y="42"/>
                  <a:pt x="130" y="68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30" y="83"/>
                  <a:pt x="128" y="85"/>
                  <a:pt x="127" y="85"/>
                </a:cubicBezTo>
                <a:close/>
              </a:path>
            </a:pathLst>
          </a:custGeom>
          <a:solidFill>
            <a:srgbClr val="0083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654E41A3-5BC9-4983-AF17-5D2E91DF75AC}"/>
              </a:ext>
            </a:extLst>
          </p:cNvPr>
          <p:cNvCxnSpPr>
            <a:cxnSpLocks/>
          </p:cNvCxnSpPr>
          <p:nvPr/>
        </p:nvCxnSpPr>
        <p:spPr bwMode="auto">
          <a:xfrm>
            <a:off x="5185552" y="4239939"/>
            <a:ext cx="123756" cy="100936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Freeform 31">
            <a:extLst>
              <a:ext uri="{FF2B5EF4-FFF2-40B4-BE49-F238E27FC236}">
                <a16:creationId xmlns:a16="http://schemas.microsoft.com/office/drawing/2014/main" id="{ADDB6373-6934-4A71-8BA2-22DA2F40B165}"/>
              </a:ext>
            </a:extLst>
          </p:cNvPr>
          <p:cNvSpPr>
            <a:spLocks/>
          </p:cNvSpPr>
          <p:nvPr/>
        </p:nvSpPr>
        <p:spPr bwMode="auto">
          <a:xfrm>
            <a:off x="5283412" y="4315705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5EB6E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0EBE324D-54F0-4E1B-B875-ED7AD0DFFBDD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2826" y="4160854"/>
            <a:ext cx="85107" cy="81337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E689D8C5-C5C7-46C3-AFA7-8159AE80511E}"/>
              </a:ext>
            </a:extLst>
          </p:cNvPr>
          <p:cNvCxnSpPr/>
          <p:nvPr/>
        </p:nvCxnSpPr>
        <p:spPr bwMode="auto">
          <a:xfrm>
            <a:off x="5184549" y="4163233"/>
            <a:ext cx="240294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0" name="Freeform 31">
            <a:extLst>
              <a:ext uri="{FF2B5EF4-FFF2-40B4-BE49-F238E27FC236}">
                <a16:creationId xmlns:a16="http://schemas.microsoft.com/office/drawing/2014/main" id="{A2A9B3B7-4F74-406D-AEA7-2CC4ADCA71DA}"/>
              </a:ext>
            </a:extLst>
          </p:cNvPr>
          <p:cNvSpPr>
            <a:spLocks/>
          </p:cNvSpPr>
          <p:nvPr/>
        </p:nvSpPr>
        <p:spPr bwMode="auto">
          <a:xfrm>
            <a:off x="5407744" y="4136443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5EB6E4"/>
          </a:solidFill>
          <a:ln w="19050">
            <a:solidFill>
              <a:srgbClr val="5EB6E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8329D782-41E7-429C-BBD0-5FFAD8430F72}"/>
              </a:ext>
            </a:extLst>
          </p:cNvPr>
          <p:cNvCxnSpPr/>
          <p:nvPr/>
        </p:nvCxnSpPr>
        <p:spPr bwMode="auto">
          <a:xfrm>
            <a:off x="4807188" y="4594559"/>
            <a:ext cx="240294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Freeform 31">
            <a:extLst>
              <a:ext uri="{FF2B5EF4-FFF2-40B4-BE49-F238E27FC236}">
                <a16:creationId xmlns:a16="http://schemas.microsoft.com/office/drawing/2014/main" id="{39D35F61-3B1A-418B-8832-1AA3F95B2353}"/>
              </a:ext>
            </a:extLst>
          </p:cNvPr>
          <p:cNvSpPr>
            <a:spLocks/>
          </p:cNvSpPr>
          <p:nvPr/>
        </p:nvSpPr>
        <p:spPr bwMode="auto">
          <a:xfrm>
            <a:off x="5019795" y="4565930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0AB00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13" name="Freeform 31">
            <a:extLst>
              <a:ext uri="{FF2B5EF4-FFF2-40B4-BE49-F238E27FC236}">
                <a16:creationId xmlns:a16="http://schemas.microsoft.com/office/drawing/2014/main" id="{5AFAF702-7E98-483E-A630-F61811FE2EA4}"/>
              </a:ext>
            </a:extLst>
          </p:cNvPr>
          <p:cNvSpPr>
            <a:spLocks/>
          </p:cNvSpPr>
          <p:nvPr/>
        </p:nvSpPr>
        <p:spPr bwMode="auto">
          <a:xfrm>
            <a:off x="4554241" y="4612147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14" name="Freeform 31">
            <a:extLst>
              <a:ext uri="{FF2B5EF4-FFF2-40B4-BE49-F238E27FC236}">
                <a16:creationId xmlns:a16="http://schemas.microsoft.com/office/drawing/2014/main" id="{7BCD4642-DC70-431F-B199-196ECADEE35B}"/>
              </a:ext>
            </a:extLst>
          </p:cNvPr>
          <p:cNvSpPr>
            <a:spLocks/>
          </p:cNvSpPr>
          <p:nvPr/>
        </p:nvSpPr>
        <p:spPr bwMode="auto">
          <a:xfrm>
            <a:off x="4439549" y="4788102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15" name="Freeform 31">
            <a:extLst>
              <a:ext uri="{FF2B5EF4-FFF2-40B4-BE49-F238E27FC236}">
                <a16:creationId xmlns:a16="http://schemas.microsoft.com/office/drawing/2014/main" id="{9846CAF6-CE1B-411A-84A8-80C571A7ED28}"/>
              </a:ext>
            </a:extLst>
          </p:cNvPr>
          <p:cNvSpPr>
            <a:spLocks/>
          </p:cNvSpPr>
          <p:nvPr/>
        </p:nvSpPr>
        <p:spPr bwMode="auto">
          <a:xfrm>
            <a:off x="4369839" y="5015064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7AB800"/>
          </a:solidFill>
          <a:ln w="19050">
            <a:solidFill>
              <a:srgbClr val="7AB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16" name="Freeform 31">
            <a:extLst>
              <a:ext uri="{FF2B5EF4-FFF2-40B4-BE49-F238E27FC236}">
                <a16:creationId xmlns:a16="http://schemas.microsoft.com/office/drawing/2014/main" id="{76F2F5C1-52A6-492E-95FC-32832CAEBB91}"/>
              </a:ext>
            </a:extLst>
          </p:cNvPr>
          <p:cNvSpPr>
            <a:spLocks/>
          </p:cNvSpPr>
          <p:nvPr/>
        </p:nvSpPr>
        <p:spPr bwMode="auto">
          <a:xfrm>
            <a:off x="4201042" y="4833748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E273A7AB-BD6A-4B93-8CF5-5A1207270AFB}"/>
              </a:ext>
            </a:extLst>
          </p:cNvPr>
          <p:cNvCxnSpPr>
            <a:cxnSpLocks/>
            <a:endCxn id="318" idx="32"/>
          </p:cNvCxnSpPr>
          <p:nvPr/>
        </p:nvCxnSpPr>
        <p:spPr bwMode="auto">
          <a:xfrm flipH="1">
            <a:off x="3764307" y="4793921"/>
            <a:ext cx="299074" cy="353027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Freeform 31">
            <a:extLst>
              <a:ext uri="{FF2B5EF4-FFF2-40B4-BE49-F238E27FC236}">
                <a16:creationId xmlns:a16="http://schemas.microsoft.com/office/drawing/2014/main" id="{159B4BBD-2AA7-4656-AEA3-4A54D70EE1BB}"/>
              </a:ext>
            </a:extLst>
          </p:cNvPr>
          <p:cNvSpPr>
            <a:spLocks/>
          </p:cNvSpPr>
          <p:nvPr/>
        </p:nvSpPr>
        <p:spPr bwMode="auto">
          <a:xfrm>
            <a:off x="3715194" y="5138647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077EB197-6780-42F4-B072-A777DDEA9F11}"/>
              </a:ext>
            </a:extLst>
          </p:cNvPr>
          <p:cNvCxnSpPr>
            <a:cxnSpLocks/>
            <a:endCxn id="320" idx="22"/>
          </p:cNvCxnSpPr>
          <p:nvPr/>
        </p:nvCxnSpPr>
        <p:spPr bwMode="auto">
          <a:xfrm>
            <a:off x="4469096" y="4689290"/>
            <a:ext cx="200186" cy="193567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0" name="Freeform 31">
            <a:extLst>
              <a:ext uri="{FF2B5EF4-FFF2-40B4-BE49-F238E27FC236}">
                <a16:creationId xmlns:a16="http://schemas.microsoft.com/office/drawing/2014/main" id="{356D63FF-A5C3-468E-9BF0-EF6E0D8C8D98}"/>
              </a:ext>
            </a:extLst>
          </p:cNvPr>
          <p:cNvSpPr>
            <a:spLocks/>
          </p:cNvSpPr>
          <p:nvPr/>
        </p:nvSpPr>
        <p:spPr bwMode="auto">
          <a:xfrm>
            <a:off x="4664440" y="4870406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D6303FE-0D8A-4A65-8232-D5C447010B1B}"/>
              </a:ext>
            </a:extLst>
          </p:cNvPr>
          <p:cNvCxnSpPr/>
          <p:nvPr/>
        </p:nvCxnSpPr>
        <p:spPr bwMode="auto">
          <a:xfrm flipV="1">
            <a:off x="4993798" y="3905575"/>
            <a:ext cx="172591" cy="162776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70C851BD-BE43-440D-87E8-B49B924A8C4D}"/>
              </a:ext>
            </a:extLst>
          </p:cNvPr>
          <p:cNvCxnSpPr/>
          <p:nvPr/>
        </p:nvCxnSpPr>
        <p:spPr bwMode="auto">
          <a:xfrm>
            <a:off x="5160038" y="3908750"/>
            <a:ext cx="280609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3" name="Freeform 31">
            <a:extLst>
              <a:ext uri="{FF2B5EF4-FFF2-40B4-BE49-F238E27FC236}">
                <a16:creationId xmlns:a16="http://schemas.microsoft.com/office/drawing/2014/main" id="{4F0F7BC6-103D-41A5-B276-6B9BE213B55A}"/>
              </a:ext>
            </a:extLst>
          </p:cNvPr>
          <p:cNvSpPr>
            <a:spLocks/>
          </p:cNvSpPr>
          <p:nvPr/>
        </p:nvSpPr>
        <p:spPr bwMode="auto">
          <a:xfrm>
            <a:off x="5225491" y="4041235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24" name="Freeform 31">
            <a:extLst>
              <a:ext uri="{FF2B5EF4-FFF2-40B4-BE49-F238E27FC236}">
                <a16:creationId xmlns:a16="http://schemas.microsoft.com/office/drawing/2014/main" id="{2F611B7B-70A7-46CF-91C4-66155C1D01FF}"/>
              </a:ext>
            </a:extLst>
          </p:cNvPr>
          <p:cNvSpPr>
            <a:spLocks/>
          </p:cNvSpPr>
          <p:nvPr/>
        </p:nvSpPr>
        <p:spPr bwMode="auto">
          <a:xfrm>
            <a:off x="5422184" y="3883330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25" name="Freeform 31">
            <a:extLst>
              <a:ext uri="{FF2B5EF4-FFF2-40B4-BE49-F238E27FC236}">
                <a16:creationId xmlns:a16="http://schemas.microsoft.com/office/drawing/2014/main" id="{D0A0F03B-211F-444D-8782-7AA93036CCCF}"/>
              </a:ext>
            </a:extLst>
          </p:cNvPr>
          <p:cNvSpPr>
            <a:spLocks/>
          </p:cNvSpPr>
          <p:nvPr/>
        </p:nvSpPr>
        <p:spPr bwMode="auto">
          <a:xfrm>
            <a:off x="5011958" y="3826066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26" name="Freeform 31">
            <a:extLst>
              <a:ext uri="{FF2B5EF4-FFF2-40B4-BE49-F238E27FC236}">
                <a16:creationId xmlns:a16="http://schemas.microsoft.com/office/drawing/2014/main" id="{2D7EFD29-907D-4705-8540-28AA633B6F12}"/>
              </a:ext>
            </a:extLst>
          </p:cNvPr>
          <p:cNvSpPr>
            <a:spLocks/>
          </p:cNvSpPr>
          <p:nvPr/>
        </p:nvSpPr>
        <p:spPr bwMode="auto">
          <a:xfrm>
            <a:off x="5302927" y="3749376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0AB00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DAFDBD6-269A-4782-A003-B67F6D2C3AD4}"/>
              </a:ext>
            </a:extLst>
          </p:cNvPr>
          <p:cNvCxnSpPr>
            <a:cxnSpLocks/>
            <a:endCxn id="349" idx="17"/>
          </p:cNvCxnSpPr>
          <p:nvPr/>
        </p:nvCxnSpPr>
        <p:spPr bwMode="auto">
          <a:xfrm flipV="1">
            <a:off x="4821843" y="3483544"/>
            <a:ext cx="131277" cy="12126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8" name="Freeform 31">
            <a:extLst>
              <a:ext uri="{FF2B5EF4-FFF2-40B4-BE49-F238E27FC236}">
                <a16:creationId xmlns:a16="http://schemas.microsoft.com/office/drawing/2014/main" id="{BB96FCED-61AE-4004-AA2F-1A764961611D}"/>
              </a:ext>
            </a:extLst>
          </p:cNvPr>
          <p:cNvSpPr>
            <a:spLocks/>
          </p:cNvSpPr>
          <p:nvPr/>
        </p:nvSpPr>
        <p:spPr bwMode="auto">
          <a:xfrm>
            <a:off x="4800149" y="3337237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7AB800"/>
          </a:solidFill>
          <a:ln w="19050">
            <a:solidFill>
              <a:srgbClr val="7AB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29" name="Freeform 31">
            <a:extLst>
              <a:ext uri="{FF2B5EF4-FFF2-40B4-BE49-F238E27FC236}">
                <a16:creationId xmlns:a16="http://schemas.microsoft.com/office/drawing/2014/main" id="{ADD99DF1-A15C-4B4E-BD33-0814C19BFB9D}"/>
              </a:ext>
            </a:extLst>
          </p:cNvPr>
          <p:cNvSpPr>
            <a:spLocks/>
          </p:cNvSpPr>
          <p:nvPr/>
        </p:nvSpPr>
        <p:spPr bwMode="auto">
          <a:xfrm>
            <a:off x="4793919" y="3208870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0083A9"/>
          </a:solidFill>
          <a:ln w="19050">
            <a:solidFill>
              <a:srgbClr val="0083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30" name="Freeform 31">
            <a:extLst>
              <a:ext uri="{FF2B5EF4-FFF2-40B4-BE49-F238E27FC236}">
                <a16:creationId xmlns:a16="http://schemas.microsoft.com/office/drawing/2014/main" id="{FD86AEB1-03A2-495C-8703-5488F148BC34}"/>
              </a:ext>
            </a:extLst>
          </p:cNvPr>
          <p:cNvSpPr>
            <a:spLocks/>
          </p:cNvSpPr>
          <p:nvPr/>
        </p:nvSpPr>
        <p:spPr bwMode="auto">
          <a:xfrm>
            <a:off x="4634980" y="3301638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31" name="Freeform 31">
            <a:extLst>
              <a:ext uri="{FF2B5EF4-FFF2-40B4-BE49-F238E27FC236}">
                <a16:creationId xmlns:a16="http://schemas.microsoft.com/office/drawing/2014/main" id="{0E810C39-E085-4E82-ACE0-B2876CF6C4C9}"/>
              </a:ext>
            </a:extLst>
          </p:cNvPr>
          <p:cNvSpPr>
            <a:spLocks/>
          </p:cNvSpPr>
          <p:nvPr/>
        </p:nvSpPr>
        <p:spPr bwMode="auto">
          <a:xfrm>
            <a:off x="4471658" y="3350611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7140AA3B-2B59-4F06-B726-09520E30D1B7}"/>
              </a:ext>
            </a:extLst>
          </p:cNvPr>
          <p:cNvCxnSpPr/>
          <p:nvPr/>
        </p:nvCxnSpPr>
        <p:spPr bwMode="auto">
          <a:xfrm>
            <a:off x="3228639" y="4024077"/>
            <a:ext cx="280609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FFA6B829-2FD3-43A3-B45D-C682BBD5D534}"/>
              </a:ext>
            </a:extLst>
          </p:cNvPr>
          <p:cNvCxnSpPr/>
          <p:nvPr/>
        </p:nvCxnSpPr>
        <p:spPr bwMode="auto">
          <a:xfrm>
            <a:off x="3503692" y="4024077"/>
            <a:ext cx="149041" cy="119952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4" name="Freeform 31">
            <a:extLst>
              <a:ext uri="{FF2B5EF4-FFF2-40B4-BE49-F238E27FC236}">
                <a16:creationId xmlns:a16="http://schemas.microsoft.com/office/drawing/2014/main" id="{AB29A30B-7234-470B-965E-E67A926B1786}"/>
              </a:ext>
            </a:extLst>
          </p:cNvPr>
          <p:cNvSpPr>
            <a:spLocks/>
          </p:cNvSpPr>
          <p:nvPr/>
        </p:nvSpPr>
        <p:spPr bwMode="auto">
          <a:xfrm>
            <a:off x="3178667" y="3995370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A5E39D25-594E-415C-AD66-7649AA1C2B99}"/>
              </a:ext>
            </a:extLst>
          </p:cNvPr>
          <p:cNvCxnSpPr>
            <a:cxnSpLocks/>
          </p:cNvCxnSpPr>
          <p:nvPr/>
        </p:nvCxnSpPr>
        <p:spPr bwMode="auto">
          <a:xfrm flipH="1">
            <a:off x="3377976" y="4145989"/>
            <a:ext cx="30383" cy="1970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B33831A9-DB59-4924-AF0C-E2E4AB65A6DD}"/>
              </a:ext>
            </a:extLst>
          </p:cNvPr>
          <p:cNvCxnSpPr>
            <a:cxnSpLocks/>
          </p:cNvCxnSpPr>
          <p:nvPr/>
        </p:nvCxnSpPr>
        <p:spPr bwMode="auto">
          <a:xfrm flipH="1">
            <a:off x="3746124" y="4431868"/>
            <a:ext cx="54576" cy="26583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7AB8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7" name="Freeform 31">
            <a:extLst>
              <a:ext uri="{FF2B5EF4-FFF2-40B4-BE49-F238E27FC236}">
                <a16:creationId xmlns:a16="http://schemas.microsoft.com/office/drawing/2014/main" id="{8210E2AC-BE19-4BF8-9F28-F0BB5B45343F}"/>
              </a:ext>
            </a:extLst>
          </p:cNvPr>
          <p:cNvSpPr>
            <a:spLocks/>
          </p:cNvSpPr>
          <p:nvPr/>
        </p:nvSpPr>
        <p:spPr bwMode="auto">
          <a:xfrm>
            <a:off x="3695955" y="4441646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7AB800"/>
          </a:solidFill>
          <a:ln w="19050">
            <a:solidFill>
              <a:srgbClr val="7AB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8CB26843-7BC7-4E6C-96CC-1A40128F3278}"/>
              </a:ext>
            </a:extLst>
          </p:cNvPr>
          <p:cNvSpPr txBox="1"/>
          <p:nvPr/>
        </p:nvSpPr>
        <p:spPr>
          <a:xfrm>
            <a:off x="5700100" y="3523168"/>
            <a:ext cx="2745854" cy="6411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Embedded digital technology (IoT, IIoT, AI, ML, 5G, Distributed ledger/Blockchain, Internet of Things/connectivity, Robotics, Predictive analytics, Big data)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C7684C74-E1FD-4C3F-B0F0-57AC5A05DD8E}"/>
              </a:ext>
            </a:extLst>
          </p:cNvPr>
          <p:cNvSpPr txBox="1"/>
          <p:nvPr/>
        </p:nvSpPr>
        <p:spPr>
          <a:xfrm>
            <a:off x="5230758" y="2632370"/>
            <a:ext cx="3022270" cy="6711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Data Protection Regulations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NY DFS March 1, 2019, deadline full force &amp; effect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EU GDPR ($57M fine against Google)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California Privacy Act etc.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4FDD0AB-71DE-4FC5-ACD6-CF40E919EDB9}"/>
              </a:ext>
            </a:extLst>
          </p:cNvPr>
          <p:cNvSpPr txBox="1"/>
          <p:nvPr/>
        </p:nvSpPr>
        <p:spPr>
          <a:xfrm>
            <a:off x="5160038" y="4945858"/>
            <a:ext cx="1859471" cy="3703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Future of cyber security technology, Crypto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DD607934-E295-40E2-AA27-96E411461E3C}"/>
              </a:ext>
            </a:extLst>
          </p:cNvPr>
          <p:cNvSpPr txBox="1"/>
          <p:nvPr/>
        </p:nvSpPr>
        <p:spPr>
          <a:xfrm>
            <a:off x="5732852" y="4399786"/>
            <a:ext cx="2124857" cy="3168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Critical Infrastructure / Black Swans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7C2D653A-9BF3-49CC-8902-42ADBAEF553F}"/>
              </a:ext>
            </a:extLst>
          </p:cNvPr>
          <p:cNvSpPr txBox="1"/>
          <p:nvPr/>
        </p:nvSpPr>
        <p:spPr>
          <a:xfrm>
            <a:off x="1171898" y="2880988"/>
            <a:ext cx="1577397" cy="5238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Mergers &amp; Acquisitions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Due Diligence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Transactional Liability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10AD95AB-FA31-47D1-91E4-7DEAE3645F9C}"/>
              </a:ext>
            </a:extLst>
          </p:cNvPr>
          <p:cNvSpPr txBox="1"/>
          <p:nvPr/>
        </p:nvSpPr>
        <p:spPr>
          <a:xfrm>
            <a:off x="772702" y="3582419"/>
            <a:ext cx="1588508" cy="4608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Third Party Relationships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System dependencies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7AFEBBEA-E1F4-46FC-BB62-F3F8EDD5BBA6}"/>
              </a:ext>
            </a:extLst>
          </p:cNvPr>
          <p:cNvSpPr txBox="1"/>
          <p:nvPr/>
        </p:nvSpPr>
        <p:spPr>
          <a:xfrm>
            <a:off x="1237321" y="4833847"/>
            <a:ext cx="2020120" cy="3467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Increasing deployment of Cloud and Mobile computing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C2B73A2-F912-44FB-9875-FBEBC025D9CA}"/>
              </a:ext>
            </a:extLst>
          </p:cNvPr>
          <p:cNvSpPr txBox="1"/>
          <p:nvPr/>
        </p:nvSpPr>
        <p:spPr>
          <a:xfrm>
            <a:off x="721766" y="4280410"/>
            <a:ext cx="1859006" cy="4186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PCI and other industry compliance programmes</a:t>
            </a:r>
          </a:p>
        </p:txBody>
      </p:sp>
      <p:sp>
        <p:nvSpPr>
          <p:cNvPr id="346" name="Freeform 31">
            <a:extLst>
              <a:ext uri="{FF2B5EF4-FFF2-40B4-BE49-F238E27FC236}">
                <a16:creationId xmlns:a16="http://schemas.microsoft.com/office/drawing/2014/main" id="{FA547DC6-514C-4B1F-8FD5-18F28C4B2EDF}"/>
              </a:ext>
            </a:extLst>
          </p:cNvPr>
          <p:cNvSpPr>
            <a:spLocks/>
          </p:cNvSpPr>
          <p:nvPr/>
        </p:nvSpPr>
        <p:spPr bwMode="auto">
          <a:xfrm>
            <a:off x="6976321" y="4870406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47" name="Freeform 31">
            <a:extLst>
              <a:ext uri="{FF2B5EF4-FFF2-40B4-BE49-F238E27FC236}">
                <a16:creationId xmlns:a16="http://schemas.microsoft.com/office/drawing/2014/main" id="{BCEB21C5-1851-463B-A2BC-7795FD4F6A5A}"/>
              </a:ext>
            </a:extLst>
          </p:cNvPr>
          <p:cNvSpPr>
            <a:spLocks/>
          </p:cNvSpPr>
          <p:nvPr/>
        </p:nvSpPr>
        <p:spPr bwMode="auto">
          <a:xfrm>
            <a:off x="7791242" y="4318749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5EB6E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48" name="Freeform 31">
            <a:extLst>
              <a:ext uri="{FF2B5EF4-FFF2-40B4-BE49-F238E27FC236}">
                <a16:creationId xmlns:a16="http://schemas.microsoft.com/office/drawing/2014/main" id="{9ACAB9C0-277D-4FAB-A0EC-1522B0755F38}"/>
              </a:ext>
            </a:extLst>
          </p:cNvPr>
          <p:cNvSpPr>
            <a:spLocks/>
          </p:cNvSpPr>
          <p:nvPr/>
        </p:nvSpPr>
        <p:spPr bwMode="auto">
          <a:xfrm>
            <a:off x="8350563" y="3450057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49" name="Freeform 31">
            <a:extLst>
              <a:ext uri="{FF2B5EF4-FFF2-40B4-BE49-F238E27FC236}">
                <a16:creationId xmlns:a16="http://schemas.microsoft.com/office/drawing/2014/main" id="{DA6F9428-7C0D-43DA-A5A0-64C977DBFCB3}"/>
              </a:ext>
            </a:extLst>
          </p:cNvPr>
          <p:cNvSpPr>
            <a:spLocks/>
          </p:cNvSpPr>
          <p:nvPr/>
        </p:nvSpPr>
        <p:spPr bwMode="auto">
          <a:xfrm>
            <a:off x="4953120" y="3448957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50" name="Freeform 31">
            <a:extLst>
              <a:ext uri="{FF2B5EF4-FFF2-40B4-BE49-F238E27FC236}">
                <a16:creationId xmlns:a16="http://schemas.microsoft.com/office/drawing/2014/main" id="{B38D81E1-7166-420C-B230-EF8301A96740}"/>
              </a:ext>
            </a:extLst>
          </p:cNvPr>
          <p:cNvSpPr>
            <a:spLocks/>
          </p:cNvSpPr>
          <p:nvPr/>
        </p:nvSpPr>
        <p:spPr bwMode="auto">
          <a:xfrm>
            <a:off x="8350563" y="2584411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51" name="Freeform 31">
            <a:extLst>
              <a:ext uri="{FF2B5EF4-FFF2-40B4-BE49-F238E27FC236}">
                <a16:creationId xmlns:a16="http://schemas.microsoft.com/office/drawing/2014/main" id="{E1E9E0FB-0156-43E7-895E-F0FD4B813AEC}"/>
              </a:ext>
            </a:extLst>
          </p:cNvPr>
          <p:cNvSpPr>
            <a:spLocks/>
          </p:cNvSpPr>
          <p:nvPr/>
        </p:nvSpPr>
        <p:spPr bwMode="auto">
          <a:xfrm>
            <a:off x="1087120" y="5144523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1799069C-C1C8-4D72-A182-7BDC222EC8C1}"/>
              </a:ext>
            </a:extLst>
          </p:cNvPr>
          <p:cNvCxnSpPr>
            <a:cxnSpLocks/>
            <a:stCxn id="358" idx="17"/>
          </p:cNvCxnSpPr>
          <p:nvPr/>
        </p:nvCxnSpPr>
        <p:spPr bwMode="auto">
          <a:xfrm flipH="1" flipV="1">
            <a:off x="978824" y="4732767"/>
            <a:ext cx="2674906" cy="16354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2FEEDD2B-99D7-41A3-A129-88DF417C5221}"/>
              </a:ext>
            </a:extLst>
          </p:cNvPr>
          <p:cNvCxnSpPr>
            <a:cxnSpLocks/>
          </p:cNvCxnSpPr>
          <p:nvPr/>
        </p:nvCxnSpPr>
        <p:spPr bwMode="auto">
          <a:xfrm>
            <a:off x="3133309" y="4298387"/>
            <a:ext cx="667848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4" name="Freeform 31">
            <a:extLst>
              <a:ext uri="{FF2B5EF4-FFF2-40B4-BE49-F238E27FC236}">
                <a16:creationId xmlns:a16="http://schemas.microsoft.com/office/drawing/2014/main" id="{5DF8ACC5-23E3-448A-AB44-8E815EBEB2E6}"/>
              </a:ext>
            </a:extLst>
          </p:cNvPr>
          <p:cNvSpPr>
            <a:spLocks/>
          </p:cNvSpPr>
          <p:nvPr/>
        </p:nvSpPr>
        <p:spPr bwMode="auto">
          <a:xfrm>
            <a:off x="3102249" y="4266141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CEEAA1F1-7FA9-4F98-8DCA-79C9275A15B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40362" y="4294849"/>
            <a:ext cx="124026" cy="128289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A8EB65B6-FEE4-4DAF-8AA6-8E8188B2F2A9}"/>
              </a:ext>
            </a:extLst>
          </p:cNvPr>
          <p:cNvCxnSpPr>
            <a:cxnSpLocks/>
            <a:stCxn id="357" idx="0"/>
          </p:cNvCxnSpPr>
          <p:nvPr/>
        </p:nvCxnSpPr>
        <p:spPr bwMode="auto">
          <a:xfrm flipV="1">
            <a:off x="3314053" y="4423139"/>
            <a:ext cx="129505" cy="1222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7" name="Freeform 31">
            <a:extLst>
              <a:ext uri="{FF2B5EF4-FFF2-40B4-BE49-F238E27FC236}">
                <a16:creationId xmlns:a16="http://schemas.microsoft.com/office/drawing/2014/main" id="{3378AE1A-9DF5-4BA1-A242-10A962153044}"/>
              </a:ext>
            </a:extLst>
          </p:cNvPr>
          <p:cNvSpPr>
            <a:spLocks/>
          </p:cNvSpPr>
          <p:nvPr/>
        </p:nvSpPr>
        <p:spPr bwMode="auto">
          <a:xfrm>
            <a:off x="3256639" y="4395308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58" name="Freeform 31">
            <a:extLst>
              <a:ext uri="{FF2B5EF4-FFF2-40B4-BE49-F238E27FC236}">
                <a16:creationId xmlns:a16="http://schemas.microsoft.com/office/drawing/2014/main" id="{6F192267-C860-433C-A129-31CB3FC0F2B9}"/>
              </a:ext>
            </a:extLst>
          </p:cNvPr>
          <p:cNvSpPr>
            <a:spLocks/>
          </p:cNvSpPr>
          <p:nvPr/>
        </p:nvSpPr>
        <p:spPr bwMode="auto">
          <a:xfrm>
            <a:off x="3653730" y="4714534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83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59" name="Freeform 31">
            <a:extLst>
              <a:ext uri="{FF2B5EF4-FFF2-40B4-BE49-F238E27FC236}">
                <a16:creationId xmlns:a16="http://schemas.microsoft.com/office/drawing/2014/main" id="{6AF4CC5D-A4F8-40BE-B91D-0EB341B9ACE9}"/>
              </a:ext>
            </a:extLst>
          </p:cNvPr>
          <p:cNvSpPr>
            <a:spLocks/>
          </p:cNvSpPr>
          <p:nvPr/>
        </p:nvSpPr>
        <p:spPr bwMode="auto">
          <a:xfrm>
            <a:off x="941630" y="4705241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83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1D7BB4C6-797F-4719-A05E-4899E56A71F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6289" y="3562866"/>
            <a:ext cx="2472917" cy="15119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61" name="Freeform 31">
            <a:extLst>
              <a:ext uri="{FF2B5EF4-FFF2-40B4-BE49-F238E27FC236}">
                <a16:creationId xmlns:a16="http://schemas.microsoft.com/office/drawing/2014/main" id="{1BBAFD4E-BC9C-441E-A216-0AE798F631FF}"/>
              </a:ext>
            </a:extLst>
          </p:cNvPr>
          <p:cNvSpPr>
            <a:spLocks/>
          </p:cNvSpPr>
          <p:nvPr/>
        </p:nvSpPr>
        <p:spPr bwMode="auto">
          <a:xfrm>
            <a:off x="768036" y="3535743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7AB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DF80A659-BE6E-444A-811A-1C70DEEF207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6289" y="2843361"/>
            <a:ext cx="2860024" cy="17486"/>
          </a:xfrm>
          <a:prstGeom prst="line">
            <a:avLst/>
          </a:prstGeom>
          <a:solidFill>
            <a:srgbClr val="F0AB00"/>
          </a:solidFill>
          <a:ln w="9525" cap="flat" cmpd="sng" algn="ctr">
            <a:solidFill>
              <a:srgbClr val="E11B2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Freeform 31">
            <a:extLst>
              <a:ext uri="{FF2B5EF4-FFF2-40B4-BE49-F238E27FC236}">
                <a16:creationId xmlns:a16="http://schemas.microsoft.com/office/drawing/2014/main" id="{75C4326F-9913-44E2-8A41-164B29F03F31}"/>
              </a:ext>
            </a:extLst>
          </p:cNvPr>
          <p:cNvSpPr>
            <a:spLocks/>
          </p:cNvSpPr>
          <p:nvPr/>
        </p:nvSpPr>
        <p:spPr bwMode="auto">
          <a:xfrm>
            <a:off x="768036" y="2816238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64" name="Freeform 31">
            <a:extLst>
              <a:ext uri="{FF2B5EF4-FFF2-40B4-BE49-F238E27FC236}">
                <a16:creationId xmlns:a16="http://schemas.microsoft.com/office/drawing/2014/main" id="{421269B7-60F3-4073-948F-18209AC90667}"/>
              </a:ext>
            </a:extLst>
          </p:cNvPr>
          <p:cNvSpPr>
            <a:spLocks/>
          </p:cNvSpPr>
          <p:nvPr/>
        </p:nvSpPr>
        <p:spPr bwMode="auto">
          <a:xfrm>
            <a:off x="4439549" y="2594411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F3420615-24D0-45E5-9EA0-10642F75015D}"/>
              </a:ext>
            </a:extLst>
          </p:cNvPr>
          <p:cNvCxnSpPr>
            <a:cxnSpLocks/>
          </p:cNvCxnSpPr>
          <p:nvPr/>
        </p:nvCxnSpPr>
        <p:spPr bwMode="auto">
          <a:xfrm>
            <a:off x="4390019" y="2854340"/>
            <a:ext cx="0" cy="161222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8E73ABCA-1ABC-4B9B-8685-3F26877FE1E2}"/>
              </a:ext>
            </a:extLst>
          </p:cNvPr>
          <p:cNvCxnSpPr/>
          <p:nvPr/>
        </p:nvCxnSpPr>
        <p:spPr bwMode="auto">
          <a:xfrm>
            <a:off x="4390019" y="3012387"/>
            <a:ext cx="77128" cy="107676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7" name="Freeform 31">
            <a:extLst>
              <a:ext uri="{FF2B5EF4-FFF2-40B4-BE49-F238E27FC236}">
                <a16:creationId xmlns:a16="http://schemas.microsoft.com/office/drawing/2014/main" id="{22E11DB8-E3C8-4DA9-9837-5CECD6E72C34}"/>
              </a:ext>
            </a:extLst>
          </p:cNvPr>
          <p:cNvSpPr>
            <a:spLocks/>
          </p:cNvSpPr>
          <p:nvPr/>
        </p:nvSpPr>
        <p:spPr bwMode="auto">
          <a:xfrm>
            <a:off x="4363351" y="2802832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0AB00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3823E4F3-5A26-4EE2-81C6-92A5C3D51B1F}"/>
              </a:ext>
            </a:extLst>
          </p:cNvPr>
          <p:cNvCxnSpPr>
            <a:cxnSpLocks/>
          </p:cNvCxnSpPr>
          <p:nvPr/>
        </p:nvCxnSpPr>
        <p:spPr bwMode="auto">
          <a:xfrm>
            <a:off x="3286735" y="3577126"/>
            <a:ext cx="335605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7AB8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9" name="Freeform 31">
            <a:extLst>
              <a:ext uri="{FF2B5EF4-FFF2-40B4-BE49-F238E27FC236}">
                <a16:creationId xmlns:a16="http://schemas.microsoft.com/office/drawing/2014/main" id="{E4DA01FC-7A5F-42CA-A811-D4A15D19D104}"/>
              </a:ext>
            </a:extLst>
          </p:cNvPr>
          <p:cNvSpPr>
            <a:spLocks/>
          </p:cNvSpPr>
          <p:nvPr/>
        </p:nvSpPr>
        <p:spPr bwMode="auto">
          <a:xfrm>
            <a:off x="3248441" y="3546960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7AB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70" name="Freeform 31">
            <a:extLst>
              <a:ext uri="{FF2B5EF4-FFF2-40B4-BE49-F238E27FC236}">
                <a16:creationId xmlns:a16="http://schemas.microsoft.com/office/drawing/2014/main" id="{A424251C-68BF-4612-ACE3-1E66CEE3DC8D}"/>
              </a:ext>
            </a:extLst>
          </p:cNvPr>
          <p:cNvSpPr>
            <a:spLocks/>
          </p:cNvSpPr>
          <p:nvPr/>
        </p:nvSpPr>
        <p:spPr bwMode="auto">
          <a:xfrm>
            <a:off x="3323385" y="4161516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365F8FA6-0F5D-46AD-B186-DA6D6BFC63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78240" y="3718412"/>
            <a:ext cx="143630" cy="13047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85FAF5A0-EFCA-47EF-878C-B29C0EB8C3E5}"/>
              </a:ext>
            </a:extLst>
          </p:cNvPr>
          <p:cNvCxnSpPr>
            <a:cxnSpLocks/>
          </p:cNvCxnSpPr>
          <p:nvPr/>
        </p:nvCxnSpPr>
        <p:spPr bwMode="auto">
          <a:xfrm>
            <a:off x="3201023" y="3720756"/>
            <a:ext cx="380109" cy="0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3" name="Freeform 31">
            <a:extLst>
              <a:ext uri="{FF2B5EF4-FFF2-40B4-BE49-F238E27FC236}">
                <a16:creationId xmlns:a16="http://schemas.microsoft.com/office/drawing/2014/main" id="{6B014F33-FDD9-4FC8-B582-9C2DD7C4FFB3}"/>
              </a:ext>
            </a:extLst>
          </p:cNvPr>
          <p:cNvSpPr>
            <a:spLocks/>
          </p:cNvSpPr>
          <p:nvPr/>
        </p:nvSpPr>
        <p:spPr bwMode="auto">
          <a:xfrm>
            <a:off x="3162563" y="3689973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5EB6E4"/>
          </a:solidFill>
          <a:ln w="19050">
            <a:solidFill>
              <a:srgbClr val="5EB6E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74" name="Freeform 31">
            <a:extLst>
              <a:ext uri="{FF2B5EF4-FFF2-40B4-BE49-F238E27FC236}">
                <a16:creationId xmlns:a16="http://schemas.microsoft.com/office/drawing/2014/main" id="{4FE84807-6ED6-4C96-955C-1382CE714FEA}"/>
              </a:ext>
            </a:extLst>
          </p:cNvPr>
          <p:cNvSpPr>
            <a:spLocks/>
          </p:cNvSpPr>
          <p:nvPr/>
        </p:nvSpPr>
        <p:spPr bwMode="auto">
          <a:xfrm>
            <a:off x="3467387" y="3820078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5EB6E4"/>
          </a:solidFill>
          <a:ln w="19050">
            <a:solidFill>
              <a:srgbClr val="5EB6E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75" name="Freeform 31">
            <a:extLst>
              <a:ext uri="{FF2B5EF4-FFF2-40B4-BE49-F238E27FC236}">
                <a16:creationId xmlns:a16="http://schemas.microsoft.com/office/drawing/2014/main" id="{902C2BD3-5D8B-4113-8A5C-C6DA207B3F5A}"/>
              </a:ext>
            </a:extLst>
          </p:cNvPr>
          <p:cNvSpPr>
            <a:spLocks/>
          </p:cNvSpPr>
          <p:nvPr/>
        </p:nvSpPr>
        <p:spPr bwMode="auto">
          <a:xfrm>
            <a:off x="3337878" y="3903253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0AB00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5DCCB822-2196-4FF1-9CE7-00DB01F2595C}"/>
              </a:ext>
            </a:extLst>
          </p:cNvPr>
          <p:cNvCxnSpPr>
            <a:cxnSpLocks/>
          </p:cNvCxnSpPr>
          <p:nvPr/>
        </p:nvCxnSpPr>
        <p:spPr bwMode="auto">
          <a:xfrm>
            <a:off x="3643705" y="2846927"/>
            <a:ext cx="224216" cy="22720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7" name="Freeform 31">
            <a:extLst>
              <a:ext uri="{FF2B5EF4-FFF2-40B4-BE49-F238E27FC236}">
                <a16:creationId xmlns:a16="http://schemas.microsoft.com/office/drawing/2014/main" id="{20556D6E-ABCC-4FFF-AD78-8FB049318DB6}"/>
              </a:ext>
            </a:extLst>
          </p:cNvPr>
          <p:cNvSpPr>
            <a:spLocks/>
          </p:cNvSpPr>
          <p:nvPr/>
        </p:nvSpPr>
        <p:spPr bwMode="auto">
          <a:xfrm>
            <a:off x="3617578" y="2831539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78" name="Freeform 31">
            <a:extLst>
              <a:ext uri="{FF2B5EF4-FFF2-40B4-BE49-F238E27FC236}">
                <a16:creationId xmlns:a16="http://schemas.microsoft.com/office/drawing/2014/main" id="{009723B7-9F58-45DA-A776-5E2F94A13705}"/>
              </a:ext>
            </a:extLst>
          </p:cNvPr>
          <p:cNvSpPr>
            <a:spLocks/>
          </p:cNvSpPr>
          <p:nvPr/>
        </p:nvSpPr>
        <p:spPr bwMode="auto">
          <a:xfrm>
            <a:off x="3666368" y="3145290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79" name="Freeform 31">
            <a:extLst>
              <a:ext uri="{FF2B5EF4-FFF2-40B4-BE49-F238E27FC236}">
                <a16:creationId xmlns:a16="http://schemas.microsoft.com/office/drawing/2014/main" id="{640FB4DD-F8FB-4387-8CBF-C0741E5A3F69}"/>
              </a:ext>
            </a:extLst>
          </p:cNvPr>
          <p:cNvSpPr>
            <a:spLocks/>
          </p:cNvSpPr>
          <p:nvPr/>
        </p:nvSpPr>
        <p:spPr bwMode="auto">
          <a:xfrm>
            <a:off x="3564388" y="3391280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80" name="Freeform 31">
            <a:extLst>
              <a:ext uri="{FF2B5EF4-FFF2-40B4-BE49-F238E27FC236}">
                <a16:creationId xmlns:a16="http://schemas.microsoft.com/office/drawing/2014/main" id="{A2BE6460-A9D3-4A73-92CB-7570D7A1B31B}"/>
              </a:ext>
            </a:extLst>
          </p:cNvPr>
          <p:cNvSpPr>
            <a:spLocks/>
          </p:cNvSpPr>
          <p:nvPr/>
        </p:nvSpPr>
        <p:spPr bwMode="auto">
          <a:xfrm>
            <a:off x="4012066" y="3179304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F0AB00"/>
          </a:solidFill>
          <a:ln w="19050">
            <a:solidFill>
              <a:srgbClr val="F0AB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81" name="Freeform 31">
            <a:extLst>
              <a:ext uri="{FF2B5EF4-FFF2-40B4-BE49-F238E27FC236}">
                <a16:creationId xmlns:a16="http://schemas.microsoft.com/office/drawing/2014/main" id="{F27ABFFE-5244-40E4-9E8B-715D26CC4553}"/>
              </a:ext>
            </a:extLst>
          </p:cNvPr>
          <p:cNvSpPr>
            <a:spLocks/>
          </p:cNvSpPr>
          <p:nvPr/>
        </p:nvSpPr>
        <p:spPr bwMode="auto">
          <a:xfrm>
            <a:off x="4171665" y="3023735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4D4F53"/>
          </a:solidFill>
          <a:ln w="19050">
            <a:solidFill>
              <a:srgbClr val="4D4F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82" name="Freeform 31">
            <a:extLst>
              <a:ext uri="{FF2B5EF4-FFF2-40B4-BE49-F238E27FC236}">
                <a16:creationId xmlns:a16="http://schemas.microsoft.com/office/drawing/2014/main" id="{097EFE74-9600-48A6-9689-3DD366ECA52D}"/>
              </a:ext>
            </a:extLst>
          </p:cNvPr>
          <p:cNvSpPr>
            <a:spLocks/>
          </p:cNvSpPr>
          <p:nvPr/>
        </p:nvSpPr>
        <p:spPr bwMode="auto">
          <a:xfrm>
            <a:off x="4088926" y="3276534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5EB6E4"/>
          </a:solidFill>
          <a:ln w="19050">
            <a:solidFill>
              <a:srgbClr val="5EB6E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22432C5-2326-4DCC-8F0C-514A2514369C}"/>
              </a:ext>
            </a:extLst>
          </p:cNvPr>
          <p:cNvCxnSpPr>
            <a:cxnSpLocks/>
          </p:cNvCxnSpPr>
          <p:nvPr/>
        </p:nvCxnSpPr>
        <p:spPr bwMode="auto">
          <a:xfrm>
            <a:off x="3802500" y="3274727"/>
            <a:ext cx="0" cy="210088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F9569910-DB4A-4A24-AFC0-9B27CDA4B66C}"/>
              </a:ext>
            </a:extLst>
          </p:cNvPr>
          <p:cNvCxnSpPr>
            <a:cxnSpLocks/>
            <a:stCxn id="378" idx="5"/>
          </p:cNvCxnSpPr>
          <p:nvPr/>
        </p:nvCxnSpPr>
        <p:spPr bwMode="auto">
          <a:xfrm>
            <a:off x="3715481" y="3194403"/>
            <a:ext cx="89511" cy="88985"/>
          </a:xfrm>
          <a:prstGeom prst="line">
            <a:avLst/>
          </a:prstGeom>
          <a:solidFill>
            <a:srgbClr val="F0AB00"/>
          </a:solidFill>
          <a:ln w="19050" cap="flat" cmpd="sng" algn="ctr">
            <a:solidFill>
              <a:srgbClr val="6E2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5" name="Freeform 31">
            <a:extLst>
              <a:ext uri="{FF2B5EF4-FFF2-40B4-BE49-F238E27FC236}">
                <a16:creationId xmlns:a16="http://schemas.microsoft.com/office/drawing/2014/main" id="{2E6E974C-50D1-4EFE-9622-C86A924FF6A2}"/>
              </a:ext>
            </a:extLst>
          </p:cNvPr>
          <p:cNvSpPr>
            <a:spLocks/>
          </p:cNvSpPr>
          <p:nvPr/>
        </p:nvSpPr>
        <p:spPr bwMode="auto">
          <a:xfrm>
            <a:off x="3708256" y="3379064"/>
            <a:ext cx="57414" cy="57414"/>
          </a:xfrm>
          <a:custGeom>
            <a:avLst/>
            <a:gdLst>
              <a:gd name="T0" fmla="*/ 166 w 166"/>
              <a:gd name="T1" fmla="*/ 84 h 166"/>
              <a:gd name="T2" fmla="*/ 166 w 166"/>
              <a:gd name="T3" fmla="*/ 84 h 166"/>
              <a:gd name="T4" fmla="*/ 164 w 166"/>
              <a:gd name="T5" fmla="*/ 100 h 166"/>
              <a:gd name="T6" fmla="*/ 160 w 166"/>
              <a:gd name="T7" fmla="*/ 116 h 166"/>
              <a:gd name="T8" fmla="*/ 152 w 166"/>
              <a:gd name="T9" fmla="*/ 130 h 166"/>
              <a:gd name="T10" fmla="*/ 142 w 166"/>
              <a:gd name="T11" fmla="*/ 142 h 166"/>
              <a:gd name="T12" fmla="*/ 130 w 166"/>
              <a:gd name="T13" fmla="*/ 152 h 166"/>
              <a:gd name="T14" fmla="*/ 116 w 166"/>
              <a:gd name="T15" fmla="*/ 160 h 166"/>
              <a:gd name="T16" fmla="*/ 100 w 166"/>
              <a:gd name="T17" fmla="*/ 166 h 166"/>
              <a:gd name="T18" fmla="*/ 82 w 166"/>
              <a:gd name="T19" fmla="*/ 166 h 166"/>
              <a:gd name="T20" fmla="*/ 82 w 166"/>
              <a:gd name="T21" fmla="*/ 166 h 166"/>
              <a:gd name="T22" fmla="*/ 66 w 166"/>
              <a:gd name="T23" fmla="*/ 166 h 166"/>
              <a:gd name="T24" fmla="*/ 50 w 166"/>
              <a:gd name="T25" fmla="*/ 160 h 166"/>
              <a:gd name="T26" fmla="*/ 36 w 166"/>
              <a:gd name="T27" fmla="*/ 152 h 166"/>
              <a:gd name="T28" fmla="*/ 24 w 166"/>
              <a:gd name="T29" fmla="*/ 142 h 166"/>
              <a:gd name="T30" fmla="*/ 14 w 166"/>
              <a:gd name="T31" fmla="*/ 130 h 166"/>
              <a:gd name="T32" fmla="*/ 6 w 166"/>
              <a:gd name="T33" fmla="*/ 116 h 166"/>
              <a:gd name="T34" fmla="*/ 0 w 166"/>
              <a:gd name="T35" fmla="*/ 100 h 166"/>
              <a:gd name="T36" fmla="*/ 0 w 166"/>
              <a:gd name="T37" fmla="*/ 84 h 166"/>
              <a:gd name="T38" fmla="*/ 0 w 166"/>
              <a:gd name="T39" fmla="*/ 84 h 166"/>
              <a:gd name="T40" fmla="*/ 0 w 166"/>
              <a:gd name="T41" fmla="*/ 66 h 166"/>
              <a:gd name="T42" fmla="*/ 6 w 166"/>
              <a:gd name="T43" fmla="*/ 50 h 166"/>
              <a:gd name="T44" fmla="*/ 14 w 166"/>
              <a:gd name="T45" fmla="*/ 36 h 166"/>
              <a:gd name="T46" fmla="*/ 24 w 166"/>
              <a:gd name="T47" fmla="*/ 24 h 166"/>
              <a:gd name="T48" fmla="*/ 36 w 166"/>
              <a:gd name="T49" fmla="*/ 14 h 166"/>
              <a:gd name="T50" fmla="*/ 50 w 166"/>
              <a:gd name="T51" fmla="*/ 6 h 166"/>
              <a:gd name="T52" fmla="*/ 66 w 166"/>
              <a:gd name="T53" fmla="*/ 2 h 166"/>
              <a:gd name="T54" fmla="*/ 82 w 166"/>
              <a:gd name="T55" fmla="*/ 0 h 166"/>
              <a:gd name="T56" fmla="*/ 82 w 166"/>
              <a:gd name="T57" fmla="*/ 0 h 166"/>
              <a:gd name="T58" fmla="*/ 100 w 166"/>
              <a:gd name="T59" fmla="*/ 2 h 166"/>
              <a:gd name="T60" fmla="*/ 116 w 166"/>
              <a:gd name="T61" fmla="*/ 6 h 166"/>
              <a:gd name="T62" fmla="*/ 130 w 166"/>
              <a:gd name="T63" fmla="*/ 14 h 166"/>
              <a:gd name="T64" fmla="*/ 142 w 166"/>
              <a:gd name="T65" fmla="*/ 24 h 166"/>
              <a:gd name="T66" fmla="*/ 152 w 166"/>
              <a:gd name="T67" fmla="*/ 36 h 166"/>
              <a:gd name="T68" fmla="*/ 160 w 166"/>
              <a:gd name="T69" fmla="*/ 50 h 166"/>
              <a:gd name="T70" fmla="*/ 164 w 166"/>
              <a:gd name="T71" fmla="*/ 66 h 166"/>
              <a:gd name="T72" fmla="*/ 166 w 166"/>
              <a:gd name="T73" fmla="*/ 84 h 166"/>
              <a:gd name="T74" fmla="*/ 166 w 166"/>
              <a:gd name="T75" fmla="*/ 8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60" y="116"/>
                </a:lnTo>
                <a:lnTo>
                  <a:pt x="152" y="130"/>
                </a:lnTo>
                <a:lnTo>
                  <a:pt x="142" y="142"/>
                </a:lnTo>
                <a:lnTo>
                  <a:pt x="130" y="152"/>
                </a:lnTo>
                <a:lnTo>
                  <a:pt x="116" y="160"/>
                </a:lnTo>
                <a:lnTo>
                  <a:pt x="100" y="166"/>
                </a:lnTo>
                <a:lnTo>
                  <a:pt x="82" y="166"/>
                </a:lnTo>
                <a:lnTo>
                  <a:pt x="82" y="166"/>
                </a:lnTo>
                <a:lnTo>
                  <a:pt x="66" y="166"/>
                </a:lnTo>
                <a:lnTo>
                  <a:pt x="50" y="160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0" y="10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6" y="6"/>
                </a:lnTo>
                <a:lnTo>
                  <a:pt x="130" y="14"/>
                </a:lnTo>
                <a:lnTo>
                  <a:pt x="142" y="24"/>
                </a:lnTo>
                <a:lnTo>
                  <a:pt x="152" y="36"/>
                </a:lnTo>
                <a:lnTo>
                  <a:pt x="160" y="50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6E267B"/>
          </a:solidFill>
          <a:ln w="19050">
            <a:solidFill>
              <a:srgbClr val="6E267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94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80565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2400" dirty="0"/>
              <a:t>Cyber incidents triggered boarder ERM risks</a:t>
            </a:r>
          </a:p>
          <a:p>
            <a:r>
              <a:rPr lang="en-GB" sz="1400" kern="0" dirty="0"/>
              <a:t>Cyber risks are no longer limited to data breaches, as technological integration expands so to does the downstream cyber exposures</a:t>
            </a:r>
          </a:p>
          <a:p>
            <a:endParaRPr lang="en-US" sz="1400" dirty="0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3C784C92-A1ED-4ED1-8DE9-30B14D71B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47" y="2781094"/>
            <a:ext cx="3390736" cy="43051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6491B4A-D9B4-46C2-8599-AA442C170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47" y="3485785"/>
            <a:ext cx="2837071" cy="79013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DF0B0113-0B17-45E7-A3E9-C6CBB3AF6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347" y="4457156"/>
            <a:ext cx="1589693" cy="1908134"/>
          </a:xfrm>
          <a:prstGeom prst="rect">
            <a:avLst/>
          </a:prstGeom>
        </p:spPr>
      </p:pic>
      <p:pic>
        <p:nvPicPr>
          <p:cNvPr id="142" name="Picture 3">
            <a:extLst>
              <a:ext uri="{FF2B5EF4-FFF2-40B4-BE49-F238E27FC236}">
                <a16:creationId xmlns:a16="http://schemas.microsoft.com/office/drawing/2014/main" id="{EF79941A-C080-4168-8A07-4A3CAB012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30226" r="47539" b="47073"/>
          <a:stretch/>
        </p:blipFill>
        <p:spPr bwMode="auto">
          <a:xfrm>
            <a:off x="5764133" y="2652488"/>
            <a:ext cx="2763926" cy="92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6">
            <a:extLst>
              <a:ext uri="{FF2B5EF4-FFF2-40B4-BE49-F238E27FC236}">
                <a16:creationId xmlns:a16="http://schemas.microsoft.com/office/drawing/2014/main" id="{51DC5EFE-F124-4DF8-B558-69DB0ED74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1" t="43017" r="7987" b="43626"/>
          <a:stretch/>
        </p:blipFill>
        <p:spPr bwMode="auto">
          <a:xfrm>
            <a:off x="5741949" y="3592518"/>
            <a:ext cx="2881861" cy="3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">
            <a:extLst>
              <a:ext uri="{FF2B5EF4-FFF2-40B4-BE49-F238E27FC236}">
                <a16:creationId xmlns:a16="http://schemas.microsoft.com/office/drawing/2014/main" id="{4F0C0408-4FB5-45DC-B992-DCE191E06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8" t="39732" r="2217" b="42679"/>
          <a:stretch/>
        </p:blipFill>
        <p:spPr bwMode="auto">
          <a:xfrm>
            <a:off x="5764133" y="4911775"/>
            <a:ext cx="2900473" cy="4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">
            <a:extLst>
              <a:ext uri="{FF2B5EF4-FFF2-40B4-BE49-F238E27FC236}">
                <a16:creationId xmlns:a16="http://schemas.microsoft.com/office/drawing/2014/main" id="{D65B3D0F-F3BA-4002-8F03-1EA1440C8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45003" r="31084" b="34203"/>
          <a:stretch/>
        </p:blipFill>
        <p:spPr bwMode="auto">
          <a:xfrm>
            <a:off x="5615972" y="4234956"/>
            <a:ext cx="3133817" cy="5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502785-9FF2-4748-88E5-09E46F585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49" y="2658274"/>
            <a:ext cx="592208" cy="680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BA9E9-21AE-428B-88A9-CAC85B45F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3582314"/>
            <a:ext cx="592208" cy="680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2E01D-5351-4D47-9536-C756E58C42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571" y="4489496"/>
            <a:ext cx="589565" cy="680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F5CA8-0444-4728-9C59-6E10D4D215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2820" y="2658274"/>
            <a:ext cx="588802" cy="676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8A33F-822C-4640-85C0-6D600FEBD2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820" y="4234956"/>
            <a:ext cx="583152" cy="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Capital Efficiency Gap Facing the Digital Economy</a:t>
            </a:r>
          </a:p>
          <a:p>
            <a:r>
              <a:rPr lang="en-GB" sz="1400" dirty="0">
                <a:latin typeface="Arial" pitchFamily="34" charset="0"/>
                <a:cs typeface="Arial" panose="020B0604020202020204" pitchFamily="34" charset="0"/>
              </a:rPr>
              <a:t>The Digital Economy is losing $550bn (USD) from cybercrime, growing to an estimated $2-$6 Trillion by 2021*, whilst the level of hedging against that loss lags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192675-0B7D-4405-84BF-F3F3BDAAC1F1}"/>
              </a:ext>
            </a:extLst>
          </p:cNvPr>
          <p:cNvCxnSpPr>
            <a:cxnSpLocks/>
          </p:cNvCxnSpPr>
          <p:nvPr/>
        </p:nvCxnSpPr>
        <p:spPr>
          <a:xfrm>
            <a:off x="4242509" y="3569375"/>
            <a:ext cx="2379964" cy="670116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1D9E4A-B2D9-425D-B1C1-8D27E7A0B7DF}"/>
              </a:ext>
            </a:extLst>
          </p:cNvPr>
          <p:cNvCxnSpPr>
            <a:cxnSpLocks/>
          </p:cNvCxnSpPr>
          <p:nvPr/>
        </p:nvCxnSpPr>
        <p:spPr>
          <a:xfrm flipV="1">
            <a:off x="4242509" y="4614248"/>
            <a:ext cx="2379964" cy="1323038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E857199-47A6-48F5-AED9-B4043F9C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05" y="2824488"/>
            <a:ext cx="4031211" cy="35795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A254071-DF33-4FCC-8BD6-F85053B5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136" y="2363825"/>
            <a:ext cx="2186131" cy="294163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9ADFE49-F469-4A5F-8971-79310EF53512}"/>
              </a:ext>
            </a:extLst>
          </p:cNvPr>
          <p:cNvSpPr txBox="1"/>
          <p:nvPr/>
        </p:nvSpPr>
        <p:spPr>
          <a:xfrm>
            <a:off x="7982457" y="4600250"/>
            <a:ext cx="1161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00" kern="0" dirty="0">
                <a:solidFill>
                  <a:srgbClr val="000000"/>
                </a:solidFill>
                <a:latin typeface="Arial"/>
                <a:ea typeface="ＭＳ Ｐゴシック"/>
              </a:rPr>
              <a:t>*Sources: </a:t>
            </a:r>
            <a:r>
              <a:rPr lang="en-US" sz="7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2017 Aon Sponsored Ponemon Institute Global Cyber Risk Transfer Study Information Asset vs. PP&amp;E Risk Summary</a:t>
            </a:r>
            <a:endParaRPr lang="en-US" sz="7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1466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70814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An Evolving Captive Landscape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400" dirty="0"/>
              <a:t>2019 survey of cyber risk – captive retention philosophy, strategies, and trends</a:t>
            </a:r>
            <a:endParaRPr lang="en-US" sz="1200" dirty="0"/>
          </a:p>
          <a:p>
            <a:endParaRPr lang="en-US" sz="1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5971E3-8C75-4C33-80B9-960213025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8441"/>
              </p:ext>
            </p:extLst>
          </p:nvPr>
        </p:nvGraphicFramePr>
        <p:xfrm>
          <a:off x="718185" y="2392404"/>
          <a:ext cx="6107430" cy="335758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348865">
                  <a:extLst>
                    <a:ext uri="{9D8B030D-6E8A-4147-A177-3AD203B41FA5}">
                      <a16:colId xmlns:a16="http://schemas.microsoft.com/office/drawing/2014/main" val="2489009755"/>
                    </a:ext>
                  </a:extLst>
                </a:gridCol>
                <a:gridCol w="3758565">
                  <a:extLst>
                    <a:ext uri="{9D8B030D-6E8A-4147-A177-3AD203B41FA5}">
                      <a16:colId xmlns:a16="http://schemas.microsoft.com/office/drawing/2014/main" val="3244732299"/>
                    </a:ext>
                  </a:extLst>
                </a:gridCol>
              </a:tblGrid>
              <a:tr h="47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Growth in Captive Market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+263% GWP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0764542"/>
                  </a:ext>
                </a:extLst>
              </a:tr>
              <a:tr h="163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industry (by GWP)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&amp; Beverage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Sciences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229836"/>
                  </a:ext>
                </a:extLst>
              </a:tr>
              <a:tr h="84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Lagging industry by GWP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Aviation / Aerospace (0%)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Institutions (0%)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909799"/>
                  </a:ext>
                </a:extLst>
              </a:tr>
              <a:tr h="39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in Limits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USD 100,000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96257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C4EC540-2B8A-45E8-BBE5-239BCC78308E}"/>
              </a:ext>
            </a:extLst>
          </p:cNvPr>
          <p:cNvSpPr/>
          <p:nvPr/>
        </p:nvSpPr>
        <p:spPr>
          <a:xfrm>
            <a:off x="718185" y="587491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Aon Captive &amp; Insurance Management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client survey 2019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3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Coverage</a:t>
            </a:r>
          </a:p>
          <a:p>
            <a:r>
              <a:rPr lang="en-GB" sz="1400" dirty="0"/>
              <a:t>Moving beyond more standard crisis management and liability coverages</a:t>
            </a:r>
          </a:p>
          <a:p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C7012-6559-47C1-8E81-6E1C5728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40" y="2541135"/>
            <a:ext cx="5535650" cy="29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Coverage</a:t>
            </a:r>
          </a:p>
          <a:p>
            <a:r>
              <a:rPr lang="en-GB" sz="1400" dirty="0"/>
              <a:t>Moving beyond more standard crisis management and liability coverages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09D94-BDD8-4E3B-9E3F-2FA758C5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304135"/>
            <a:ext cx="5939879" cy="36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8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1665602"/>
            <a:ext cx="8320141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2400" kern="0" dirty="0"/>
              <a:t>Rationale for Captive Utilization</a:t>
            </a:r>
          </a:p>
          <a:p>
            <a:r>
              <a:rPr lang="en-GB" sz="1400" dirty="0"/>
              <a:t>Broad array of rationale for captive participation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319E5-25DA-48C6-9F2F-7632A753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92" y="2467903"/>
            <a:ext cx="5794768" cy="2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A19 Session 8 Innovative Uses of Captives - Cyber and Beyond " id="{DAD4E372-FD46-4DEB-938E-99E24E6AF6B8}" vid="{BF2665AE-308E-4475-8C6B-15622EA3C3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CCIA19 Session 8 Innovative Uses of Captives - Cyber and Beyond </Template>
  <TotalTime>37</TotalTime>
  <Words>523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Peckman</dc:creator>
  <cp:lastModifiedBy>Scott Sobel</cp:lastModifiedBy>
  <cp:revision>6</cp:revision>
  <dcterms:created xsi:type="dcterms:W3CDTF">2019-04-30T19:57:51Z</dcterms:created>
  <dcterms:modified xsi:type="dcterms:W3CDTF">2019-05-01T14:18:26Z</dcterms:modified>
</cp:coreProperties>
</file>