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slideLayouts/slideLayout52.xml" ContentType="application/vnd.openxmlformats-officedocument.presentationml.slideLayout+xml"/>
  <Override PartName="/ppt/theme/theme58.xml" ContentType="application/vnd.openxmlformats-officedocument.theme+xml"/>
  <Override PartName="/ppt/slideLayouts/slideLayout53.xml" ContentType="application/vnd.openxmlformats-officedocument.presentationml.slideLayout+xml"/>
  <Override PartName="/ppt/theme/theme59.xml" ContentType="application/vnd.openxmlformats-officedocument.theme+xml"/>
  <Override PartName="/ppt/slideLayouts/slideLayout54.xml" ContentType="application/vnd.openxmlformats-officedocument.presentationml.slideLayout+xml"/>
  <Override PartName="/ppt/theme/theme60.xml" ContentType="application/vnd.openxmlformats-officedocument.theme+xml"/>
  <Override PartName="/ppt/slideLayouts/slideLayout55.xml" ContentType="application/vnd.openxmlformats-officedocument.presentationml.slideLayout+xml"/>
  <Override PartName="/ppt/theme/theme61.xml" ContentType="application/vnd.openxmlformats-officedocument.theme+xml"/>
  <Override PartName="/ppt/slideLayouts/slideLayout56.xml" ContentType="application/vnd.openxmlformats-officedocument.presentationml.slideLayout+xml"/>
  <Override PartName="/ppt/theme/theme62.xml" ContentType="application/vnd.openxmlformats-officedocument.theme+xml"/>
  <Override PartName="/ppt/slideLayouts/slideLayout57.xml" ContentType="application/vnd.openxmlformats-officedocument.presentationml.slideLayout+xml"/>
  <Override PartName="/ppt/theme/theme63.xml" ContentType="application/vnd.openxmlformats-officedocument.theme+xml"/>
  <Override PartName="/ppt/slideLayouts/slideLayout58.xml" ContentType="application/vnd.openxmlformats-officedocument.presentationml.slideLayout+xml"/>
  <Override PartName="/ppt/theme/theme64.xml" ContentType="application/vnd.openxmlformats-officedocument.theme+xml"/>
  <Override PartName="/ppt/slideLayouts/slideLayout59.xml" ContentType="application/vnd.openxmlformats-officedocument.presentationml.slideLayout+xml"/>
  <Override PartName="/ppt/theme/theme65.xml" ContentType="application/vnd.openxmlformats-officedocument.theme+xml"/>
  <Override PartName="/ppt/slideLayouts/slideLayout60.xml" ContentType="application/vnd.openxmlformats-officedocument.presentationml.slideLayout+xml"/>
  <Override PartName="/ppt/theme/theme66.xml" ContentType="application/vnd.openxmlformats-officedocument.theme+xml"/>
  <Override PartName="/ppt/slideLayouts/slideLayout61.xml" ContentType="application/vnd.openxmlformats-officedocument.presentationml.slideLayout+xml"/>
  <Override PartName="/ppt/theme/theme67.xml" ContentType="application/vnd.openxmlformats-officedocument.theme+xml"/>
  <Override PartName="/ppt/slideLayouts/slideLayout62.xml" ContentType="application/vnd.openxmlformats-officedocument.presentationml.slideLayout+xml"/>
  <Override PartName="/ppt/theme/theme68.xml" ContentType="application/vnd.openxmlformats-officedocument.theme+xml"/>
  <Override PartName="/ppt/slideLayouts/slideLayout63.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theme/theme70.xml" ContentType="application/vnd.openxmlformats-officedocument.theme+xml"/>
  <Override PartName="/ppt/slideLayouts/slideLayout65.xml" ContentType="application/vnd.openxmlformats-officedocument.presentationml.slideLayout+xml"/>
  <Override PartName="/ppt/theme/theme71.xml" ContentType="application/vnd.openxmlformats-officedocument.theme+xml"/>
  <Override PartName="/ppt/slideLayouts/slideLayout66.xml" ContentType="application/vnd.openxmlformats-officedocument.presentationml.slideLayout+xml"/>
  <Override PartName="/ppt/theme/theme72.xml" ContentType="application/vnd.openxmlformats-officedocument.theme+xml"/>
  <Override PartName="/ppt/slideLayouts/slideLayout67.xml" ContentType="application/vnd.openxmlformats-officedocument.presentationml.slideLayout+xml"/>
  <Override PartName="/ppt/theme/theme73.xml" ContentType="application/vnd.openxmlformats-officedocument.theme+xml"/>
  <Override PartName="/ppt/slideLayouts/slideLayout68.xml" ContentType="application/vnd.openxmlformats-officedocument.presentationml.slideLayout+xml"/>
  <Override PartName="/ppt/theme/theme74.xml" ContentType="application/vnd.openxmlformats-officedocument.theme+xml"/>
  <Override PartName="/ppt/slideLayouts/slideLayout69.xml" ContentType="application/vnd.openxmlformats-officedocument.presentationml.slideLayout+xml"/>
  <Override PartName="/ppt/theme/theme75.xml" ContentType="application/vnd.openxmlformats-officedocument.theme+xml"/>
  <Override PartName="/ppt/slideLayouts/slideLayout70.xml" ContentType="application/vnd.openxmlformats-officedocument.presentationml.slideLayout+xml"/>
  <Override PartName="/ppt/theme/theme76.xml" ContentType="application/vnd.openxmlformats-officedocument.theme+xml"/>
  <Override PartName="/ppt/slideLayouts/slideLayout71.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theme/theme78.xml" ContentType="application/vnd.openxmlformats-officedocument.theme+xml"/>
  <Override PartName="/ppt/slideLayouts/slideLayout73.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theme/theme80.xml" ContentType="application/vnd.openxmlformats-officedocument.theme+xml"/>
  <Override PartName="/ppt/slideLayouts/slideLayout75.xml" ContentType="application/vnd.openxmlformats-officedocument.presentationml.slideLayout+xml"/>
  <Override PartName="/ppt/theme/theme81.xml" ContentType="application/vnd.openxmlformats-officedocument.theme+xml"/>
  <Override PartName="/ppt/slideLayouts/slideLayout76.xml" ContentType="application/vnd.openxmlformats-officedocument.presentationml.slideLayout+xml"/>
  <Override PartName="/ppt/theme/theme82.xml" ContentType="application/vnd.openxmlformats-officedocument.theme+xml"/>
  <Override PartName="/ppt/slideLayouts/slideLayout77.xml" ContentType="application/vnd.openxmlformats-officedocument.presentationml.slideLayout+xml"/>
  <Override PartName="/ppt/theme/theme83.xml" ContentType="application/vnd.openxmlformats-officedocument.theme+xml"/>
  <Override PartName="/ppt/slideLayouts/slideLayout78.xml" ContentType="application/vnd.openxmlformats-officedocument.presentationml.slideLayout+xml"/>
  <Override PartName="/ppt/theme/theme84.xml" ContentType="application/vnd.openxmlformats-officedocument.theme+xml"/>
  <Override PartName="/ppt/slideLayouts/slideLayout79.xml" ContentType="application/vnd.openxmlformats-officedocument.presentationml.slideLayout+xml"/>
  <Override PartName="/ppt/theme/theme85.xml" ContentType="application/vnd.openxmlformats-officedocument.theme+xml"/>
  <Override PartName="/ppt/slideLayouts/slideLayout80.xml" ContentType="application/vnd.openxmlformats-officedocument.presentationml.slideLayout+xml"/>
  <Override PartName="/ppt/theme/theme86.xml" ContentType="application/vnd.openxmlformats-officedocument.theme+xml"/>
  <Override PartName="/ppt/slideLayouts/slideLayout81.xml" ContentType="application/vnd.openxmlformats-officedocument.presentationml.slideLayout+xml"/>
  <Override PartName="/ppt/theme/theme8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82.xml" ContentType="application/vnd.openxmlformats-officedocument.presentationml.slideLayout+xml"/>
  <Override PartName="/ppt/theme/theme88.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83.xml" ContentType="application/vnd.openxmlformats-officedocument.presentationml.slideLayout+xml"/>
  <Override PartName="/ppt/theme/theme8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84.xml" ContentType="application/vnd.openxmlformats-officedocument.presentationml.slideLayout+xml"/>
  <Override PartName="/ppt/theme/theme90.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85.xml" ContentType="application/vnd.openxmlformats-officedocument.presentationml.slideLayout+xml"/>
  <Override PartName="/ppt/theme/theme91.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86.xml" ContentType="application/vnd.openxmlformats-officedocument.presentationml.slideLayout+xml"/>
  <Override PartName="/ppt/theme/theme9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87.xml" ContentType="application/vnd.openxmlformats-officedocument.presentationml.slideLayout+xml"/>
  <Override PartName="/ppt/theme/theme93.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88.xml" ContentType="application/vnd.openxmlformats-officedocument.presentationml.slideLayout+xml"/>
  <Override PartName="/ppt/theme/theme9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89.xml" ContentType="application/vnd.openxmlformats-officedocument.presentationml.slideLayout+xml"/>
  <Override PartName="/ppt/theme/theme95.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90.xml" ContentType="application/vnd.openxmlformats-officedocument.presentationml.slideLayout+xml"/>
  <Override PartName="/ppt/theme/theme96.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1.xml" ContentType="application/vnd.openxmlformats-officedocument.presentationml.slideLayout+xml"/>
  <Override PartName="/ppt/theme/theme97.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92.xml" ContentType="application/vnd.openxmlformats-officedocument.presentationml.slideLayout+xml"/>
  <Override PartName="/ppt/theme/theme98.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slideLayouts/slideLayout93.xml" ContentType="application/vnd.openxmlformats-officedocument.presentationml.slideLayout+xml"/>
  <Override PartName="/ppt/theme/theme99.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94.xml" ContentType="application/vnd.openxmlformats-officedocument.presentationml.slideLayout+xml"/>
  <Override PartName="/ppt/theme/theme100.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95.xml" ContentType="application/vnd.openxmlformats-officedocument.presentationml.slideLayout+xml"/>
  <Override PartName="/ppt/theme/theme101.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96.xml" ContentType="application/vnd.openxmlformats-officedocument.presentationml.slideLayout+xml"/>
  <Override PartName="/ppt/theme/theme102.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97.xml" ContentType="application/vnd.openxmlformats-officedocument.presentationml.slideLayout+xml"/>
  <Override PartName="/ppt/theme/theme10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98.xml" ContentType="application/vnd.openxmlformats-officedocument.presentationml.slideLayout+xml"/>
  <Override PartName="/ppt/theme/theme104.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heme/theme105.xml" ContentType="application/vnd.openxmlformats-officedocument.theme+xml"/>
  <Override PartName="/ppt/theme/theme10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5.xml" ContentType="application/vnd.openxmlformats-officedocument.presentationml.tags+xml"/>
  <Override PartName="/ppt/notesSlides/notesSlide21.xml" ContentType="application/vnd.openxmlformats-officedocument.presentationml.notesSlide+xml"/>
  <Override PartName="/ppt/embeddings/oleObject1.bin" ContentType="application/vnd.openxmlformats-officedocument.oleObject"/>
  <Override PartName="/ppt/tags/tag166.xml" ContentType="application/vnd.openxmlformats-officedocument.presentationml.tags+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 id="2147483768" r:id="rId56"/>
    <p:sldMasterId id="2147483770" r:id="rId57"/>
    <p:sldMasterId id="2147483772" r:id="rId58"/>
    <p:sldMasterId id="2147483774" r:id="rId59"/>
    <p:sldMasterId id="2147483776" r:id="rId60"/>
    <p:sldMasterId id="2147483778" r:id="rId61"/>
    <p:sldMasterId id="2147483780" r:id="rId62"/>
    <p:sldMasterId id="2147483782" r:id="rId63"/>
    <p:sldMasterId id="2147483784" r:id="rId64"/>
    <p:sldMasterId id="2147483786" r:id="rId65"/>
    <p:sldMasterId id="2147483788" r:id="rId66"/>
    <p:sldMasterId id="2147483790" r:id="rId67"/>
    <p:sldMasterId id="2147483792" r:id="rId68"/>
    <p:sldMasterId id="2147483794" r:id="rId69"/>
    <p:sldMasterId id="2147483796" r:id="rId70"/>
    <p:sldMasterId id="2147483798" r:id="rId71"/>
    <p:sldMasterId id="2147483800" r:id="rId72"/>
    <p:sldMasterId id="2147483802" r:id="rId73"/>
    <p:sldMasterId id="2147483804" r:id="rId74"/>
    <p:sldMasterId id="2147483806" r:id="rId75"/>
    <p:sldMasterId id="2147483808" r:id="rId76"/>
    <p:sldMasterId id="2147483810" r:id="rId77"/>
    <p:sldMasterId id="2147483812" r:id="rId78"/>
    <p:sldMasterId id="2147483814" r:id="rId79"/>
    <p:sldMasterId id="2147483816" r:id="rId80"/>
    <p:sldMasterId id="2147483818" r:id="rId81"/>
    <p:sldMasterId id="2147483820" r:id="rId82"/>
    <p:sldMasterId id="2147483822" r:id="rId83"/>
    <p:sldMasterId id="2147483824" r:id="rId84"/>
    <p:sldMasterId id="2147483826" r:id="rId85"/>
    <p:sldMasterId id="2147483828" r:id="rId86"/>
    <p:sldMasterId id="2147483830" r:id="rId87"/>
    <p:sldMasterId id="2147483832" r:id="rId88"/>
    <p:sldMasterId id="2147483834" r:id="rId89"/>
    <p:sldMasterId id="2147483836" r:id="rId90"/>
    <p:sldMasterId id="2147483838" r:id="rId91"/>
    <p:sldMasterId id="2147483840" r:id="rId92"/>
    <p:sldMasterId id="2147483842" r:id="rId93"/>
    <p:sldMasterId id="2147483844" r:id="rId94"/>
    <p:sldMasterId id="2147483846" r:id="rId95"/>
    <p:sldMasterId id="2147483848" r:id="rId96"/>
    <p:sldMasterId id="2147483850" r:id="rId97"/>
    <p:sldMasterId id="2147483852" r:id="rId98"/>
    <p:sldMasterId id="2147483854" r:id="rId99"/>
    <p:sldMasterId id="2147483856" r:id="rId100"/>
    <p:sldMasterId id="2147483858" r:id="rId101"/>
    <p:sldMasterId id="2147483860" r:id="rId102"/>
    <p:sldMasterId id="2147483862" r:id="rId103"/>
    <p:sldMasterId id="2147483864" r:id="rId104"/>
  </p:sldMasterIdLst>
  <p:notesMasterIdLst>
    <p:notesMasterId r:id="rId204"/>
  </p:notesMasterIdLst>
  <p:handoutMasterIdLst>
    <p:handoutMasterId r:id="rId205"/>
  </p:handoutMasterIdLst>
  <p:sldIdLst>
    <p:sldId id="256" r:id="rId105"/>
    <p:sldId id="257" r:id="rId106"/>
    <p:sldId id="258" r:id="rId107"/>
    <p:sldId id="259" r:id="rId108"/>
    <p:sldId id="389" r:id="rId109"/>
    <p:sldId id="261" r:id="rId110"/>
    <p:sldId id="262" r:id="rId111"/>
    <p:sldId id="263" r:id="rId112"/>
    <p:sldId id="264" r:id="rId113"/>
    <p:sldId id="265" r:id="rId114"/>
    <p:sldId id="266" r:id="rId115"/>
    <p:sldId id="267" r:id="rId116"/>
    <p:sldId id="268" r:id="rId117"/>
    <p:sldId id="269" r:id="rId118"/>
    <p:sldId id="270" r:id="rId119"/>
    <p:sldId id="271" r:id="rId120"/>
    <p:sldId id="272" r:id="rId121"/>
    <p:sldId id="273" r:id="rId122"/>
    <p:sldId id="274" r:id="rId123"/>
    <p:sldId id="275" r:id="rId124"/>
    <p:sldId id="276" r:id="rId125"/>
    <p:sldId id="277" r:id="rId126"/>
    <p:sldId id="278" r:id="rId127"/>
    <p:sldId id="279" r:id="rId128"/>
    <p:sldId id="280" r:id="rId129"/>
    <p:sldId id="281" r:id="rId130"/>
    <p:sldId id="282" r:id="rId131"/>
    <p:sldId id="283" r:id="rId132"/>
    <p:sldId id="284" r:id="rId133"/>
    <p:sldId id="285" r:id="rId134"/>
    <p:sldId id="286" r:id="rId135"/>
    <p:sldId id="287" r:id="rId136"/>
    <p:sldId id="288" r:id="rId137"/>
    <p:sldId id="289" r:id="rId138"/>
    <p:sldId id="290" r:id="rId139"/>
    <p:sldId id="291" r:id="rId140"/>
    <p:sldId id="292" r:id="rId141"/>
    <p:sldId id="293" r:id="rId142"/>
    <p:sldId id="383" r:id="rId143"/>
    <p:sldId id="334" r:id="rId144"/>
    <p:sldId id="335" r:id="rId145"/>
    <p:sldId id="336" r:id="rId146"/>
    <p:sldId id="337" r:id="rId147"/>
    <p:sldId id="338" r:id="rId148"/>
    <p:sldId id="339" r:id="rId149"/>
    <p:sldId id="340" r:id="rId150"/>
    <p:sldId id="341" r:id="rId151"/>
    <p:sldId id="342" r:id="rId152"/>
    <p:sldId id="343" r:id="rId153"/>
    <p:sldId id="344" r:id="rId154"/>
    <p:sldId id="345" r:id="rId155"/>
    <p:sldId id="346" r:id="rId156"/>
    <p:sldId id="384" r:id="rId157"/>
    <p:sldId id="310" r:id="rId158"/>
    <p:sldId id="385" r:id="rId159"/>
    <p:sldId id="311" r:id="rId160"/>
    <p:sldId id="312" r:id="rId161"/>
    <p:sldId id="313" r:id="rId162"/>
    <p:sldId id="314" r:id="rId163"/>
    <p:sldId id="315" r:id="rId164"/>
    <p:sldId id="316" r:id="rId165"/>
    <p:sldId id="317" r:id="rId166"/>
    <p:sldId id="386" r:id="rId167"/>
    <p:sldId id="347" r:id="rId168"/>
    <p:sldId id="348" r:id="rId169"/>
    <p:sldId id="349" r:id="rId170"/>
    <p:sldId id="350" r:id="rId171"/>
    <p:sldId id="351" r:id="rId172"/>
    <p:sldId id="352" r:id="rId173"/>
    <p:sldId id="353" r:id="rId174"/>
    <p:sldId id="354" r:id="rId175"/>
    <p:sldId id="355" r:id="rId176"/>
    <p:sldId id="356" r:id="rId177"/>
    <p:sldId id="357" r:id="rId178"/>
    <p:sldId id="358" r:id="rId179"/>
    <p:sldId id="359" r:id="rId180"/>
    <p:sldId id="360" r:id="rId181"/>
    <p:sldId id="361" r:id="rId182"/>
    <p:sldId id="362" r:id="rId183"/>
    <p:sldId id="387" r:id="rId184"/>
    <p:sldId id="364" r:id="rId185"/>
    <p:sldId id="365" r:id="rId186"/>
    <p:sldId id="366" r:id="rId187"/>
    <p:sldId id="367" r:id="rId188"/>
    <p:sldId id="368" r:id="rId189"/>
    <p:sldId id="369" r:id="rId190"/>
    <p:sldId id="370" r:id="rId191"/>
    <p:sldId id="371" r:id="rId192"/>
    <p:sldId id="372" r:id="rId193"/>
    <p:sldId id="373" r:id="rId194"/>
    <p:sldId id="374" r:id="rId195"/>
    <p:sldId id="375" r:id="rId196"/>
    <p:sldId id="376" r:id="rId197"/>
    <p:sldId id="377" r:id="rId198"/>
    <p:sldId id="378" r:id="rId199"/>
    <p:sldId id="379" r:id="rId200"/>
    <p:sldId id="380" r:id="rId201"/>
    <p:sldId id="381" r:id="rId202"/>
    <p:sldId id="388" r:id="rId20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57" autoAdjust="0"/>
    <p:restoredTop sz="94660"/>
  </p:normalViewPr>
  <p:slideViewPr>
    <p:cSldViewPr>
      <p:cViewPr varScale="1">
        <p:scale>
          <a:sx n="75" d="100"/>
          <a:sy n="75" d="100"/>
        </p:scale>
        <p:origin x="-1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38.xml"/><Relationship Id="rId143" Type="http://schemas.openxmlformats.org/officeDocument/2006/relationships/slide" Target="slides/slide39.xml"/><Relationship Id="rId144" Type="http://schemas.openxmlformats.org/officeDocument/2006/relationships/slide" Target="slides/slide40.xml"/><Relationship Id="rId145" Type="http://schemas.openxmlformats.org/officeDocument/2006/relationships/slide" Target="slides/slide41.xml"/><Relationship Id="rId146" Type="http://schemas.openxmlformats.org/officeDocument/2006/relationships/slide" Target="slides/slide42.xml"/><Relationship Id="rId147" Type="http://schemas.openxmlformats.org/officeDocument/2006/relationships/slide" Target="slides/slide43.xml"/><Relationship Id="rId148" Type="http://schemas.openxmlformats.org/officeDocument/2006/relationships/slide" Target="slides/slide44.xml"/><Relationship Id="rId149" Type="http://schemas.openxmlformats.org/officeDocument/2006/relationships/slide" Target="slides/slide45.xml"/><Relationship Id="rId180" Type="http://schemas.openxmlformats.org/officeDocument/2006/relationships/slide" Target="slides/slide76.xml"/><Relationship Id="rId181" Type="http://schemas.openxmlformats.org/officeDocument/2006/relationships/slide" Target="slides/slide77.xml"/><Relationship Id="rId182" Type="http://schemas.openxmlformats.org/officeDocument/2006/relationships/slide" Target="slides/slide7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79.xml"/><Relationship Id="rId184" Type="http://schemas.openxmlformats.org/officeDocument/2006/relationships/slide" Target="slides/slide80.xml"/><Relationship Id="rId185" Type="http://schemas.openxmlformats.org/officeDocument/2006/relationships/slide" Target="slides/slide81.xml"/><Relationship Id="rId186" Type="http://schemas.openxmlformats.org/officeDocument/2006/relationships/slide" Target="slides/slide82.xml"/><Relationship Id="rId187" Type="http://schemas.openxmlformats.org/officeDocument/2006/relationships/slide" Target="slides/slide83.xml"/><Relationship Id="rId188" Type="http://schemas.openxmlformats.org/officeDocument/2006/relationships/slide" Target="slides/slide84.xml"/><Relationship Id="rId189" Type="http://schemas.openxmlformats.org/officeDocument/2006/relationships/slide" Target="slides/slide85.xml"/><Relationship Id="rId80" Type="http://schemas.openxmlformats.org/officeDocument/2006/relationships/slideMaster" Target="slideMasters/slideMaster80.xml"/><Relationship Id="rId81" Type="http://schemas.openxmlformats.org/officeDocument/2006/relationships/slideMaster" Target="slideMasters/slideMaster81.xml"/><Relationship Id="rId82" Type="http://schemas.openxmlformats.org/officeDocument/2006/relationships/slideMaster" Target="slideMasters/slideMaster82.xml"/><Relationship Id="rId83" Type="http://schemas.openxmlformats.org/officeDocument/2006/relationships/slideMaster" Target="slideMasters/slideMaster83.xml"/><Relationship Id="rId84" Type="http://schemas.openxmlformats.org/officeDocument/2006/relationships/slideMaster" Target="slideMasters/slideMaster84.xml"/><Relationship Id="rId85" Type="http://schemas.openxmlformats.org/officeDocument/2006/relationships/slideMaster" Target="slideMasters/slideMaster85.xml"/><Relationship Id="rId86" Type="http://schemas.openxmlformats.org/officeDocument/2006/relationships/slideMaster" Target="slideMasters/slideMaster86.xml"/><Relationship Id="rId87" Type="http://schemas.openxmlformats.org/officeDocument/2006/relationships/slideMaster" Target="slideMasters/slideMaster87.xml"/><Relationship Id="rId88" Type="http://schemas.openxmlformats.org/officeDocument/2006/relationships/slideMaster" Target="slideMasters/slideMaster88.xml"/><Relationship Id="rId89" Type="http://schemas.openxmlformats.org/officeDocument/2006/relationships/slideMaster" Target="slideMasters/slideMaster89.xml"/><Relationship Id="rId110" Type="http://schemas.openxmlformats.org/officeDocument/2006/relationships/slide" Target="slides/slide6.xml"/><Relationship Id="rId111" Type="http://schemas.openxmlformats.org/officeDocument/2006/relationships/slide" Target="slides/slide7.xml"/><Relationship Id="rId112" Type="http://schemas.openxmlformats.org/officeDocument/2006/relationships/slide" Target="slides/slide8.xml"/><Relationship Id="rId113" Type="http://schemas.openxmlformats.org/officeDocument/2006/relationships/slide" Target="slides/slide9.xml"/><Relationship Id="rId114" Type="http://schemas.openxmlformats.org/officeDocument/2006/relationships/slide" Target="slides/slide10.xml"/><Relationship Id="rId115" Type="http://schemas.openxmlformats.org/officeDocument/2006/relationships/slide" Target="slides/slide11.xml"/><Relationship Id="rId116" Type="http://schemas.openxmlformats.org/officeDocument/2006/relationships/slide" Target="slides/slide12.xml"/><Relationship Id="rId117" Type="http://schemas.openxmlformats.org/officeDocument/2006/relationships/slide" Target="slides/slide13.xml"/><Relationship Id="rId118" Type="http://schemas.openxmlformats.org/officeDocument/2006/relationships/slide" Target="slides/slide14.xml"/><Relationship Id="rId119" Type="http://schemas.openxmlformats.org/officeDocument/2006/relationships/slide" Target="slides/slide15.xml"/><Relationship Id="rId150" Type="http://schemas.openxmlformats.org/officeDocument/2006/relationships/slide" Target="slides/slide46.xml"/><Relationship Id="rId151" Type="http://schemas.openxmlformats.org/officeDocument/2006/relationships/slide" Target="slides/slide47.xml"/><Relationship Id="rId152" Type="http://schemas.openxmlformats.org/officeDocument/2006/relationships/slide" Target="slides/slide4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49.xml"/><Relationship Id="rId154" Type="http://schemas.openxmlformats.org/officeDocument/2006/relationships/slide" Target="slides/slide50.xml"/><Relationship Id="rId155" Type="http://schemas.openxmlformats.org/officeDocument/2006/relationships/slide" Target="slides/slide51.xml"/><Relationship Id="rId156" Type="http://schemas.openxmlformats.org/officeDocument/2006/relationships/slide" Target="slides/slide52.xml"/><Relationship Id="rId157" Type="http://schemas.openxmlformats.org/officeDocument/2006/relationships/slide" Target="slides/slide53.xml"/><Relationship Id="rId158" Type="http://schemas.openxmlformats.org/officeDocument/2006/relationships/slide" Target="slides/slide54.xml"/><Relationship Id="rId159" Type="http://schemas.openxmlformats.org/officeDocument/2006/relationships/slide" Target="slides/slide55.xml"/><Relationship Id="rId190" Type="http://schemas.openxmlformats.org/officeDocument/2006/relationships/slide" Target="slides/slide86.xml"/><Relationship Id="rId191" Type="http://schemas.openxmlformats.org/officeDocument/2006/relationships/slide" Target="slides/slide87.xml"/><Relationship Id="rId192" Type="http://schemas.openxmlformats.org/officeDocument/2006/relationships/slide" Target="slides/slide88.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93" Type="http://schemas.openxmlformats.org/officeDocument/2006/relationships/slide" Target="slides/slide89.xml"/><Relationship Id="rId194" Type="http://schemas.openxmlformats.org/officeDocument/2006/relationships/slide" Target="slides/slide90.xml"/><Relationship Id="rId195" Type="http://schemas.openxmlformats.org/officeDocument/2006/relationships/slide" Target="slides/slide91.xml"/><Relationship Id="rId196" Type="http://schemas.openxmlformats.org/officeDocument/2006/relationships/slide" Target="slides/slide92.xml"/><Relationship Id="rId197" Type="http://schemas.openxmlformats.org/officeDocument/2006/relationships/slide" Target="slides/slide93.xml"/><Relationship Id="rId198" Type="http://schemas.openxmlformats.org/officeDocument/2006/relationships/slide" Target="slides/slide94.xml"/><Relationship Id="rId199" Type="http://schemas.openxmlformats.org/officeDocument/2006/relationships/slide" Target="slides/slide95.xml"/><Relationship Id="rId90" Type="http://schemas.openxmlformats.org/officeDocument/2006/relationships/slideMaster" Target="slideMasters/slideMaster90.xml"/><Relationship Id="rId91" Type="http://schemas.openxmlformats.org/officeDocument/2006/relationships/slideMaster" Target="slideMasters/slideMaster91.xml"/><Relationship Id="rId92" Type="http://schemas.openxmlformats.org/officeDocument/2006/relationships/slideMaster" Target="slideMasters/slideMaster92.xml"/><Relationship Id="rId93" Type="http://schemas.openxmlformats.org/officeDocument/2006/relationships/slideMaster" Target="slideMasters/slideMaster93.xml"/><Relationship Id="rId94" Type="http://schemas.openxmlformats.org/officeDocument/2006/relationships/slideMaster" Target="slideMasters/slideMaster94.xml"/><Relationship Id="rId95" Type="http://schemas.openxmlformats.org/officeDocument/2006/relationships/slideMaster" Target="slideMasters/slideMaster95.xml"/><Relationship Id="rId96" Type="http://schemas.openxmlformats.org/officeDocument/2006/relationships/slideMaster" Target="slideMasters/slideMaster96.xml"/><Relationship Id="rId97" Type="http://schemas.openxmlformats.org/officeDocument/2006/relationships/slideMaster" Target="slideMasters/slideMaster97.xml"/><Relationship Id="rId98" Type="http://schemas.openxmlformats.org/officeDocument/2006/relationships/slideMaster" Target="slideMasters/slideMaster98.xml"/><Relationship Id="rId99" Type="http://schemas.openxmlformats.org/officeDocument/2006/relationships/slideMaster" Target="slideMasters/slideMaster99.xml"/><Relationship Id="rId120" Type="http://schemas.openxmlformats.org/officeDocument/2006/relationships/slide" Target="slides/slide16.xml"/><Relationship Id="rId121" Type="http://schemas.openxmlformats.org/officeDocument/2006/relationships/slide" Target="slides/slide17.xml"/><Relationship Id="rId122" Type="http://schemas.openxmlformats.org/officeDocument/2006/relationships/slide" Target="slides/slide18.xml"/><Relationship Id="rId123" Type="http://schemas.openxmlformats.org/officeDocument/2006/relationships/slide" Target="slides/slide19.xml"/><Relationship Id="rId124" Type="http://schemas.openxmlformats.org/officeDocument/2006/relationships/slide" Target="slides/slide20.xml"/><Relationship Id="rId125" Type="http://schemas.openxmlformats.org/officeDocument/2006/relationships/slide" Target="slides/slide21.xml"/><Relationship Id="rId126" Type="http://schemas.openxmlformats.org/officeDocument/2006/relationships/slide" Target="slides/slide22.xml"/><Relationship Id="rId127" Type="http://schemas.openxmlformats.org/officeDocument/2006/relationships/slide" Target="slides/slide23.xml"/><Relationship Id="rId128" Type="http://schemas.openxmlformats.org/officeDocument/2006/relationships/slide" Target="slides/slide24.xml"/><Relationship Id="rId129" Type="http://schemas.openxmlformats.org/officeDocument/2006/relationships/slide" Target="slides/slide25.xml"/><Relationship Id="rId160" Type="http://schemas.openxmlformats.org/officeDocument/2006/relationships/slide" Target="slides/slide56.xml"/><Relationship Id="rId161" Type="http://schemas.openxmlformats.org/officeDocument/2006/relationships/slide" Target="slides/slide57.xml"/><Relationship Id="rId162" Type="http://schemas.openxmlformats.org/officeDocument/2006/relationships/slide" Target="slides/slide5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59.xml"/><Relationship Id="rId164" Type="http://schemas.openxmlformats.org/officeDocument/2006/relationships/slide" Target="slides/slide60.xml"/><Relationship Id="rId165" Type="http://schemas.openxmlformats.org/officeDocument/2006/relationships/slide" Target="slides/slide61.xml"/><Relationship Id="rId166" Type="http://schemas.openxmlformats.org/officeDocument/2006/relationships/slide" Target="slides/slide62.xml"/><Relationship Id="rId167" Type="http://schemas.openxmlformats.org/officeDocument/2006/relationships/slide" Target="slides/slide63.xml"/><Relationship Id="rId168" Type="http://schemas.openxmlformats.org/officeDocument/2006/relationships/slide" Target="slides/slide64.xml"/><Relationship Id="rId169" Type="http://schemas.openxmlformats.org/officeDocument/2006/relationships/slide" Target="slides/slide65.xml"/><Relationship Id="rId200" Type="http://schemas.openxmlformats.org/officeDocument/2006/relationships/slide" Target="slides/slide96.xml"/><Relationship Id="rId201" Type="http://schemas.openxmlformats.org/officeDocument/2006/relationships/slide" Target="slides/slide97.xml"/><Relationship Id="rId202" Type="http://schemas.openxmlformats.org/officeDocument/2006/relationships/slide" Target="slides/slide98.xml"/><Relationship Id="rId203" Type="http://schemas.openxmlformats.org/officeDocument/2006/relationships/slide" Target="slides/slide9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204" Type="http://schemas.openxmlformats.org/officeDocument/2006/relationships/notesMaster" Target="notesMasters/notesMaster1.xml"/><Relationship Id="rId205" Type="http://schemas.openxmlformats.org/officeDocument/2006/relationships/handoutMaster" Target="handoutMasters/handoutMaster1.xml"/><Relationship Id="rId206" Type="http://schemas.openxmlformats.org/officeDocument/2006/relationships/printerSettings" Target="printerSettings/printerSettings1.bin"/><Relationship Id="rId207" Type="http://schemas.openxmlformats.org/officeDocument/2006/relationships/presProps" Target="presProps.xml"/><Relationship Id="rId208" Type="http://schemas.openxmlformats.org/officeDocument/2006/relationships/viewProps" Target="viewProps.xml"/><Relationship Id="rId209" Type="http://schemas.openxmlformats.org/officeDocument/2006/relationships/theme" Target="theme/theme1.xml"/><Relationship Id="rId130" Type="http://schemas.openxmlformats.org/officeDocument/2006/relationships/slide" Target="slides/slide26.xml"/><Relationship Id="rId131" Type="http://schemas.openxmlformats.org/officeDocument/2006/relationships/slide" Target="slides/slide27.xml"/><Relationship Id="rId132" Type="http://schemas.openxmlformats.org/officeDocument/2006/relationships/slide" Target="slides/slide28.xml"/><Relationship Id="rId133" Type="http://schemas.openxmlformats.org/officeDocument/2006/relationships/slide" Target="slides/slide29.xml"/><Relationship Id="rId134" Type="http://schemas.openxmlformats.org/officeDocument/2006/relationships/slide" Target="slides/slide30.xml"/><Relationship Id="rId135" Type="http://schemas.openxmlformats.org/officeDocument/2006/relationships/slide" Target="slides/slide31.xml"/><Relationship Id="rId136" Type="http://schemas.openxmlformats.org/officeDocument/2006/relationships/slide" Target="slides/slide32.xml"/><Relationship Id="rId137" Type="http://schemas.openxmlformats.org/officeDocument/2006/relationships/slide" Target="slides/slide33.xml"/><Relationship Id="rId138" Type="http://schemas.openxmlformats.org/officeDocument/2006/relationships/slide" Target="slides/slide34.xml"/><Relationship Id="rId139" Type="http://schemas.openxmlformats.org/officeDocument/2006/relationships/slide" Target="slides/slide35.xml"/><Relationship Id="rId170" Type="http://schemas.openxmlformats.org/officeDocument/2006/relationships/slide" Target="slides/slide66.xml"/><Relationship Id="rId171" Type="http://schemas.openxmlformats.org/officeDocument/2006/relationships/slide" Target="slides/slide67.xml"/><Relationship Id="rId172" Type="http://schemas.openxmlformats.org/officeDocument/2006/relationships/slide" Target="slides/slide68.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69.xml"/><Relationship Id="rId174" Type="http://schemas.openxmlformats.org/officeDocument/2006/relationships/slide" Target="slides/slide70.xml"/><Relationship Id="rId175" Type="http://schemas.openxmlformats.org/officeDocument/2006/relationships/slide" Target="slides/slide71.xml"/><Relationship Id="rId176" Type="http://schemas.openxmlformats.org/officeDocument/2006/relationships/slide" Target="slides/slide72.xml"/><Relationship Id="rId177" Type="http://schemas.openxmlformats.org/officeDocument/2006/relationships/slide" Target="slides/slide73.xml"/><Relationship Id="rId178" Type="http://schemas.openxmlformats.org/officeDocument/2006/relationships/slide" Target="slides/slide74.xml"/><Relationship Id="rId179" Type="http://schemas.openxmlformats.org/officeDocument/2006/relationships/slide" Target="slides/slide75.xml"/><Relationship Id="rId210" Type="http://schemas.openxmlformats.org/officeDocument/2006/relationships/tableStyles" Target="tableStyles.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Master" Target="slideMasters/slideMaster74.xml"/><Relationship Id="rId75" Type="http://schemas.openxmlformats.org/officeDocument/2006/relationships/slideMaster" Target="slideMasters/slideMaster75.xml"/><Relationship Id="rId76" Type="http://schemas.openxmlformats.org/officeDocument/2006/relationships/slideMaster" Target="slideMasters/slideMaster76.xml"/><Relationship Id="rId77" Type="http://schemas.openxmlformats.org/officeDocument/2006/relationships/slideMaster" Target="slideMasters/slideMaster77.xml"/><Relationship Id="rId78" Type="http://schemas.openxmlformats.org/officeDocument/2006/relationships/slideMaster" Target="slideMasters/slideMaster78.xml"/><Relationship Id="rId79" Type="http://schemas.openxmlformats.org/officeDocument/2006/relationships/slideMaster" Target="slideMasters/slideMaster7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Master" Target="slideMasters/slideMaster100.xml"/><Relationship Id="rId101" Type="http://schemas.openxmlformats.org/officeDocument/2006/relationships/slideMaster" Target="slideMasters/slideMaster101.xml"/><Relationship Id="rId102" Type="http://schemas.openxmlformats.org/officeDocument/2006/relationships/slideMaster" Target="slideMasters/slideMaster102.xml"/><Relationship Id="rId103" Type="http://schemas.openxmlformats.org/officeDocument/2006/relationships/slideMaster" Target="slideMasters/slideMaster103.xml"/><Relationship Id="rId104" Type="http://schemas.openxmlformats.org/officeDocument/2006/relationships/slideMaster" Target="slideMasters/slideMaster104.xml"/><Relationship Id="rId105" Type="http://schemas.openxmlformats.org/officeDocument/2006/relationships/slide" Target="slides/slide1.xml"/><Relationship Id="rId106" Type="http://schemas.openxmlformats.org/officeDocument/2006/relationships/slide" Target="slides/slide2.xml"/><Relationship Id="rId107" Type="http://schemas.openxmlformats.org/officeDocument/2006/relationships/slide" Target="slides/slide3.xml"/><Relationship Id="rId108" Type="http://schemas.openxmlformats.org/officeDocument/2006/relationships/slide" Target="slides/slide4.xml"/><Relationship Id="rId109" Type="http://schemas.openxmlformats.org/officeDocument/2006/relationships/slide" Target="slides/slide5.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36.xml"/><Relationship Id="rId1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90701EB-E1C9-43AE-B873-B03AFC3AF24E}" type="datetimeFigureOut">
              <a:rPr lang="en-US" smtClean="0"/>
              <a:t>10/4/12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C3C83EFE-A986-40DD-B240-1308657E606D}" type="slidenum">
              <a:rPr lang="en-US" smtClean="0"/>
              <a:t>‹#›</a:t>
            </a:fld>
            <a:endParaRPr lang="en-US"/>
          </a:p>
        </p:txBody>
      </p:sp>
    </p:spTree>
    <p:extLst>
      <p:ext uri="{BB962C8B-B14F-4D97-AF65-F5344CB8AC3E}">
        <p14:creationId xmlns:p14="http://schemas.microsoft.com/office/powerpoint/2010/main" val="1389925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DE347AF-6BE7-4B74-BB41-CF5943331E0B}" type="datetimeFigureOut">
              <a:rPr lang="en-US" smtClean="0"/>
              <a:pPr/>
              <a:t>10/4/12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C02B6FF-1DEC-48B6-BBBF-BE642E58D522}" type="slidenum">
              <a:rPr lang="en-US" smtClean="0"/>
              <a:pPr/>
              <a:t>‹#›</a:t>
            </a:fld>
            <a:endParaRPr lang="en-US"/>
          </a:p>
        </p:txBody>
      </p:sp>
    </p:spTree>
    <p:extLst>
      <p:ext uri="{BB962C8B-B14F-4D97-AF65-F5344CB8AC3E}">
        <p14:creationId xmlns:p14="http://schemas.microsoft.com/office/powerpoint/2010/main" val="333444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6867" name="Rectangle 3"/>
          <p:cNvSpPr>
            <a:spLocks noGrp="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257300" y="720725"/>
            <a:ext cx="4800600" cy="3600450"/>
          </a:xfrm>
          <a:ln/>
        </p:spPr>
      </p:sp>
      <p:sp>
        <p:nvSpPr>
          <p:cNvPr id="23555" name="Notes Placeholder 2"/>
          <p:cNvSpPr>
            <a:spLocks noGrp="1"/>
          </p:cNvSpPr>
          <p:nvPr>
            <p:ph type="body" idx="1"/>
          </p:nvPr>
        </p:nvSpPr>
        <p:spPr>
          <a:noFill/>
        </p:spPr>
        <p:txBody>
          <a:bodyPr/>
          <a:lstStyle/>
          <a:p>
            <a:pPr eaLnBrk="1" hangingPunct="1"/>
            <a:endParaRPr lang="en-US" smtClean="0"/>
          </a:p>
        </p:txBody>
      </p:sp>
      <p:sp>
        <p:nvSpPr>
          <p:cNvPr id="23556"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C62C637E-23C7-46C4-A679-EC6866E98F2A}" type="slidenum">
              <a:rPr lang="en-US" smtClean="0">
                <a:solidFill>
                  <a:srgbClr val="000000"/>
                </a:solidFill>
              </a:rPr>
              <a:pPr/>
              <a:t>69</a:t>
            </a:fld>
            <a:endParaRPr lang="en-US" smtClean="0">
              <a:solidFill>
                <a:srgbClr val="000000"/>
              </a:solidFill>
            </a:endParaRPr>
          </a:p>
        </p:txBody>
      </p:sp>
      <p:sp>
        <p:nvSpPr>
          <p:cNvPr id="24579" name="Rectangle 2"/>
          <p:cNvSpPr>
            <a:spLocks noGrp="1" noRot="1" noChangeAspect="1" noChangeArrowheads="1" noTextEdit="1"/>
          </p:cNvSpPr>
          <p:nvPr>
            <p:ph type="sldImg"/>
          </p:nvPr>
        </p:nvSpPr>
        <p:spPr>
          <a:xfrm>
            <a:off x="1257300" y="720725"/>
            <a:ext cx="4800600" cy="3600450"/>
          </a:xfrm>
          <a:ln/>
        </p:spPr>
      </p:sp>
      <p:sp>
        <p:nvSpPr>
          <p:cNvPr id="24580" name="Rectangle 3"/>
          <p:cNvSpPr>
            <a:spLocks noGrp="1" noChangeArrowheads="1"/>
          </p:cNvSpPr>
          <p:nvPr>
            <p:ph type="body" idx="1"/>
          </p:nvPr>
        </p:nvSpPr>
        <p:spPr>
          <a:noFill/>
        </p:spPr>
        <p:txBody>
          <a:bodyPr/>
          <a:lstStyle/>
          <a:p>
            <a:r>
              <a:rPr lang="en-US" smtClean="0"/>
              <a:t>This is my bread &amp; butter</a:t>
            </a:r>
          </a:p>
          <a:p>
            <a:endParaRPr lang="en-US" smtClean="0"/>
          </a:p>
          <a:p>
            <a:r>
              <a:rPr lang="en-US" smtClean="0"/>
              <a:t>Pro-formas are 5 years: BS, IS, CF</a:t>
            </a:r>
          </a:p>
          <a:p>
            <a:endParaRPr lang="en-US" smtClean="0"/>
          </a:p>
          <a:p>
            <a:r>
              <a:rPr lang="en-US" smtClean="0"/>
              <a:t>Some states ok with Expected vs. Adverse, but better to do on statistical basis using</a:t>
            </a:r>
          </a:p>
          <a:p>
            <a:r>
              <a:rPr lang="en-US" smtClean="0"/>
              <a:t>Confidence levels – span entire risk spectrum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257300" y="720725"/>
            <a:ext cx="4800600" cy="3600450"/>
          </a:xfrm>
          <a:ln/>
        </p:spPr>
      </p:sp>
      <p:sp>
        <p:nvSpPr>
          <p:cNvPr id="25603" name="Notes Placeholder 2"/>
          <p:cNvSpPr>
            <a:spLocks noGrp="1"/>
          </p:cNvSpPr>
          <p:nvPr>
            <p:ph type="body" idx="1"/>
          </p:nvPr>
        </p:nvSpPr>
        <p:spPr>
          <a:noFill/>
        </p:spPr>
        <p:txBody>
          <a:bodyPr/>
          <a:lstStyle/>
          <a:p>
            <a:pPr eaLnBrk="1" hangingPunct="1"/>
            <a:endParaRPr lang="en-US" smtClean="0"/>
          </a:p>
        </p:txBody>
      </p:sp>
      <p:sp>
        <p:nvSpPr>
          <p:cNvPr id="25604"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7300" y="720725"/>
            <a:ext cx="4800600" cy="3600450"/>
          </a:xfrm>
          <a:ln/>
        </p:spPr>
      </p:sp>
      <p:sp>
        <p:nvSpPr>
          <p:cNvPr id="26627" name="Notes Placeholder 2"/>
          <p:cNvSpPr>
            <a:spLocks noGrp="1"/>
          </p:cNvSpPr>
          <p:nvPr>
            <p:ph type="body" idx="1"/>
          </p:nvPr>
        </p:nvSpPr>
        <p:spPr>
          <a:noFill/>
        </p:spPr>
        <p:txBody>
          <a:bodyPr/>
          <a:lstStyle/>
          <a:p>
            <a:pPr eaLnBrk="1" hangingPunct="1"/>
            <a:endParaRPr lang="en-US" smtClean="0"/>
          </a:p>
        </p:txBody>
      </p:sp>
      <p:sp>
        <p:nvSpPr>
          <p:cNvPr id="26628"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57300" y="720725"/>
            <a:ext cx="4800600" cy="3600450"/>
          </a:xfrm>
          <a:ln/>
        </p:spPr>
      </p:sp>
      <p:sp>
        <p:nvSpPr>
          <p:cNvPr id="27651" name="Notes Placeholder 2"/>
          <p:cNvSpPr>
            <a:spLocks noGrp="1"/>
          </p:cNvSpPr>
          <p:nvPr>
            <p:ph type="body" idx="1"/>
          </p:nvPr>
        </p:nvSpPr>
        <p:spPr>
          <a:noFill/>
        </p:spPr>
        <p:txBody>
          <a:bodyPr/>
          <a:lstStyle/>
          <a:p>
            <a:pPr eaLnBrk="1" hangingPunct="1"/>
            <a:endParaRPr lang="en-US" smtClean="0"/>
          </a:p>
        </p:txBody>
      </p:sp>
      <p:sp>
        <p:nvSpPr>
          <p:cNvPr id="27652"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57300" y="720725"/>
            <a:ext cx="4800600" cy="3600450"/>
          </a:xfrm>
          <a:ln/>
        </p:spPr>
      </p:sp>
      <p:sp>
        <p:nvSpPr>
          <p:cNvPr id="28675" name="Notes Placeholder 2"/>
          <p:cNvSpPr>
            <a:spLocks noGrp="1"/>
          </p:cNvSpPr>
          <p:nvPr>
            <p:ph type="body" idx="1"/>
          </p:nvPr>
        </p:nvSpPr>
        <p:spPr>
          <a:noFill/>
        </p:spPr>
        <p:txBody>
          <a:bodyPr/>
          <a:lstStyle/>
          <a:p>
            <a:pPr eaLnBrk="1" hangingPunct="1"/>
            <a:endParaRPr lang="en-US" smtClean="0"/>
          </a:p>
        </p:txBody>
      </p:sp>
      <p:sp>
        <p:nvSpPr>
          <p:cNvPr id="28676"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
        <p:nvSpPr>
          <p:cNvPr id="29699" name="Rectangle 2"/>
          <p:cNvSpPr>
            <a:spLocks noGrp="1" noRot="1" noChangeAspect="1" noChangeArrowheads="1" noTextEdit="1"/>
          </p:cNvSpPr>
          <p:nvPr>
            <p:ph type="sldImg"/>
          </p:nvPr>
        </p:nvSpPr>
        <p:spPr>
          <a:xfrm>
            <a:off x="1257300" y="720725"/>
            <a:ext cx="4800600" cy="3600450"/>
          </a:xfrm>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57300" y="720725"/>
            <a:ext cx="4800600" cy="3600450"/>
          </a:xfrm>
          <a:ln/>
        </p:spPr>
      </p:sp>
      <p:sp>
        <p:nvSpPr>
          <p:cNvPr id="30723" name="Notes Placeholder 2"/>
          <p:cNvSpPr>
            <a:spLocks noGrp="1"/>
          </p:cNvSpPr>
          <p:nvPr>
            <p:ph type="body" idx="1"/>
          </p:nvPr>
        </p:nvSpPr>
        <p:spPr>
          <a:noFill/>
        </p:spPr>
        <p:txBody>
          <a:bodyPr/>
          <a:lstStyle/>
          <a:p>
            <a:pPr eaLnBrk="1" hangingPunct="1"/>
            <a:endParaRPr lang="en-US" smtClean="0"/>
          </a:p>
        </p:txBody>
      </p:sp>
      <p:sp>
        <p:nvSpPr>
          <p:cNvPr id="30724"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257300" y="720725"/>
            <a:ext cx="4800600" cy="3600450"/>
          </a:xfrm>
          <a:ln/>
        </p:spPr>
      </p:sp>
      <p:sp>
        <p:nvSpPr>
          <p:cNvPr id="31747" name="Notes Placeholder 2"/>
          <p:cNvSpPr>
            <a:spLocks noGrp="1"/>
          </p:cNvSpPr>
          <p:nvPr>
            <p:ph type="body" idx="1"/>
          </p:nvPr>
        </p:nvSpPr>
        <p:spPr>
          <a:noFill/>
        </p:spPr>
        <p:txBody>
          <a:bodyPr/>
          <a:lstStyle/>
          <a:p>
            <a:pPr eaLnBrk="1" hangingPunct="1"/>
            <a:endParaRPr lang="en-US" smtClean="0"/>
          </a:p>
        </p:txBody>
      </p:sp>
      <p:sp>
        <p:nvSpPr>
          <p:cNvPr id="31748" name="Slide Number Placeholder 3"/>
          <p:cNvSpPr>
            <a:spLocks noGrp="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A5F3C8F-F643-4619-83D1-17E474E48C7A}" type="slidenum">
              <a:rPr lang="en-US">
                <a:solidFill>
                  <a:srgbClr val="000000"/>
                </a:solidFill>
                <a:ea typeface="MS PGothic" pitchFamily="34" charset="-128"/>
              </a:rPr>
              <a:pPr/>
              <a:t>81</a:t>
            </a:fld>
            <a:endParaRPr lang="en-US">
              <a:solidFill>
                <a:srgbClr val="000000"/>
              </a:solidFill>
              <a:ea typeface="MS PGothic" pitchFamily="34" charset="-128"/>
            </a:endParaRPr>
          </a:p>
        </p:txBody>
      </p:sp>
      <p:sp>
        <p:nvSpPr>
          <p:cNvPr id="21507" name="Rectangle 2"/>
          <p:cNvSpPr>
            <a:spLocks noGrp="1" noRot="1" noChangeAspect="1" noChangeArrowheads="1" noTextEdit="1"/>
          </p:cNvSpPr>
          <p:nvPr>
            <p:ph type="sldImg"/>
          </p:nvPr>
        </p:nvSpPr>
        <p:spPr>
          <a:xfrm>
            <a:off x="1257300" y="720725"/>
            <a:ext cx="4800600" cy="3600450"/>
          </a:xfrm>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7891" name="Rectangle 3"/>
          <p:cNvSpPr>
            <a:spLocks noGrp="1"/>
          </p:cNvSpPr>
          <p:nvPr>
            <p:ph type="body" idx="1"/>
          </p:nvPr>
        </p:nvSpPr>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0C40C9-6472-4E22-8FA7-0E173CE06744}" type="slidenum">
              <a:rPr lang="en-US">
                <a:solidFill>
                  <a:srgbClr val="000000"/>
                </a:solidFill>
                <a:ea typeface="MS PGothic" pitchFamily="34" charset="-128"/>
              </a:rPr>
              <a:pPr/>
              <a:t>82</a:t>
            </a:fld>
            <a:endParaRPr lang="en-US">
              <a:solidFill>
                <a:srgbClr val="000000"/>
              </a:solidFill>
              <a:ea typeface="MS PGothic" pitchFamily="34" charset="-128"/>
            </a:endParaRPr>
          </a:p>
        </p:txBody>
      </p:sp>
      <p:sp>
        <p:nvSpPr>
          <p:cNvPr id="22531" name="Rectangle 2"/>
          <p:cNvSpPr>
            <a:spLocks noGrp="1" noRot="1" noChangeAspect="1" noChangeArrowheads="1" noTextEdit="1"/>
          </p:cNvSpPr>
          <p:nvPr>
            <p:ph type="sldImg"/>
          </p:nvPr>
        </p:nvSpPr>
        <p:spPr>
          <a:xfrm>
            <a:off x="1257300" y="720725"/>
            <a:ext cx="4800600" cy="3600450"/>
          </a:xfrm>
          <a:ln/>
        </p:spPr>
      </p:sp>
      <p:sp>
        <p:nvSpPr>
          <p:cNvPr id="22532" name="Rectangle 3"/>
          <p:cNvSpPr>
            <a:spLocks noGrp="1" noChangeArrowheads="1"/>
          </p:cNvSpPr>
          <p:nvPr>
            <p:ph type="body" idx="1"/>
          </p:nvPr>
        </p:nvSpPr>
        <p:spPr>
          <a:xfrm>
            <a:off x="1060174" y="4561226"/>
            <a:ext cx="5194852" cy="4320212"/>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6B0065E-5FDC-42F0-85A4-41FD3B28CDA1}" type="slidenum">
              <a:rPr lang="en-US">
                <a:solidFill>
                  <a:srgbClr val="000000"/>
                </a:solidFill>
                <a:ea typeface="MS PGothic" pitchFamily="34" charset="-128"/>
              </a:rPr>
              <a:pPr/>
              <a:t>83</a:t>
            </a:fld>
            <a:endParaRPr lang="en-US">
              <a:solidFill>
                <a:srgbClr val="000000"/>
              </a:solidFill>
              <a:ea typeface="MS PGothic" pitchFamily="34" charset="-128"/>
            </a:endParaRPr>
          </a:p>
        </p:txBody>
      </p:sp>
      <p:sp>
        <p:nvSpPr>
          <p:cNvPr id="23555" name="Rectangle 2"/>
          <p:cNvSpPr>
            <a:spLocks noGrp="1" noRot="1" noChangeAspect="1" noChangeArrowheads="1" noTextEdit="1"/>
          </p:cNvSpPr>
          <p:nvPr>
            <p:ph type="sldImg"/>
          </p:nvPr>
        </p:nvSpPr>
        <p:spPr>
          <a:xfrm>
            <a:off x="1257300" y="720725"/>
            <a:ext cx="4802188" cy="3600450"/>
          </a:xfrm>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8915" name="Rectangle 3"/>
          <p:cNvSpPr>
            <a:spLocks noGrp="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9939" name="Rectangle 3"/>
          <p:cNvSpPr>
            <a:spLocks noGrp="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40963" name="Rectangle 3"/>
          <p:cNvSpPr>
            <a:spLocks noGrp="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41987" name="Rectangle 3"/>
          <p:cNvSpPr>
            <a:spLocks noGrp="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43011" name="Rectangle 3"/>
          <p:cNvSpPr>
            <a:spLocks noGrp="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257300" y="720725"/>
            <a:ext cx="4800600" cy="3600450"/>
          </a:xfrm>
          <a:ln/>
        </p:spPr>
      </p:sp>
      <p:sp>
        <p:nvSpPr>
          <p:cNvPr id="21507" name="Notes Placeholder 2"/>
          <p:cNvSpPr>
            <a:spLocks noGrp="1"/>
          </p:cNvSpPr>
          <p:nvPr>
            <p:ph type="body" idx="1"/>
          </p:nvPr>
        </p:nvSpPr>
        <p:spPr>
          <a:noFill/>
        </p:spPr>
        <p:txBody>
          <a:bodyPr/>
          <a:lstStyle/>
          <a:p>
            <a:pPr eaLnBrk="1" hangingPunct="1"/>
            <a:endParaRPr lang="en-US" smtClean="0"/>
          </a:p>
        </p:txBody>
      </p:sp>
      <p:sp>
        <p:nvSpPr>
          <p:cNvPr id="21508" name="Slide Number Placeholder 3"/>
          <p:cNvSpPr>
            <a:spLocks noGrp="1"/>
          </p:cNvSpPr>
          <p:nvPr>
            <p:ph type="sldNum" sz="quarter" idx="5"/>
          </p:nvPr>
        </p:nvSpPr>
        <p:spPr>
          <a:noFill/>
          <a:ln>
            <a:miter lim="800000"/>
            <a:headEnd/>
            <a:tailEnd/>
          </a:ln>
        </p:spPr>
        <p:txBody>
          <a:bodyPr/>
          <a:lstStyle/>
          <a:p>
            <a:fld id="{FC924AAE-FD1D-4007-B20D-2C9A235BD49D}" type="slidenum">
              <a:rPr lang="en-US" smtClean="0">
                <a:solidFill>
                  <a:srgbClr val="000000"/>
                </a:solidFill>
              </a:rPr>
              <a:pPr/>
              <a:t>64</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pPr defTabSz="970985"/>
            <a:endParaRPr lang="en-US" dirty="0" smtClean="0">
              <a:solidFill>
                <a:srgbClr val="000000"/>
              </a:solidFill>
              <a:latin typeface="Arial" charset="0"/>
              <a:cs typeface="Arial" charset="0"/>
            </a:endParaRPr>
          </a:p>
        </p:txBody>
      </p:sp>
      <p:sp>
        <p:nvSpPr>
          <p:cNvPr id="22531" name="Rectangle 2"/>
          <p:cNvSpPr>
            <a:spLocks noGrp="1" noRot="1" noChangeAspect="1" noChangeArrowheads="1" noTextEdit="1"/>
          </p:cNvSpPr>
          <p:nvPr>
            <p:ph type="sldImg"/>
          </p:nvPr>
        </p:nvSpPr>
        <p:spPr>
          <a:xfrm>
            <a:off x="1257300" y="720725"/>
            <a:ext cx="4800600" cy="3600450"/>
          </a:xfrm>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 Id="rId2"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tags" Target="../tags/tag8.xml"/><Relationship Id="rId2" Type="http://schemas.openxmlformats.org/officeDocument/2006/relationships/slideMaster" Target="../slideMasters/slideMaster87.xml"/></Relationships>
</file>

<file path=ppt/slideLayouts/_rels/slideLayout8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slideMaster" Target="../slideMasters/slideMaster88.xml"/></Relationships>
</file>

<file path=ppt/slideLayouts/_rels/slideLayout8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tags" Target="../tags/tag26.xml"/><Relationship Id="rId3" Type="http://schemas.openxmlformats.org/officeDocument/2006/relationships/slideMaster" Target="../slideMasters/slideMaster89.xml"/></Relationships>
</file>

<file path=ppt/slideLayouts/_rels/slideLayout84.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slideMaster" Target="../slideMasters/slideMaster90.xml"/></Relationships>
</file>

<file path=ppt/slideLayouts/_rels/slideLayout85.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slideMaster" Target="../slideMasters/slideMaster91.xml"/></Relationships>
</file>

<file path=ppt/slideLayouts/_rels/slideLayout8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slideMaster" Target="../slideMasters/slideMaster92.xml"/></Relationships>
</file>

<file path=ppt/slideLayouts/_rels/slideLayout87.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tags" Target="../tags/tag62.xml"/><Relationship Id="rId3" Type="http://schemas.openxmlformats.org/officeDocument/2006/relationships/slideMaster" Target="../slideMasters/slideMaster93.xml"/></Relationships>
</file>

<file path=ppt/slideLayouts/_rels/slideLayout88.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slideMaster" Target="../slideMasters/slideMaster94.xml"/></Relationships>
</file>

<file path=ppt/slideLayouts/_rels/slideLayout89.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tags" Target="../tags/tag80.xml"/><Relationship Id="rId3" Type="http://schemas.openxmlformats.org/officeDocument/2006/relationships/slideMaster" Target="../slideMasters/slideMaster9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tags" Target="../tags/tag88.xml"/><Relationship Id="rId2" Type="http://schemas.openxmlformats.org/officeDocument/2006/relationships/tags" Target="../tags/tag89.xml"/><Relationship Id="rId3" Type="http://schemas.openxmlformats.org/officeDocument/2006/relationships/slideMaster" Target="../slideMasters/slideMaster96.xml"/></Relationships>
</file>

<file path=ppt/slideLayouts/_rels/slideLayout91.xml.rels><?xml version="1.0" encoding="UTF-8" standalone="yes"?>
<Relationships xmlns="http://schemas.openxmlformats.org/package/2006/relationships"><Relationship Id="rId1" Type="http://schemas.openxmlformats.org/officeDocument/2006/relationships/tags" Target="../tags/tag97.xml"/><Relationship Id="rId2" Type="http://schemas.openxmlformats.org/officeDocument/2006/relationships/tags" Target="../tags/tag98.xml"/><Relationship Id="rId3" Type="http://schemas.openxmlformats.org/officeDocument/2006/relationships/slideMaster" Target="../slideMasters/slideMaster97.xml"/></Relationships>
</file>

<file path=ppt/slideLayouts/_rels/slideLayout92.xml.rels><?xml version="1.0" encoding="UTF-8" standalone="yes"?>
<Relationships xmlns="http://schemas.openxmlformats.org/package/2006/relationships"><Relationship Id="rId1" Type="http://schemas.openxmlformats.org/officeDocument/2006/relationships/tags" Target="../tags/tag106.xml"/><Relationship Id="rId2" Type="http://schemas.openxmlformats.org/officeDocument/2006/relationships/tags" Target="../tags/tag107.xml"/><Relationship Id="rId3" Type="http://schemas.openxmlformats.org/officeDocument/2006/relationships/slideMaster" Target="../slideMasters/slideMaster98.xml"/></Relationships>
</file>

<file path=ppt/slideLayouts/_rels/slideLayout93.xml.rels><?xml version="1.0" encoding="UTF-8" standalone="yes"?>
<Relationships xmlns="http://schemas.openxmlformats.org/package/2006/relationships"><Relationship Id="rId1" Type="http://schemas.openxmlformats.org/officeDocument/2006/relationships/tags" Target="../tags/tag115.xml"/><Relationship Id="rId2" Type="http://schemas.openxmlformats.org/officeDocument/2006/relationships/tags" Target="../tags/tag116.xml"/><Relationship Id="rId3" Type="http://schemas.openxmlformats.org/officeDocument/2006/relationships/slideMaster" Target="../slideMasters/slideMaster99.xml"/></Relationships>
</file>

<file path=ppt/slideLayouts/_rels/slideLayout94.xml.rels><?xml version="1.0" encoding="UTF-8" standalone="yes"?>
<Relationships xmlns="http://schemas.openxmlformats.org/package/2006/relationships"><Relationship Id="rId1" Type="http://schemas.openxmlformats.org/officeDocument/2006/relationships/tags" Target="../tags/tag124.xml"/><Relationship Id="rId2" Type="http://schemas.openxmlformats.org/officeDocument/2006/relationships/tags" Target="../tags/tag125.xml"/><Relationship Id="rId3" Type="http://schemas.openxmlformats.org/officeDocument/2006/relationships/slideMaster" Target="../slideMasters/slideMaster100.xml"/></Relationships>
</file>

<file path=ppt/slideLayouts/_rels/slideLayout95.xml.rels><?xml version="1.0" encoding="UTF-8" standalone="yes"?>
<Relationships xmlns="http://schemas.openxmlformats.org/package/2006/relationships"><Relationship Id="rId1" Type="http://schemas.openxmlformats.org/officeDocument/2006/relationships/tags" Target="../tags/tag133.xml"/><Relationship Id="rId2" Type="http://schemas.openxmlformats.org/officeDocument/2006/relationships/tags" Target="../tags/tag134.xml"/><Relationship Id="rId3" Type="http://schemas.openxmlformats.org/officeDocument/2006/relationships/slideMaster" Target="../slideMasters/slideMaster101.xml"/></Relationships>
</file>

<file path=ppt/slideLayouts/_rels/slideLayout96.xml.rels><?xml version="1.0" encoding="UTF-8" standalone="yes"?>
<Relationships xmlns="http://schemas.openxmlformats.org/package/2006/relationships"><Relationship Id="rId1" Type="http://schemas.openxmlformats.org/officeDocument/2006/relationships/tags" Target="../tags/tag142.xml"/><Relationship Id="rId2" Type="http://schemas.openxmlformats.org/officeDocument/2006/relationships/tags" Target="../tags/tag143.xml"/><Relationship Id="rId3" Type="http://schemas.openxmlformats.org/officeDocument/2006/relationships/slideMaster" Target="../slideMasters/slideMaster102.xml"/></Relationships>
</file>

<file path=ppt/slideLayouts/_rels/slideLayout97.xml.rels><?xml version="1.0" encoding="UTF-8" standalone="yes"?>
<Relationships xmlns="http://schemas.openxmlformats.org/package/2006/relationships"><Relationship Id="rId1" Type="http://schemas.openxmlformats.org/officeDocument/2006/relationships/tags" Target="../tags/tag151.xml"/><Relationship Id="rId2" Type="http://schemas.openxmlformats.org/officeDocument/2006/relationships/tags" Target="../tags/tag152.xml"/><Relationship Id="rId3" Type="http://schemas.openxmlformats.org/officeDocument/2006/relationships/slideMaster" Target="../slideMasters/slideMaster103.xml"/></Relationships>
</file>

<file path=ppt/slideLayouts/_rels/slideLayout98.xml.rels><?xml version="1.0" encoding="UTF-8" standalone="yes"?>
<Relationships xmlns="http://schemas.openxmlformats.org/package/2006/relationships"><Relationship Id="rId1" Type="http://schemas.openxmlformats.org/officeDocument/2006/relationships/tags" Target="../tags/tag160.xml"/><Relationship Id="rId2" Type="http://schemas.openxmlformats.org/officeDocument/2006/relationships/tags" Target="../tags/tag161.xml"/><Relationship Id="rId3" Type="http://schemas.openxmlformats.org/officeDocument/2006/relationships/slideMaster" Target="../slideMasters/slideMaster10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2FDA8C-F6F2-41BF-B161-AAFFB4FD584F}"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DA8C-F6F2-41BF-B161-AAFFB4FD584F}"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8" y="2749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DA8C-F6F2-41BF-B161-AAFFB4FD584F}"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859"/>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0A5B5C7-2581-0143-84B7-108D13CAAA84}"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FDA8C-F6F2-41BF-B161-AAFFB4FD584F}"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FDA8C-F6F2-41BF-B161-AAFFB4FD584F}"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8"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2FDA8C-F6F2-41BF-B161-AAFFB4FD584F}"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36AE3A5-637B-FC42-A38E-FBF107F820C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18438" name="Picture 6" descr="PPTgraphics2-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5" name="Title Placeholder 1"/>
          <p:cNvSpPr>
            <a:spLocks noGrp="1"/>
          </p:cNvSpPr>
          <p:nvPr>
            <p:ph type="ctrTitle"/>
          </p:nvPr>
        </p:nvSpPr>
        <p:spPr>
          <a:xfrm>
            <a:off x="685800" y="889000"/>
            <a:ext cx="7772400" cy="2840038"/>
          </a:xfrm>
        </p:spPr>
        <p:txBody>
          <a:bodyPr/>
          <a:lstStyle>
            <a:lvl1pPr>
              <a:defRPr sz="4800" b="0" smtClean="0">
                <a:solidFill>
                  <a:schemeClr val="hlink"/>
                </a:solidFill>
              </a:defRPr>
            </a:lvl1pPr>
          </a:lstStyle>
          <a:p>
            <a:r>
              <a:rPr lang="en-US" smtClean="0"/>
              <a:t>Click to edit Master title style</a:t>
            </a:r>
          </a:p>
        </p:txBody>
      </p:sp>
      <p:sp>
        <p:nvSpPr>
          <p:cNvPr id="18436" name="Text Placeholder 2"/>
          <p:cNvSpPr>
            <a:spLocks noGrp="1"/>
          </p:cNvSpPr>
          <p:nvPr>
            <p:ph type="subTitle" idx="1"/>
          </p:nvPr>
        </p:nvSpPr>
        <p:spPr>
          <a:xfrm>
            <a:off x="685800" y="3886200"/>
            <a:ext cx="5676900" cy="369332"/>
          </a:xfrm>
        </p:spPr>
        <p:txBody>
          <a:bodyPr lIns="0" tIns="0" rIns="0" bIns="0"/>
          <a:lstStyle>
            <a:lvl1pPr marL="0" indent="0">
              <a:buFont typeface="Arial" charset="0"/>
              <a:buNone/>
              <a:defRPr sz="2400" smtClean="0"/>
            </a:lvl1pPr>
          </a:lstStyle>
          <a:p>
            <a:r>
              <a:rPr lang="en-US" smtClean="0"/>
              <a:t>Click to edit Master subtitle style</a:t>
            </a:r>
          </a:p>
        </p:txBody>
      </p:sp>
      <p:sp>
        <p:nvSpPr>
          <p:cNvPr id="18439" name="Text Box 7"/>
          <p:cNvSpPr txBox="1">
            <a:spLocks noChangeArrowheads="1"/>
          </p:cNvSpPr>
          <p:nvPr/>
        </p:nvSpPr>
        <p:spPr bwMode="auto">
          <a:xfrm>
            <a:off x="600075" y="6626225"/>
            <a:ext cx="7399338" cy="228600"/>
          </a:xfrm>
          <a:prstGeom prst="rect">
            <a:avLst/>
          </a:prstGeom>
          <a:noFill/>
          <a:ln w="9525">
            <a:noFill/>
            <a:miter lim="800000"/>
            <a:headEnd/>
            <a:tailEnd/>
          </a:ln>
          <a:effectLst/>
        </p:spPr>
        <p:txBody>
          <a:bodyPr>
            <a:spAutoFit/>
          </a:bodyPr>
          <a:lstStyle/>
          <a:p>
            <a:pPr fontAlgn="base">
              <a:spcBef>
                <a:spcPct val="50000"/>
              </a:spcBef>
              <a:spcAft>
                <a:spcPct val="0"/>
              </a:spcAft>
            </a:pPr>
            <a:r>
              <a:rPr lang="en-US" sz="900" smtClean="0">
                <a:solidFill>
                  <a:srgbClr val="565A5C"/>
                </a:solidFill>
                <a:cs typeface="Arial" charset="0"/>
              </a:rPr>
              <a:t>© 2012 Edwards Wildman Palmer LLP &amp; Edwards Wildman Palmer UK LLP</a:t>
            </a:r>
          </a:p>
        </p:txBody>
      </p:sp>
    </p:spTree>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2FDA8C-F6F2-41BF-B161-AAFFB4FD584F}" type="datetimeFigureOut">
              <a:rPr lang="en-US" smtClean="0"/>
              <a:pPr/>
              <a:t>10/4/12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3"/>
            <a:ext cx="8648700" cy="873125"/>
          </a:xfrm>
        </p:spPr>
        <p:txBody>
          <a:bodyPr/>
          <a:lstStyle/>
          <a:p>
            <a:r>
              <a:rPr lang="en-US" smtClean="0"/>
              <a:t>Click to edit Master title style</a:t>
            </a:r>
            <a:endParaRPr lang="en-US"/>
          </a:p>
        </p:txBody>
      </p:sp>
      <p:sp>
        <p:nvSpPr>
          <p:cNvPr id="3" name="Content Placeholder 2"/>
          <p:cNvSpPr>
            <a:spLocks noGrp="1"/>
          </p:cNvSpPr>
          <p:nvPr>
            <p:ph idx="1"/>
          </p:nvPr>
        </p:nvSpPr>
        <p:spPr>
          <a:xfrm>
            <a:off x="266700" y="1371906"/>
            <a:ext cx="8648700" cy="18528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1809" y="6285219"/>
            <a:ext cx="2133600" cy="365125"/>
          </a:xfrm>
        </p:spPr>
        <p:txBody>
          <a:bodyPr/>
          <a:lstStyle>
            <a:lvl1pPr>
              <a:defRPr/>
            </a:lvl1pPr>
          </a:lstStyle>
          <a:p>
            <a:pPr>
              <a:defRPr/>
            </a:pPr>
            <a:fld id="{447EB960-AB3D-443D-A721-10E979FA07E8}" type="slidenum">
              <a:rPr lang="en-US">
                <a:solidFill>
                  <a:srgbClr val="CECFCB"/>
                </a:solidFill>
              </a:rPr>
              <a:pPr>
                <a:defRPr/>
              </a:pPr>
              <a:t>‹#›</a:t>
            </a:fld>
            <a:endParaRPr lang="en-US" dirty="0">
              <a:solidFill>
                <a:srgbClr val="CECFCB"/>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dirty="0">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2FDA8C-F6F2-41BF-B161-AAFFB4FD584F}" type="datetimeFigureOut">
              <a:rPr lang="en-US" smtClean="0"/>
              <a:pPr/>
              <a:t>10/4/12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EECE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FDA8C-F6F2-41BF-B161-AAFFB4FD584F}" type="datetimeFigureOut">
              <a:rPr lang="en-US" smtClean="0"/>
              <a:pPr/>
              <a:t>10/4/12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3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FDA8C-F6F2-41BF-B161-AAFFB4FD584F}"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10" y="1600206"/>
            <a:ext cx="8229600" cy="4525963"/>
          </a:xfrm>
          <a:prstGeom prst="rect">
            <a:avLst/>
          </a:prstGeom>
        </p:spPr>
        <p:txBody>
          <a:bodyPr/>
          <a:lstStyle>
            <a:lvl4pPr>
              <a:defRPr b="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MMC_CoverShape" descr="MMCOAPPTemp"/>
          <p:cNvPicPr>
            <a:picLocks noChangeAspect="1" noChangeArrowheads="1"/>
          </p:cNvPicPr>
          <p:nvPr userDrawn="1">
            <p:custDataLst>
              <p:tags r:id="rId1"/>
            </p:custDataLst>
          </p:nvPr>
        </p:nvPicPr>
        <p:blipFill>
          <a:blip r:embed="rId3" cstate="print"/>
          <a:srcRect/>
          <a:stretch>
            <a:fillRect/>
          </a:stretch>
        </p:blipFill>
        <p:spPr bwMode="gray">
          <a:xfrm>
            <a:off x="155" y="2178050"/>
            <a:ext cx="9145511" cy="4089400"/>
          </a:xfrm>
          <a:prstGeom prst="rect">
            <a:avLst/>
          </a:prstGeom>
          <a:noFill/>
          <a:ln w="9525" algn="ctr">
            <a:noFill/>
            <a:miter lim="800000"/>
            <a:headEnd/>
            <a:tailEnd/>
          </a:ln>
        </p:spPr>
      </p:pic>
      <p:pic>
        <p:nvPicPr>
          <p:cNvPr id="5" name="Picture 207" descr="MAR_PFC_Blue"/>
          <p:cNvPicPr>
            <a:picLocks noChangeAspect="1" noChangeArrowheads="1"/>
          </p:cNvPicPr>
          <p:nvPr userDrawn="1"/>
        </p:nvPicPr>
        <p:blipFill>
          <a:blip r:embed="rId4" cstate="print"/>
          <a:srcRect/>
          <a:stretch>
            <a:fillRect/>
          </a:stretch>
        </p:blipFill>
        <p:spPr bwMode="gray">
          <a:xfrm>
            <a:off x="681764" y="477838"/>
            <a:ext cx="1437583" cy="228600"/>
          </a:xfrm>
          <a:prstGeom prst="rect">
            <a:avLst/>
          </a:prstGeom>
          <a:noFill/>
          <a:ln w="9525" algn="ctr">
            <a:noFill/>
            <a:miter lim="800000"/>
            <a:headEnd/>
            <a:tailEnd/>
          </a:ln>
        </p:spPr>
      </p:pic>
      <p:pic>
        <p:nvPicPr>
          <p:cNvPr id="6" name="Picture 208" descr="MMC_PEND_Blue"/>
          <p:cNvPicPr>
            <a:picLocks noChangeAspect="1" noChangeArrowheads="1"/>
          </p:cNvPicPr>
          <p:nvPr userDrawn="1"/>
        </p:nvPicPr>
        <p:blipFill>
          <a:blip r:embed="rId5" cstate="print"/>
          <a:srcRect/>
          <a:stretch>
            <a:fillRect/>
          </a:stretch>
        </p:blipFill>
        <p:spPr bwMode="gray">
          <a:xfrm>
            <a:off x="7110824" y="6459538"/>
            <a:ext cx="1579680" cy="228600"/>
          </a:xfrm>
          <a:prstGeom prst="rect">
            <a:avLst/>
          </a:prstGeom>
          <a:noFill/>
          <a:ln w="9525" algn="ctr">
            <a:noFill/>
            <a:miter lim="800000"/>
            <a:headEnd/>
            <a:tailEnd/>
          </a:ln>
        </p:spPr>
      </p:pic>
      <p:pic>
        <p:nvPicPr>
          <p:cNvPr id="7" name="Picture 209" descr="MAR_PTAG_Blue"/>
          <p:cNvPicPr>
            <a:picLocks noChangeAspect="1" noChangeArrowheads="1"/>
          </p:cNvPicPr>
          <p:nvPr userDrawn="1"/>
        </p:nvPicPr>
        <p:blipFill>
          <a:blip r:embed="rId6" cstate="print"/>
          <a:srcRect/>
          <a:stretch>
            <a:fillRect/>
          </a:stretch>
        </p:blipFill>
        <p:spPr bwMode="gray">
          <a:xfrm>
            <a:off x="5647542" y="574984"/>
            <a:ext cx="3042961" cy="104775"/>
          </a:xfrm>
          <a:prstGeom prst="rect">
            <a:avLst/>
          </a:prstGeom>
          <a:noFill/>
          <a:ln w="9525" algn="ctr">
            <a:noFill/>
            <a:miter lim="800000"/>
            <a:headEnd/>
            <a:tailEnd/>
          </a:ln>
        </p:spPr>
      </p:pic>
      <p:sp>
        <p:nvSpPr>
          <p:cNvPr id="8194" name="PresentationTitle"/>
          <p:cNvSpPr>
            <a:spLocks noGrp="1" noChangeArrowheads="1"/>
          </p:cNvSpPr>
          <p:nvPr>
            <p:ph type="ctrTitle"/>
          </p:nvPr>
        </p:nvSpPr>
        <p:spPr>
          <a:xfrm>
            <a:off x="854085" y="1243321"/>
            <a:ext cx="7840953" cy="370551"/>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861643" y="1998663"/>
            <a:ext cx="4621129" cy="228600"/>
          </a:xfrm>
          <a:ln/>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DF7C3990-48A4-4C6B-AF60-D8BF14770CD6}"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2D50A8CF-1ED8-48D2-98DF-3A1035DBC2BC}" type="datetime4">
              <a:rPr lang="en-US"/>
              <a:pPr>
                <a:defRPr/>
              </a:pPr>
              <a:t>October 4, 2012</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3845" y="382588"/>
            <a:ext cx="8271775" cy="690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3845" y="1277944"/>
            <a:ext cx="8271775" cy="4987925"/>
          </a:xfrm>
        </p:spPr>
        <p:txBody>
          <a:bodyPr/>
          <a:lstStyle/>
          <a:p>
            <a:pPr lvl="0"/>
            <a:endParaRPr lang="en-US"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6C354688-5611-4218-8D40-D145EE8A8DA0}"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0DA8C40A-995F-423F-9899-B58B8DFD47F1}" type="datetime4">
              <a:rPr lang="en-US"/>
              <a:pPr>
                <a:defRPr/>
              </a:pPr>
              <a:t>October 4, 2012</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DF7C3990-48A4-4C6B-AF60-D8BF14770CD6}"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2D50A8CF-1ED8-48D2-98DF-3A1035DBC2BC}" type="datetime4">
              <a:rPr lang="en-US"/>
              <a:pPr>
                <a:defRPr/>
              </a:pPr>
              <a:t>October 4, 2012</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3845" y="382588"/>
            <a:ext cx="8271775" cy="690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33845" y="1277944"/>
            <a:ext cx="8271775" cy="4987925"/>
          </a:xfrm>
        </p:spPr>
        <p:txBody>
          <a:bodyPr/>
          <a:lstStyle/>
          <a:p>
            <a:pPr lvl="0"/>
            <a:endParaRPr lang="en-US" noProof="0" smtClean="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60ADFBE7-683D-4B4B-9D72-B14574505B4C}"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14FE5A87-DED7-449E-9F29-3D8F06E43ABF}" type="datetime4">
              <a:rPr lang="en-US"/>
              <a:pPr>
                <a:defRPr/>
              </a:pPr>
              <a:t>October 4, 2012</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9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FDA8C-F6F2-41BF-B161-AAFFB4FD584F}"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62489-2C3F-4C7B-A90C-34B5A4E06C83}"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E0059EFD-0962-4BEB-98C0-B1BD0602B964}" type="slidenum">
              <a:rPr lang="en-US">
                <a:solidFill>
                  <a:srgbClr val="002C77"/>
                </a:solidFill>
              </a:rPr>
              <a:pPr>
                <a:defRPr/>
              </a:pPr>
              <a:t>‹#›</a:t>
            </a:fld>
            <a:endParaRPr lang="en-US">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8ECC3EFB-2F6B-4B96-8FD6-680B96C8AEFF}" type="datetime4">
              <a:rPr lang="en-US"/>
              <a:pPr>
                <a:defRPr/>
              </a:pPr>
              <a:t>October 4, 2012</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E0059EFD-0962-4BEB-98C0-B1BD0602B964}" type="slidenum">
              <a:rPr lang="en-US">
                <a:solidFill>
                  <a:srgbClr val="002C77"/>
                </a:solidFill>
              </a:rPr>
              <a:pPr>
                <a:defRPr/>
              </a:pPr>
              <a:t>‹#›</a:t>
            </a:fld>
            <a:endParaRPr lang="en-US">
              <a:solidFill>
                <a:srgbClr val="002C77"/>
              </a:solidFill>
            </a:endParaRPr>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8ECC3EFB-2F6B-4B96-8FD6-680B96C8AEFF}" type="datetime4">
              <a:rPr lang="en-US"/>
              <a:pPr>
                <a:defRPr/>
              </a:pPr>
              <a:t>October 4, 2012</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DF7C3990-48A4-4C6B-AF60-D8BF14770CD6}"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2D50A8CF-1ED8-48D2-98DF-3A1035DBC2BC}" type="datetime4">
              <a:rPr lang="en-US"/>
              <a:pPr>
                <a:defRPr/>
              </a:pPr>
              <a:t>October 4, 2012</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DF7C3990-48A4-4C6B-AF60-D8BF14770CD6}"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2D50A8CF-1ED8-48D2-98DF-3A1035DBC2BC}" type="datetime4">
              <a:rPr lang="en-US"/>
              <a:pPr>
                <a:defRPr/>
              </a:pPr>
              <a:t>October 4, 2012</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DF7C3990-48A4-4C6B-AF60-D8BF14770CD6}" type="slidenum">
              <a:rPr lang="en-US">
                <a:solidFill>
                  <a:srgbClr val="002C77"/>
                </a:solidFill>
              </a:rPr>
              <a:pPr>
                <a:defRPr/>
              </a:pPr>
              <a:t>‹#›</a:t>
            </a:fld>
            <a:endParaRPr lang="en-US">
              <a:solidFill>
                <a:srgbClr val="002C77"/>
              </a:solidFill>
            </a:endParaRPr>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2D50A8CF-1ED8-48D2-98DF-3A1035DBC2BC}" type="datetime4">
              <a:rPr lang="en-US"/>
              <a:pPr>
                <a:defRPr/>
              </a:pPr>
              <a:t>October 4, 2012</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A55BDC7-AA17-4608-B0CE-51BCA58DFC03}" type="slidenum">
              <a:rPr lang="en-US">
                <a:solidFill>
                  <a:srgbClr val="002C77"/>
                </a:solidFill>
              </a:rPr>
              <a:pPr>
                <a:defRPr/>
              </a:pPr>
              <a:t>‹#›</a:t>
            </a:fld>
            <a:endParaRPr lang="en-US">
              <a:solidFill>
                <a:srgbClr val="002C77"/>
              </a:solidFill>
            </a:endParaRPr>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28BCCEF8-C7F0-4BFB-B6F1-B63171AE9D24}" type="datetime4">
              <a:rPr lang="en-US"/>
              <a:pPr>
                <a:defRPr/>
              </a:pPr>
              <a:t>October 4, 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6" Type="http://schemas.openxmlformats.org/officeDocument/2006/relationships/tags" Target="../tags/tag120.xml"/><Relationship Id="rId7" Type="http://schemas.openxmlformats.org/officeDocument/2006/relationships/tags" Target="../tags/tag121.xml"/><Relationship Id="rId8" Type="http://schemas.openxmlformats.org/officeDocument/2006/relationships/tags" Target="../tags/tag122.xml"/><Relationship Id="rId9" Type="http://schemas.openxmlformats.org/officeDocument/2006/relationships/tags" Target="../tags/tag123.xml"/><Relationship Id="rId1" Type="http://schemas.openxmlformats.org/officeDocument/2006/relationships/slideLayout" Target="../slideLayouts/slideLayout94.xml"/><Relationship Id="rId2"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openxmlformats.org/officeDocument/2006/relationships/tags" Target="../tags/tag126.xml"/><Relationship Id="rId4" Type="http://schemas.openxmlformats.org/officeDocument/2006/relationships/tags" Target="../tags/tag127.xml"/><Relationship Id="rId5" Type="http://schemas.openxmlformats.org/officeDocument/2006/relationships/tags" Target="../tags/tag128.xml"/><Relationship Id="rId6" Type="http://schemas.openxmlformats.org/officeDocument/2006/relationships/tags" Target="../tags/tag129.xml"/><Relationship Id="rId7" Type="http://schemas.openxmlformats.org/officeDocument/2006/relationships/tags" Target="../tags/tag130.xml"/><Relationship Id="rId8" Type="http://schemas.openxmlformats.org/officeDocument/2006/relationships/tags" Target="../tags/tag131.xml"/><Relationship Id="rId9" Type="http://schemas.openxmlformats.org/officeDocument/2006/relationships/tags" Target="../tags/tag132.xml"/><Relationship Id="rId1" Type="http://schemas.openxmlformats.org/officeDocument/2006/relationships/slideLayout" Target="../slideLayouts/slideLayout95.xml"/><Relationship Id="rId2"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3" Type="http://schemas.openxmlformats.org/officeDocument/2006/relationships/tags" Target="../tags/tag135.xml"/><Relationship Id="rId4" Type="http://schemas.openxmlformats.org/officeDocument/2006/relationships/tags" Target="../tags/tag136.xml"/><Relationship Id="rId5" Type="http://schemas.openxmlformats.org/officeDocument/2006/relationships/tags" Target="../tags/tag137.xml"/><Relationship Id="rId6" Type="http://schemas.openxmlformats.org/officeDocument/2006/relationships/tags" Target="../tags/tag138.xml"/><Relationship Id="rId7" Type="http://schemas.openxmlformats.org/officeDocument/2006/relationships/tags" Target="../tags/tag139.xml"/><Relationship Id="rId8" Type="http://schemas.openxmlformats.org/officeDocument/2006/relationships/tags" Target="../tags/tag140.xml"/><Relationship Id="rId9" Type="http://schemas.openxmlformats.org/officeDocument/2006/relationships/tags" Target="../tags/tag141.xml"/><Relationship Id="rId1" Type="http://schemas.openxmlformats.org/officeDocument/2006/relationships/slideLayout" Target="../slideLayouts/slideLayout96.xml"/><Relationship Id="rId2"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tags" Target="../tags/tag148.xml"/><Relationship Id="rId8" Type="http://schemas.openxmlformats.org/officeDocument/2006/relationships/tags" Target="../tags/tag149.xml"/><Relationship Id="rId9" Type="http://schemas.openxmlformats.org/officeDocument/2006/relationships/tags" Target="../tags/tag150.xml"/><Relationship Id="rId1" Type="http://schemas.openxmlformats.org/officeDocument/2006/relationships/slideLayout" Target="../slideLayouts/slideLayout97.xml"/><Relationship Id="rId2"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tags" Target="../tags/tag154.xml"/><Relationship Id="rId5" Type="http://schemas.openxmlformats.org/officeDocument/2006/relationships/tags" Target="../tags/tag155.xml"/><Relationship Id="rId6" Type="http://schemas.openxmlformats.org/officeDocument/2006/relationships/tags" Target="../tags/tag156.xml"/><Relationship Id="rId7" Type="http://schemas.openxmlformats.org/officeDocument/2006/relationships/tags" Target="../tags/tag157.xml"/><Relationship Id="rId8" Type="http://schemas.openxmlformats.org/officeDocument/2006/relationships/tags" Target="../tags/tag158.xml"/><Relationship Id="rId9" Type="http://schemas.openxmlformats.org/officeDocument/2006/relationships/tags" Target="../tags/tag159.xml"/><Relationship Id="rId1" Type="http://schemas.openxmlformats.org/officeDocument/2006/relationships/slideLayout" Target="../slideLayouts/slideLayout98.xml"/><Relationship Id="rId2" Type="http://schemas.openxmlformats.org/officeDocument/2006/relationships/theme" Target="../theme/theme104.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6.xml"/><Relationship Id="rId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7.xml"/><Relationship Id="rId2"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8.xml"/><Relationship Id="rId2"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9.xml"/><Relationship Id="rId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50.xml"/><Relationship Id="rId2"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51.xml"/><Relationship Id="rId2"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3.xml.rels><?xml version="1.0" encoding="UTF-8" standalone="yes"?>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4.xml.rels><?xml version="1.0" encoding="UTF-8" standalone="yes"?>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5.xml.rels><?xml version="1.0" encoding="UTF-8" standalone="yes"?>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6.xml.rels><?xml version="1.0" encoding="UTF-8" standalone="yes"?>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7.xml.rels><?xml version="1.0" encoding="UTF-8" standalone="yes"?>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8.xml.rels><?xml version="1.0" encoding="UTF-8" standalone="yes"?>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49.xml.rels><?xml version="1.0" encoding="UTF-8" standalone="yes"?>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7.xml.rels><?xml version="1.0" encoding="UTF-8" standalone="yes"?>
<Relationships xmlns="http://schemas.openxmlformats.org/package/2006/relationships"><Relationship Id="rId1" Type="http://schemas.openxmlformats.org/officeDocument/2006/relationships/theme" Target="../theme/theme57.xml"/><Relationship Id="rId2" Type="http://schemas.openxmlformats.org/officeDocument/2006/relationships/image" Target="../media/image4.jpeg"/><Relationship Id="rId3" Type="http://schemas.openxmlformats.org/officeDocument/2006/relationships/image" Target="../media/image5.jpeg"/></Relationships>
</file>

<file path=ppt/slideMasters/_rels/slideMaster5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5.xml"/><Relationship Id="rId2"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6.xml"/><Relationship Id="rId2"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7.xml"/><Relationship Id="rId2"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8.xml"/><Relationship Id="rId2"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9.xml"/><Relationship Id="rId2"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0.xml"/><Relationship Id="rId2"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1.xml"/><Relationship Id="rId2"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2.xml"/><Relationship Id="rId2"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3.xml"/><Relationship Id="rId2"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4.xml"/><Relationship Id="rId2"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5.xml"/><Relationship Id="rId2"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6.xml"/><Relationship Id="rId2"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7.xml"/><Relationship Id="rId2"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8.xml"/><Relationship Id="rId2"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9.xml"/><Relationship Id="rId2"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80.xml"/><Relationship Id="rId2"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3" Type="http://schemas.openxmlformats.org/officeDocument/2006/relationships/tags" Target="../tags/tag1.xml"/><Relationship Id="rId4" Type="http://schemas.openxmlformats.org/officeDocument/2006/relationships/tags" Target="../tags/tag2.xml"/><Relationship Id="rId5" Type="http://schemas.openxmlformats.org/officeDocument/2006/relationships/tags" Target="../tags/tag3.xml"/><Relationship Id="rId6" Type="http://schemas.openxmlformats.org/officeDocument/2006/relationships/tags" Target="../tags/tag4.xml"/><Relationship Id="rId7" Type="http://schemas.openxmlformats.org/officeDocument/2006/relationships/tags" Target="../tags/tag5.xml"/><Relationship Id="rId8" Type="http://schemas.openxmlformats.org/officeDocument/2006/relationships/tags" Target="../tags/tag6.xml"/><Relationship Id="rId9" Type="http://schemas.openxmlformats.org/officeDocument/2006/relationships/tags" Target="../tags/tag7.xml"/><Relationship Id="rId1" Type="http://schemas.openxmlformats.org/officeDocument/2006/relationships/slideLayout" Target="../slideLayouts/slideLayout81.xml"/><Relationship Id="rId2"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tags" Target="../tags/tag13.xml"/><Relationship Id="rId8" Type="http://schemas.openxmlformats.org/officeDocument/2006/relationships/tags" Target="../tags/tag14.xml"/><Relationship Id="rId9" Type="http://schemas.openxmlformats.org/officeDocument/2006/relationships/tags" Target="../tags/tag15.xml"/><Relationship Id="rId1" Type="http://schemas.openxmlformats.org/officeDocument/2006/relationships/slideLayout" Target="../slideLayouts/slideLayout82.xml"/><Relationship Id="rId2"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tags" Target="../tags/tag22.xml"/><Relationship Id="rId8" Type="http://schemas.openxmlformats.org/officeDocument/2006/relationships/tags" Target="../tags/tag23.xml"/><Relationship Id="rId9" Type="http://schemas.openxmlformats.org/officeDocument/2006/relationships/tags" Target="../tags/tag24.xml"/><Relationship Id="rId1" Type="http://schemas.openxmlformats.org/officeDocument/2006/relationships/slideLayout" Target="../slideLayouts/slideLayout83.xml"/><Relationship Id="rId2"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tags" Target="../tags/tag29.xml"/><Relationship Id="rId6" Type="http://schemas.openxmlformats.org/officeDocument/2006/relationships/tags" Target="../tags/tag30.xml"/><Relationship Id="rId7" Type="http://schemas.openxmlformats.org/officeDocument/2006/relationships/tags" Target="../tags/tag31.xml"/><Relationship Id="rId8" Type="http://schemas.openxmlformats.org/officeDocument/2006/relationships/tags" Target="../tags/tag32.xml"/><Relationship Id="rId9" Type="http://schemas.openxmlformats.org/officeDocument/2006/relationships/tags" Target="../tags/tag33.xml"/><Relationship Id="rId1" Type="http://schemas.openxmlformats.org/officeDocument/2006/relationships/slideLayout" Target="../slideLayouts/slideLayout84.xml"/><Relationship Id="rId2"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tags" Target="../tags/tag38.xml"/><Relationship Id="rId6" Type="http://schemas.openxmlformats.org/officeDocument/2006/relationships/tags" Target="../tags/tag39.xml"/><Relationship Id="rId7" Type="http://schemas.openxmlformats.org/officeDocument/2006/relationships/tags" Target="../tags/tag40.xml"/><Relationship Id="rId8" Type="http://schemas.openxmlformats.org/officeDocument/2006/relationships/tags" Target="../tags/tag41.xml"/><Relationship Id="rId9" Type="http://schemas.openxmlformats.org/officeDocument/2006/relationships/tags" Target="../tags/tag42.xml"/><Relationship Id="rId1" Type="http://schemas.openxmlformats.org/officeDocument/2006/relationships/slideLayout" Target="../slideLayouts/slideLayout85.xml"/><Relationship Id="rId2"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tags" Target="../tags/tag48.xml"/><Relationship Id="rId7" Type="http://schemas.openxmlformats.org/officeDocument/2006/relationships/tags" Target="../tags/tag49.xml"/><Relationship Id="rId8" Type="http://schemas.openxmlformats.org/officeDocument/2006/relationships/tags" Target="../tags/tag50.xml"/><Relationship Id="rId9" Type="http://schemas.openxmlformats.org/officeDocument/2006/relationships/tags" Target="../tags/tag51.xml"/><Relationship Id="rId1" Type="http://schemas.openxmlformats.org/officeDocument/2006/relationships/slideLayout" Target="../slideLayouts/slideLayout86.xml"/><Relationship Id="rId2"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tags" Target="../tags/tag57.xml"/><Relationship Id="rId7" Type="http://schemas.openxmlformats.org/officeDocument/2006/relationships/tags" Target="../tags/tag58.xml"/><Relationship Id="rId8" Type="http://schemas.openxmlformats.org/officeDocument/2006/relationships/tags" Target="../tags/tag59.xml"/><Relationship Id="rId9" Type="http://schemas.openxmlformats.org/officeDocument/2006/relationships/tags" Target="../tags/tag60.xml"/><Relationship Id="rId1" Type="http://schemas.openxmlformats.org/officeDocument/2006/relationships/slideLayout" Target="../slideLayouts/slideLayout87.xml"/><Relationship Id="rId2"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3" Type="http://schemas.openxmlformats.org/officeDocument/2006/relationships/tags" Target="../tags/tag63.xml"/><Relationship Id="rId4" Type="http://schemas.openxmlformats.org/officeDocument/2006/relationships/tags" Target="../tags/tag64.xml"/><Relationship Id="rId5" Type="http://schemas.openxmlformats.org/officeDocument/2006/relationships/tags" Target="../tags/tag65.xml"/><Relationship Id="rId6" Type="http://schemas.openxmlformats.org/officeDocument/2006/relationships/tags" Target="../tags/tag66.xml"/><Relationship Id="rId7" Type="http://schemas.openxmlformats.org/officeDocument/2006/relationships/tags" Target="../tags/tag67.xml"/><Relationship Id="rId8" Type="http://schemas.openxmlformats.org/officeDocument/2006/relationships/tags" Target="../tags/tag68.xml"/><Relationship Id="rId9" Type="http://schemas.openxmlformats.org/officeDocument/2006/relationships/tags" Target="../tags/tag69.xml"/><Relationship Id="rId1" Type="http://schemas.openxmlformats.org/officeDocument/2006/relationships/slideLayout" Target="../slideLayouts/slideLayout88.xml"/><Relationship Id="rId2"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tags" Target="../tags/tag76.xml"/><Relationship Id="rId8" Type="http://schemas.openxmlformats.org/officeDocument/2006/relationships/tags" Target="../tags/tag77.xml"/><Relationship Id="rId9" Type="http://schemas.openxmlformats.org/officeDocument/2006/relationships/tags" Target="../tags/tag78.xml"/><Relationship Id="rId1" Type="http://schemas.openxmlformats.org/officeDocument/2006/relationships/slideLayout" Target="../slideLayouts/slideLayout89.xml"/><Relationship Id="rId2"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6" Type="http://schemas.openxmlformats.org/officeDocument/2006/relationships/tags" Target="../tags/tag84.xml"/><Relationship Id="rId7" Type="http://schemas.openxmlformats.org/officeDocument/2006/relationships/tags" Target="../tags/tag85.xml"/><Relationship Id="rId8" Type="http://schemas.openxmlformats.org/officeDocument/2006/relationships/tags" Target="../tags/tag86.xml"/><Relationship Id="rId9" Type="http://schemas.openxmlformats.org/officeDocument/2006/relationships/tags" Target="../tags/tag87.xml"/><Relationship Id="rId1" Type="http://schemas.openxmlformats.org/officeDocument/2006/relationships/slideLayout" Target="../slideLayouts/slideLayout90.xml"/><Relationship Id="rId2"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3" Type="http://schemas.openxmlformats.org/officeDocument/2006/relationships/tags" Target="../tags/tag90.xml"/><Relationship Id="rId4" Type="http://schemas.openxmlformats.org/officeDocument/2006/relationships/tags" Target="../tags/tag91.xml"/><Relationship Id="rId5" Type="http://schemas.openxmlformats.org/officeDocument/2006/relationships/tags" Target="../tags/tag92.xml"/><Relationship Id="rId6" Type="http://schemas.openxmlformats.org/officeDocument/2006/relationships/tags" Target="../tags/tag93.xml"/><Relationship Id="rId7" Type="http://schemas.openxmlformats.org/officeDocument/2006/relationships/tags" Target="../tags/tag94.xml"/><Relationship Id="rId8" Type="http://schemas.openxmlformats.org/officeDocument/2006/relationships/tags" Target="../tags/tag95.xml"/><Relationship Id="rId9" Type="http://schemas.openxmlformats.org/officeDocument/2006/relationships/tags" Target="../tags/tag96.xml"/><Relationship Id="rId1" Type="http://schemas.openxmlformats.org/officeDocument/2006/relationships/slideLayout" Target="../slideLayouts/slideLayout91.xml"/><Relationship Id="rId2"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3" Type="http://schemas.openxmlformats.org/officeDocument/2006/relationships/tags" Target="../tags/tag99.xml"/><Relationship Id="rId4" Type="http://schemas.openxmlformats.org/officeDocument/2006/relationships/tags" Target="../tags/tag100.xml"/><Relationship Id="rId5" Type="http://schemas.openxmlformats.org/officeDocument/2006/relationships/tags" Target="../tags/tag101.xml"/><Relationship Id="rId6" Type="http://schemas.openxmlformats.org/officeDocument/2006/relationships/tags" Target="../tags/tag102.xml"/><Relationship Id="rId7" Type="http://schemas.openxmlformats.org/officeDocument/2006/relationships/tags" Target="../tags/tag103.xml"/><Relationship Id="rId8" Type="http://schemas.openxmlformats.org/officeDocument/2006/relationships/tags" Target="../tags/tag104.xml"/><Relationship Id="rId9" Type="http://schemas.openxmlformats.org/officeDocument/2006/relationships/tags" Target="../tags/tag105.xml"/><Relationship Id="rId1" Type="http://schemas.openxmlformats.org/officeDocument/2006/relationships/slideLayout" Target="../slideLayouts/slideLayout92.xml"/><Relationship Id="rId2"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3" Type="http://schemas.openxmlformats.org/officeDocument/2006/relationships/tags" Target="../tags/tag108.xml"/><Relationship Id="rId4" Type="http://schemas.openxmlformats.org/officeDocument/2006/relationships/tags" Target="../tags/tag109.xml"/><Relationship Id="rId5" Type="http://schemas.openxmlformats.org/officeDocument/2006/relationships/tags" Target="../tags/tag110.xml"/><Relationship Id="rId6" Type="http://schemas.openxmlformats.org/officeDocument/2006/relationships/tags" Target="../tags/tag111.xml"/><Relationship Id="rId7" Type="http://schemas.openxmlformats.org/officeDocument/2006/relationships/tags" Target="../tags/tag112.xml"/><Relationship Id="rId8" Type="http://schemas.openxmlformats.org/officeDocument/2006/relationships/tags" Target="../tags/tag113.xml"/><Relationship Id="rId9" Type="http://schemas.openxmlformats.org/officeDocument/2006/relationships/tags" Target="../tags/tag114.xml"/><Relationship Id="rId1" Type="http://schemas.openxmlformats.org/officeDocument/2006/relationships/slideLayout" Target="../slideLayouts/slideLayout93.xml"/><Relationship Id="rId2"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1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FDA8C-F6F2-41BF-B161-AAFFB4FD584F}" type="datetimeFigureOut">
              <a:rPr lang="en-US" smtClean="0"/>
              <a:pPr/>
              <a:t>10/4/12</a:t>
            </a:fld>
            <a:endParaRPr lang="en-US"/>
          </a:p>
        </p:txBody>
      </p:sp>
      <p:sp>
        <p:nvSpPr>
          <p:cNvPr id="5" name="Footer Placeholder 4"/>
          <p:cNvSpPr>
            <a:spLocks noGrp="1"/>
          </p:cNvSpPr>
          <p:nvPr>
            <p:ph type="ftr" sz="quarter" idx="3"/>
          </p:nvPr>
        </p:nvSpPr>
        <p:spPr>
          <a:xfrm>
            <a:off x="3124210" y="63566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3" y="63566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62489-2C3F-4C7B-A90C-34B5A4E06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7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84"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85" y="6483501"/>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7"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71"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72" y="648347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9"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57"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58" y="648344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61"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42"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43" y="648341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63"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26"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27" y="648338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65"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7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8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8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8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9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9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9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0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0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0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1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1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1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1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72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29"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31"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33"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35"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6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37"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41" name="Picture 17" descr="PPTgraphicsbottom_bottombanner"/>
          <p:cNvPicPr>
            <a:picLocks noChangeAspect="1" noChangeArrowheads="1"/>
          </p:cNvPicPr>
          <p:nvPr/>
        </p:nvPicPr>
        <p:blipFill>
          <a:blip r:embed="rId3" cstate="print"/>
          <a:srcRect/>
          <a:stretch>
            <a:fillRect/>
          </a:stretch>
        </p:blipFill>
        <p:spPr bwMode="auto">
          <a:xfrm>
            <a:off x="6360" y="6056619"/>
            <a:ext cx="9131300" cy="801687"/>
          </a:xfrm>
          <a:prstGeom prst="rect">
            <a:avLst/>
          </a:prstGeom>
          <a:noFill/>
        </p:spPr>
      </p:pic>
      <p:sp>
        <p:nvSpPr>
          <p:cNvPr id="1027" name="Title Placeholder 1"/>
          <p:cNvSpPr>
            <a:spLocks noGrp="1"/>
          </p:cNvSpPr>
          <p:nvPr>
            <p:ph type="title"/>
          </p:nvPr>
        </p:nvSpPr>
        <p:spPr bwMode="auto">
          <a:xfrm>
            <a:off x="266700" y="76203"/>
            <a:ext cx="8648700" cy="873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66700" y="1371906"/>
            <a:ext cx="8648700" cy="185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auto">
          <a:xfrm>
            <a:off x="6781809" y="6285219"/>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fontAlgn="auto">
              <a:spcBef>
                <a:spcPts val="0"/>
              </a:spcBef>
              <a:spcAft>
                <a:spcPts val="0"/>
              </a:spcAft>
              <a:defRPr sz="1000" b="1" smtClean="0">
                <a:solidFill>
                  <a:schemeClr val="bg2"/>
                </a:solidFill>
                <a:latin typeface="+mn-lt"/>
              </a:defRPr>
            </a:lvl1pPr>
          </a:lstStyle>
          <a:p>
            <a:pPr defTabSz="457200">
              <a:defRPr/>
            </a:pPr>
            <a:fld id="{681CB8EC-52D2-4298-B150-E3A48880F5F4}" type="slidenum">
              <a:rPr lang="en-US">
                <a:solidFill>
                  <a:srgbClr val="CECFCB"/>
                </a:solidFill>
              </a:rPr>
              <a:pPr defTabSz="457200">
                <a:defRPr/>
              </a:pPr>
              <a:t>‹#›</a:t>
            </a:fld>
            <a:endParaRPr lang="en-US" dirty="0">
              <a:solidFill>
                <a:srgbClr val="CECFCB"/>
              </a:solidFill>
            </a:endParaRPr>
          </a:p>
        </p:txBody>
      </p:sp>
      <p:pic>
        <p:nvPicPr>
          <p:cNvPr id="1031" name="Picture 7" descr="PPTgraphicsline-01"/>
          <p:cNvPicPr>
            <a:picLocks noChangeAspect="1" noChangeArrowheads="1"/>
          </p:cNvPicPr>
          <p:nvPr/>
        </p:nvPicPr>
        <p:blipFill>
          <a:blip r:embed="rId4" cstate="print"/>
          <a:srcRect/>
          <a:stretch>
            <a:fillRect/>
          </a:stretch>
        </p:blipFill>
        <p:spPr bwMode="auto">
          <a:xfrm>
            <a:off x="-9525" y="1025831"/>
            <a:ext cx="9144000" cy="182563"/>
          </a:xfrm>
          <a:prstGeom prst="rect">
            <a:avLst/>
          </a:prstGeom>
          <a:noFill/>
        </p:spPr>
      </p:pic>
    </p:spTree>
  </p:cSld>
  <p:clrMap bg1="lt1" tx1="dk1" bg2="lt2" tx2="dk2" accent1="accent1" accent2="accent2" accent3="accent3" accent4="accent4" accent5="accent5" accent6="accent6" hlink="hlink" folHlink="folHlink"/>
  <p:sldLayoutIdLst>
    <p:sldLayoutId id="2147483739" r:id="rId1"/>
  </p:sldLayoutIdLst>
  <p:hf hdr="0" ftr="0"/>
  <p:txStyles>
    <p:titleStyle>
      <a:lvl1pPr algn="l" defTabSz="457200" rtl="0" fontAlgn="base">
        <a:lnSpc>
          <a:spcPct val="90000"/>
        </a:lnSpc>
        <a:spcBef>
          <a:spcPct val="0"/>
        </a:spcBef>
        <a:spcAft>
          <a:spcPct val="0"/>
        </a:spcAft>
        <a:defRPr sz="3200" b="1" kern="1200">
          <a:solidFill>
            <a:srgbClr val="565A5C"/>
          </a:solidFill>
          <a:latin typeface="+mj-lt"/>
          <a:ea typeface="+mj-ea"/>
          <a:cs typeface="+mj-cs"/>
        </a:defRPr>
      </a:lvl1pPr>
      <a:lvl2pPr algn="l" defTabSz="457200" rtl="0" fontAlgn="base">
        <a:lnSpc>
          <a:spcPct val="90000"/>
        </a:lnSpc>
        <a:spcBef>
          <a:spcPct val="0"/>
        </a:spcBef>
        <a:spcAft>
          <a:spcPct val="0"/>
        </a:spcAft>
        <a:defRPr sz="3200" b="1">
          <a:solidFill>
            <a:srgbClr val="565A5C"/>
          </a:solidFill>
          <a:latin typeface="Arial" charset="0"/>
        </a:defRPr>
      </a:lvl2pPr>
      <a:lvl3pPr algn="l" defTabSz="457200" rtl="0" fontAlgn="base">
        <a:lnSpc>
          <a:spcPct val="90000"/>
        </a:lnSpc>
        <a:spcBef>
          <a:spcPct val="0"/>
        </a:spcBef>
        <a:spcAft>
          <a:spcPct val="0"/>
        </a:spcAft>
        <a:defRPr sz="3200" b="1">
          <a:solidFill>
            <a:srgbClr val="565A5C"/>
          </a:solidFill>
          <a:latin typeface="Arial" charset="0"/>
        </a:defRPr>
      </a:lvl3pPr>
      <a:lvl4pPr algn="l" defTabSz="457200" rtl="0" fontAlgn="base">
        <a:lnSpc>
          <a:spcPct val="90000"/>
        </a:lnSpc>
        <a:spcBef>
          <a:spcPct val="0"/>
        </a:spcBef>
        <a:spcAft>
          <a:spcPct val="0"/>
        </a:spcAft>
        <a:defRPr sz="3200" b="1">
          <a:solidFill>
            <a:srgbClr val="565A5C"/>
          </a:solidFill>
          <a:latin typeface="Arial" charset="0"/>
        </a:defRPr>
      </a:lvl4pPr>
      <a:lvl5pPr algn="l" defTabSz="457200" rtl="0" fontAlgn="base">
        <a:lnSpc>
          <a:spcPct val="90000"/>
        </a:lnSpc>
        <a:spcBef>
          <a:spcPct val="0"/>
        </a:spcBef>
        <a:spcAft>
          <a:spcPct val="0"/>
        </a:spcAft>
        <a:defRPr sz="3200" b="1">
          <a:solidFill>
            <a:srgbClr val="565A5C"/>
          </a:solidFill>
          <a:latin typeface="Arial" charset="0"/>
        </a:defRPr>
      </a:lvl5pPr>
      <a:lvl6pPr marL="457200" algn="l" defTabSz="457200" rtl="0" fontAlgn="base">
        <a:lnSpc>
          <a:spcPct val="90000"/>
        </a:lnSpc>
        <a:spcBef>
          <a:spcPct val="0"/>
        </a:spcBef>
        <a:spcAft>
          <a:spcPct val="0"/>
        </a:spcAft>
        <a:defRPr sz="3200" b="1">
          <a:solidFill>
            <a:srgbClr val="565A5C"/>
          </a:solidFill>
          <a:latin typeface="Arial" charset="0"/>
        </a:defRPr>
      </a:lvl6pPr>
      <a:lvl7pPr marL="914400" algn="l" defTabSz="457200" rtl="0" fontAlgn="base">
        <a:lnSpc>
          <a:spcPct val="90000"/>
        </a:lnSpc>
        <a:spcBef>
          <a:spcPct val="0"/>
        </a:spcBef>
        <a:spcAft>
          <a:spcPct val="0"/>
        </a:spcAft>
        <a:defRPr sz="3200" b="1">
          <a:solidFill>
            <a:srgbClr val="565A5C"/>
          </a:solidFill>
          <a:latin typeface="Arial" charset="0"/>
        </a:defRPr>
      </a:lvl7pPr>
      <a:lvl8pPr marL="1371600" algn="l" defTabSz="457200" rtl="0" fontAlgn="base">
        <a:lnSpc>
          <a:spcPct val="90000"/>
        </a:lnSpc>
        <a:spcBef>
          <a:spcPct val="0"/>
        </a:spcBef>
        <a:spcAft>
          <a:spcPct val="0"/>
        </a:spcAft>
        <a:defRPr sz="3200" b="1">
          <a:solidFill>
            <a:srgbClr val="565A5C"/>
          </a:solidFill>
          <a:latin typeface="Arial" charset="0"/>
        </a:defRPr>
      </a:lvl8pPr>
      <a:lvl9pPr marL="1828800" algn="l" defTabSz="457200" rtl="0" fontAlgn="base">
        <a:lnSpc>
          <a:spcPct val="90000"/>
        </a:lnSpc>
        <a:spcBef>
          <a:spcPct val="0"/>
        </a:spcBef>
        <a:spcAft>
          <a:spcPct val="0"/>
        </a:spcAft>
        <a:defRPr sz="3200" b="1">
          <a:solidFill>
            <a:srgbClr val="565A5C"/>
          </a:solidFill>
          <a:latin typeface="Arial" charset="0"/>
        </a:defRPr>
      </a:lvl9pPr>
    </p:titleStyle>
    <p:bodyStyle>
      <a:lvl1pPr marL="177800" indent="-177800" algn="l" defTabSz="457200" rtl="0" fontAlgn="base">
        <a:spcBef>
          <a:spcPct val="0"/>
        </a:spcBef>
        <a:spcAft>
          <a:spcPct val="0"/>
        </a:spcAft>
        <a:buClr>
          <a:schemeClr val="hlink"/>
        </a:buClr>
        <a:buSzPct val="75000"/>
        <a:buFont typeface="Arial" charset="0"/>
        <a:buChar char="♦"/>
        <a:defRPr sz="2200" kern="1200">
          <a:solidFill>
            <a:schemeClr val="tx1"/>
          </a:solidFill>
          <a:latin typeface="+mn-lt"/>
          <a:ea typeface="+mn-ea"/>
          <a:cs typeface="+mn-cs"/>
        </a:defRPr>
      </a:lvl1pPr>
      <a:lvl2pPr marL="5207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2pPr>
      <a:lvl3pPr marL="863600" indent="-228600" algn="l" defTabSz="457200" rtl="0" fontAlgn="base">
        <a:spcBef>
          <a:spcPct val="10000"/>
        </a:spcBef>
        <a:spcAft>
          <a:spcPct val="0"/>
        </a:spcAft>
        <a:buClr>
          <a:schemeClr val="hlink"/>
        </a:buClr>
        <a:buSzPct val="75000"/>
        <a:buFont typeface="Arial" charset="0"/>
        <a:buChar char="♦"/>
        <a:defRPr sz="2200" kern="1200">
          <a:solidFill>
            <a:schemeClr val="tx1"/>
          </a:solidFill>
          <a:latin typeface="+mn-lt"/>
          <a:ea typeface="+mn-ea"/>
          <a:cs typeface="+mn-cs"/>
        </a:defRPr>
      </a:lvl3pPr>
      <a:lvl4pPr marL="12065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4pPr>
      <a:lvl5pPr marL="1549400" indent="-228600" algn="l" defTabSz="457200" rtl="0" fontAlgn="base">
        <a:spcBef>
          <a:spcPct val="10000"/>
        </a:spcBef>
        <a:spcAft>
          <a:spcPct val="0"/>
        </a:spcAft>
        <a:buSzPct val="65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67"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2"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3"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BDCAE6C7-A3F6-4684-9BB2-7807B6AAD9B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75"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71"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Oval 7"/>
          <p:cNvSpPr/>
          <p:nvPr/>
        </p:nvSpPr>
        <p:spPr>
          <a:xfrm>
            <a:off x="168822"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Donut 10"/>
          <p:cNvSpPr/>
          <p:nvPr/>
        </p:nvSpPr>
        <p:spPr>
          <a:xfrm rot="2315675">
            <a:off x="18289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1013026"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5"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4BCEDA0-4359-4951-A669-BF0E83C0F2E2}" type="datetimeFigureOut">
              <a:rPr lang="en-US" smtClean="0">
                <a:solidFill>
                  <a:srgbClr val="EEECE1">
                    <a:shade val="50000"/>
                    <a:satMod val="200000"/>
                  </a:srgbClr>
                </a:solidFill>
              </a:rPr>
              <a:pPr/>
              <a:t>10/4/12</a:t>
            </a:fld>
            <a:endParaRPr lang="en-US" dirty="0">
              <a:solidFill>
                <a:srgbClr val="EEECE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EECE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5354B2-5B24-47CE-8487-6434CF731B03}" type="slidenum">
              <a:rPr lang="en-US" smtClean="0">
                <a:solidFill>
                  <a:srgbClr val="EEECE1">
                    <a:shade val="50000"/>
                    <a:satMod val="200000"/>
                  </a:srgbClr>
                </a:solidFill>
              </a:rPr>
              <a:pPr/>
              <a:t>‹#›</a:t>
            </a:fld>
            <a:endParaRPr lang="en-US" dirty="0">
              <a:solidFill>
                <a:srgbClr val="EEECE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79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0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0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1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1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1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1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2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2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auto">
          <a:xfrm>
            <a:off x="1600204" y="1981200"/>
            <a:ext cx="5659438" cy="1371600"/>
          </a:xfrm>
          <a:prstGeom prst="rect">
            <a:avLst/>
          </a:prstGeom>
          <a:noFill/>
          <a:ln w="9525">
            <a:noFill/>
            <a:miter lim="800000"/>
            <a:headEnd/>
            <a:tailEnd/>
          </a:ln>
          <a:effectLst/>
        </p:spPr>
        <p:txBody>
          <a:bodyPr lIns="92075" tIns="46038" rIns="92075" bIns="46038"/>
          <a:lstStyle/>
          <a:p>
            <a:pPr fontAlgn="base">
              <a:spcBef>
                <a:spcPct val="0"/>
              </a:spcBef>
              <a:spcAft>
                <a:spcPct val="0"/>
              </a:spcAft>
            </a:pPr>
            <a:r>
              <a:rPr lang="en-US" sz="4800" smtClean="0">
                <a:solidFill>
                  <a:srgbClr val="FFFFFF"/>
                </a:solidFill>
              </a:rPr>
              <a:t>Click to edit Master title style</a:t>
            </a:r>
          </a:p>
        </p:txBody>
      </p:sp>
      <p:pic>
        <p:nvPicPr>
          <p:cNvPr id="1027" name="Picture 30"/>
          <p:cNvPicPr>
            <a:picLocks noChangeAspect="1" noChangeArrowheads="1"/>
          </p:cNvPicPr>
          <p:nvPr userDrawn="1"/>
        </p:nvPicPr>
        <p:blipFill>
          <a:blip r:embed="rId3" cstate="print"/>
          <a:srcRect/>
          <a:stretch>
            <a:fillRect/>
          </a:stretch>
        </p:blipFill>
        <p:spPr bwMode="ltGray">
          <a:xfrm>
            <a:off x="0" y="396882"/>
            <a:ext cx="9144000" cy="6461125"/>
          </a:xfrm>
          <a:prstGeom prst="rect">
            <a:avLst/>
          </a:prstGeom>
          <a:noFill/>
          <a:ln w="9525">
            <a:noFill/>
            <a:miter lim="800000"/>
            <a:headEnd/>
            <a:tailEnd/>
          </a:ln>
        </p:spPr>
      </p:pic>
      <p:sp>
        <p:nvSpPr>
          <p:cNvPr id="1028" name="Rectangle 31"/>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z="4400" b="1" smtClean="0">
              <a:solidFill>
                <a:srgbClr val="FFFFFF"/>
              </a:solidFill>
            </a:endParaRPr>
          </a:p>
        </p:txBody>
      </p:sp>
      <p:pic>
        <p:nvPicPr>
          <p:cNvPr id="1029" name="Picture 32"/>
          <p:cNvPicPr>
            <a:picLocks noChangeAspect="1" noChangeArrowheads="1"/>
          </p:cNvPicPr>
          <p:nvPr userDrawn="1"/>
        </p:nvPicPr>
        <p:blipFill>
          <a:blip r:embed="rId4" cstate="print"/>
          <a:srcRect l="8000" t="19637" r="8250" b="18982"/>
          <a:stretch>
            <a:fillRect/>
          </a:stretch>
        </p:blipFill>
        <p:spPr bwMode="auto">
          <a:xfrm>
            <a:off x="7543800" y="6248706"/>
            <a:ext cx="1600200" cy="447675"/>
          </a:xfrm>
          <a:prstGeom prst="rect">
            <a:avLst/>
          </a:prstGeom>
          <a:noFill/>
          <a:ln w="9525">
            <a:noFill/>
            <a:miter lim="800000"/>
            <a:headEnd/>
            <a:tailEnd/>
          </a:ln>
        </p:spPr>
      </p:pic>
      <p:sp>
        <p:nvSpPr>
          <p:cNvPr id="1030" name="Rectangle 34"/>
          <p:cNvSpPr>
            <a:spLocks noChangeArrowheads="1"/>
          </p:cNvSpPr>
          <p:nvPr userDrawn="1"/>
        </p:nvSpPr>
        <p:spPr bwMode="auto">
          <a:xfrm>
            <a:off x="228600" y="6400801"/>
            <a:ext cx="2133600"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smtClean="0">
                <a:solidFill>
                  <a:srgbClr val="23446D"/>
                </a:solidFill>
              </a:rPr>
              <a:t>Page </a:t>
            </a:r>
            <a:fld id="{1C631D8D-F1C0-414F-8FA4-C90C12D247A2}" type="slidenum">
              <a:rPr lang="en-US" sz="1200" smtClean="0">
                <a:solidFill>
                  <a:srgbClr val="23446D"/>
                </a:solidFill>
              </a:rPr>
              <a:pPr eaLnBrk="0" fontAlgn="base" hangingPunct="0">
                <a:spcBef>
                  <a:spcPct val="0"/>
                </a:spcBef>
                <a:spcAft>
                  <a:spcPct val="0"/>
                </a:spcAft>
              </a:pPr>
              <a:t>‹#›</a:t>
            </a:fld>
            <a:endParaRPr lang="en-US" sz="1200" smtClean="0">
              <a:solidFill>
                <a:srgbClr val="23446D"/>
              </a:solidFill>
            </a:endParaRPr>
          </a:p>
        </p:txBody>
      </p:sp>
      <p:sp>
        <p:nvSpPr>
          <p:cNvPr id="1031" name="Rectangle 35"/>
          <p:cNvSpPr>
            <a:spLocks noChangeArrowheads="1"/>
          </p:cNvSpPr>
          <p:nvPr userDrawn="1"/>
        </p:nvSpPr>
        <p:spPr bwMode="auto">
          <a:xfrm>
            <a:off x="1066800" y="6220131"/>
            <a:ext cx="6553200" cy="646113"/>
          </a:xfrm>
          <a:prstGeom prst="rect">
            <a:avLst/>
          </a:prstGeom>
          <a:noFill/>
          <a:ln w="52070">
            <a:noFill/>
            <a:miter lim="800000"/>
            <a:headEnd/>
            <a:tailEnd/>
          </a:ln>
          <a:effectLst/>
        </p:spPr>
        <p:txBody>
          <a:bodyPr>
            <a:spAutoFit/>
          </a:bodyPr>
          <a:lstStyle/>
          <a:p>
            <a:pPr algn="ctr" fontAlgn="base">
              <a:spcBef>
                <a:spcPct val="0"/>
              </a:spcBef>
              <a:spcAft>
                <a:spcPct val="0"/>
              </a:spcAft>
            </a:pPr>
            <a:r>
              <a:rPr lang="en-US" sz="900" b="1" smtClean="0">
                <a:solidFill>
                  <a:srgbClr val="010364"/>
                </a:solidFill>
              </a:rPr>
              <a:t>This presentation is intended solely for informational purposes and presents information of a general nature.   It is not intended to guide or determine any specific individual situation and the listener should consult qualified professionals before taking specific actions.  The information should not be distributed to any third parties without Milliman's prior written consent.</a:t>
            </a:r>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62"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63" y="648365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31"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62"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63" y="648365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33"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61"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62" y="648365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35"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868"/>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565"/>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38494-B3C5-4A48-B34B-90D57D33E327}" type="datetime1">
              <a:rPr lang="en-US" smtClean="0">
                <a:solidFill>
                  <a:prstClr val="black">
                    <a:lumMod val="65000"/>
                    <a:lumOff val="35000"/>
                  </a:prstClr>
                </a:solidFill>
              </a:rPr>
              <a:pPr/>
              <a:t>10/4/12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9" y="188565"/>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381"/>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553"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553"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59"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60" y="6483651"/>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37"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56"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57" y="648364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39"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52"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53" y="648363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47"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48" y="648362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43"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41"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42" y="648361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45"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34"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35" y="6483601"/>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47"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26"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27" y="648358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49"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17"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18" y="648356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1"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107"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408" y="6483547"/>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3"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cNvSpPr>
            <a:spLocks noGrp="1" noChangeArrowheads="1"/>
          </p:cNvSpPr>
          <p:nvPr>
            <p:ph type="title"/>
            <p:custDataLst>
              <p:tags r:id="rId3"/>
            </p:custDataLst>
          </p:nvPr>
        </p:nvSpPr>
        <p:spPr bwMode="gray">
          <a:xfrm>
            <a:off x="433845" y="382588"/>
            <a:ext cx="8271775"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3075" name="BodyText"/>
          <p:cNvSpPr>
            <a:spLocks noGrp="1" noChangeArrowheads="1"/>
          </p:cNvSpPr>
          <p:nvPr>
            <p:ph type="body" idx="1"/>
            <p:custDataLst>
              <p:tags r:id="rId4"/>
            </p:custDataLst>
          </p:nvPr>
        </p:nvSpPr>
        <p:spPr bwMode="gray">
          <a:xfrm>
            <a:off x="433845" y="1277944"/>
            <a:ext cx="8271775"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Copyright" hidden="1"/>
          <p:cNvSpPr txBox="1">
            <a:spLocks noChangeArrowheads="1"/>
          </p:cNvSpPr>
          <p:nvPr>
            <p:custDataLst>
              <p:tags r:id="rId5"/>
            </p:custDataLst>
          </p:nvPr>
        </p:nvSpPr>
        <p:spPr bwMode="gray">
          <a:xfrm>
            <a:off x="455096" y="6534150"/>
            <a:ext cx="2758769"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cs typeface="Arial" pitchFamily="34" charset="0"/>
              </a:rPr>
              <a:t>© 2011 Marsh USA Inc.</a:t>
            </a:r>
            <a:endParaRPr lang="en-US" sz="700">
              <a:solidFill>
                <a:srgbClr val="7C848A"/>
              </a:solidFill>
            </a:endParaRPr>
          </a:p>
        </p:txBody>
      </p:sp>
      <p:sp>
        <p:nvSpPr>
          <p:cNvPr id="1049" name="SlideNumber"/>
          <p:cNvSpPr>
            <a:spLocks noGrp="1" noChangeArrowheads="1"/>
          </p:cNvSpPr>
          <p:nvPr>
            <p:ph type="sldNum" sz="quarter" idx="4"/>
            <p:custDataLst>
              <p:tags r:id="rId6"/>
            </p:custDataLst>
          </p:nvPr>
        </p:nvSpPr>
        <p:spPr bwMode="gray">
          <a:xfrm>
            <a:off x="8276397" y="6483525"/>
            <a:ext cx="426287"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100" b="0" smtClean="0">
                <a:solidFill>
                  <a:schemeClr val="accent1"/>
                </a:solidFill>
                <a:ea typeface="+mn-ea"/>
              </a:defRPr>
            </a:lvl1pPr>
          </a:lstStyle>
          <a:p>
            <a:pPr fontAlgn="base">
              <a:spcBef>
                <a:spcPct val="0"/>
              </a:spcBef>
              <a:spcAft>
                <a:spcPct val="0"/>
              </a:spcAft>
              <a:defRPr/>
            </a:pPr>
            <a:fld id="{FAE0E721-F5A4-458E-97DC-55BBE9AA0330}" type="slidenum">
              <a:rPr lang="en-US">
                <a:solidFill>
                  <a:srgbClr val="002C77"/>
                </a:solidFill>
              </a:rPr>
              <a:pPr fontAlgn="base">
                <a:spcBef>
                  <a:spcPct val="0"/>
                </a:spcBef>
                <a:spcAft>
                  <a:spcPct val="0"/>
                </a:spcAft>
                <a:defRPr/>
              </a:pPr>
              <a:t>‹#›</a:t>
            </a:fld>
            <a:endParaRPr lang="en-US">
              <a:solidFill>
                <a:srgbClr val="002C77"/>
              </a:solidFill>
            </a:endParaRPr>
          </a:p>
        </p:txBody>
      </p:sp>
      <p:sp>
        <p:nvSpPr>
          <p:cNvPr id="1052" name="Date" hidden="1"/>
          <p:cNvSpPr>
            <a:spLocks noGrp="1" noChangeArrowheads="1"/>
          </p:cNvSpPr>
          <p:nvPr>
            <p:ph type="dt" sz="half" idx="2"/>
            <p:custDataLst>
              <p:tags r:id="rId7"/>
            </p:custDataLst>
          </p:nvPr>
        </p:nvSpPr>
        <p:spPr bwMode="gray">
          <a:xfrm>
            <a:off x="4058795" y="6532792"/>
            <a:ext cx="1027925" cy="10772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eaLnBrk="1" hangingPunct="1">
              <a:spcBef>
                <a:spcPct val="50000"/>
              </a:spcBef>
              <a:defRPr sz="700" b="0" smtClean="0">
                <a:solidFill>
                  <a:srgbClr val="7C848A"/>
                </a:solidFill>
                <a:ea typeface="+mn-ea"/>
                <a:cs typeface="Arial" pitchFamily="34" charset="0"/>
              </a:defRPr>
            </a:lvl1pPr>
          </a:lstStyle>
          <a:p>
            <a:pPr algn="ctr" fontAlgn="base">
              <a:spcAft>
                <a:spcPct val="0"/>
              </a:spcAft>
              <a:defRPr/>
            </a:pPr>
            <a:fld id="{2AA31183-DB8D-4681-947D-F04083678962}" type="datetime4">
              <a:rPr lang="en-US"/>
              <a:pPr algn="ctr" fontAlgn="base">
                <a:spcAft>
                  <a:spcPct val="0"/>
                </a:spcAft>
                <a:defRPr/>
              </a:pPr>
              <a:t>October 4, 2012</a:t>
            </a:fld>
            <a:endParaRPr lang="en-US"/>
          </a:p>
        </p:txBody>
      </p:sp>
      <p:sp>
        <p:nvSpPr>
          <p:cNvPr id="1059" name="Business"/>
          <p:cNvSpPr txBox="1">
            <a:spLocks noChangeArrowheads="1"/>
          </p:cNvSpPr>
          <p:nvPr>
            <p:custDataLst>
              <p:tags r:id="rId8"/>
            </p:custDataLst>
          </p:nvPr>
        </p:nvSpPr>
        <p:spPr bwMode="gray">
          <a:xfrm>
            <a:off x="455008" y="6534150"/>
            <a:ext cx="2751212" cy="101600"/>
          </a:xfrm>
          <a:prstGeom prst="rect">
            <a:avLst/>
          </a:prstGeom>
          <a:noFill/>
          <a:ln w="9525">
            <a:noFill/>
            <a:miter lim="800000"/>
            <a:headEnd/>
            <a:tailEnd/>
          </a:ln>
          <a:effectLst/>
        </p:spPr>
        <p:txBody>
          <a:bodyPr wrap="none" lIns="0" tIns="0" rIns="0" bIns="0" anchor="b"/>
          <a:lstStyle/>
          <a:p>
            <a:pPr fontAlgn="base">
              <a:spcBef>
                <a:spcPct val="50000"/>
              </a:spcBef>
              <a:spcAft>
                <a:spcPct val="0"/>
              </a:spcAft>
              <a:defRPr/>
            </a:pPr>
            <a:r>
              <a:rPr lang="en-US" sz="700">
                <a:solidFill>
                  <a:srgbClr val="7C848A"/>
                </a:solidFill>
              </a:rPr>
              <a:t>MARSH</a:t>
            </a:r>
          </a:p>
        </p:txBody>
      </p:sp>
      <p:sp>
        <p:nvSpPr>
          <p:cNvPr id="1060" name="Filepath"/>
          <p:cNvSpPr txBox="1">
            <a:spLocks noChangeArrowheads="1"/>
          </p:cNvSpPr>
          <p:nvPr>
            <p:custDataLst>
              <p:tags r:id="rId9"/>
            </p:custDataLst>
          </p:nvPr>
        </p:nvSpPr>
        <p:spPr bwMode="gray">
          <a:xfrm>
            <a:off x="2364237" y="6528028"/>
            <a:ext cx="5733707" cy="107722"/>
          </a:xfrm>
          <a:prstGeom prst="rect">
            <a:avLst/>
          </a:prstGeom>
          <a:noFill/>
          <a:ln w="9525">
            <a:noFill/>
            <a:miter lim="800000"/>
            <a:headEnd/>
            <a:tailEnd/>
          </a:ln>
          <a:effectLst/>
        </p:spPr>
        <p:txBody>
          <a:bodyPr lIns="0" tIns="0" rIns="0" bIns="0" anchor="b">
            <a:spAutoFit/>
          </a:bodyPr>
          <a:lstStyle/>
          <a:p>
            <a:pPr algn="r" fontAlgn="base">
              <a:spcBef>
                <a:spcPct val="50000"/>
              </a:spcBef>
              <a:spcAft>
                <a:spcPct val="0"/>
              </a:spcAft>
              <a:defRPr/>
            </a:pPr>
            <a:endParaRPr lang="en-US" sz="700">
              <a:solidFill>
                <a:srgbClr val="7C848A"/>
              </a:solidFill>
            </a:endParaRPr>
          </a:p>
        </p:txBody>
      </p:sp>
      <p:sp>
        <p:nvSpPr>
          <p:cNvPr id="1061" name="Freeform 37"/>
          <p:cNvSpPr>
            <a:spLocks/>
          </p:cNvSpPr>
          <p:nvPr userDrawn="1"/>
        </p:nvSpPr>
        <p:spPr bwMode="gray">
          <a:xfrm>
            <a:off x="0" y="0"/>
            <a:ext cx="9142488" cy="292100"/>
          </a:xfrm>
          <a:custGeom>
            <a:avLst/>
            <a:gdLst/>
            <a:ahLst/>
            <a:cxnLst>
              <a:cxn ang="0">
                <a:pos x="0" y="0"/>
              </a:cxn>
              <a:cxn ang="0">
                <a:pos x="6048" y="0"/>
              </a:cxn>
              <a:cxn ang="0">
                <a:pos x="6048" y="184"/>
              </a:cxn>
              <a:cxn ang="0">
                <a:pos x="0" y="72"/>
              </a:cxn>
              <a:cxn ang="0">
                <a:pos x="0" y="0"/>
              </a:cxn>
            </a:cxnLst>
            <a:rect l="0" t="0" r="r" b="b"/>
            <a:pathLst>
              <a:path w="6048" h="184">
                <a:moveTo>
                  <a:pt x="0" y="0"/>
                </a:moveTo>
                <a:lnTo>
                  <a:pt x="6048" y="0"/>
                </a:lnTo>
                <a:lnTo>
                  <a:pt x="6048" y="184"/>
                </a:lnTo>
                <a:lnTo>
                  <a:pt x="0" y="72"/>
                </a:lnTo>
                <a:lnTo>
                  <a:pt x="0" y="0"/>
                </a:lnTo>
                <a:close/>
              </a:path>
            </a:pathLst>
          </a:custGeom>
          <a:solidFill>
            <a:schemeClr val="accent2"/>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
        <p:nvSpPr>
          <p:cNvPr id="1062" name="Freeform 38"/>
          <p:cNvSpPr>
            <a:spLocks/>
          </p:cNvSpPr>
          <p:nvPr userDrawn="1"/>
        </p:nvSpPr>
        <p:spPr bwMode="gray">
          <a:xfrm>
            <a:off x="0" y="88900"/>
            <a:ext cx="9142488" cy="342900"/>
          </a:xfrm>
          <a:custGeom>
            <a:avLst/>
            <a:gdLst/>
            <a:ahLst/>
            <a:cxnLst>
              <a:cxn ang="0">
                <a:pos x="0" y="0"/>
              </a:cxn>
              <a:cxn ang="0">
                <a:pos x="6048" y="112"/>
              </a:cxn>
              <a:cxn ang="0">
                <a:pos x="6048" y="216"/>
              </a:cxn>
              <a:cxn ang="0">
                <a:pos x="0" y="40"/>
              </a:cxn>
              <a:cxn ang="0">
                <a:pos x="0" y="0"/>
              </a:cxn>
            </a:cxnLst>
            <a:rect l="0" t="0" r="r" b="b"/>
            <a:pathLst>
              <a:path w="6048" h="216">
                <a:moveTo>
                  <a:pt x="0" y="0"/>
                </a:moveTo>
                <a:lnTo>
                  <a:pt x="6048" y="112"/>
                </a:lnTo>
                <a:lnTo>
                  <a:pt x="6048" y="216"/>
                </a:lnTo>
                <a:lnTo>
                  <a:pt x="0" y="40"/>
                </a:lnTo>
                <a:lnTo>
                  <a:pt x="0" y="0"/>
                </a:lnTo>
                <a:close/>
              </a:path>
            </a:pathLst>
          </a:custGeom>
          <a:solidFill>
            <a:schemeClr val="folHlink"/>
          </a:solidFill>
          <a:ln w="9525" cap="flat" cmpd="sng">
            <a:noFill/>
            <a:prstDash val="solid"/>
            <a:round/>
            <a:headEnd/>
            <a:tailEnd/>
          </a:ln>
          <a:effectLst/>
        </p:spPr>
        <p:txBody>
          <a:bodyPr wrap="none" lIns="0" tIns="0" anchor="ctr"/>
          <a:lstStyle/>
          <a:p>
            <a:pPr algn="ctr" eaLnBrk="0" fontAlgn="base" hangingPunct="0">
              <a:spcBef>
                <a:spcPct val="0"/>
              </a:spcBef>
              <a:spcAft>
                <a:spcPct val="0"/>
              </a:spcAft>
              <a:defRPr/>
            </a:pPr>
            <a:endParaRPr lang="en-US" sz="1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5" r:id="rId1"/>
  </p:sldLayoutIdLst>
  <p:hf hdr="0" ftr="0"/>
  <p:txStyles>
    <p:titleStyle>
      <a:lvl1pPr algn="l" rtl="0" eaLnBrk="0" fontAlgn="base" hangingPunct="0">
        <a:lnSpc>
          <a:spcPct val="83000"/>
        </a:lnSpc>
        <a:spcBef>
          <a:spcPct val="0"/>
        </a:spcBef>
        <a:spcAft>
          <a:spcPct val="0"/>
        </a:spcAft>
        <a:defRPr sz="2100">
          <a:solidFill>
            <a:schemeClr val="accent1"/>
          </a:solidFill>
          <a:latin typeface="+mj-lt"/>
          <a:ea typeface="+mj-ea"/>
          <a:cs typeface="+mj-cs"/>
        </a:defRPr>
      </a:lvl1pPr>
      <a:lvl2pPr algn="l" rtl="0" eaLnBrk="0" fontAlgn="base" hangingPunct="0">
        <a:lnSpc>
          <a:spcPct val="83000"/>
        </a:lnSpc>
        <a:spcBef>
          <a:spcPct val="0"/>
        </a:spcBef>
        <a:spcAft>
          <a:spcPct val="0"/>
        </a:spcAft>
        <a:defRPr sz="2100">
          <a:solidFill>
            <a:schemeClr val="accent1"/>
          </a:solidFill>
          <a:latin typeface="Arial" pitchFamily="34" charset="0"/>
        </a:defRPr>
      </a:lvl2pPr>
      <a:lvl3pPr algn="l" rtl="0" eaLnBrk="0" fontAlgn="base" hangingPunct="0">
        <a:lnSpc>
          <a:spcPct val="83000"/>
        </a:lnSpc>
        <a:spcBef>
          <a:spcPct val="0"/>
        </a:spcBef>
        <a:spcAft>
          <a:spcPct val="0"/>
        </a:spcAft>
        <a:defRPr sz="2100">
          <a:solidFill>
            <a:schemeClr val="accent1"/>
          </a:solidFill>
          <a:latin typeface="Arial" pitchFamily="34" charset="0"/>
        </a:defRPr>
      </a:lvl3pPr>
      <a:lvl4pPr algn="l" rtl="0" eaLnBrk="0" fontAlgn="base" hangingPunct="0">
        <a:lnSpc>
          <a:spcPct val="83000"/>
        </a:lnSpc>
        <a:spcBef>
          <a:spcPct val="0"/>
        </a:spcBef>
        <a:spcAft>
          <a:spcPct val="0"/>
        </a:spcAft>
        <a:defRPr sz="2100">
          <a:solidFill>
            <a:schemeClr val="accent1"/>
          </a:solidFill>
          <a:latin typeface="Arial" pitchFamily="34" charset="0"/>
        </a:defRPr>
      </a:lvl4pPr>
      <a:lvl5pPr algn="l" rtl="0" eaLnBrk="0" fontAlgn="base" hangingPunct="0">
        <a:lnSpc>
          <a:spcPct val="83000"/>
        </a:lnSpc>
        <a:spcBef>
          <a:spcPct val="0"/>
        </a:spcBef>
        <a:spcAft>
          <a:spcPct val="0"/>
        </a:spcAft>
        <a:defRPr sz="2100">
          <a:solidFill>
            <a:schemeClr val="accent1"/>
          </a:solidFill>
          <a:latin typeface="Arial" pitchFamily="34" charset="0"/>
        </a:defRPr>
      </a:lvl5pPr>
      <a:lvl6pPr marL="457200" algn="l" rtl="0" fontAlgn="base">
        <a:lnSpc>
          <a:spcPct val="83000"/>
        </a:lnSpc>
        <a:spcBef>
          <a:spcPct val="0"/>
        </a:spcBef>
        <a:spcAft>
          <a:spcPct val="0"/>
        </a:spcAft>
        <a:defRPr sz="2100">
          <a:solidFill>
            <a:schemeClr val="accent1"/>
          </a:solidFill>
          <a:latin typeface="Arial" pitchFamily="34" charset="0"/>
        </a:defRPr>
      </a:lvl6pPr>
      <a:lvl7pPr marL="914400" algn="l" rtl="0" fontAlgn="base">
        <a:lnSpc>
          <a:spcPct val="83000"/>
        </a:lnSpc>
        <a:spcBef>
          <a:spcPct val="0"/>
        </a:spcBef>
        <a:spcAft>
          <a:spcPct val="0"/>
        </a:spcAft>
        <a:defRPr sz="2100">
          <a:solidFill>
            <a:schemeClr val="accent1"/>
          </a:solidFill>
          <a:latin typeface="Arial" pitchFamily="34" charset="0"/>
        </a:defRPr>
      </a:lvl7pPr>
      <a:lvl8pPr marL="1371600" algn="l" rtl="0" fontAlgn="base">
        <a:lnSpc>
          <a:spcPct val="83000"/>
        </a:lnSpc>
        <a:spcBef>
          <a:spcPct val="0"/>
        </a:spcBef>
        <a:spcAft>
          <a:spcPct val="0"/>
        </a:spcAft>
        <a:defRPr sz="2100">
          <a:solidFill>
            <a:schemeClr val="accent1"/>
          </a:solidFill>
          <a:latin typeface="Arial" pitchFamily="34" charset="0"/>
        </a:defRPr>
      </a:lvl8pPr>
      <a:lvl9pPr marL="1828800" algn="l" rtl="0" fontAlgn="base">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0" fontAlgn="base" hangingPunct="0">
        <a:spcBef>
          <a:spcPct val="60000"/>
        </a:spcBef>
        <a:spcAft>
          <a:spcPct val="0"/>
        </a:spcAft>
        <a:buChar char="•"/>
        <a:defRPr sz="2000">
          <a:solidFill>
            <a:schemeClr val="tx1"/>
          </a:solidFill>
          <a:latin typeface="+mn-lt"/>
          <a:ea typeface="+mn-ea"/>
          <a:cs typeface="+mn-cs"/>
        </a:defRPr>
      </a:lvl1pPr>
      <a:lvl2pPr marL="508000" indent="-279400" algn="l" rtl="0" eaLnBrk="0" fontAlgn="base" hangingPunct="0">
        <a:spcBef>
          <a:spcPct val="20000"/>
        </a:spcBef>
        <a:spcAft>
          <a:spcPct val="0"/>
        </a:spcAft>
        <a:buChar char="–"/>
        <a:defRPr sz="2000">
          <a:solidFill>
            <a:schemeClr val="tx1"/>
          </a:solidFill>
          <a:latin typeface="+mn-lt"/>
          <a:ea typeface="+mn-ea"/>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hyperlink" Target="mailto:tfxhodson@charterriskmanagement.com" TargetMode="External"/><Relationship Id="rId4" Type="http://schemas.openxmlformats.org/officeDocument/2006/relationships/hyperlink" Target="mailto:gserio@charterriskmanagement.com" TargetMode="External"/><Relationship Id="rId1" Type="http://schemas.openxmlformats.org/officeDocument/2006/relationships/slideLayout" Target="../slideLayouts/slideLayout44.xml"/><Relationship Id="rId2" Type="http://schemas.openxmlformats.org/officeDocument/2006/relationships/hyperlink" Target="mailto:tfxhodson@ConnCaptives.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hyperlink" Target="mailto:gsaslow@slbcpa.com" TargetMode="External"/><Relationship Id="rId4" Type="http://schemas.openxmlformats.org/officeDocument/2006/relationships/hyperlink" Target="http://www.slbcpa.com/" TargetMode="External"/><Relationship Id="rId1" Type="http://schemas.openxmlformats.org/officeDocument/2006/relationships/slideLayout" Target="../slideLayouts/slideLayout64.xml"/><Relationship Id="rId2" Type="http://schemas.openxmlformats.org/officeDocument/2006/relationships/hyperlink" Target="mailto:rbuggy@slbcpa.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7.xml"/><Relationship Id="rId3" Type="http://schemas.openxmlformats.org/officeDocument/2006/relationships/image" Target="../media/image14.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81.xml.rels><?xml version="1.0" encoding="UTF-8" standalone="yes"?>
<Relationships xmlns="http://schemas.openxmlformats.org/package/2006/relationships"><Relationship Id="rId3" Type="http://schemas.openxmlformats.org/officeDocument/2006/relationships/tags" Target="../tags/tag164.xml"/><Relationship Id="rId4" Type="http://schemas.openxmlformats.org/officeDocument/2006/relationships/slideLayout" Target="../slideLayouts/slideLayout81.xml"/><Relationship Id="rId5" Type="http://schemas.openxmlformats.org/officeDocument/2006/relationships/notesSlide" Target="../notesSlides/notesSlide19.xml"/><Relationship Id="rId1" Type="http://schemas.openxmlformats.org/officeDocument/2006/relationships/tags" Target="../tags/tag162.xml"/><Relationship Id="rId2" Type="http://schemas.openxmlformats.org/officeDocument/2006/relationships/tags" Target="../tags/tag16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notesSlide" Target="../notesSlides/notesSlide21.xml"/><Relationship Id="rId5" Type="http://schemas.openxmlformats.org/officeDocument/2006/relationships/oleObject" Target="../embeddings/oleObject1.bin"/><Relationship Id="rId6"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tags" Target="../tags/tag16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1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1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87.xml"/><Relationship Id="rId4" Type="http://schemas.openxmlformats.org/officeDocument/2006/relationships/oleObject" Target="../embeddings/oleObject2.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tags" Target="../tags/tag1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2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2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23.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 Perspective </a:t>
            </a:r>
            <a:endParaRPr lang="en-US" dirty="0"/>
          </a:p>
        </p:txBody>
      </p:sp>
      <p:sp>
        <p:nvSpPr>
          <p:cNvPr id="3" name="Content Placeholder 2"/>
          <p:cNvSpPr>
            <a:spLocks noGrp="1"/>
          </p:cNvSpPr>
          <p:nvPr>
            <p:ph idx="1"/>
          </p:nvPr>
        </p:nvSpPr>
        <p:spPr/>
        <p:txBody>
          <a:bodyPr>
            <a:normAutofit/>
          </a:bodyPr>
          <a:lstStyle/>
          <a:p>
            <a:r>
              <a:rPr lang="en-US" dirty="0" smtClean="0"/>
              <a:t>Most Popular </a:t>
            </a:r>
            <a:r>
              <a:rPr lang="en-US" dirty="0" err="1" smtClean="0"/>
              <a:t>Coverages</a:t>
            </a:r>
            <a:r>
              <a:rPr lang="en-US" dirty="0" smtClean="0"/>
              <a:t> Written by Captives:</a:t>
            </a:r>
          </a:p>
          <a:p>
            <a:pPr lvl="1"/>
            <a:r>
              <a:rPr lang="en-US" dirty="0" smtClean="0"/>
              <a:t>Property</a:t>
            </a:r>
          </a:p>
          <a:p>
            <a:pPr lvl="1"/>
            <a:r>
              <a:rPr lang="en-US" dirty="0" smtClean="0"/>
              <a:t>General/Third Party Liability</a:t>
            </a:r>
          </a:p>
          <a:p>
            <a:pPr lvl="1"/>
            <a:r>
              <a:rPr lang="en-US" dirty="0" smtClean="0"/>
              <a:t>Employers’ liability/Workers’ compensation</a:t>
            </a:r>
          </a:p>
          <a:p>
            <a:pPr lvl="1"/>
            <a:r>
              <a:rPr lang="en-US" dirty="0" smtClean="0"/>
              <a:t>Professional Indemnity</a:t>
            </a:r>
          </a:p>
          <a:p>
            <a:pPr lvl="1"/>
            <a:r>
              <a:rPr lang="en-US" dirty="0" smtClean="0"/>
              <a:t>Automobile liability</a:t>
            </a:r>
          </a:p>
          <a:p>
            <a:pPr marL="349250" lvl="1" indent="0">
              <a:buNone/>
            </a:pPr>
            <a:endParaRPr lang="en-US" dirty="0"/>
          </a:p>
          <a:p>
            <a:pPr marL="349250" lvl="1" indent="0">
              <a:buNone/>
            </a:pPr>
            <a:endParaRPr lang="en-US" dirty="0" smtClean="0"/>
          </a:p>
          <a:p>
            <a:pPr marL="349250" lvl="1" indent="0">
              <a:buNone/>
            </a:pPr>
            <a:endParaRPr lang="en-US" dirty="0"/>
          </a:p>
          <a:p>
            <a:pPr marL="349250" lvl="1" indent="0">
              <a:buNone/>
            </a:pPr>
            <a:r>
              <a:rPr lang="en-US" sz="1200" dirty="0" smtClean="0"/>
              <a:t>*Information courtesy of Marsh’s 2012 Captive Benchmarking Report</a:t>
            </a:r>
            <a:endParaRPr lang="en-US" sz="1200"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10</a:t>
            </a:fld>
            <a:endParaRPr lang="en-US">
              <a:solidFill>
                <a:prstClr val="black">
                  <a:lumMod val="65000"/>
                  <a:lumOff val="35000"/>
                </a:prstClr>
              </a:solidFill>
            </a:endParaRPr>
          </a:p>
        </p:txBody>
      </p:sp>
    </p:spTree>
    <p:extLst>
      <p:ext uri="{BB962C8B-B14F-4D97-AF65-F5344CB8AC3E}">
        <p14:creationId xmlns:p14="http://schemas.microsoft.com/office/powerpoint/2010/main" val="8474302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 Perspective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Top 10 Ranking of Captive Utilization by Industry</a:t>
            </a:r>
          </a:p>
          <a:p>
            <a:pPr lvl="1"/>
            <a:r>
              <a:rPr lang="en-US" dirty="0" smtClean="0"/>
              <a:t>Financial Institutions</a:t>
            </a:r>
          </a:p>
          <a:p>
            <a:pPr lvl="1"/>
            <a:r>
              <a:rPr lang="en-US" dirty="0" smtClean="0"/>
              <a:t>Health Care</a:t>
            </a:r>
          </a:p>
          <a:p>
            <a:pPr lvl="1"/>
            <a:r>
              <a:rPr lang="en-US" dirty="0" smtClean="0"/>
              <a:t>Retail and Consumer Products</a:t>
            </a:r>
          </a:p>
          <a:p>
            <a:pPr lvl="1"/>
            <a:r>
              <a:rPr lang="en-US" dirty="0" smtClean="0"/>
              <a:t>Manufacturing</a:t>
            </a:r>
          </a:p>
          <a:p>
            <a:pPr lvl="1"/>
            <a:r>
              <a:rPr lang="en-US" dirty="0" smtClean="0"/>
              <a:t>Power and Utilities</a:t>
            </a:r>
          </a:p>
          <a:p>
            <a:pPr lvl="1"/>
            <a:r>
              <a:rPr lang="en-US" dirty="0" smtClean="0"/>
              <a:t>Construction</a:t>
            </a:r>
          </a:p>
          <a:p>
            <a:pPr lvl="1"/>
            <a:r>
              <a:rPr lang="en-US" dirty="0" smtClean="0"/>
              <a:t>Transportation</a:t>
            </a:r>
          </a:p>
          <a:p>
            <a:pPr lvl="1"/>
            <a:r>
              <a:rPr lang="en-US" dirty="0" smtClean="0"/>
              <a:t>Communications, Media and Technology</a:t>
            </a:r>
          </a:p>
          <a:p>
            <a:pPr lvl="1"/>
            <a:r>
              <a:rPr lang="en-US" dirty="0" smtClean="0"/>
              <a:t>Chemicals</a:t>
            </a:r>
          </a:p>
          <a:p>
            <a:pPr lvl="1"/>
            <a:r>
              <a:rPr lang="en-US" dirty="0" smtClean="0"/>
              <a:t>Mining, Metals and Minerals</a:t>
            </a:r>
          </a:p>
          <a:p>
            <a:pPr marL="349250" lvl="1" indent="0">
              <a:buNone/>
            </a:pPr>
            <a:endParaRPr lang="en-US" sz="1300" dirty="0"/>
          </a:p>
          <a:p>
            <a:pPr marL="349250" lvl="1" indent="0">
              <a:buNone/>
            </a:pPr>
            <a:r>
              <a:rPr lang="en-US" sz="1300" dirty="0" smtClean="0"/>
              <a:t>*</a:t>
            </a:r>
            <a:r>
              <a:rPr lang="en-US" sz="1300" dirty="0"/>
              <a:t>Information courtesy of Marsh’s 2012 Captive Benchmarking Report</a:t>
            </a:r>
          </a:p>
          <a:p>
            <a:pPr marL="349250" lvl="1" indent="0">
              <a:buNone/>
            </a:pP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11</a:t>
            </a:fld>
            <a:endParaRPr lang="en-US">
              <a:solidFill>
                <a:prstClr val="black">
                  <a:lumMod val="65000"/>
                  <a:lumOff val="35000"/>
                </a:prstClr>
              </a:solidFill>
            </a:endParaRPr>
          </a:p>
        </p:txBody>
      </p:sp>
    </p:spTree>
    <p:extLst>
      <p:ext uri="{BB962C8B-B14F-4D97-AF65-F5344CB8AC3E}">
        <p14:creationId xmlns:p14="http://schemas.microsoft.com/office/powerpoint/2010/main" val="34796161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Captive Insurance?</a:t>
            </a:r>
            <a:endParaRPr lang="en-US" dirty="0"/>
          </a:p>
        </p:txBody>
      </p:sp>
      <p:sp>
        <p:nvSpPr>
          <p:cNvPr id="3" name="Content Placeholder 2"/>
          <p:cNvSpPr>
            <a:spLocks noGrp="1"/>
          </p:cNvSpPr>
          <p:nvPr>
            <p:ph idx="1"/>
          </p:nvPr>
        </p:nvSpPr>
        <p:spPr>
          <a:xfrm>
            <a:off x="1114424" y="2595563"/>
            <a:ext cx="7610476" cy="3095382"/>
          </a:xfrm>
        </p:spPr>
        <p:txBody>
          <a:bodyPr>
            <a:normAutofit lnSpcReduction="10000"/>
          </a:bodyPr>
          <a:lstStyle/>
          <a:p>
            <a:r>
              <a:rPr lang="en-US" dirty="0" smtClean="0"/>
              <a:t>Essentially, formalized self-insurance</a:t>
            </a:r>
          </a:p>
          <a:p>
            <a:r>
              <a:rPr lang="en-US" dirty="0" smtClean="0"/>
              <a:t>A captive is an insurance company wholly owned and controlled by its parent company, association or group, to insure its own risk</a:t>
            </a:r>
          </a:p>
          <a:p>
            <a:r>
              <a:rPr lang="en-US" dirty="0" smtClean="0"/>
              <a:t>The parent is the beneficiary of the captive’s underwriting profits</a:t>
            </a:r>
          </a:p>
          <a:p>
            <a:r>
              <a:rPr lang="en-US" dirty="0" smtClean="0"/>
              <a:t>Represents an alternative to the traditional market with the benefits of true insurance</a:t>
            </a:r>
          </a:p>
          <a:p>
            <a:endParaRPr lang="en-US" dirty="0" smtClean="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12</a:t>
            </a:fld>
            <a:endParaRPr lang="en-US">
              <a:solidFill>
                <a:prstClr val="black">
                  <a:lumMod val="65000"/>
                  <a:lumOff val="35000"/>
                </a:prstClr>
              </a:solidFill>
            </a:endParaRPr>
          </a:p>
        </p:txBody>
      </p:sp>
    </p:spTree>
    <p:extLst>
      <p:ext uri="{BB962C8B-B14F-4D97-AF65-F5344CB8AC3E}">
        <p14:creationId xmlns:p14="http://schemas.microsoft.com/office/powerpoint/2010/main" val="41228099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Which Companies are Good Candidates for a Captive Program?</a:t>
            </a:r>
            <a:endParaRPr lang="en-US" dirty="0"/>
          </a:p>
        </p:txBody>
      </p:sp>
      <p:sp>
        <p:nvSpPr>
          <p:cNvPr id="3" name="Content Placeholder 2"/>
          <p:cNvSpPr>
            <a:spLocks noGrp="1"/>
          </p:cNvSpPr>
          <p:nvPr>
            <p:ph idx="1"/>
          </p:nvPr>
        </p:nvSpPr>
        <p:spPr>
          <a:xfrm>
            <a:off x="1114424" y="2408647"/>
            <a:ext cx="7610476" cy="3857987"/>
          </a:xfrm>
        </p:spPr>
        <p:txBody>
          <a:bodyPr>
            <a:normAutofit/>
          </a:bodyPr>
          <a:lstStyle/>
          <a:p>
            <a:r>
              <a:rPr lang="en-US" dirty="0" smtClean="0"/>
              <a:t>Companies with:</a:t>
            </a:r>
          </a:p>
          <a:p>
            <a:pPr lvl="1"/>
            <a:r>
              <a:rPr lang="en-US" dirty="0" smtClean="0"/>
              <a:t>Financial stability</a:t>
            </a:r>
          </a:p>
          <a:p>
            <a:pPr lvl="1"/>
            <a:r>
              <a:rPr lang="en-US" dirty="0" smtClean="0"/>
              <a:t>Good spread of risk with predictable losses</a:t>
            </a:r>
          </a:p>
          <a:p>
            <a:pPr lvl="1"/>
            <a:r>
              <a:rPr lang="en-US" dirty="0" smtClean="0"/>
              <a:t>Good loss record</a:t>
            </a:r>
          </a:p>
          <a:p>
            <a:pPr lvl="1"/>
            <a:r>
              <a:rPr lang="en-US" dirty="0" smtClean="0"/>
              <a:t>Good risk management practices</a:t>
            </a:r>
          </a:p>
          <a:p>
            <a:pPr lvl="1"/>
            <a:r>
              <a:rPr lang="en-US" dirty="0" smtClean="0"/>
              <a:t>The ability to finance its own exposure</a:t>
            </a:r>
          </a:p>
          <a:p>
            <a:pPr lvl="1"/>
            <a:r>
              <a:rPr lang="en-US" dirty="0" smtClean="0"/>
              <a:t>Long-term commitment from senior management</a:t>
            </a:r>
          </a:p>
          <a:p>
            <a:pPr lvl="1"/>
            <a:r>
              <a:rPr lang="en-US" dirty="0" smtClean="0"/>
              <a:t>Unusual or hard-to-place risks</a:t>
            </a:r>
          </a:p>
          <a:p>
            <a:pPr lvl="1"/>
            <a:r>
              <a:rPr lang="en-US" dirty="0" smtClean="0"/>
              <a:t>Strong business partners</a:t>
            </a:r>
          </a:p>
          <a:p>
            <a:pPr lvl="1"/>
            <a:r>
              <a:rPr lang="en-US" dirty="0" smtClean="0"/>
              <a:t>Purpose other than tax benefits</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13</a:t>
            </a:fld>
            <a:endParaRPr lang="en-US">
              <a:solidFill>
                <a:prstClr val="black">
                  <a:lumMod val="65000"/>
                  <a:lumOff val="35000"/>
                </a:prstClr>
              </a:solidFill>
            </a:endParaRPr>
          </a:p>
        </p:txBody>
      </p:sp>
    </p:spTree>
    <p:extLst>
      <p:ext uri="{BB962C8B-B14F-4D97-AF65-F5344CB8AC3E}">
        <p14:creationId xmlns:p14="http://schemas.microsoft.com/office/powerpoint/2010/main" val="7267937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Business Rationale for a Captive Program</a:t>
            </a:r>
            <a:endParaRPr lang="en-US" dirty="0"/>
          </a:p>
        </p:txBody>
      </p:sp>
      <p:sp>
        <p:nvSpPr>
          <p:cNvPr id="3" name="Content Placeholder 2"/>
          <p:cNvSpPr>
            <a:spLocks noGrp="1"/>
          </p:cNvSpPr>
          <p:nvPr>
            <p:ph idx="1"/>
          </p:nvPr>
        </p:nvSpPr>
        <p:spPr>
          <a:xfrm>
            <a:off x="1114424" y="2722062"/>
            <a:ext cx="7610476" cy="3544573"/>
          </a:xfrm>
        </p:spPr>
        <p:txBody>
          <a:bodyPr/>
          <a:lstStyle/>
          <a:p>
            <a:r>
              <a:rPr lang="en-US" dirty="0" smtClean="0"/>
              <a:t>Retain control over assets</a:t>
            </a:r>
          </a:p>
          <a:p>
            <a:r>
              <a:rPr lang="en-US" dirty="0" smtClean="0"/>
              <a:t>Formalize risk retention financing</a:t>
            </a:r>
          </a:p>
          <a:p>
            <a:r>
              <a:rPr lang="en-US" dirty="0" smtClean="0"/>
              <a:t>Improve coverage of risks </a:t>
            </a:r>
          </a:p>
          <a:p>
            <a:r>
              <a:rPr lang="en-US" dirty="0" smtClean="0"/>
              <a:t>Reduce cost of financing loss</a:t>
            </a:r>
          </a:p>
          <a:p>
            <a:r>
              <a:rPr lang="en-US" dirty="0"/>
              <a:t>N</a:t>
            </a:r>
            <a:r>
              <a:rPr lang="en-US" dirty="0" smtClean="0"/>
              <a:t>ew profit center</a:t>
            </a:r>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14</a:t>
            </a:fld>
            <a:endParaRPr lang="en-US">
              <a:solidFill>
                <a:prstClr val="black">
                  <a:lumMod val="65000"/>
                  <a:lumOff val="35000"/>
                </a:prstClr>
              </a:solidFill>
            </a:endParaRPr>
          </a:p>
        </p:txBody>
      </p:sp>
    </p:spTree>
    <p:extLst>
      <p:ext uri="{BB962C8B-B14F-4D97-AF65-F5344CB8AC3E}">
        <p14:creationId xmlns:p14="http://schemas.microsoft.com/office/powerpoint/2010/main" val="37542631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Insurance Objectives for a Captive Program</a:t>
            </a:r>
            <a:endParaRPr lang="en-US" dirty="0"/>
          </a:p>
        </p:txBody>
      </p:sp>
      <p:sp>
        <p:nvSpPr>
          <p:cNvPr id="3" name="Content Placeholder 2"/>
          <p:cNvSpPr>
            <a:spLocks noGrp="1"/>
          </p:cNvSpPr>
          <p:nvPr>
            <p:ph idx="1"/>
          </p:nvPr>
        </p:nvSpPr>
        <p:spPr>
          <a:xfrm>
            <a:off x="1114424" y="2375351"/>
            <a:ext cx="7610476" cy="4189854"/>
          </a:xfrm>
        </p:spPr>
        <p:txBody>
          <a:bodyPr>
            <a:normAutofit lnSpcReduction="10000"/>
          </a:bodyPr>
          <a:lstStyle/>
          <a:p>
            <a:r>
              <a:rPr lang="en-US" dirty="0" smtClean="0"/>
              <a:t>Smooth the cyclicality of the insurance market</a:t>
            </a:r>
          </a:p>
          <a:p>
            <a:r>
              <a:rPr lang="en-US" dirty="0" smtClean="0"/>
              <a:t>Capture underwriting profits</a:t>
            </a:r>
          </a:p>
          <a:p>
            <a:r>
              <a:rPr lang="en-US" dirty="0" smtClean="0"/>
              <a:t>Tailor policies to company’s specific needs</a:t>
            </a:r>
          </a:p>
          <a:p>
            <a:r>
              <a:rPr lang="en-US" dirty="0" smtClean="0"/>
              <a:t>Improve risk management through loss control</a:t>
            </a:r>
          </a:p>
          <a:p>
            <a:r>
              <a:rPr lang="en-US" dirty="0" smtClean="0"/>
              <a:t>Reduce loss through improved claims management</a:t>
            </a:r>
          </a:p>
          <a:p>
            <a:r>
              <a:rPr lang="en-US" dirty="0" smtClean="0"/>
              <a:t>Reduce insurance costs</a:t>
            </a:r>
          </a:p>
          <a:p>
            <a:r>
              <a:rPr lang="en-US" dirty="0" smtClean="0"/>
              <a:t>Improve investment management of claim reserves</a:t>
            </a:r>
          </a:p>
          <a:p>
            <a:r>
              <a:rPr lang="en-US" dirty="0" smtClean="0"/>
              <a:t>Increase tax savings opportunities</a:t>
            </a:r>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15</a:t>
            </a:fld>
            <a:endParaRPr lang="en-US">
              <a:solidFill>
                <a:prstClr val="black">
                  <a:lumMod val="65000"/>
                  <a:lumOff val="35000"/>
                </a:prstClr>
              </a:solidFill>
            </a:endParaRPr>
          </a:p>
        </p:txBody>
      </p:sp>
    </p:spTree>
    <p:extLst>
      <p:ext uri="{BB962C8B-B14F-4D97-AF65-F5344CB8AC3E}">
        <p14:creationId xmlns:p14="http://schemas.microsoft.com/office/powerpoint/2010/main" val="39402296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Risks of a Captive Program</a:t>
            </a:r>
            <a:endParaRPr lang="en-US" dirty="0"/>
          </a:p>
        </p:txBody>
      </p:sp>
      <p:sp>
        <p:nvSpPr>
          <p:cNvPr id="3" name="Content Placeholder 2"/>
          <p:cNvSpPr>
            <a:spLocks noGrp="1"/>
          </p:cNvSpPr>
          <p:nvPr>
            <p:ph idx="1"/>
          </p:nvPr>
        </p:nvSpPr>
        <p:spPr>
          <a:xfrm>
            <a:off x="1114424" y="2358856"/>
            <a:ext cx="7610476" cy="4239340"/>
          </a:xfrm>
        </p:spPr>
        <p:txBody>
          <a:bodyPr>
            <a:normAutofit lnSpcReduction="10000"/>
          </a:bodyPr>
          <a:lstStyle/>
          <a:p>
            <a:r>
              <a:rPr lang="en-US" dirty="0" smtClean="0"/>
              <a:t>Incurring unexpectedly large losses</a:t>
            </a:r>
          </a:p>
          <a:p>
            <a:r>
              <a:rPr lang="en-US" dirty="0" smtClean="0"/>
              <a:t>Compliance issues</a:t>
            </a:r>
          </a:p>
          <a:p>
            <a:r>
              <a:rPr lang="en-US" dirty="0" smtClean="0"/>
              <a:t>Low investment returns</a:t>
            </a:r>
          </a:p>
          <a:p>
            <a:r>
              <a:rPr lang="en-US" dirty="0" smtClean="0"/>
              <a:t>Meeting and maintaining capital requirements</a:t>
            </a:r>
          </a:p>
          <a:p>
            <a:r>
              <a:rPr lang="en-US" dirty="0" smtClean="0"/>
              <a:t>Accessing capital assets if necessary</a:t>
            </a:r>
          </a:p>
          <a:p>
            <a:r>
              <a:rPr lang="en-US" dirty="0" smtClean="0"/>
              <a:t>Distributing profits</a:t>
            </a:r>
          </a:p>
          <a:p>
            <a:r>
              <a:rPr lang="en-US" dirty="0" smtClean="0"/>
              <a:t>Difficulty in winding down program</a:t>
            </a:r>
          </a:p>
          <a:p>
            <a:r>
              <a:rPr lang="en-US" dirty="0" smtClean="0"/>
              <a:t>Restrictions on selling or transferring ownership</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16</a:t>
            </a:fld>
            <a:endParaRPr lang="en-US">
              <a:solidFill>
                <a:prstClr val="black">
                  <a:lumMod val="65000"/>
                  <a:lumOff val="35000"/>
                </a:prstClr>
              </a:solidFill>
            </a:endParaRPr>
          </a:p>
        </p:txBody>
      </p:sp>
    </p:spTree>
    <p:extLst>
      <p:ext uri="{BB962C8B-B14F-4D97-AF65-F5344CB8AC3E}">
        <p14:creationId xmlns:p14="http://schemas.microsoft.com/office/powerpoint/2010/main" val="36241644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Captives</a:t>
            </a:r>
            <a:endParaRPr lang="en-US" dirty="0"/>
          </a:p>
        </p:txBody>
      </p:sp>
      <p:sp>
        <p:nvSpPr>
          <p:cNvPr id="3" name="Content Placeholder 2"/>
          <p:cNvSpPr>
            <a:spLocks noGrp="1"/>
          </p:cNvSpPr>
          <p:nvPr>
            <p:ph idx="1"/>
          </p:nvPr>
        </p:nvSpPr>
        <p:spPr>
          <a:xfrm>
            <a:off x="1114424" y="2441639"/>
            <a:ext cx="7610476" cy="3824995"/>
          </a:xfrm>
        </p:spPr>
        <p:txBody>
          <a:bodyPr/>
          <a:lstStyle/>
          <a:p>
            <a:r>
              <a:rPr lang="en-US" dirty="0" smtClean="0"/>
              <a:t>Pure/Single Parent Captive</a:t>
            </a:r>
          </a:p>
          <a:p>
            <a:r>
              <a:rPr lang="en-US" dirty="0" smtClean="0"/>
              <a:t>Association/Group/Industrial Insured Captive</a:t>
            </a:r>
          </a:p>
          <a:p>
            <a:r>
              <a:rPr lang="en-US" dirty="0" smtClean="0"/>
              <a:t>Sponsored (Segregated and </a:t>
            </a:r>
            <a:r>
              <a:rPr lang="en-US" dirty="0"/>
              <a:t>P</a:t>
            </a:r>
            <a:r>
              <a:rPr lang="en-US" dirty="0" smtClean="0"/>
              <a:t>rotected Cell) Captive</a:t>
            </a:r>
          </a:p>
          <a:p>
            <a:r>
              <a:rPr lang="en-US" dirty="0" smtClean="0"/>
              <a:t>Special Purpose Financial Captive</a:t>
            </a:r>
          </a:p>
          <a:p>
            <a:r>
              <a:rPr lang="en-US" dirty="0" smtClean="0"/>
              <a:t>Branch Captive</a:t>
            </a:r>
          </a:p>
          <a:p>
            <a:r>
              <a:rPr lang="en-US" dirty="0" smtClean="0"/>
              <a:t>Risk Retention Group</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17</a:t>
            </a:fld>
            <a:endParaRPr lang="en-US">
              <a:solidFill>
                <a:prstClr val="black">
                  <a:lumMod val="65000"/>
                  <a:lumOff val="35000"/>
                </a:prstClr>
              </a:solidFill>
            </a:endParaRPr>
          </a:p>
        </p:txBody>
      </p:sp>
    </p:spTree>
    <p:extLst>
      <p:ext uri="{BB962C8B-B14F-4D97-AF65-F5344CB8AC3E}">
        <p14:creationId xmlns:p14="http://schemas.microsoft.com/office/powerpoint/2010/main" val="3257456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Pure/Single Parent Captive</a:t>
            </a:r>
            <a:endParaRPr lang="en-US" dirty="0"/>
          </a:p>
        </p:txBody>
      </p:sp>
      <p:sp>
        <p:nvSpPr>
          <p:cNvPr id="3" name="Content Placeholder 2"/>
          <p:cNvSpPr>
            <a:spLocks noGrp="1"/>
          </p:cNvSpPr>
          <p:nvPr>
            <p:ph idx="1"/>
          </p:nvPr>
        </p:nvSpPr>
        <p:spPr/>
        <p:txBody>
          <a:bodyPr/>
          <a:lstStyle/>
          <a:p>
            <a:r>
              <a:rPr lang="en-US" dirty="0" smtClean="0"/>
              <a:t>Owned 100% by its parent</a:t>
            </a:r>
          </a:p>
          <a:p>
            <a:r>
              <a:rPr lang="en-US" dirty="0" smtClean="0"/>
              <a:t>Insures only the risks of related entities (parent, affiliates, subsidiaries and controlled unaffiliated business)</a:t>
            </a:r>
          </a:p>
          <a:p>
            <a:r>
              <a:rPr lang="en-US" dirty="0" smtClean="0"/>
              <a:t>Represents the majority of captives worldwide- 75%-85%</a:t>
            </a:r>
          </a:p>
          <a:p>
            <a:r>
              <a:rPr lang="en-US" dirty="0" smtClean="0"/>
              <a:t>Can be formed as a stock corporation, nonprofit corporation or limited liability company</a:t>
            </a:r>
          </a:p>
          <a:p>
            <a:r>
              <a:rPr lang="en-US" dirty="0" smtClean="0"/>
              <a:t>Minimum capital and surplus required for licensing= $250,000</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18</a:t>
            </a:fld>
            <a:endParaRPr lang="en-US">
              <a:solidFill>
                <a:prstClr val="black">
                  <a:lumMod val="65000"/>
                  <a:lumOff val="35000"/>
                </a:prstClr>
              </a:solidFill>
            </a:endParaRPr>
          </a:p>
        </p:txBody>
      </p:sp>
    </p:spTree>
    <p:extLst>
      <p:ext uri="{BB962C8B-B14F-4D97-AF65-F5344CB8AC3E}">
        <p14:creationId xmlns:p14="http://schemas.microsoft.com/office/powerpoint/2010/main" val="39942161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Pure/Single Parent Captive</a:t>
            </a:r>
            <a:endParaRPr lang="en-US" dirty="0"/>
          </a:p>
        </p:txBody>
      </p:sp>
      <p:sp>
        <p:nvSpPr>
          <p:cNvPr id="3" name="Content Placeholder 2"/>
          <p:cNvSpPr>
            <a:spLocks noGrp="1"/>
          </p:cNvSpPr>
          <p:nvPr>
            <p:ph idx="1"/>
          </p:nvPr>
        </p:nvSpPr>
        <p:spPr/>
        <p:txBody>
          <a:bodyPr/>
          <a:lstStyle/>
          <a:p>
            <a:r>
              <a:rPr lang="en-US" dirty="0" smtClean="0"/>
              <a:t>Owned 100% by its parent</a:t>
            </a:r>
          </a:p>
          <a:p>
            <a:r>
              <a:rPr lang="en-US" dirty="0" smtClean="0"/>
              <a:t>Insures only the risks of related entities (parent, affiliates, subsidiaries and controlled unaffiliated business)</a:t>
            </a:r>
          </a:p>
          <a:p>
            <a:r>
              <a:rPr lang="en-US" dirty="0" smtClean="0"/>
              <a:t>Represents the majority of captives worldwide- 75%-85%</a:t>
            </a:r>
          </a:p>
          <a:p>
            <a:r>
              <a:rPr lang="en-US" dirty="0" smtClean="0"/>
              <a:t>Can be formed as a stock corporation, nonprofit corporation or limited liability company</a:t>
            </a:r>
          </a:p>
          <a:p>
            <a:r>
              <a:rPr lang="en-US" dirty="0" smtClean="0"/>
              <a:t>Minimum capital and surplus required for licensing= $250,000</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19</a:t>
            </a:fld>
            <a:endParaRPr lang="en-US">
              <a:solidFill>
                <a:prstClr val="black">
                  <a:lumMod val="65000"/>
                  <a:lumOff val="35000"/>
                </a:prstClr>
              </a:solidFill>
            </a:endParaRPr>
          </a:p>
        </p:txBody>
      </p:sp>
    </p:spTree>
    <p:extLst>
      <p:ext uri="{BB962C8B-B14F-4D97-AF65-F5344CB8AC3E}">
        <p14:creationId xmlns:p14="http://schemas.microsoft.com/office/powerpoint/2010/main" val="39942161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5500" b="1" dirty="0" smtClean="0"/>
              <a:t>Thomas </a:t>
            </a:r>
            <a:r>
              <a:rPr lang="en-US" sz="5500" b="1" dirty="0" err="1" smtClean="0"/>
              <a:t>Hodson</a:t>
            </a:r>
            <a:endParaRPr lang="en-US" sz="5500" b="1" dirty="0" smtClean="0"/>
          </a:p>
          <a:p>
            <a:pPr algn="ctr">
              <a:buNone/>
            </a:pPr>
            <a:r>
              <a:rPr lang="en-US" dirty="0" smtClean="0"/>
              <a:t>Connecticut Captive Insurance Association</a:t>
            </a:r>
          </a:p>
          <a:p>
            <a:pPr algn="ctr">
              <a:buNone/>
            </a:pPr>
            <a:endParaRPr lang="en-US" dirty="0" smtClean="0"/>
          </a:p>
          <a:p>
            <a:pPr algn="ctr">
              <a:buNone/>
            </a:pPr>
            <a:r>
              <a:rPr lang="en-US" sz="5500" b="1" dirty="0" smtClean="0"/>
              <a:t>Susan Winkler</a:t>
            </a:r>
          </a:p>
          <a:p>
            <a:pPr algn="ctr">
              <a:buNone/>
            </a:pPr>
            <a:r>
              <a:rPr lang="en-US" dirty="0" smtClean="0"/>
              <a:t>Connecticut Insurance &amp; Financial Services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Pure/Single Parent Captive</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20</a:t>
            </a:fld>
            <a:endParaRPr lang="en-US">
              <a:solidFill>
                <a:prstClr val="black">
                  <a:lumMod val="65000"/>
                  <a:lumOff val="35000"/>
                </a:prstClr>
              </a:solidFill>
            </a:endParaRPr>
          </a:p>
        </p:txBody>
      </p:sp>
      <p:sp>
        <p:nvSpPr>
          <p:cNvPr id="7" name="TextBox 6"/>
          <p:cNvSpPr txBox="1"/>
          <p:nvPr/>
        </p:nvSpPr>
        <p:spPr>
          <a:xfrm>
            <a:off x="1143000" y="3886200"/>
            <a:ext cx="1600200" cy="369332"/>
          </a:xfrm>
          <a:prstGeom prst="rect">
            <a:avLst/>
          </a:prstGeom>
          <a:solidFill>
            <a:srgbClr val="003366"/>
          </a:solidFill>
        </p:spPr>
        <p:txBody>
          <a:bodyPr wrap="square" rtlCol="0">
            <a:spAutoFit/>
          </a:bodyPr>
          <a:lstStyle/>
          <a:p>
            <a:pPr algn="ctr"/>
            <a:r>
              <a:rPr lang="en-US" b="1" dirty="0" smtClean="0">
                <a:solidFill>
                  <a:schemeClr val="bg1"/>
                </a:solidFill>
              </a:rPr>
              <a:t>Parent</a:t>
            </a:r>
            <a:endParaRPr lang="en-US" b="1" dirty="0">
              <a:solidFill>
                <a:schemeClr val="bg1"/>
              </a:solidFill>
            </a:endParaRPr>
          </a:p>
        </p:txBody>
      </p:sp>
      <p:sp>
        <p:nvSpPr>
          <p:cNvPr id="8" name="TextBox 7"/>
          <p:cNvSpPr txBox="1"/>
          <p:nvPr/>
        </p:nvSpPr>
        <p:spPr>
          <a:xfrm>
            <a:off x="3429000" y="3886200"/>
            <a:ext cx="1600200" cy="369332"/>
          </a:xfrm>
          <a:prstGeom prst="rect">
            <a:avLst/>
          </a:prstGeom>
          <a:solidFill>
            <a:srgbClr val="003366"/>
          </a:solidFill>
        </p:spPr>
        <p:txBody>
          <a:bodyPr wrap="square" rtlCol="0">
            <a:spAutoFit/>
          </a:bodyPr>
          <a:lstStyle/>
          <a:p>
            <a:pPr algn="ctr"/>
            <a:r>
              <a:rPr lang="en-US" b="1" dirty="0" smtClean="0">
                <a:solidFill>
                  <a:schemeClr val="bg1"/>
                </a:solidFill>
              </a:rPr>
              <a:t>Captive</a:t>
            </a:r>
            <a:endParaRPr lang="en-US" b="1" dirty="0">
              <a:solidFill>
                <a:schemeClr val="bg1"/>
              </a:solidFill>
            </a:endParaRPr>
          </a:p>
        </p:txBody>
      </p:sp>
      <p:sp>
        <p:nvSpPr>
          <p:cNvPr id="9" name="TextBox 8"/>
          <p:cNvSpPr txBox="1"/>
          <p:nvPr/>
        </p:nvSpPr>
        <p:spPr>
          <a:xfrm>
            <a:off x="5715000" y="4953000"/>
            <a:ext cx="1600200" cy="369332"/>
          </a:xfrm>
          <a:prstGeom prst="rect">
            <a:avLst/>
          </a:prstGeom>
          <a:solidFill>
            <a:srgbClr val="003366"/>
          </a:solidFill>
        </p:spPr>
        <p:txBody>
          <a:bodyPr wrap="square" rtlCol="0">
            <a:spAutoFit/>
          </a:bodyPr>
          <a:lstStyle/>
          <a:p>
            <a:pPr algn="ctr"/>
            <a:r>
              <a:rPr lang="en-US" b="1" dirty="0" smtClean="0">
                <a:solidFill>
                  <a:schemeClr val="bg1"/>
                </a:solidFill>
              </a:rPr>
              <a:t>Reinsurer C</a:t>
            </a:r>
            <a:endParaRPr lang="en-US" b="1" dirty="0">
              <a:solidFill>
                <a:schemeClr val="bg1"/>
              </a:solidFill>
            </a:endParaRPr>
          </a:p>
        </p:txBody>
      </p:sp>
      <p:sp>
        <p:nvSpPr>
          <p:cNvPr id="10" name="TextBox 9"/>
          <p:cNvSpPr txBox="1"/>
          <p:nvPr/>
        </p:nvSpPr>
        <p:spPr>
          <a:xfrm>
            <a:off x="5715000" y="3886200"/>
            <a:ext cx="1600200" cy="369332"/>
          </a:xfrm>
          <a:prstGeom prst="rect">
            <a:avLst/>
          </a:prstGeom>
          <a:solidFill>
            <a:srgbClr val="003366"/>
          </a:solidFill>
        </p:spPr>
        <p:txBody>
          <a:bodyPr wrap="square" rtlCol="0">
            <a:spAutoFit/>
          </a:bodyPr>
          <a:lstStyle/>
          <a:p>
            <a:pPr algn="ctr"/>
            <a:r>
              <a:rPr lang="en-US" b="1" dirty="0" smtClean="0">
                <a:solidFill>
                  <a:schemeClr val="bg1"/>
                </a:solidFill>
              </a:rPr>
              <a:t>Reinsurer B</a:t>
            </a:r>
            <a:endParaRPr lang="en-US" b="1" dirty="0">
              <a:solidFill>
                <a:schemeClr val="bg1"/>
              </a:solidFill>
            </a:endParaRPr>
          </a:p>
        </p:txBody>
      </p:sp>
      <p:sp>
        <p:nvSpPr>
          <p:cNvPr id="11" name="TextBox 10"/>
          <p:cNvSpPr txBox="1"/>
          <p:nvPr/>
        </p:nvSpPr>
        <p:spPr>
          <a:xfrm>
            <a:off x="5715000" y="2895600"/>
            <a:ext cx="1600200" cy="369332"/>
          </a:xfrm>
          <a:prstGeom prst="rect">
            <a:avLst/>
          </a:prstGeom>
          <a:solidFill>
            <a:srgbClr val="003366"/>
          </a:solidFill>
        </p:spPr>
        <p:txBody>
          <a:bodyPr wrap="square" rtlCol="0">
            <a:spAutoFit/>
          </a:bodyPr>
          <a:lstStyle/>
          <a:p>
            <a:pPr algn="ctr"/>
            <a:r>
              <a:rPr lang="en-US" b="1" dirty="0" smtClean="0">
                <a:solidFill>
                  <a:schemeClr val="bg1"/>
                </a:solidFill>
              </a:rPr>
              <a:t>Reinsurer A</a:t>
            </a:r>
            <a:endParaRPr lang="en-US" b="1" dirty="0">
              <a:solidFill>
                <a:schemeClr val="bg1"/>
              </a:solidFill>
            </a:endParaRPr>
          </a:p>
        </p:txBody>
      </p:sp>
      <p:cxnSp>
        <p:nvCxnSpPr>
          <p:cNvPr id="13" name="Straight Arrow Connector 12"/>
          <p:cNvCxnSpPr>
            <a:stCxn id="8" idx="3"/>
            <a:endCxn id="11" idx="1"/>
          </p:cNvCxnSpPr>
          <p:nvPr/>
        </p:nvCxnSpPr>
        <p:spPr>
          <a:xfrm flipV="1">
            <a:off x="5029200" y="3080266"/>
            <a:ext cx="685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3"/>
            <a:endCxn id="10" idx="1"/>
          </p:cNvCxnSpPr>
          <p:nvPr/>
        </p:nvCxnSpPr>
        <p:spPr>
          <a:xfrm>
            <a:off x="5029200" y="4070866"/>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3"/>
            <a:endCxn id="9" idx="1"/>
          </p:cNvCxnSpPr>
          <p:nvPr/>
        </p:nvCxnSpPr>
        <p:spPr>
          <a:xfrm>
            <a:off x="5029200" y="4070866"/>
            <a:ext cx="6858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43200" y="41910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2743200" y="39624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9773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Pure/Single Parent Captive</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21</a:t>
            </a:fld>
            <a:endParaRPr lang="en-US">
              <a:solidFill>
                <a:prstClr val="black">
                  <a:lumMod val="65000"/>
                  <a:lumOff val="35000"/>
                </a:prstClr>
              </a:solidFill>
            </a:endParaRPr>
          </a:p>
        </p:txBody>
      </p:sp>
      <p:sp>
        <p:nvSpPr>
          <p:cNvPr id="16" name="TextBox 15"/>
          <p:cNvSpPr txBox="1"/>
          <p:nvPr/>
        </p:nvSpPr>
        <p:spPr>
          <a:xfrm>
            <a:off x="3429000" y="2590800"/>
            <a:ext cx="1828800" cy="646331"/>
          </a:xfrm>
          <a:prstGeom prst="rect">
            <a:avLst/>
          </a:prstGeom>
          <a:solidFill>
            <a:srgbClr val="003366"/>
          </a:solidFill>
        </p:spPr>
        <p:txBody>
          <a:bodyPr wrap="square" rtlCol="0">
            <a:spAutoFit/>
          </a:bodyPr>
          <a:lstStyle/>
          <a:p>
            <a:pPr algn="ctr"/>
            <a:r>
              <a:rPr lang="en-US" b="1" dirty="0" smtClean="0">
                <a:solidFill>
                  <a:schemeClr val="bg1"/>
                </a:solidFill>
              </a:rPr>
              <a:t>Parent </a:t>
            </a:r>
          </a:p>
          <a:p>
            <a:pPr algn="ctr"/>
            <a:r>
              <a:rPr lang="en-US" b="1" dirty="0" smtClean="0">
                <a:solidFill>
                  <a:schemeClr val="bg1"/>
                </a:solidFill>
              </a:rPr>
              <a:t>(Holding Co.)</a:t>
            </a:r>
          </a:p>
        </p:txBody>
      </p:sp>
      <p:sp>
        <p:nvSpPr>
          <p:cNvPr id="20" name="TextBox 19"/>
          <p:cNvSpPr txBox="1"/>
          <p:nvPr/>
        </p:nvSpPr>
        <p:spPr>
          <a:xfrm>
            <a:off x="762000" y="50292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Subsidiary 1</a:t>
            </a:r>
            <a:endParaRPr lang="en-US" b="1" dirty="0">
              <a:solidFill>
                <a:schemeClr val="bg1"/>
              </a:solidFill>
            </a:endParaRPr>
          </a:p>
        </p:txBody>
      </p:sp>
      <p:sp>
        <p:nvSpPr>
          <p:cNvPr id="21" name="TextBox 20"/>
          <p:cNvSpPr txBox="1"/>
          <p:nvPr/>
        </p:nvSpPr>
        <p:spPr>
          <a:xfrm>
            <a:off x="3505200" y="50292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Captive</a:t>
            </a:r>
            <a:endParaRPr lang="en-US" b="1" dirty="0">
              <a:solidFill>
                <a:schemeClr val="bg1"/>
              </a:solidFill>
            </a:endParaRPr>
          </a:p>
        </p:txBody>
      </p:sp>
      <p:sp>
        <p:nvSpPr>
          <p:cNvPr id="22" name="TextBox 21"/>
          <p:cNvSpPr txBox="1"/>
          <p:nvPr/>
        </p:nvSpPr>
        <p:spPr>
          <a:xfrm>
            <a:off x="6553200" y="50292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Subsidiary 4</a:t>
            </a:r>
            <a:endParaRPr lang="en-US" b="1" dirty="0">
              <a:solidFill>
                <a:schemeClr val="bg1"/>
              </a:solidFill>
            </a:endParaRPr>
          </a:p>
        </p:txBody>
      </p:sp>
      <p:sp>
        <p:nvSpPr>
          <p:cNvPr id="23" name="TextBox 22"/>
          <p:cNvSpPr txBox="1"/>
          <p:nvPr/>
        </p:nvSpPr>
        <p:spPr>
          <a:xfrm>
            <a:off x="4800600" y="40386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Subsidiary 3</a:t>
            </a:r>
            <a:endParaRPr lang="en-US" b="1" dirty="0">
              <a:solidFill>
                <a:schemeClr val="bg1"/>
              </a:solidFill>
            </a:endParaRPr>
          </a:p>
        </p:txBody>
      </p:sp>
      <p:sp>
        <p:nvSpPr>
          <p:cNvPr id="24" name="TextBox 23"/>
          <p:cNvSpPr txBox="1"/>
          <p:nvPr/>
        </p:nvSpPr>
        <p:spPr>
          <a:xfrm>
            <a:off x="2362200" y="40386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Subsidiary 2</a:t>
            </a:r>
            <a:endParaRPr lang="en-US" b="1" dirty="0">
              <a:solidFill>
                <a:schemeClr val="bg1"/>
              </a:solidFill>
            </a:endParaRPr>
          </a:p>
        </p:txBody>
      </p:sp>
      <p:cxnSp>
        <p:nvCxnSpPr>
          <p:cNvPr id="26" name="Straight Arrow Connector 25"/>
          <p:cNvCxnSpPr>
            <a:stCxn id="16" idx="1"/>
            <a:endCxn id="20" idx="1"/>
          </p:cNvCxnSpPr>
          <p:nvPr/>
        </p:nvCxnSpPr>
        <p:spPr>
          <a:xfrm flipH="1">
            <a:off x="762000" y="2913966"/>
            <a:ext cx="2667000" cy="229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6" idx="3"/>
            <a:endCxn id="22" idx="3"/>
          </p:cNvCxnSpPr>
          <p:nvPr/>
        </p:nvCxnSpPr>
        <p:spPr>
          <a:xfrm>
            <a:off x="5257800" y="2913966"/>
            <a:ext cx="3124200" cy="2299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24" idx="0"/>
          </p:cNvCxnSpPr>
          <p:nvPr/>
        </p:nvCxnSpPr>
        <p:spPr>
          <a:xfrm flipH="1">
            <a:off x="3276600" y="3200400"/>
            <a:ext cx="4572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876800" y="3200400"/>
            <a:ext cx="762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1" idx="0"/>
          </p:cNvCxnSpPr>
          <p:nvPr/>
        </p:nvCxnSpPr>
        <p:spPr>
          <a:xfrm>
            <a:off x="4419600" y="3276600"/>
            <a:ext cx="0" cy="175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590800" y="510540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124200" y="4343400"/>
            <a:ext cx="1143000" cy="621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4572000" y="4343400"/>
            <a:ext cx="1295400" cy="621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5334000" y="5105400"/>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2590800" y="525780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410200" y="5257800"/>
            <a:ext cx="1066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3048000" y="4495800"/>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800600" y="4495800"/>
            <a:ext cx="11430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6174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Association/Group/Industrial Insured  Captive</a:t>
            </a:r>
            <a:endParaRPr lang="en-US" dirty="0"/>
          </a:p>
        </p:txBody>
      </p:sp>
      <p:sp>
        <p:nvSpPr>
          <p:cNvPr id="3" name="Content Placeholder 2"/>
          <p:cNvSpPr>
            <a:spLocks noGrp="1"/>
          </p:cNvSpPr>
          <p:nvPr>
            <p:ph idx="1"/>
          </p:nvPr>
        </p:nvSpPr>
        <p:spPr/>
        <p:txBody>
          <a:bodyPr>
            <a:normAutofit/>
          </a:bodyPr>
          <a:lstStyle/>
          <a:p>
            <a:r>
              <a:rPr lang="en-US" dirty="0" smtClean="0"/>
              <a:t>Group captive can encompass different structures, including:</a:t>
            </a:r>
          </a:p>
          <a:p>
            <a:pPr lvl="1"/>
            <a:r>
              <a:rPr lang="en-US" dirty="0" smtClean="0"/>
              <a:t>Association</a:t>
            </a:r>
            <a:endParaRPr lang="en-US" dirty="0"/>
          </a:p>
          <a:p>
            <a:pPr lvl="1"/>
            <a:r>
              <a:rPr lang="en-US" dirty="0" smtClean="0"/>
              <a:t>Industrial Insured</a:t>
            </a:r>
          </a:p>
          <a:p>
            <a:r>
              <a:rPr lang="en-US" dirty="0" smtClean="0"/>
              <a:t>Common among group captives:</a:t>
            </a:r>
          </a:p>
          <a:p>
            <a:pPr lvl="1"/>
            <a:r>
              <a:rPr lang="en-US" dirty="0" smtClean="0"/>
              <a:t>Ownership resides with unrelated entities or individuals</a:t>
            </a:r>
          </a:p>
          <a:p>
            <a:pPr lvl="1"/>
            <a:r>
              <a:rPr lang="en-US" dirty="0"/>
              <a:t>Insures the members of the group</a:t>
            </a:r>
          </a:p>
          <a:p>
            <a:pPr lvl="1"/>
            <a:r>
              <a:rPr lang="en-US" dirty="0"/>
              <a:t>Formed to capitalize on group “buying” </a:t>
            </a:r>
            <a:r>
              <a:rPr lang="en-US" dirty="0" smtClean="0"/>
              <a:t>power</a:t>
            </a:r>
          </a:p>
          <a:p>
            <a:pPr lvl="1"/>
            <a:r>
              <a:rPr lang="en-US" dirty="0" smtClean="0"/>
              <a:t>Shared results</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22</a:t>
            </a:fld>
            <a:endParaRPr lang="en-US">
              <a:solidFill>
                <a:prstClr val="black">
                  <a:lumMod val="65000"/>
                  <a:lumOff val="35000"/>
                </a:prstClr>
              </a:solidFill>
            </a:endParaRPr>
          </a:p>
        </p:txBody>
      </p:sp>
    </p:spTree>
    <p:extLst>
      <p:ext uri="{BB962C8B-B14F-4D97-AF65-F5344CB8AC3E}">
        <p14:creationId xmlns:p14="http://schemas.microsoft.com/office/powerpoint/2010/main" val="404409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Association/Group/Industrial Insured  Captive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Association captives are sponsored and owned by trade, service or industry associations for the benefit of their members</a:t>
            </a:r>
          </a:p>
          <a:p>
            <a:pPr lvl="1"/>
            <a:r>
              <a:rPr lang="en-US" dirty="0" smtClean="0"/>
              <a:t>Need sufficient member participation</a:t>
            </a:r>
          </a:p>
          <a:p>
            <a:pPr lvl="1"/>
            <a:r>
              <a:rPr lang="en-US" dirty="0" smtClean="0"/>
              <a:t>Popular when certain </a:t>
            </a:r>
            <a:r>
              <a:rPr lang="en-US" dirty="0" err="1" smtClean="0"/>
              <a:t>coverages</a:t>
            </a:r>
            <a:r>
              <a:rPr lang="en-US" dirty="0" smtClean="0"/>
              <a:t> are unavailable or unaffordable</a:t>
            </a:r>
          </a:p>
          <a:p>
            <a:r>
              <a:rPr lang="en-US" dirty="0" smtClean="0"/>
              <a:t>Industrial Insured captives are typically formed by two or more owners to insure similar risks in the same industry</a:t>
            </a:r>
          </a:p>
          <a:p>
            <a:r>
              <a:rPr lang="en-US" dirty="0" smtClean="0"/>
              <a:t>Can be formed as a stock company, a mutual, a reciprocal or limited liability company</a:t>
            </a:r>
          </a:p>
          <a:p>
            <a:r>
              <a:rPr lang="en-US" dirty="0" smtClean="0"/>
              <a:t>Minimum capital and surplus required for licensing= $500,000</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23</a:t>
            </a:fld>
            <a:endParaRPr lang="en-US">
              <a:solidFill>
                <a:prstClr val="black">
                  <a:lumMod val="65000"/>
                  <a:lumOff val="35000"/>
                </a:prstClr>
              </a:solidFill>
            </a:endParaRPr>
          </a:p>
        </p:txBody>
      </p:sp>
    </p:spTree>
    <p:extLst>
      <p:ext uri="{BB962C8B-B14F-4D97-AF65-F5344CB8AC3E}">
        <p14:creationId xmlns:p14="http://schemas.microsoft.com/office/powerpoint/2010/main" val="404409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Association/Group/Industrial Insured Captive</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24</a:t>
            </a:fld>
            <a:endParaRPr lang="en-US">
              <a:solidFill>
                <a:prstClr val="black">
                  <a:lumMod val="65000"/>
                  <a:lumOff val="35000"/>
                </a:prstClr>
              </a:solidFill>
            </a:endParaRPr>
          </a:p>
        </p:txBody>
      </p:sp>
      <p:sp>
        <p:nvSpPr>
          <p:cNvPr id="6" name="TextBox 5"/>
          <p:cNvSpPr txBox="1"/>
          <p:nvPr/>
        </p:nvSpPr>
        <p:spPr>
          <a:xfrm>
            <a:off x="685800" y="38862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Member</a:t>
            </a:r>
            <a:endParaRPr lang="en-US" b="1" dirty="0">
              <a:solidFill>
                <a:schemeClr val="bg1"/>
              </a:solidFill>
            </a:endParaRPr>
          </a:p>
        </p:txBody>
      </p:sp>
      <p:sp>
        <p:nvSpPr>
          <p:cNvPr id="7" name="TextBox 6"/>
          <p:cNvSpPr txBox="1"/>
          <p:nvPr/>
        </p:nvSpPr>
        <p:spPr>
          <a:xfrm>
            <a:off x="5791200" y="38862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Captive</a:t>
            </a:r>
            <a:endParaRPr lang="en-US" b="1" dirty="0">
              <a:solidFill>
                <a:schemeClr val="bg1"/>
              </a:solidFill>
            </a:endParaRPr>
          </a:p>
        </p:txBody>
      </p:sp>
      <p:sp>
        <p:nvSpPr>
          <p:cNvPr id="8" name="TextBox 7"/>
          <p:cNvSpPr txBox="1"/>
          <p:nvPr/>
        </p:nvSpPr>
        <p:spPr>
          <a:xfrm>
            <a:off x="685800" y="30480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Association</a:t>
            </a:r>
            <a:endParaRPr lang="en-US" b="1" dirty="0">
              <a:solidFill>
                <a:schemeClr val="bg1"/>
              </a:solidFill>
            </a:endParaRPr>
          </a:p>
        </p:txBody>
      </p:sp>
      <p:sp>
        <p:nvSpPr>
          <p:cNvPr id="27" name="TextBox 26"/>
          <p:cNvSpPr txBox="1"/>
          <p:nvPr/>
        </p:nvSpPr>
        <p:spPr>
          <a:xfrm>
            <a:off x="685800" y="43434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Member</a:t>
            </a:r>
            <a:endParaRPr lang="en-US" b="1" dirty="0">
              <a:solidFill>
                <a:schemeClr val="bg1"/>
              </a:solidFill>
            </a:endParaRPr>
          </a:p>
        </p:txBody>
      </p:sp>
      <p:sp>
        <p:nvSpPr>
          <p:cNvPr id="28" name="TextBox 27"/>
          <p:cNvSpPr txBox="1"/>
          <p:nvPr/>
        </p:nvSpPr>
        <p:spPr>
          <a:xfrm>
            <a:off x="685800" y="48006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Member</a:t>
            </a:r>
            <a:endParaRPr lang="en-US" b="1" dirty="0">
              <a:solidFill>
                <a:schemeClr val="bg1"/>
              </a:solidFill>
            </a:endParaRPr>
          </a:p>
        </p:txBody>
      </p:sp>
      <p:sp>
        <p:nvSpPr>
          <p:cNvPr id="29" name="TextBox 28"/>
          <p:cNvSpPr txBox="1"/>
          <p:nvPr/>
        </p:nvSpPr>
        <p:spPr>
          <a:xfrm>
            <a:off x="685800" y="52578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Member</a:t>
            </a:r>
            <a:endParaRPr lang="en-US" b="1" dirty="0">
              <a:solidFill>
                <a:schemeClr val="bg1"/>
              </a:solidFill>
            </a:endParaRPr>
          </a:p>
        </p:txBody>
      </p:sp>
      <p:sp>
        <p:nvSpPr>
          <p:cNvPr id="30" name="TextBox 29"/>
          <p:cNvSpPr txBox="1"/>
          <p:nvPr/>
        </p:nvSpPr>
        <p:spPr>
          <a:xfrm>
            <a:off x="685800" y="57150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Member</a:t>
            </a:r>
            <a:endParaRPr lang="en-US" b="1" dirty="0">
              <a:solidFill>
                <a:schemeClr val="bg1"/>
              </a:solidFill>
            </a:endParaRPr>
          </a:p>
        </p:txBody>
      </p:sp>
      <p:cxnSp>
        <p:nvCxnSpPr>
          <p:cNvPr id="32" name="Straight Arrow Connector 31"/>
          <p:cNvCxnSpPr>
            <a:stCxn id="8" idx="3"/>
            <a:endCxn id="7" idx="1"/>
          </p:cNvCxnSpPr>
          <p:nvPr/>
        </p:nvCxnSpPr>
        <p:spPr>
          <a:xfrm>
            <a:off x="2514600" y="3232666"/>
            <a:ext cx="3276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886200" y="3124200"/>
            <a:ext cx="2133600" cy="369332"/>
          </a:xfrm>
          <a:prstGeom prst="rect">
            <a:avLst/>
          </a:prstGeom>
          <a:noFill/>
        </p:spPr>
        <p:txBody>
          <a:bodyPr wrap="square" rtlCol="0">
            <a:spAutoFit/>
          </a:bodyPr>
          <a:lstStyle/>
          <a:p>
            <a:r>
              <a:rPr lang="en-US" dirty="0" smtClean="0"/>
              <a:t>Owns/Capitalizes</a:t>
            </a:r>
            <a:endParaRPr lang="en-US" dirty="0"/>
          </a:p>
        </p:txBody>
      </p:sp>
      <p:cxnSp>
        <p:nvCxnSpPr>
          <p:cNvPr id="35" name="Straight Arrow Connector 34"/>
          <p:cNvCxnSpPr>
            <a:stCxn id="7" idx="0"/>
          </p:cNvCxnSpPr>
          <p:nvPr/>
        </p:nvCxnSpPr>
        <p:spPr>
          <a:xfrm flipV="1">
            <a:off x="6705600" y="2514600"/>
            <a:ext cx="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667000" y="2514600"/>
            <a:ext cx="3962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400800" y="2971800"/>
            <a:ext cx="2133600" cy="369332"/>
          </a:xfrm>
          <a:prstGeom prst="rect">
            <a:avLst/>
          </a:prstGeom>
          <a:noFill/>
        </p:spPr>
        <p:txBody>
          <a:bodyPr wrap="square" rtlCol="0">
            <a:spAutoFit/>
          </a:bodyPr>
          <a:lstStyle/>
          <a:p>
            <a:pPr algn="ctr"/>
            <a:r>
              <a:rPr lang="en-US" dirty="0" smtClean="0"/>
              <a:t>Dividends</a:t>
            </a:r>
            <a:endParaRPr lang="en-US" dirty="0"/>
          </a:p>
        </p:txBody>
      </p:sp>
      <p:cxnSp>
        <p:nvCxnSpPr>
          <p:cNvPr id="45" name="Elbow Connector 44"/>
          <p:cNvCxnSpPr/>
          <p:nvPr/>
        </p:nvCxnSpPr>
        <p:spPr>
          <a:xfrm flipV="1">
            <a:off x="2819400" y="4343400"/>
            <a:ext cx="2819400" cy="381000"/>
          </a:xfrm>
          <a:prstGeom prst="bentConnector3">
            <a:avLst>
              <a:gd name="adj1" fmla="val 50000"/>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343400" y="4495800"/>
            <a:ext cx="2133600" cy="369332"/>
          </a:xfrm>
          <a:prstGeom prst="rect">
            <a:avLst/>
          </a:prstGeom>
          <a:noFill/>
        </p:spPr>
        <p:txBody>
          <a:bodyPr wrap="square" rtlCol="0">
            <a:spAutoFit/>
          </a:bodyPr>
          <a:lstStyle/>
          <a:p>
            <a:r>
              <a:rPr lang="en-US" dirty="0" smtClean="0">
                <a:solidFill>
                  <a:schemeClr val="accent2">
                    <a:lumMod val="75000"/>
                  </a:schemeClr>
                </a:solidFill>
              </a:rPr>
              <a:t>Premiums</a:t>
            </a:r>
            <a:endParaRPr lang="en-US" dirty="0">
              <a:solidFill>
                <a:schemeClr val="accent2">
                  <a:lumMod val="75000"/>
                </a:schemeClr>
              </a:solidFill>
            </a:endParaRPr>
          </a:p>
        </p:txBody>
      </p:sp>
      <p:sp>
        <p:nvSpPr>
          <p:cNvPr id="50" name="TextBox 49"/>
          <p:cNvSpPr txBox="1"/>
          <p:nvPr/>
        </p:nvSpPr>
        <p:spPr>
          <a:xfrm>
            <a:off x="4953000" y="5486400"/>
            <a:ext cx="2667000" cy="369332"/>
          </a:xfrm>
          <a:prstGeom prst="rect">
            <a:avLst/>
          </a:prstGeom>
          <a:noFill/>
        </p:spPr>
        <p:txBody>
          <a:bodyPr wrap="square" rtlCol="0">
            <a:spAutoFit/>
          </a:bodyPr>
          <a:lstStyle/>
          <a:p>
            <a:r>
              <a:rPr lang="en-US" dirty="0" smtClean="0">
                <a:solidFill>
                  <a:schemeClr val="accent5">
                    <a:lumMod val="60000"/>
                    <a:lumOff val="40000"/>
                  </a:schemeClr>
                </a:solidFill>
              </a:rPr>
              <a:t>Insurance Policies</a:t>
            </a:r>
            <a:endParaRPr lang="en-US" dirty="0">
              <a:solidFill>
                <a:schemeClr val="accent5">
                  <a:lumMod val="60000"/>
                  <a:lumOff val="40000"/>
                </a:schemeClr>
              </a:solidFill>
            </a:endParaRPr>
          </a:p>
        </p:txBody>
      </p:sp>
      <p:cxnSp>
        <p:nvCxnSpPr>
          <p:cNvPr id="24" name="Straight Connector 23"/>
          <p:cNvCxnSpPr/>
          <p:nvPr/>
        </p:nvCxnSpPr>
        <p:spPr>
          <a:xfrm>
            <a:off x="2743200" y="3886200"/>
            <a:ext cx="0" cy="213360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2"/>
          </p:cNvCxnSpPr>
          <p:nvPr/>
        </p:nvCxnSpPr>
        <p:spPr>
          <a:xfrm>
            <a:off x="6705600" y="4255532"/>
            <a:ext cx="0" cy="1078468"/>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895600" y="5334000"/>
            <a:ext cx="3733800" cy="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0976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Sponsored Captive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Generally, created by a “sponsoring” entity which could be a corporate parent, affiliate, or third party such as a captive manager, insurance company or insurance producer</a:t>
            </a:r>
          </a:p>
          <a:p>
            <a:r>
              <a:rPr lang="en-US" dirty="0" smtClean="0"/>
              <a:t>Accounts (often referred to as “cells” or “protected cells”) are created through participant contracts, segregating the assets and liabilities of each account from the other accounts and from the sponsored captive’s general account</a:t>
            </a:r>
          </a:p>
          <a:p>
            <a:r>
              <a:rPr lang="en-US" dirty="0" smtClean="0"/>
              <a:t>Account holders need not have any affiliation with the sponsors</a:t>
            </a:r>
          </a:p>
          <a:p>
            <a:r>
              <a:rPr lang="en-US" dirty="0" smtClean="0"/>
              <a:t>Sponsor will charge a fee for services provided and use of capital</a:t>
            </a:r>
          </a:p>
          <a:p>
            <a:r>
              <a:rPr lang="en-US" dirty="0" smtClean="0"/>
              <a:t>Advantages are ease of access, lower start-up costs and lower annual operating costs</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25</a:t>
            </a:fld>
            <a:endParaRPr lang="en-US">
              <a:solidFill>
                <a:prstClr val="black">
                  <a:lumMod val="65000"/>
                  <a:lumOff val="35000"/>
                </a:prstClr>
              </a:solidFill>
            </a:endParaRPr>
          </a:p>
        </p:txBody>
      </p:sp>
    </p:spTree>
    <p:extLst>
      <p:ext uri="{BB962C8B-B14F-4D97-AF65-F5344CB8AC3E}">
        <p14:creationId xmlns:p14="http://schemas.microsoft.com/office/powerpoint/2010/main" val="32873332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Sponsored Captive</a:t>
            </a:r>
            <a:endParaRPr lang="en-US" dirty="0"/>
          </a:p>
        </p:txBody>
      </p:sp>
      <p:sp>
        <p:nvSpPr>
          <p:cNvPr id="3" name="Content Placeholder 2"/>
          <p:cNvSpPr>
            <a:spLocks noGrp="1"/>
          </p:cNvSpPr>
          <p:nvPr>
            <p:ph idx="1"/>
          </p:nvPr>
        </p:nvSpPr>
        <p:spPr/>
        <p:txBody>
          <a:bodyPr>
            <a:normAutofit lnSpcReduction="10000"/>
          </a:bodyPr>
          <a:lstStyle/>
          <a:p>
            <a:r>
              <a:rPr lang="en-US" dirty="0"/>
              <a:t>Sponsored captive can be formed as a stock or mutual corporation, a nonprofit or a limited liability </a:t>
            </a:r>
            <a:r>
              <a:rPr lang="en-US" dirty="0" smtClean="0"/>
              <a:t>company</a:t>
            </a:r>
          </a:p>
          <a:p>
            <a:r>
              <a:rPr lang="en-US" dirty="0" smtClean="0"/>
              <a:t>Account (or “protected cell”) may be organized as a separate corporation or limited liability company with its own governing body and tax ID </a:t>
            </a:r>
          </a:p>
          <a:p>
            <a:r>
              <a:rPr lang="en-US" dirty="0" smtClean="0"/>
              <a:t>Minimum capital and surplus required for licensing of sponsored captive= $500,000</a:t>
            </a:r>
          </a:p>
          <a:p>
            <a:r>
              <a:rPr lang="en-US" dirty="0" smtClean="0"/>
              <a:t>Each account will be required to maintain some minimum level of capital and surplus, depending on nature and amount of risk</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26</a:t>
            </a:fld>
            <a:endParaRPr lang="en-US">
              <a:solidFill>
                <a:prstClr val="black">
                  <a:lumMod val="65000"/>
                  <a:lumOff val="35000"/>
                </a:prstClr>
              </a:solidFill>
            </a:endParaRPr>
          </a:p>
        </p:txBody>
      </p:sp>
    </p:spTree>
    <p:extLst>
      <p:ext uri="{BB962C8B-B14F-4D97-AF65-F5344CB8AC3E}">
        <p14:creationId xmlns:p14="http://schemas.microsoft.com/office/powerpoint/2010/main" val="32873332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Sponsored Captive</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27</a:t>
            </a:fld>
            <a:endParaRPr lang="en-US">
              <a:solidFill>
                <a:prstClr val="black">
                  <a:lumMod val="65000"/>
                  <a:lumOff val="35000"/>
                </a:prstClr>
              </a:solidFill>
            </a:endParaRPr>
          </a:p>
        </p:txBody>
      </p:sp>
      <p:sp>
        <p:nvSpPr>
          <p:cNvPr id="6" name="TextBox 5"/>
          <p:cNvSpPr txBox="1"/>
          <p:nvPr/>
        </p:nvSpPr>
        <p:spPr>
          <a:xfrm>
            <a:off x="3505200" y="28956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Sponsor</a:t>
            </a:r>
            <a:endParaRPr lang="en-US" b="1" dirty="0">
              <a:solidFill>
                <a:schemeClr val="bg1"/>
              </a:solidFill>
            </a:endParaRPr>
          </a:p>
        </p:txBody>
      </p:sp>
      <p:sp>
        <p:nvSpPr>
          <p:cNvPr id="12" name="TextBox 11"/>
          <p:cNvSpPr txBox="1"/>
          <p:nvPr/>
        </p:nvSpPr>
        <p:spPr>
          <a:xfrm>
            <a:off x="381000" y="3505200"/>
            <a:ext cx="1828800" cy="646331"/>
          </a:xfrm>
          <a:prstGeom prst="rect">
            <a:avLst/>
          </a:prstGeom>
          <a:solidFill>
            <a:srgbClr val="003366"/>
          </a:solidFill>
        </p:spPr>
        <p:txBody>
          <a:bodyPr wrap="square" rtlCol="0">
            <a:spAutoFit/>
          </a:bodyPr>
          <a:lstStyle/>
          <a:p>
            <a:pPr algn="ctr"/>
            <a:r>
              <a:rPr lang="en-US" b="1" dirty="0" smtClean="0">
                <a:solidFill>
                  <a:schemeClr val="bg1"/>
                </a:solidFill>
              </a:rPr>
              <a:t>Participant</a:t>
            </a:r>
          </a:p>
          <a:p>
            <a:pPr algn="ctr"/>
            <a:r>
              <a:rPr lang="en-US" b="1" dirty="0" smtClean="0">
                <a:solidFill>
                  <a:schemeClr val="bg1"/>
                </a:solidFill>
              </a:rPr>
              <a:t>Contract</a:t>
            </a:r>
            <a:endParaRPr lang="en-US" b="1" dirty="0">
              <a:solidFill>
                <a:schemeClr val="bg1"/>
              </a:solidFill>
            </a:endParaRPr>
          </a:p>
        </p:txBody>
      </p:sp>
      <p:sp>
        <p:nvSpPr>
          <p:cNvPr id="13" name="TextBox 12"/>
          <p:cNvSpPr txBox="1"/>
          <p:nvPr/>
        </p:nvSpPr>
        <p:spPr>
          <a:xfrm>
            <a:off x="6705600" y="3429000"/>
            <a:ext cx="1828800" cy="646331"/>
          </a:xfrm>
          <a:prstGeom prst="rect">
            <a:avLst/>
          </a:prstGeom>
          <a:solidFill>
            <a:srgbClr val="003366"/>
          </a:solidFill>
        </p:spPr>
        <p:txBody>
          <a:bodyPr wrap="square" rtlCol="0">
            <a:spAutoFit/>
          </a:bodyPr>
          <a:lstStyle/>
          <a:p>
            <a:pPr algn="ctr"/>
            <a:r>
              <a:rPr lang="en-US" b="1" dirty="0" smtClean="0">
                <a:solidFill>
                  <a:schemeClr val="bg1"/>
                </a:solidFill>
              </a:rPr>
              <a:t>Participant </a:t>
            </a:r>
          </a:p>
          <a:p>
            <a:pPr algn="ctr"/>
            <a:r>
              <a:rPr lang="en-US" b="1" dirty="0" smtClean="0">
                <a:solidFill>
                  <a:schemeClr val="bg1"/>
                </a:solidFill>
              </a:rPr>
              <a:t>Contract</a:t>
            </a:r>
            <a:endParaRPr lang="en-US" b="1" dirty="0">
              <a:solidFill>
                <a:schemeClr val="bg1"/>
              </a:solidFill>
            </a:endParaRPr>
          </a:p>
        </p:txBody>
      </p:sp>
      <p:sp>
        <p:nvSpPr>
          <p:cNvPr id="14" name="TextBox 13"/>
          <p:cNvSpPr txBox="1"/>
          <p:nvPr/>
        </p:nvSpPr>
        <p:spPr>
          <a:xfrm>
            <a:off x="3505200" y="4343400"/>
            <a:ext cx="1828800" cy="646331"/>
          </a:xfrm>
          <a:prstGeom prst="rect">
            <a:avLst/>
          </a:prstGeom>
          <a:solidFill>
            <a:srgbClr val="003366"/>
          </a:solidFill>
        </p:spPr>
        <p:txBody>
          <a:bodyPr wrap="square" rtlCol="0">
            <a:spAutoFit/>
          </a:bodyPr>
          <a:lstStyle/>
          <a:p>
            <a:pPr algn="ctr"/>
            <a:r>
              <a:rPr lang="en-US" b="1" dirty="0" smtClean="0">
                <a:solidFill>
                  <a:schemeClr val="bg1"/>
                </a:solidFill>
              </a:rPr>
              <a:t>Sponsored Captive</a:t>
            </a:r>
            <a:endParaRPr lang="en-US" b="1" dirty="0">
              <a:solidFill>
                <a:schemeClr val="bg1"/>
              </a:solidFill>
            </a:endParaRPr>
          </a:p>
        </p:txBody>
      </p:sp>
      <p:sp>
        <p:nvSpPr>
          <p:cNvPr id="15" name="TextBox 14"/>
          <p:cNvSpPr txBox="1"/>
          <p:nvPr/>
        </p:nvSpPr>
        <p:spPr>
          <a:xfrm>
            <a:off x="4572000" y="5105400"/>
            <a:ext cx="762000" cy="646331"/>
          </a:xfrm>
          <a:prstGeom prst="rect">
            <a:avLst/>
          </a:prstGeom>
          <a:solidFill>
            <a:srgbClr val="003366"/>
          </a:solidFill>
        </p:spPr>
        <p:txBody>
          <a:bodyPr wrap="square" rtlCol="0">
            <a:spAutoFit/>
          </a:bodyPr>
          <a:lstStyle/>
          <a:p>
            <a:pPr algn="ctr"/>
            <a:r>
              <a:rPr lang="en-US" b="1" dirty="0" smtClean="0">
                <a:solidFill>
                  <a:schemeClr val="bg1"/>
                </a:solidFill>
              </a:rPr>
              <a:t>Cell B</a:t>
            </a:r>
            <a:endParaRPr lang="en-US" b="1" dirty="0">
              <a:solidFill>
                <a:schemeClr val="bg1"/>
              </a:solidFill>
            </a:endParaRPr>
          </a:p>
        </p:txBody>
      </p:sp>
      <p:sp>
        <p:nvSpPr>
          <p:cNvPr id="16" name="TextBox 15"/>
          <p:cNvSpPr txBox="1"/>
          <p:nvPr/>
        </p:nvSpPr>
        <p:spPr>
          <a:xfrm>
            <a:off x="3505200" y="5105400"/>
            <a:ext cx="838200" cy="646331"/>
          </a:xfrm>
          <a:prstGeom prst="rect">
            <a:avLst/>
          </a:prstGeom>
          <a:solidFill>
            <a:srgbClr val="003366"/>
          </a:solidFill>
        </p:spPr>
        <p:txBody>
          <a:bodyPr wrap="square" rtlCol="0">
            <a:spAutoFit/>
          </a:bodyPr>
          <a:lstStyle/>
          <a:p>
            <a:pPr algn="ctr"/>
            <a:r>
              <a:rPr lang="en-US" b="1" dirty="0" smtClean="0">
                <a:solidFill>
                  <a:schemeClr val="bg1"/>
                </a:solidFill>
              </a:rPr>
              <a:t>Cell A</a:t>
            </a:r>
            <a:endParaRPr lang="en-US" b="1" dirty="0">
              <a:solidFill>
                <a:schemeClr val="bg1"/>
              </a:solidFill>
            </a:endParaRPr>
          </a:p>
        </p:txBody>
      </p:sp>
      <p:sp>
        <p:nvSpPr>
          <p:cNvPr id="17" name="TextBox 16"/>
          <p:cNvSpPr txBox="1"/>
          <p:nvPr/>
        </p:nvSpPr>
        <p:spPr>
          <a:xfrm>
            <a:off x="6781800" y="51054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Participant B</a:t>
            </a:r>
            <a:endParaRPr lang="en-US" b="1" dirty="0">
              <a:solidFill>
                <a:schemeClr val="bg1"/>
              </a:solidFill>
            </a:endParaRPr>
          </a:p>
        </p:txBody>
      </p:sp>
      <p:sp>
        <p:nvSpPr>
          <p:cNvPr id="18" name="TextBox 17"/>
          <p:cNvSpPr txBox="1"/>
          <p:nvPr/>
        </p:nvSpPr>
        <p:spPr>
          <a:xfrm>
            <a:off x="381000" y="5257800"/>
            <a:ext cx="1828800" cy="369332"/>
          </a:xfrm>
          <a:prstGeom prst="rect">
            <a:avLst/>
          </a:prstGeom>
          <a:solidFill>
            <a:srgbClr val="003366"/>
          </a:solidFill>
        </p:spPr>
        <p:txBody>
          <a:bodyPr wrap="square" rtlCol="0">
            <a:spAutoFit/>
          </a:bodyPr>
          <a:lstStyle/>
          <a:p>
            <a:pPr algn="ctr"/>
            <a:r>
              <a:rPr lang="en-US" b="1" dirty="0" smtClean="0">
                <a:solidFill>
                  <a:schemeClr val="bg1"/>
                </a:solidFill>
              </a:rPr>
              <a:t>Participant  A</a:t>
            </a:r>
          </a:p>
        </p:txBody>
      </p:sp>
      <p:cxnSp>
        <p:nvCxnSpPr>
          <p:cNvPr id="20" name="Straight Arrow Connector 19"/>
          <p:cNvCxnSpPr>
            <a:endCxn id="14" idx="1"/>
          </p:cNvCxnSpPr>
          <p:nvPr/>
        </p:nvCxnSpPr>
        <p:spPr>
          <a:xfrm>
            <a:off x="2286000" y="3810000"/>
            <a:ext cx="1219200" cy="856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8" idx="3"/>
            <a:endCxn id="16" idx="1"/>
          </p:cNvCxnSpPr>
          <p:nvPr/>
        </p:nvCxnSpPr>
        <p:spPr>
          <a:xfrm flipV="1">
            <a:off x="2209800" y="5428566"/>
            <a:ext cx="1295400" cy="1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1"/>
            <a:endCxn id="15" idx="3"/>
          </p:cNvCxnSpPr>
          <p:nvPr/>
        </p:nvCxnSpPr>
        <p:spPr>
          <a:xfrm flipH="1">
            <a:off x="5334000" y="5290066"/>
            <a:ext cx="1447800" cy="138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3" idx="1"/>
            <a:endCxn id="14" idx="3"/>
          </p:cNvCxnSpPr>
          <p:nvPr/>
        </p:nvCxnSpPr>
        <p:spPr>
          <a:xfrm flipH="1">
            <a:off x="5334000" y="3752166"/>
            <a:ext cx="1371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6" idx="2"/>
            <a:endCxn id="14" idx="0"/>
          </p:cNvCxnSpPr>
          <p:nvPr/>
        </p:nvCxnSpPr>
        <p:spPr>
          <a:xfrm>
            <a:off x="4419600" y="3264932"/>
            <a:ext cx="0" cy="1078468"/>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495800" y="3352800"/>
            <a:ext cx="2133600" cy="369332"/>
          </a:xfrm>
          <a:prstGeom prst="rect">
            <a:avLst/>
          </a:prstGeom>
          <a:noFill/>
        </p:spPr>
        <p:txBody>
          <a:bodyPr wrap="square" rtlCol="0">
            <a:spAutoFit/>
          </a:bodyPr>
          <a:lstStyle/>
          <a:p>
            <a:pPr algn="ctr"/>
            <a:r>
              <a:rPr lang="en-US" dirty="0" smtClean="0"/>
              <a:t>100% of Stock</a:t>
            </a:r>
            <a:endParaRPr lang="en-US" dirty="0"/>
          </a:p>
        </p:txBody>
      </p:sp>
    </p:spTree>
    <p:extLst>
      <p:ext uri="{BB962C8B-B14F-4D97-AF65-F5344CB8AC3E}">
        <p14:creationId xmlns:p14="http://schemas.microsoft.com/office/powerpoint/2010/main" val="6745394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Special Purpose Financial Captive</a:t>
            </a:r>
            <a:endParaRPr lang="en-US" dirty="0"/>
          </a:p>
        </p:txBody>
      </p:sp>
      <p:sp>
        <p:nvSpPr>
          <p:cNvPr id="3" name="Content Placeholder 2"/>
          <p:cNvSpPr>
            <a:spLocks noGrp="1"/>
          </p:cNvSpPr>
          <p:nvPr>
            <p:ph idx="1"/>
          </p:nvPr>
        </p:nvSpPr>
        <p:spPr/>
        <p:txBody>
          <a:bodyPr>
            <a:normAutofit/>
          </a:bodyPr>
          <a:lstStyle/>
          <a:p>
            <a:r>
              <a:rPr lang="en-US" dirty="0" smtClean="0"/>
              <a:t>Allows securitization transactions by captive insurance company, thus transferring insurance risk to the capital markets</a:t>
            </a:r>
          </a:p>
          <a:p>
            <a:r>
              <a:rPr lang="en-US" dirty="0" smtClean="0"/>
              <a:t>Provides captives with an alternative source of capital to address reserve requirements</a:t>
            </a:r>
          </a:p>
          <a:p>
            <a:r>
              <a:rPr lang="en-US" dirty="0" smtClean="0"/>
              <a:t>The securitization requires two steps:</a:t>
            </a:r>
          </a:p>
          <a:p>
            <a:pPr lvl="1"/>
            <a:r>
              <a:rPr lang="en-US" dirty="0" smtClean="0"/>
              <a:t>Creation and licensing of a Special Purpose Financial Captive (“SPFC”), and</a:t>
            </a:r>
          </a:p>
          <a:p>
            <a:pPr lvl="1"/>
            <a:r>
              <a:rPr lang="en-US" dirty="0"/>
              <a:t>Security </a:t>
            </a:r>
            <a:r>
              <a:rPr lang="en-US" dirty="0" smtClean="0"/>
              <a:t>offering</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28</a:t>
            </a:fld>
            <a:endParaRPr lang="en-US">
              <a:solidFill>
                <a:prstClr val="black">
                  <a:lumMod val="65000"/>
                  <a:lumOff val="35000"/>
                </a:prstClr>
              </a:solidFill>
            </a:endParaRPr>
          </a:p>
        </p:txBody>
      </p:sp>
    </p:spTree>
    <p:extLst>
      <p:ext uri="{BB962C8B-B14F-4D97-AF65-F5344CB8AC3E}">
        <p14:creationId xmlns:p14="http://schemas.microsoft.com/office/powerpoint/2010/main" val="12988923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Special Purpose Financial Captive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 typical SPFC securitization includes:</a:t>
            </a:r>
          </a:p>
          <a:p>
            <a:pPr lvl="1"/>
            <a:r>
              <a:rPr lang="en-US" dirty="0" smtClean="0"/>
              <a:t>SPFC selling debt to a capital market underwriter who converts the debt into money market securities for sale to institutional investors</a:t>
            </a:r>
          </a:p>
          <a:p>
            <a:pPr lvl="1"/>
            <a:r>
              <a:rPr lang="en-US" dirty="0" smtClean="0"/>
              <a:t>Parent, or counterparty, cedes risk to the SPFC for a specified premium, usually in the form of reinsurance</a:t>
            </a:r>
          </a:p>
          <a:p>
            <a:pPr lvl="1"/>
            <a:r>
              <a:rPr lang="en-US" dirty="0" smtClean="0"/>
              <a:t>Premium, investment income and other revenue sources fund the debt instruments</a:t>
            </a:r>
          </a:p>
          <a:p>
            <a:pPr lvl="1"/>
            <a:r>
              <a:rPr lang="en-US" dirty="0" smtClean="0"/>
              <a:t>Proceeds of the securitization are held in trust and used to fund required reserves</a:t>
            </a:r>
          </a:p>
          <a:p>
            <a:pPr lvl="1"/>
            <a:r>
              <a:rPr lang="en-US" dirty="0" smtClean="0"/>
              <a:t>Trust funds provide credit for reinsurance and pay the ceded obligations</a:t>
            </a:r>
          </a:p>
          <a:p>
            <a:r>
              <a:rPr lang="en-US" dirty="0" smtClean="0"/>
              <a:t>SPFC may be organized as a pure/single parent captive or a sponsored captive </a:t>
            </a:r>
          </a:p>
          <a:p>
            <a:r>
              <a:rPr lang="en-US" dirty="0" smtClean="0"/>
              <a:t>Minimum capital and surplus required for licensing= $250,000 </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29</a:t>
            </a:fld>
            <a:endParaRPr lang="en-US">
              <a:solidFill>
                <a:prstClr val="black">
                  <a:lumMod val="65000"/>
                  <a:lumOff val="35000"/>
                </a:prstClr>
              </a:solidFill>
            </a:endParaRPr>
          </a:p>
        </p:txBody>
      </p:sp>
    </p:spTree>
    <p:extLst>
      <p:ext uri="{BB962C8B-B14F-4D97-AF65-F5344CB8AC3E}">
        <p14:creationId xmlns:p14="http://schemas.microsoft.com/office/powerpoint/2010/main" val="12988923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0" y="1905000"/>
            <a:ext cx="8229600" cy="4221169"/>
          </a:xfrm>
        </p:spPr>
        <p:txBody>
          <a:bodyPr/>
          <a:lstStyle/>
          <a:p>
            <a:pPr algn="ctr">
              <a:buNone/>
            </a:pPr>
            <a:r>
              <a:rPr lang="en-US" sz="5500" b="1" dirty="0" smtClean="0"/>
              <a:t>Commissioner </a:t>
            </a:r>
          </a:p>
          <a:p>
            <a:pPr algn="ctr">
              <a:buNone/>
            </a:pPr>
            <a:r>
              <a:rPr lang="en-US" sz="5500" b="1" dirty="0" smtClean="0"/>
              <a:t>Thomas </a:t>
            </a:r>
            <a:r>
              <a:rPr lang="en-US" sz="5500" b="1" dirty="0" err="1" smtClean="0"/>
              <a:t>Leonardi</a:t>
            </a:r>
            <a:endParaRPr lang="en-US" sz="5500" b="1" dirty="0" smtClean="0"/>
          </a:p>
          <a:p>
            <a:pPr algn="ctr">
              <a:buNone/>
            </a:pPr>
            <a:r>
              <a:rPr lang="en-US" dirty="0" smtClean="0"/>
              <a:t>Connecticut Insurance Department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Branch Captive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Typically a subsidiary or affiliate of an alien (offshore) captive, therefore a “branch” of an existing captive</a:t>
            </a:r>
          </a:p>
          <a:p>
            <a:r>
              <a:rPr lang="en-US" dirty="0" smtClean="0"/>
              <a:t>Formed and regulated much like a pure/single parent captive</a:t>
            </a:r>
          </a:p>
          <a:p>
            <a:r>
              <a:rPr lang="en-US" dirty="0" smtClean="0"/>
              <a:t>A branch captive is used in situations where parent of an offshore captive wants to insure risks which can only be written in a U.S. based insurance company (i.e. employee benefits regulated under ERISA)</a:t>
            </a:r>
          </a:p>
          <a:p>
            <a:r>
              <a:rPr lang="en-US" dirty="0" smtClean="0"/>
              <a:t>Parent creates an onshore branch of its offshore captive rather than forming a new U.S. based captive in order to achieve capital and operating efficiencies</a:t>
            </a:r>
          </a:p>
          <a:p>
            <a:r>
              <a:rPr lang="en-US" dirty="0" smtClean="0"/>
              <a:t>Minimum capital and surplus required for licensing= $250,000</a:t>
            </a:r>
          </a:p>
          <a:p>
            <a:endParaRPr lang="en-US" dirty="0" smtClean="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30</a:t>
            </a:fld>
            <a:endParaRPr lang="en-US">
              <a:solidFill>
                <a:prstClr val="black">
                  <a:lumMod val="65000"/>
                  <a:lumOff val="35000"/>
                </a:prstClr>
              </a:solidFill>
            </a:endParaRPr>
          </a:p>
        </p:txBody>
      </p:sp>
    </p:spTree>
    <p:extLst>
      <p:ext uri="{BB962C8B-B14F-4D97-AF65-F5344CB8AC3E}">
        <p14:creationId xmlns:p14="http://schemas.microsoft.com/office/powerpoint/2010/main" val="1679387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Retention Group</a:t>
            </a:r>
            <a:endParaRPr lang="en-US" dirty="0"/>
          </a:p>
        </p:txBody>
      </p:sp>
      <p:sp>
        <p:nvSpPr>
          <p:cNvPr id="3" name="Content Placeholder 2"/>
          <p:cNvSpPr>
            <a:spLocks noGrp="1"/>
          </p:cNvSpPr>
          <p:nvPr>
            <p:ph idx="1"/>
          </p:nvPr>
        </p:nvSpPr>
        <p:spPr/>
        <p:txBody>
          <a:bodyPr>
            <a:normAutofit/>
          </a:bodyPr>
          <a:lstStyle/>
          <a:p>
            <a:r>
              <a:rPr lang="en-US" dirty="0" smtClean="0"/>
              <a:t>Special form of group risk sharing entity created pursuant to the federal Liability Risk Retention Act of 1986</a:t>
            </a:r>
          </a:p>
          <a:p>
            <a:r>
              <a:rPr lang="en-US" dirty="0" smtClean="0"/>
              <a:t> Regulated by Connecticut under its captive statute</a:t>
            </a:r>
          </a:p>
          <a:p>
            <a:r>
              <a:rPr lang="en-US" dirty="0" smtClean="0"/>
              <a:t>Risk Retention Groups (“RRG’s) operate like group captives</a:t>
            </a:r>
          </a:p>
          <a:p>
            <a:r>
              <a:rPr lang="en-US" dirty="0" smtClean="0"/>
              <a:t>Federal law allows RRG’s to operate in all 50 states even though only licensed in the state of domicile</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31</a:t>
            </a:fld>
            <a:endParaRPr lang="en-US">
              <a:solidFill>
                <a:prstClr val="black">
                  <a:lumMod val="65000"/>
                  <a:lumOff val="35000"/>
                </a:prstClr>
              </a:solidFill>
            </a:endParaRPr>
          </a:p>
        </p:txBody>
      </p:sp>
    </p:spTree>
    <p:extLst>
      <p:ext uri="{BB962C8B-B14F-4D97-AF65-F5344CB8AC3E}">
        <p14:creationId xmlns:p14="http://schemas.microsoft.com/office/powerpoint/2010/main" val="59634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Retention Group</a:t>
            </a:r>
            <a:endParaRPr lang="en-US" dirty="0"/>
          </a:p>
        </p:txBody>
      </p:sp>
      <p:sp>
        <p:nvSpPr>
          <p:cNvPr id="3" name="Content Placeholder 2"/>
          <p:cNvSpPr>
            <a:spLocks noGrp="1"/>
          </p:cNvSpPr>
          <p:nvPr>
            <p:ph idx="1"/>
          </p:nvPr>
        </p:nvSpPr>
        <p:spPr/>
        <p:txBody>
          <a:bodyPr>
            <a:normAutofit/>
          </a:bodyPr>
          <a:lstStyle/>
          <a:p>
            <a:r>
              <a:rPr lang="en-US" smtClean="0"/>
              <a:t>Restricted </a:t>
            </a:r>
            <a:r>
              <a:rPr lang="en-US" dirty="0" smtClean="0"/>
              <a:t>to covering only liability risks of its members</a:t>
            </a:r>
          </a:p>
          <a:p>
            <a:r>
              <a:rPr lang="en-US" dirty="0" smtClean="0"/>
              <a:t>Operationally more complex and costly to run than group captives</a:t>
            </a:r>
          </a:p>
          <a:p>
            <a:r>
              <a:rPr lang="en-US" dirty="0" smtClean="0"/>
              <a:t>Can be formed as a stock or mutual insurer, reciprocal or limited </a:t>
            </a:r>
            <a:r>
              <a:rPr lang="en-US" smtClean="0"/>
              <a:t>liability company</a:t>
            </a:r>
            <a:endParaRPr lang="en-US" dirty="0" smtClean="0"/>
          </a:p>
          <a:p>
            <a:r>
              <a:rPr lang="en-US" dirty="0" smtClean="0"/>
              <a:t>Minimum capital and surplus required for licensing= $1 million</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32</a:t>
            </a:fld>
            <a:endParaRPr lang="en-US">
              <a:solidFill>
                <a:prstClr val="black">
                  <a:lumMod val="65000"/>
                  <a:lumOff val="35000"/>
                </a:prstClr>
              </a:solidFill>
            </a:endParaRPr>
          </a:p>
        </p:txBody>
      </p:sp>
    </p:spTree>
    <p:extLst>
      <p:ext uri="{BB962C8B-B14F-4D97-AF65-F5344CB8AC3E}">
        <p14:creationId xmlns:p14="http://schemas.microsoft.com/office/powerpoint/2010/main" val="59634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Programs</a:t>
            </a:r>
            <a:endParaRPr lang="en-US" dirty="0"/>
          </a:p>
        </p:txBody>
      </p:sp>
      <p:sp>
        <p:nvSpPr>
          <p:cNvPr id="3" name="Content Placeholder 2"/>
          <p:cNvSpPr>
            <a:spLocks noGrp="1"/>
          </p:cNvSpPr>
          <p:nvPr>
            <p:ph idx="1"/>
          </p:nvPr>
        </p:nvSpPr>
        <p:spPr/>
        <p:txBody>
          <a:bodyPr/>
          <a:lstStyle/>
          <a:p>
            <a:r>
              <a:rPr lang="en-US" dirty="0" smtClean="0"/>
              <a:t>Fronted Program</a:t>
            </a:r>
          </a:p>
          <a:p>
            <a:pPr lvl="1"/>
            <a:r>
              <a:rPr lang="en-US" dirty="0" smtClean="0"/>
              <a:t>Captive partners with a licensed carrier to issue policy(</a:t>
            </a:r>
            <a:r>
              <a:rPr lang="en-US" dirty="0" err="1" smtClean="0"/>
              <a:t>ies</a:t>
            </a:r>
            <a:r>
              <a:rPr lang="en-US" dirty="0" smtClean="0"/>
              <a:t>)</a:t>
            </a:r>
          </a:p>
          <a:p>
            <a:pPr lvl="1"/>
            <a:r>
              <a:rPr lang="en-US" dirty="0" smtClean="0"/>
              <a:t>Captive acts as a reinsurer</a:t>
            </a:r>
          </a:p>
          <a:p>
            <a:pPr lvl="1"/>
            <a:r>
              <a:rPr lang="en-US" dirty="0" smtClean="0"/>
              <a:t>Advantages are experience, ease, speed, access to quality aggregate reinsurance, fewer regulatory compliance issues for captive</a:t>
            </a:r>
          </a:p>
          <a:p>
            <a:r>
              <a:rPr lang="en-US" dirty="0" smtClean="0"/>
              <a:t>Direct Written Program</a:t>
            </a:r>
          </a:p>
          <a:p>
            <a:pPr lvl="1"/>
            <a:r>
              <a:rPr lang="en-US" dirty="0" smtClean="0"/>
              <a:t>Captive issues insurance policy(</a:t>
            </a:r>
            <a:r>
              <a:rPr lang="en-US" dirty="0" err="1" smtClean="0"/>
              <a:t>ies</a:t>
            </a:r>
            <a:r>
              <a:rPr lang="en-US" dirty="0" smtClean="0"/>
              <a:t>)</a:t>
            </a:r>
          </a:p>
          <a:p>
            <a:pPr lvl="1"/>
            <a:r>
              <a:rPr lang="en-US" dirty="0" smtClean="0"/>
              <a:t>Advantages are control over program, ability to tailor policy/</a:t>
            </a:r>
            <a:r>
              <a:rPr lang="en-US" dirty="0" err="1" smtClean="0"/>
              <a:t>coverages</a:t>
            </a:r>
            <a:r>
              <a:rPr lang="en-US" dirty="0" smtClean="0"/>
              <a:t> to a greater degree</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33</a:t>
            </a:fld>
            <a:endParaRPr lang="en-US">
              <a:solidFill>
                <a:prstClr val="black">
                  <a:lumMod val="65000"/>
                  <a:lumOff val="35000"/>
                </a:prstClr>
              </a:solidFill>
            </a:endParaRPr>
          </a:p>
        </p:txBody>
      </p:sp>
    </p:spTree>
    <p:extLst>
      <p:ext uri="{BB962C8B-B14F-4D97-AF65-F5344CB8AC3E}">
        <p14:creationId xmlns:p14="http://schemas.microsoft.com/office/powerpoint/2010/main" val="14356206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to Forming a Captive</a:t>
            </a:r>
            <a:endParaRPr lang="en-US" dirty="0"/>
          </a:p>
        </p:txBody>
      </p:sp>
      <p:sp>
        <p:nvSpPr>
          <p:cNvPr id="3" name="Content Placeholder 2"/>
          <p:cNvSpPr>
            <a:spLocks noGrp="1"/>
          </p:cNvSpPr>
          <p:nvPr>
            <p:ph idx="1"/>
          </p:nvPr>
        </p:nvSpPr>
        <p:spPr>
          <a:xfrm>
            <a:off x="1114424" y="2375352"/>
            <a:ext cx="7610476" cy="3890978"/>
          </a:xfrm>
        </p:spPr>
        <p:txBody>
          <a:bodyPr>
            <a:normAutofit fontScale="92500" lnSpcReduction="10000"/>
          </a:bodyPr>
          <a:lstStyle/>
          <a:p>
            <a:r>
              <a:rPr lang="en-US" dirty="0" smtClean="0"/>
              <a:t>Conduct a Feasibility Study to include:</a:t>
            </a:r>
          </a:p>
          <a:p>
            <a:pPr lvl="1"/>
            <a:r>
              <a:rPr lang="en-US" dirty="0" smtClean="0"/>
              <a:t>Cost benefit analysis</a:t>
            </a:r>
          </a:p>
          <a:p>
            <a:pPr lvl="1"/>
            <a:r>
              <a:rPr lang="en-US" dirty="0" smtClean="0"/>
              <a:t>Actuarial analysis.</a:t>
            </a:r>
          </a:p>
          <a:p>
            <a:pPr lvl="1"/>
            <a:r>
              <a:rPr lang="en-US" dirty="0" smtClean="0"/>
              <a:t>Financial projections</a:t>
            </a:r>
          </a:p>
          <a:p>
            <a:pPr lvl="1"/>
            <a:r>
              <a:rPr lang="en-US" dirty="0" smtClean="0"/>
              <a:t>Tax analysis</a:t>
            </a:r>
          </a:p>
          <a:p>
            <a:pPr lvl="1"/>
            <a:r>
              <a:rPr lang="en-US" dirty="0" smtClean="0"/>
              <a:t>Preliminary Business Plan-</a:t>
            </a:r>
          </a:p>
          <a:p>
            <a:pPr lvl="2"/>
            <a:r>
              <a:rPr lang="en-US" dirty="0" smtClean="0"/>
              <a:t>Business case</a:t>
            </a:r>
          </a:p>
          <a:p>
            <a:pPr lvl="2"/>
            <a:r>
              <a:rPr lang="en-US" dirty="0" smtClean="0"/>
              <a:t>Coverage lines, limits, rules, rates and policy types</a:t>
            </a:r>
          </a:p>
          <a:p>
            <a:pPr lvl="2"/>
            <a:r>
              <a:rPr lang="en-US" dirty="0" smtClean="0"/>
              <a:t>Captive legal structure analysis</a:t>
            </a:r>
          </a:p>
          <a:p>
            <a:pPr lvl="1"/>
            <a:r>
              <a:rPr lang="en-US" dirty="0" smtClean="0"/>
              <a:t>Review of current insurance program</a:t>
            </a:r>
          </a:p>
          <a:p>
            <a:pPr lvl="1"/>
            <a:r>
              <a:rPr lang="en-US" dirty="0" smtClean="0"/>
              <a:t>Reinsurance program</a:t>
            </a:r>
          </a:p>
          <a:p>
            <a:pPr lvl="1"/>
            <a:r>
              <a:rPr lang="en-US" dirty="0" smtClean="0"/>
              <a:t>Review of historical loss data</a:t>
            </a:r>
          </a:p>
          <a:p>
            <a:pPr lvl="2"/>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34</a:t>
            </a:fld>
            <a:endParaRPr lang="en-US">
              <a:solidFill>
                <a:prstClr val="black">
                  <a:lumMod val="65000"/>
                  <a:lumOff val="35000"/>
                </a:prstClr>
              </a:solidFill>
            </a:endParaRPr>
          </a:p>
        </p:txBody>
      </p:sp>
    </p:spTree>
    <p:extLst>
      <p:ext uri="{BB962C8B-B14F-4D97-AF65-F5344CB8AC3E}">
        <p14:creationId xmlns:p14="http://schemas.microsoft.com/office/powerpoint/2010/main" val="14247718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Makes a Good Captive Domicile</a:t>
            </a:r>
            <a:endParaRPr lang="en-US" dirty="0"/>
          </a:p>
        </p:txBody>
      </p:sp>
      <p:sp>
        <p:nvSpPr>
          <p:cNvPr id="3" name="Content Placeholder 2"/>
          <p:cNvSpPr>
            <a:spLocks noGrp="1"/>
          </p:cNvSpPr>
          <p:nvPr>
            <p:ph idx="1"/>
          </p:nvPr>
        </p:nvSpPr>
        <p:spPr>
          <a:xfrm>
            <a:off x="1114424" y="2903512"/>
            <a:ext cx="7610476" cy="3363123"/>
          </a:xfrm>
        </p:spPr>
        <p:txBody>
          <a:bodyPr/>
          <a:lstStyle/>
          <a:p>
            <a:r>
              <a:rPr lang="en-US" dirty="0" smtClean="0"/>
              <a:t>Strong state commitment to captive market</a:t>
            </a:r>
          </a:p>
          <a:p>
            <a:r>
              <a:rPr lang="en-US" dirty="0" smtClean="0"/>
              <a:t>Knowledgeable service sector</a:t>
            </a:r>
          </a:p>
          <a:p>
            <a:r>
              <a:rPr lang="en-US" dirty="0" smtClean="0"/>
              <a:t>Geography</a:t>
            </a:r>
          </a:p>
          <a:p>
            <a:r>
              <a:rPr lang="en-US" dirty="0" smtClean="0"/>
              <a:t>State-of-the-art captive law</a:t>
            </a:r>
          </a:p>
          <a:p>
            <a:r>
              <a:rPr lang="en-US" dirty="0" smtClean="0"/>
              <a:t>Strong trade group</a:t>
            </a:r>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35</a:t>
            </a:fld>
            <a:endParaRPr lang="en-US">
              <a:solidFill>
                <a:prstClr val="black">
                  <a:lumMod val="65000"/>
                  <a:lumOff val="35000"/>
                </a:prstClr>
              </a:solidFill>
            </a:endParaRPr>
          </a:p>
        </p:txBody>
      </p:sp>
    </p:spTree>
    <p:extLst>
      <p:ext uri="{BB962C8B-B14F-4D97-AF65-F5344CB8AC3E}">
        <p14:creationId xmlns:p14="http://schemas.microsoft.com/office/powerpoint/2010/main" val="17570236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Connecticut?</a:t>
            </a:r>
            <a:endParaRPr lang="en-US" dirty="0"/>
          </a:p>
        </p:txBody>
      </p:sp>
      <p:sp>
        <p:nvSpPr>
          <p:cNvPr id="3" name="Content Placeholder 2"/>
          <p:cNvSpPr>
            <a:spLocks noGrp="1"/>
          </p:cNvSpPr>
          <p:nvPr>
            <p:ph idx="1"/>
          </p:nvPr>
        </p:nvSpPr>
        <p:spPr/>
        <p:txBody>
          <a:bodyPr>
            <a:normAutofit fontScale="77500" lnSpcReduction="20000"/>
          </a:bodyPr>
          <a:lstStyle/>
          <a:p>
            <a:r>
              <a:rPr lang="en-US" dirty="0"/>
              <a:t>200+ year old heritage as the “Insurance Capital” of the </a:t>
            </a:r>
            <a:r>
              <a:rPr lang="en-US" dirty="0" smtClean="0"/>
              <a:t>U.S.</a:t>
            </a:r>
            <a:endParaRPr lang="en-US" dirty="0"/>
          </a:p>
          <a:p>
            <a:r>
              <a:rPr lang="en-US" dirty="0"/>
              <a:t>Home to more service providers, fronting carriers and reinsurers dedicated to the captive industry than almost any other US domicile</a:t>
            </a:r>
          </a:p>
          <a:p>
            <a:r>
              <a:rPr lang="en-US" dirty="0" smtClean="0"/>
              <a:t>Convenient location at the crossroads of the Northeast</a:t>
            </a:r>
            <a:endParaRPr lang="en-US" dirty="0"/>
          </a:p>
          <a:p>
            <a:r>
              <a:rPr lang="en-US" dirty="0"/>
              <a:t>State government has identified the captive marketplace as a huge growth opportunity for the state and is dedicating tremendous resources to develop Connecticut as a first class </a:t>
            </a:r>
            <a:r>
              <a:rPr lang="en-US" dirty="0" smtClean="0"/>
              <a:t>domicile</a:t>
            </a:r>
            <a:endParaRPr lang="en-US" dirty="0"/>
          </a:p>
          <a:p>
            <a:r>
              <a:rPr lang="en-US" dirty="0"/>
              <a:t>Ranks #1 in the U.S. in insurance jobs per capita</a:t>
            </a:r>
          </a:p>
          <a:p>
            <a:r>
              <a:rPr lang="en-US" dirty="0"/>
              <a:t>Ranks #1 in the U.S. in life premiums written</a:t>
            </a:r>
          </a:p>
          <a:p>
            <a:r>
              <a:rPr lang="en-US" dirty="0"/>
              <a:t>Ranks #2 in the U.S. for ALL premiums written</a:t>
            </a:r>
          </a:p>
          <a:p>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36</a:t>
            </a:fld>
            <a:endParaRPr lang="en-US">
              <a:solidFill>
                <a:prstClr val="black">
                  <a:lumMod val="65000"/>
                  <a:lumOff val="35000"/>
                </a:prstClr>
              </a:solidFill>
            </a:endParaRPr>
          </a:p>
        </p:txBody>
      </p:sp>
    </p:spTree>
    <p:extLst>
      <p:ext uri="{BB962C8B-B14F-4D97-AF65-F5344CB8AC3E}">
        <p14:creationId xmlns:p14="http://schemas.microsoft.com/office/powerpoint/2010/main" val="4177821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Connecticut?</a:t>
            </a:r>
            <a:endParaRPr lang="en-US" dirty="0"/>
          </a:p>
        </p:txBody>
      </p:sp>
      <p:sp>
        <p:nvSpPr>
          <p:cNvPr id="3" name="Content Placeholder 2"/>
          <p:cNvSpPr>
            <a:spLocks noGrp="1"/>
          </p:cNvSpPr>
          <p:nvPr>
            <p:ph idx="1"/>
          </p:nvPr>
        </p:nvSpPr>
        <p:spPr/>
        <p:txBody>
          <a:bodyPr>
            <a:normAutofit/>
          </a:bodyPr>
          <a:lstStyle/>
          <a:p>
            <a:r>
              <a:rPr lang="en-US" dirty="0" smtClean="0"/>
              <a:t>Favorable Captive Law</a:t>
            </a:r>
          </a:p>
          <a:p>
            <a:pPr lvl="1"/>
            <a:r>
              <a:rPr lang="en-US" dirty="0" smtClean="0"/>
              <a:t>Permits formation of all types of captives</a:t>
            </a:r>
          </a:p>
          <a:p>
            <a:pPr lvl="1"/>
            <a:r>
              <a:rPr lang="en-US" dirty="0" smtClean="0"/>
              <a:t>Application fees are significantly lower than many of the popular U.S. domiciles</a:t>
            </a:r>
          </a:p>
          <a:p>
            <a:pPr lvl="1"/>
            <a:r>
              <a:rPr lang="en-US" dirty="0" smtClean="0"/>
              <a:t>Competitive initial capital and surplus requirements</a:t>
            </a:r>
          </a:p>
          <a:p>
            <a:pPr lvl="1"/>
            <a:r>
              <a:rPr lang="en-US" dirty="0" smtClean="0"/>
              <a:t>Competitive annual tax rates</a:t>
            </a:r>
          </a:p>
          <a:p>
            <a:pPr lvl="2"/>
            <a:r>
              <a:rPr lang="en-US" dirty="0" smtClean="0"/>
              <a:t>Unique $7,500 credit against first year premium taxes</a:t>
            </a:r>
          </a:p>
          <a:p>
            <a:pPr lvl="1"/>
            <a:r>
              <a:rPr lang="en-US" dirty="0" smtClean="0"/>
              <a:t>Flexible annual reporting requirements</a:t>
            </a:r>
          </a:p>
          <a:p>
            <a:pPr lvl="1"/>
            <a:r>
              <a:rPr lang="en-US" dirty="0" smtClean="0"/>
              <a:t>Uniform examination schedule for all captives</a:t>
            </a:r>
          </a:p>
          <a:p>
            <a:pPr lvl="1"/>
            <a:r>
              <a:rPr lang="en-US" dirty="0" smtClean="0"/>
              <a:t>Exam costs are limited</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37</a:t>
            </a:fld>
            <a:endParaRPr lang="en-US">
              <a:solidFill>
                <a:prstClr val="black">
                  <a:lumMod val="65000"/>
                  <a:lumOff val="35000"/>
                </a:prstClr>
              </a:solidFill>
            </a:endParaRPr>
          </a:p>
        </p:txBody>
      </p:sp>
    </p:spTree>
    <p:extLst>
      <p:ext uri="{BB962C8B-B14F-4D97-AF65-F5344CB8AC3E}">
        <p14:creationId xmlns:p14="http://schemas.microsoft.com/office/powerpoint/2010/main" val="4177821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1600" dirty="0" smtClean="0"/>
              <a:t>Thomas F.X. Hodson</a:t>
            </a:r>
          </a:p>
          <a:p>
            <a:pPr marL="0" indent="0">
              <a:spcBef>
                <a:spcPts val="0"/>
              </a:spcBef>
              <a:buNone/>
            </a:pPr>
            <a:r>
              <a:rPr lang="en-US" sz="1600" dirty="0" smtClean="0"/>
              <a:t>Connecticut Captive Insurance Association</a:t>
            </a:r>
          </a:p>
          <a:p>
            <a:pPr marL="0" indent="0">
              <a:spcBef>
                <a:spcPts val="0"/>
              </a:spcBef>
              <a:buNone/>
            </a:pPr>
            <a:r>
              <a:rPr lang="en-US" sz="1600" dirty="0" smtClean="0">
                <a:hlinkClick r:id="rId2"/>
              </a:rPr>
              <a:t>tfxhodson@ConnCaptives.org</a:t>
            </a:r>
            <a:endParaRPr lang="en-US" sz="1600" dirty="0" smtClean="0"/>
          </a:p>
          <a:p>
            <a:pPr marL="0" indent="0">
              <a:spcBef>
                <a:spcPts val="0"/>
              </a:spcBef>
              <a:buNone/>
            </a:pPr>
            <a:endParaRPr lang="en-US" sz="1600" dirty="0" smtClean="0"/>
          </a:p>
          <a:p>
            <a:pPr marL="0" indent="0">
              <a:spcBef>
                <a:spcPts val="0"/>
              </a:spcBef>
              <a:buNone/>
            </a:pPr>
            <a:r>
              <a:rPr lang="en-US" sz="1600" dirty="0" smtClean="0"/>
              <a:t>Charter Risk Management Services, LLC</a:t>
            </a:r>
          </a:p>
          <a:p>
            <a:pPr marL="0" indent="0">
              <a:spcBef>
                <a:spcPts val="0"/>
              </a:spcBef>
              <a:buNone/>
            </a:pPr>
            <a:r>
              <a:rPr lang="en-US" sz="1600" dirty="0" smtClean="0">
                <a:hlinkClick r:id="rId3"/>
              </a:rPr>
              <a:t>tfxhodson@charterriskmanagement.com</a:t>
            </a:r>
            <a:endParaRPr lang="en-US" sz="1600" dirty="0" smtClean="0"/>
          </a:p>
          <a:p>
            <a:pPr marL="0" indent="0">
              <a:spcBef>
                <a:spcPts val="0"/>
              </a:spcBef>
              <a:buNone/>
            </a:pPr>
            <a:endParaRPr lang="en-US" sz="1600" dirty="0"/>
          </a:p>
          <a:p>
            <a:pPr marL="0" indent="0">
              <a:spcBef>
                <a:spcPts val="0"/>
              </a:spcBef>
              <a:buNone/>
            </a:pPr>
            <a:r>
              <a:rPr lang="en-US" sz="1600" dirty="0" smtClean="0"/>
              <a:t>(860)614-3656</a:t>
            </a:r>
          </a:p>
          <a:p>
            <a:pPr marL="0" indent="0">
              <a:spcBef>
                <a:spcPts val="0"/>
              </a:spcBef>
              <a:buNone/>
            </a:pPr>
            <a:endParaRPr lang="en-US" sz="1600" dirty="0"/>
          </a:p>
          <a:p>
            <a:pPr marL="0" indent="0">
              <a:spcBef>
                <a:spcPts val="0"/>
              </a:spcBef>
              <a:buNone/>
            </a:pPr>
            <a:r>
              <a:rPr lang="en-US" sz="1600" dirty="0" smtClean="0"/>
              <a:t>Gregory V. </a:t>
            </a:r>
            <a:r>
              <a:rPr lang="en-US" sz="1600" dirty="0" err="1" smtClean="0"/>
              <a:t>Serio</a:t>
            </a:r>
            <a:endParaRPr lang="en-US" sz="1600" dirty="0" smtClean="0"/>
          </a:p>
          <a:p>
            <a:pPr marL="0" indent="0">
              <a:spcBef>
                <a:spcPts val="0"/>
              </a:spcBef>
              <a:buNone/>
            </a:pPr>
            <a:r>
              <a:rPr lang="en-US" sz="1600" dirty="0" smtClean="0"/>
              <a:t>Charter Risk Management Services, LLC</a:t>
            </a:r>
          </a:p>
          <a:p>
            <a:pPr marL="0" indent="0">
              <a:spcBef>
                <a:spcPts val="0"/>
              </a:spcBef>
              <a:buNone/>
            </a:pPr>
            <a:r>
              <a:rPr lang="en-US" sz="1600" dirty="0" smtClean="0">
                <a:hlinkClick r:id="rId4"/>
              </a:rPr>
              <a:t>gserio@charterriskmanagement.com</a:t>
            </a:r>
            <a:endParaRPr lang="en-US" sz="1600" dirty="0" smtClean="0"/>
          </a:p>
          <a:p>
            <a:pPr marL="0" indent="0">
              <a:spcBef>
                <a:spcPts val="0"/>
              </a:spcBef>
              <a:buNone/>
            </a:pPr>
            <a:endParaRPr lang="en-US" sz="1600" dirty="0"/>
          </a:p>
          <a:p>
            <a:pPr marL="0" indent="0">
              <a:spcBef>
                <a:spcPts val="0"/>
              </a:spcBef>
              <a:buNone/>
            </a:pPr>
            <a:r>
              <a:rPr lang="en-US" sz="1600" dirty="0" smtClean="0"/>
              <a:t>(518) 426-3480</a:t>
            </a:r>
            <a:endParaRPr lang="en-US" sz="1600"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38</a:t>
            </a:fld>
            <a:endParaRPr lang="en-US">
              <a:solidFill>
                <a:prstClr val="black">
                  <a:lumMod val="65000"/>
                  <a:lumOff val="35000"/>
                </a:prstClr>
              </a:solidFill>
            </a:endParaRPr>
          </a:p>
        </p:txBody>
      </p:sp>
    </p:spTree>
    <p:extLst>
      <p:ext uri="{BB962C8B-B14F-4D97-AF65-F5344CB8AC3E}">
        <p14:creationId xmlns:p14="http://schemas.microsoft.com/office/powerpoint/2010/main" val="40918066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10" y="1828800"/>
            <a:ext cx="8229600" cy="4297369"/>
          </a:xfrm>
        </p:spPr>
        <p:txBody>
          <a:bodyPr/>
          <a:lstStyle/>
          <a:p>
            <a:pPr algn="ctr">
              <a:buNone/>
            </a:pPr>
            <a:r>
              <a:rPr lang="en-US" sz="5500" b="1" dirty="0" smtClean="0"/>
              <a:t>Commissioner </a:t>
            </a:r>
          </a:p>
          <a:p>
            <a:pPr algn="ctr">
              <a:buNone/>
            </a:pPr>
            <a:r>
              <a:rPr lang="en-US" sz="5500" b="1" dirty="0" smtClean="0"/>
              <a:t>Catherine Smith</a:t>
            </a:r>
          </a:p>
          <a:p>
            <a:pPr algn="ctr">
              <a:buNone/>
            </a:pPr>
            <a:r>
              <a:rPr lang="en-US" dirty="0" smtClean="0"/>
              <a:t>Connecticut Department of Economic &amp; Community Development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p:spPr>
        <p:txBody>
          <a:bodyPr>
            <a:normAutofit fontScale="90000"/>
          </a:bodyPr>
          <a:lstStyle/>
          <a:p>
            <a:r>
              <a:rPr lang="en-US" sz="6700" dirty="0" smtClean="0"/>
              <a:t>    Captives and Taxes</a:t>
            </a:r>
            <a:r>
              <a:rPr lang="en-US" sz="8000" dirty="0" smtClean="0"/>
              <a:t/>
            </a:r>
            <a:br>
              <a:rPr lang="en-US" sz="8000" dirty="0" smtClean="0"/>
            </a:br>
            <a:r>
              <a:rPr lang="en-US" dirty="0"/>
              <a:t/>
            </a:r>
            <a:br>
              <a:rPr lang="en-US" dirty="0"/>
            </a:br>
            <a:r>
              <a:rPr lang="en-US" dirty="0" smtClean="0"/>
              <a:t>      Everything You Need To Know</a:t>
            </a:r>
            <a:br>
              <a:rPr lang="en-US" dirty="0" smtClean="0"/>
            </a:br>
            <a:r>
              <a:rPr lang="en-US" dirty="0" smtClean="0"/>
              <a:t>          (in 20 minutes or less)</a:t>
            </a:r>
            <a:endParaRPr lang="en-US" dirty="0"/>
          </a:p>
        </p:txBody>
      </p:sp>
      <p:sp>
        <p:nvSpPr>
          <p:cNvPr id="3" name="Subtitle 2"/>
          <p:cNvSpPr>
            <a:spLocks noGrp="1"/>
          </p:cNvSpPr>
          <p:nvPr>
            <p:ph type="subTitle" idx="1"/>
          </p:nvPr>
        </p:nvSpPr>
        <p:spPr>
          <a:xfrm>
            <a:off x="1066800" y="4724400"/>
            <a:ext cx="6705600" cy="1371600"/>
          </a:xfrm>
        </p:spPr>
        <p:txBody>
          <a:bodyPr>
            <a:normAutofit fontScale="25000" lnSpcReduction="20000"/>
          </a:bodyPr>
          <a:lstStyle/>
          <a:p>
            <a:pPr algn="l">
              <a:defRPr/>
            </a:pPr>
            <a:r>
              <a:rPr lang="en-US" sz="5600" dirty="0">
                <a:solidFill>
                  <a:schemeClr val="tx2"/>
                </a:solidFill>
              </a:rPr>
              <a:t>Presented by:</a:t>
            </a:r>
          </a:p>
          <a:p>
            <a:pPr algn="l">
              <a:defRPr/>
            </a:pPr>
            <a:endParaRPr lang="en-US" sz="4000" dirty="0">
              <a:solidFill>
                <a:schemeClr val="accent2">
                  <a:lumMod val="50000"/>
                </a:schemeClr>
              </a:solidFill>
            </a:endParaRPr>
          </a:p>
          <a:p>
            <a:pPr algn="l">
              <a:defRPr/>
            </a:pPr>
            <a:r>
              <a:rPr lang="en-US" sz="5600" b="1" dirty="0" smtClean="0">
                <a:solidFill>
                  <a:srgbClr val="002060"/>
                </a:solidFill>
              </a:rPr>
              <a:t>Richard Buggy, J.D., LL.M., </a:t>
            </a:r>
            <a:r>
              <a:rPr lang="en-US" sz="5600" b="1" dirty="0">
                <a:solidFill>
                  <a:srgbClr val="002060"/>
                </a:solidFill>
              </a:rPr>
              <a:t>CPA</a:t>
            </a:r>
          </a:p>
          <a:p>
            <a:pPr algn="l">
              <a:defRPr/>
            </a:pPr>
            <a:r>
              <a:rPr lang="en-US" sz="5600" b="1" dirty="0" smtClean="0">
                <a:solidFill>
                  <a:srgbClr val="002060"/>
                </a:solidFill>
              </a:rPr>
              <a:t>Saslow </a:t>
            </a:r>
            <a:r>
              <a:rPr lang="en-US" sz="5600" b="1" dirty="0">
                <a:solidFill>
                  <a:srgbClr val="002060"/>
                </a:solidFill>
              </a:rPr>
              <a:t>Lufkin &amp; Buggy, LLP</a:t>
            </a:r>
          </a:p>
          <a:p>
            <a:pPr algn="l">
              <a:defRPr/>
            </a:pPr>
            <a:endParaRPr lang="en-US" sz="1600" dirty="0">
              <a:solidFill>
                <a:schemeClr val="bg2">
                  <a:lumMod val="50000"/>
                </a:schemeClr>
              </a:solidFill>
            </a:endParaRPr>
          </a:p>
          <a:p>
            <a:pPr algn="l">
              <a:defRPr/>
            </a:pPr>
            <a:r>
              <a:rPr lang="en-US" sz="5600" dirty="0" smtClean="0">
                <a:solidFill>
                  <a:schemeClr val="tx2"/>
                </a:solidFill>
              </a:rPr>
              <a:t>October 5, 2012</a:t>
            </a:r>
            <a:endParaRPr lang="en-US" sz="5600" dirty="0">
              <a:solidFill>
                <a:schemeClr val="tx2"/>
              </a:solidFill>
            </a:endParaRPr>
          </a:p>
          <a:p>
            <a:endParaRPr lang="en-US" dirty="0" smtClean="0"/>
          </a:p>
          <a:p>
            <a:endParaRPr lang="en-US" dirty="0"/>
          </a:p>
        </p:txBody>
      </p:sp>
      <p:sp>
        <p:nvSpPr>
          <p:cNvPr id="4" name="TextBox 3"/>
          <p:cNvSpPr txBox="1"/>
          <p:nvPr/>
        </p:nvSpPr>
        <p:spPr>
          <a:xfrm>
            <a:off x="5105409" y="5562600"/>
            <a:ext cx="5698026" cy="369332"/>
          </a:xfrm>
          <a:prstGeom prst="rect">
            <a:avLst/>
          </a:prstGeom>
          <a:noFill/>
        </p:spPr>
        <p:txBody>
          <a:bodyPr wrap="square" rtlCol="0">
            <a:spAutoFit/>
          </a:bodyPr>
          <a:lstStyle/>
          <a:p>
            <a:r>
              <a:rPr lang="en-US" dirty="0" smtClean="0">
                <a:solidFill>
                  <a:prstClr val="black"/>
                </a:solidFill>
              </a:rPr>
              <a:t> </a:t>
            </a:r>
            <a:r>
              <a:rPr lang="en-US" dirty="0" smtClean="0">
                <a:solidFill>
                  <a:srgbClr val="1F497D"/>
                </a:solidFill>
              </a:rPr>
              <a:t>Captive Insurance Symposium</a:t>
            </a:r>
            <a:endParaRPr lang="en-US" dirty="0">
              <a:solidFill>
                <a:srgbClr val="1F497D"/>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Discussion Highlights</a:t>
            </a:r>
            <a:endParaRPr lang="en-US" sz="5400" dirty="0"/>
          </a:p>
        </p:txBody>
      </p:sp>
      <p:sp>
        <p:nvSpPr>
          <p:cNvPr id="3" name="Content Placeholder 2"/>
          <p:cNvSpPr>
            <a:spLocks noGrp="1"/>
          </p:cNvSpPr>
          <p:nvPr>
            <p:ph idx="1"/>
          </p:nvPr>
        </p:nvSpPr>
        <p:spPr/>
        <p:txBody>
          <a:bodyPr/>
          <a:lstStyle/>
          <a:p>
            <a:pPr>
              <a:buNone/>
            </a:pPr>
            <a:endParaRPr lang="en-US" sz="1400" dirty="0" smtClean="0"/>
          </a:p>
          <a:p>
            <a:r>
              <a:rPr lang="en-US" dirty="0" smtClean="0"/>
              <a:t>Where’s the Action?</a:t>
            </a:r>
          </a:p>
          <a:p>
            <a:pPr>
              <a:buNone/>
            </a:pPr>
            <a:endParaRPr lang="en-US" sz="400" dirty="0" smtClean="0"/>
          </a:p>
          <a:p>
            <a:r>
              <a:rPr lang="en-US" dirty="0" smtClean="0"/>
              <a:t>Basic Captive Tax Concepts</a:t>
            </a:r>
          </a:p>
          <a:p>
            <a:pPr>
              <a:buNone/>
            </a:pPr>
            <a:endParaRPr lang="en-US" sz="400" dirty="0" smtClean="0"/>
          </a:p>
          <a:p>
            <a:r>
              <a:rPr lang="en-US" dirty="0" smtClean="0"/>
              <a:t>IRS Perspectives </a:t>
            </a:r>
          </a:p>
          <a:p>
            <a:pPr>
              <a:buNone/>
            </a:pPr>
            <a:endParaRPr lang="en-US" sz="400" dirty="0" smtClean="0"/>
          </a:p>
          <a:p>
            <a:r>
              <a:rPr lang="en-US" dirty="0" smtClean="0"/>
              <a:t>State Taxes and Captives</a:t>
            </a:r>
          </a:p>
          <a:p>
            <a:pPr>
              <a:buNone/>
            </a:pPr>
            <a:endParaRPr lang="en-US" sz="400" dirty="0" smtClean="0"/>
          </a:p>
          <a:p>
            <a:r>
              <a:rPr lang="en-US" dirty="0" smtClean="0"/>
              <a:t>Impact of Dodd-Frank on Captives</a:t>
            </a:r>
          </a:p>
          <a:p>
            <a:pPr>
              <a:buNone/>
            </a:pPr>
            <a:endParaRPr lang="en-US" sz="400" dirty="0" smtClean="0"/>
          </a:p>
          <a:p>
            <a:r>
              <a:rPr lang="en-US" dirty="0" smtClean="0"/>
              <a:t>Other Tax Trends and Topics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Where’s the Action?</a:t>
            </a:r>
            <a:endParaRPr lang="en-US" sz="5400" dirty="0"/>
          </a:p>
        </p:txBody>
      </p:sp>
      <p:sp>
        <p:nvSpPr>
          <p:cNvPr id="3" name="Content Placeholder 2"/>
          <p:cNvSpPr>
            <a:spLocks noGrp="1"/>
          </p:cNvSpPr>
          <p:nvPr>
            <p:ph idx="1"/>
          </p:nvPr>
        </p:nvSpPr>
        <p:spPr/>
        <p:txBody>
          <a:bodyPr/>
          <a:lstStyle/>
          <a:p>
            <a:endParaRPr lang="en-US" dirty="0" smtClean="0"/>
          </a:p>
          <a:p>
            <a:r>
              <a:rPr lang="en-US" sz="3600" dirty="0" smtClean="0"/>
              <a:t>Single Parent Captives</a:t>
            </a:r>
          </a:p>
          <a:p>
            <a:endParaRPr lang="en-US" sz="1800" dirty="0"/>
          </a:p>
          <a:p>
            <a:r>
              <a:rPr lang="en-US" sz="3600" dirty="0" smtClean="0"/>
              <a:t>Group &amp; Association Captives</a:t>
            </a:r>
          </a:p>
          <a:p>
            <a:endParaRPr lang="en-US" sz="1800" dirty="0"/>
          </a:p>
          <a:p>
            <a:r>
              <a:rPr lang="en-US" sz="3600" dirty="0" smtClean="0"/>
              <a:t>Small &amp; Special Purpose Captives</a:t>
            </a:r>
          </a:p>
          <a:p>
            <a:endParaRPr lang="en-US" sz="1800" dirty="0"/>
          </a:p>
          <a:p>
            <a:r>
              <a:rPr lang="en-US" sz="3600" dirty="0" smtClean="0"/>
              <a:t>Cell Captives &amp; “Series” Captives</a:t>
            </a:r>
            <a:endParaRPr lang="en-US" sz="3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Basic Concepts</a:t>
            </a:r>
            <a:endParaRPr lang="en-US" sz="5400" dirty="0"/>
          </a:p>
        </p:txBody>
      </p:sp>
      <p:sp>
        <p:nvSpPr>
          <p:cNvPr id="3" name="Content Placeholder 2"/>
          <p:cNvSpPr>
            <a:spLocks noGrp="1"/>
          </p:cNvSpPr>
          <p:nvPr>
            <p:ph idx="1"/>
          </p:nvPr>
        </p:nvSpPr>
        <p:spPr/>
        <p:txBody>
          <a:bodyPr/>
          <a:lstStyle/>
          <a:p>
            <a:endParaRPr lang="en-US" dirty="0" smtClean="0"/>
          </a:p>
          <a:p>
            <a:r>
              <a:rPr lang="en-US" sz="3400" dirty="0" smtClean="0"/>
              <a:t>Tax Advantages of Captives</a:t>
            </a:r>
          </a:p>
          <a:p>
            <a:endParaRPr lang="en-US" sz="1400" dirty="0"/>
          </a:p>
          <a:p>
            <a:r>
              <a:rPr lang="en-US" sz="3400" dirty="0" smtClean="0"/>
              <a:t>Is it “Insurance”?</a:t>
            </a:r>
          </a:p>
          <a:p>
            <a:endParaRPr lang="en-US" sz="1400" dirty="0"/>
          </a:p>
          <a:p>
            <a:r>
              <a:rPr lang="en-US" sz="3400" dirty="0" smtClean="0"/>
              <a:t>Risk Shifting &amp; Risk Distribution</a:t>
            </a:r>
          </a:p>
          <a:p>
            <a:endParaRPr lang="en-US" sz="1400" dirty="0" smtClean="0"/>
          </a:p>
          <a:p>
            <a:r>
              <a:rPr lang="en-US" sz="3400" dirty="0" smtClean="0"/>
              <a:t>Pure “Self Insurance” Distinguished</a:t>
            </a:r>
          </a:p>
          <a:p>
            <a:endParaRPr lang="en-US" sz="600" dirty="0" smtClean="0"/>
          </a:p>
          <a:p>
            <a:pPr>
              <a:buNone/>
            </a:pPr>
            <a:endParaRPr lang="en-US" sz="3400" dirty="0" smtClean="0"/>
          </a:p>
          <a:p>
            <a:endParaRPr lang="en-US" dirty="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4800" dirty="0" smtClean="0"/>
              <a:t>Tax Advantages &amp; Benefits</a:t>
            </a:r>
            <a:endParaRPr lang="en-US" sz="4800" dirty="0"/>
          </a:p>
        </p:txBody>
      </p:sp>
      <p:sp>
        <p:nvSpPr>
          <p:cNvPr id="3" name="Content Placeholder 2"/>
          <p:cNvSpPr>
            <a:spLocks noGrp="1"/>
          </p:cNvSpPr>
          <p:nvPr>
            <p:ph idx="1"/>
          </p:nvPr>
        </p:nvSpPr>
        <p:spPr/>
        <p:txBody>
          <a:bodyPr/>
          <a:lstStyle/>
          <a:p>
            <a:endParaRPr lang="en-US" dirty="0" smtClean="0"/>
          </a:p>
          <a:p>
            <a:r>
              <a:rPr lang="en-US" sz="3400" dirty="0" smtClean="0"/>
              <a:t>Deduction of Premiums Paid</a:t>
            </a:r>
          </a:p>
          <a:p>
            <a:endParaRPr lang="en-US" sz="2200" dirty="0"/>
          </a:p>
          <a:p>
            <a:r>
              <a:rPr lang="en-US" sz="3400" dirty="0" smtClean="0"/>
              <a:t>Deduction for Loss Reserves</a:t>
            </a:r>
          </a:p>
          <a:p>
            <a:endParaRPr lang="en-US" sz="2200" dirty="0"/>
          </a:p>
          <a:p>
            <a:r>
              <a:rPr lang="en-US" sz="3400" dirty="0" smtClean="0"/>
              <a:t>State Income Tax Relief</a:t>
            </a:r>
          </a:p>
          <a:p>
            <a:endParaRPr lang="en-US" sz="2200" dirty="0" smtClean="0"/>
          </a:p>
          <a:p>
            <a:r>
              <a:rPr lang="en-US" sz="3400" dirty="0" smtClean="0"/>
              <a:t>Small Insurance Company Benefits</a:t>
            </a:r>
          </a:p>
          <a:p>
            <a:endParaRPr lang="en-US" dirty="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Is it “Insurance”?</a:t>
            </a:r>
            <a:endParaRPr lang="en-US" sz="5400"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3500" dirty="0" smtClean="0"/>
              <a:t>State Regulation </a:t>
            </a:r>
            <a:r>
              <a:rPr lang="en-US" sz="3500" b="1" dirty="0" smtClean="0"/>
              <a:t>NOT</a:t>
            </a:r>
            <a:r>
              <a:rPr lang="en-US" sz="3500" dirty="0" smtClean="0"/>
              <a:t> Determinative</a:t>
            </a:r>
          </a:p>
          <a:p>
            <a:pPr>
              <a:buNone/>
            </a:pPr>
            <a:endParaRPr lang="en-US" sz="1100" dirty="0" smtClean="0"/>
          </a:p>
          <a:p>
            <a:r>
              <a:rPr lang="en-US" sz="3500" dirty="0" smtClean="0"/>
              <a:t>Starting Point: </a:t>
            </a:r>
          </a:p>
          <a:p>
            <a:pPr>
              <a:buNone/>
            </a:pPr>
            <a:endParaRPr lang="en-US" sz="600" dirty="0" smtClean="0"/>
          </a:p>
          <a:p>
            <a:pPr lvl="1">
              <a:buFont typeface="Wingdings" pitchFamily="2" charset="2"/>
              <a:buChar char="v"/>
            </a:pPr>
            <a:r>
              <a:rPr lang="en-US" dirty="0"/>
              <a:t> </a:t>
            </a:r>
            <a:r>
              <a:rPr lang="en-US" dirty="0" smtClean="0"/>
              <a:t> </a:t>
            </a:r>
            <a:r>
              <a:rPr lang="en-US" sz="3200" dirty="0" smtClean="0"/>
              <a:t>Legitimate Business Purposes</a:t>
            </a:r>
          </a:p>
          <a:p>
            <a:pPr lvl="1">
              <a:buFont typeface="Wingdings" pitchFamily="2" charset="2"/>
              <a:buChar char="v"/>
            </a:pPr>
            <a:r>
              <a:rPr lang="en-US" dirty="0" smtClean="0"/>
              <a:t>  </a:t>
            </a:r>
            <a:r>
              <a:rPr lang="en-US" sz="3200" dirty="0" smtClean="0"/>
              <a:t>Legitimate Risk Management Needs</a:t>
            </a:r>
          </a:p>
          <a:p>
            <a:pPr lvl="1">
              <a:buFont typeface="Wingdings" pitchFamily="2" charset="2"/>
              <a:buChar char="v"/>
            </a:pPr>
            <a:r>
              <a:rPr lang="en-US" dirty="0" smtClean="0"/>
              <a:t>  </a:t>
            </a:r>
            <a:r>
              <a:rPr lang="en-US" sz="3200" dirty="0" smtClean="0"/>
              <a:t>Feasibility Study</a:t>
            </a:r>
          </a:p>
          <a:p>
            <a:pPr>
              <a:buNone/>
            </a:pPr>
            <a:endParaRPr lang="en-US" sz="800" dirty="0" smtClean="0"/>
          </a:p>
          <a:p>
            <a:r>
              <a:rPr lang="en-US" dirty="0" smtClean="0"/>
              <a:t>Acts Like an Insurance Company</a:t>
            </a:r>
          </a:p>
          <a:p>
            <a:pPr>
              <a:buNone/>
            </a:pPr>
            <a:endParaRPr lang="en-US" sz="800" dirty="0" smtClean="0"/>
          </a:p>
          <a:p>
            <a:r>
              <a:rPr lang="en-US" dirty="0" smtClean="0"/>
              <a:t>The “More-Than-Half” Test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Is it “Insurance”?</a:t>
            </a:r>
            <a:endParaRPr lang="en-US" sz="5400" dirty="0"/>
          </a:p>
        </p:txBody>
      </p:sp>
      <p:sp>
        <p:nvSpPr>
          <p:cNvPr id="3" name="Content Placeholder 2"/>
          <p:cNvSpPr>
            <a:spLocks noGrp="1"/>
          </p:cNvSpPr>
          <p:nvPr>
            <p:ph idx="1"/>
          </p:nvPr>
        </p:nvSpPr>
        <p:spPr/>
        <p:txBody>
          <a:bodyPr>
            <a:normAutofit fontScale="55000" lnSpcReduction="20000"/>
          </a:bodyPr>
          <a:lstStyle/>
          <a:p>
            <a:endParaRPr lang="en-US" b="1" dirty="0" smtClean="0"/>
          </a:p>
          <a:p>
            <a:r>
              <a:rPr lang="en-US" sz="5200" b="1" dirty="0" smtClean="0"/>
              <a:t> </a:t>
            </a:r>
            <a:r>
              <a:rPr lang="en-US" sz="7300" b="1" dirty="0" smtClean="0"/>
              <a:t>Risk Shifting </a:t>
            </a:r>
          </a:p>
          <a:p>
            <a:pPr>
              <a:buNone/>
            </a:pPr>
            <a:endParaRPr lang="en-US" sz="1200" dirty="0" smtClean="0"/>
          </a:p>
          <a:p>
            <a:pPr lvl="1">
              <a:buFont typeface="Wingdings" pitchFamily="2" charset="2"/>
              <a:buChar char="Ø"/>
            </a:pPr>
            <a:r>
              <a:rPr lang="en-US" sz="4600" dirty="0" smtClean="0"/>
              <a:t> </a:t>
            </a:r>
            <a:r>
              <a:rPr lang="en-US" sz="5800" dirty="0" smtClean="0"/>
              <a:t>Someone Else Paying Your Loss</a:t>
            </a:r>
          </a:p>
          <a:p>
            <a:pPr lvl="1">
              <a:buNone/>
            </a:pPr>
            <a:endParaRPr lang="en-US" sz="900" dirty="0" smtClean="0"/>
          </a:p>
          <a:p>
            <a:pPr lvl="1">
              <a:buFont typeface="Wingdings" pitchFamily="2" charset="2"/>
              <a:buChar char="Ø"/>
            </a:pPr>
            <a:r>
              <a:rPr lang="en-US" sz="4600" dirty="0" smtClean="0"/>
              <a:t> </a:t>
            </a:r>
            <a:r>
              <a:rPr lang="en-US" sz="5800" dirty="0" smtClean="0"/>
              <a:t>Risk Shifting Among Related Parties </a:t>
            </a:r>
          </a:p>
          <a:p>
            <a:pPr>
              <a:buNone/>
            </a:pPr>
            <a:r>
              <a:rPr lang="en-US" dirty="0"/>
              <a:t> </a:t>
            </a:r>
            <a:r>
              <a:rPr lang="en-US" dirty="0" smtClean="0"/>
              <a:t>                        </a:t>
            </a:r>
          </a:p>
          <a:p>
            <a:r>
              <a:rPr lang="en-US" sz="5200" b="1" dirty="0" smtClean="0"/>
              <a:t> </a:t>
            </a:r>
            <a:r>
              <a:rPr lang="en-US" sz="7300" b="1" dirty="0" smtClean="0"/>
              <a:t>Risk Distribution </a:t>
            </a:r>
          </a:p>
          <a:p>
            <a:pPr>
              <a:buNone/>
            </a:pPr>
            <a:endParaRPr lang="en-US" sz="800" dirty="0"/>
          </a:p>
          <a:p>
            <a:pPr lvl="1">
              <a:buFont typeface="Wingdings" pitchFamily="2" charset="2"/>
              <a:buChar char="Ø"/>
            </a:pPr>
            <a:r>
              <a:rPr lang="en-US" sz="5100" dirty="0" smtClean="0"/>
              <a:t> </a:t>
            </a:r>
            <a:r>
              <a:rPr lang="en-US" sz="5800" dirty="0" smtClean="0"/>
              <a:t>Sufficient Number of Insured Parties</a:t>
            </a:r>
          </a:p>
          <a:p>
            <a:pPr lvl="1">
              <a:buNone/>
            </a:pPr>
            <a:endParaRPr lang="en-US" sz="900" dirty="0" smtClean="0"/>
          </a:p>
          <a:p>
            <a:pPr lvl="1">
              <a:buFont typeface="Wingdings" pitchFamily="2" charset="2"/>
              <a:buChar char="Ø"/>
            </a:pPr>
            <a:r>
              <a:rPr lang="en-US" sz="5100" dirty="0"/>
              <a:t> </a:t>
            </a:r>
            <a:r>
              <a:rPr lang="en-US" sz="5800" dirty="0" smtClean="0"/>
              <a:t>How Many?</a:t>
            </a:r>
          </a:p>
          <a:p>
            <a:pPr lvl="1">
              <a:buNone/>
            </a:pPr>
            <a:endParaRPr lang="en-US" dirty="0" smtClean="0"/>
          </a:p>
          <a:p>
            <a:pPr>
              <a:buNone/>
            </a:pPr>
            <a:r>
              <a:rPr lang="en-US" dirty="0"/>
              <a:t> </a:t>
            </a:r>
            <a:r>
              <a:rPr lang="en-US" dirty="0" smtClean="0"/>
              <a:t>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IRS Perspectives </a:t>
            </a:r>
            <a:endParaRPr lang="en-US" sz="5400" dirty="0"/>
          </a:p>
        </p:txBody>
      </p:sp>
      <p:sp>
        <p:nvSpPr>
          <p:cNvPr id="3" name="Content Placeholder 2"/>
          <p:cNvSpPr>
            <a:spLocks noGrp="1"/>
          </p:cNvSpPr>
          <p:nvPr>
            <p:ph idx="1"/>
          </p:nvPr>
        </p:nvSpPr>
        <p:spPr/>
        <p:txBody>
          <a:bodyPr>
            <a:normAutofit/>
          </a:bodyPr>
          <a:lstStyle/>
          <a:p>
            <a:endParaRPr lang="en-US" sz="1400" dirty="0" smtClean="0"/>
          </a:p>
          <a:p>
            <a:r>
              <a:rPr lang="en-US" dirty="0" smtClean="0"/>
              <a:t>1970s, 1980s and 1990s:  </a:t>
            </a:r>
          </a:p>
          <a:p>
            <a:pPr>
              <a:buNone/>
            </a:pPr>
            <a:r>
              <a:rPr lang="en-US" sz="3000" b="1" dirty="0" smtClean="0"/>
              <a:t>          </a:t>
            </a:r>
            <a:r>
              <a:rPr lang="en-US" b="1" dirty="0" smtClean="0"/>
              <a:t>“Economic Family” </a:t>
            </a:r>
            <a:r>
              <a:rPr lang="en-US" dirty="0" smtClean="0"/>
              <a:t>Theory</a:t>
            </a:r>
          </a:p>
          <a:p>
            <a:pPr>
              <a:buNone/>
            </a:pPr>
            <a:endParaRPr lang="en-US" sz="1200" dirty="0" smtClean="0"/>
          </a:p>
          <a:p>
            <a:r>
              <a:rPr lang="en-US" dirty="0" smtClean="0"/>
              <a:t>Revenue Ruling 2001-31: Concession</a:t>
            </a:r>
          </a:p>
          <a:p>
            <a:endParaRPr lang="en-US" sz="1200" dirty="0" smtClean="0"/>
          </a:p>
          <a:p>
            <a:r>
              <a:rPr lang="en-US" dirty="0" smtClean="0"/>
              <a:t>IRS “Safe-Harbor” Rulings</a:t>
            </a:r>
          </a:p>
          <a:p>
            <a:endParaRPr lang="en-US" sz="1200" dirty="0"/>
          </a:p>
          <a:p>
            <a:r>
              <a:rPr lang="en-US" sz="3000" dirty="0" smtClean="0"/>
              <a:t>Proliferation of Captives (2002 –present)</a:t>
            </a:r>
          </a:p>
          <a:p>
            <a:endParaRPr lang="en-US" sz="1200" dirty="0"/>
          </a:p>
          <a:p>
            <a:r>
              <a:rPr lang="en-US" dirty="0" smtClean="0"/>
              <a:t>Current Battleground</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State Taxes</a:t>
            </a:r>
            <a:endParaRPr lang="en-US" sz="5400" dirty="0"/>
          </a:p>
        </p:txBody>
      </p:sp>
      <p:sp>
        <p:nvSpPr>
          <p:cNvPr id="3" name="Content Placeholder 2"/>
          <p:cNvSpPr>
            <a:spLocks noGrp="1"/>
          </p:cNvSpPr>
          <p:nvPr>
            <p:ph idx="1"/>
          </p:nvPr>
        </p:nvSpPr>
        <p:spPr/>
        <p:txBody>
          <a:bodyPr/>
          <a:lstStyle/>
          <a:p>
            <a:pPr>
              <a:buNone/>
            </a:pPr>
            <a:endParaRPr lang="en-US" sz="1200" dirty="0" smtClean="0"/>
          </a:p>
          <a:p>
            <a:r>
              <a:rPr lang="en-US" dirty="0" smtClean="0"/>
              <a:t>State Premium Taxes </a:t>
            </a:r>
          </a:p>
          <a:p>
            <a:pPr>
              <a:buNone/>
            </a:pPr>
            <a:endParaRPr lang="en-US" sz="1200" dirty="0" smtClean="0"/>
          </a:p>
          <a:p>
            <a:r>
              <a:rPr lang="en-US" sz="3100" dirty="0" smtClean="0"/>
              <a:t>Premium Taxes “In Lieu of” Other Taxes</a:t>
            </a:r>
          </a:p>
          <a:p>
            <a:pPr>
              <a:buNone/>
            </a:pPr>
            <a:endParaRPr lang="en-US" sz="1200" dirty="0" smtClean="0"/>
          </a:p>
          <a:p>
            <a:r>
              <a:rPr lang="en-US" sz="3100" dirty="0" smtClean="0"/>
              <a:t>Connecticut Premium Tax on Captives</a:t>
            </a:r>
          </a:p>
          <a:p>
            <a:pPr>
              <a:buNone/>
            </a:pPr>
            <a:endParaRPr lang="en-US" sz="1200" dirty="0" smtClean="0"/>
          </a:p>
          <a:p>
            <a:r>
              <a:rPr lang="en-US" sz="3100" dirty="0" smtClean="0"/>
              <a:t>Connecticut Investment Incentives</a:t>
            </a:r>
          </a:p>
          <a:p>
            <a:pPr>
              <a:buNone/>
            </a:pPr>
            <a:endParaRPr lang="en-US" sz="1200" dirty="0" smtClean="0"/>
          </a:p>
          <a:p>
            <a:r>
              <a:rPr lang="en-US" sz="3100" dirty="0" smtClean="0"/>
              <a:t>Self-Procurement Taxes</a:t>
            </a:r>
            <a:endParaRPr lang="en-US" sz="31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5400" dirty="0" smtClean="0"/>
              <a:t>Dodd-Frank Act</a:t>
            </a:r>
            <a:endParaRPr lang="en-US" sz="5400"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Nonadmitted and Reinsurance Reform Act of 2010 (“NRRA”)</a:t>
            </a:r>
          </a:p>
          <a:p>
            <a:pPr>
              <a:buNone/>
            </a:pPr>
            <a:endParaRPr lang="en-US" sz="1000" dirty="0" smtClean="0"/>
          </a:p>
          <a:p>
            <a:r>
              <a:rPr lang="en-US" dirty="0" smtClean="0"/>
              <a:t>Goal: Surplus Lines Tax Efficiency</a:t>
            </a:r>
          </a:p>
          <a:p>
            <a:pPr>
              <a:buNone/>
            </a:pPr>
            <a:endParaRPr lang="en-US" sz="1000" dirty="0" smtClean="0"/>
          </a:p>
          <a:p>
            <a:r>
              <a:rPr lang="en-US" dirty="0" smtClean="0"/>
              <a:t>Application to Captives</a:t>
            </a:r>
          </a:p>
          <a:p>
            <a:pPr>
              <a:buNone/>
            </a:pPr>
            <a:endParaRPr lang="en-US" sz="1000" dirty="0" smtClean="0"/>
          </a:p>
          <a:p>
            <a:r>
              <a:rPr lang="en-US" dirty="0" smtClean="0"/>
              <a:t>“Home State” Taxation Only</a:t>
            </a:r>
          </a:p>
          <a:p>
            <a:pPr>
              <a:buNone/>
            </a:pPr>
            <a:endParaRPr lang="en-US" sz="1000" dirty="0" smtClean="0"/>
          </a:p>
          <a:p>
            <a:r>
              <a:rPr lang="en-US" sz="3100" dirty="0" smtClean="0"/>
              <a:t>State Tax Compacts to Share Revenue</a:t>
            </a:r>
            <a:endParaRPr lang="en-US" sz="31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r>
              <a:rPr lang="en-US" sz="4800" dirty="0" smtClean="0"/>
              <a:t>Other Tax Topics &amp; Trends</a:t>
            </a:r>
            <a:endParaRPr lang="en-US" sz="4800" dirty="0"/>
          </a:p>
        </p:txBody>
      </p:sp>
      <p:sp>
        <p:nvSpPr>
          <p:cNvPr id="3" name="Content Placeholder 2"/>
          <p:cNvSpPr>
            <a:spLocks noGrp="1"/>
          </p:cNvSpPr>
          <p:nvPr>
            <p:ph idx="1"/>
          </p:nvPr>
        </p:nvSpPr>
        <p:spPr/>
        <p:txBody>
          <a:bodyPr>
            <a:normAutofit/>
          </a:bodyPr>
          <a:lstStyle/>
          <a:p>
            <a:endParaRPr lang="en-US" dirty="0" smtClean="0"/>
          </a:p>
          <a:p>
            <a:r>
              <a:rPr lang="en-US" sz="3600" dirty="0" smtClean="0"/>
              <a:t>Federal Excise Tax on Offshore Insurance or Reinsurance</a:t>
            </a:r>
          </a:p>
          <a:p>
            <a:pPr>
              <a:buNone/>
            </a:pPr>
            <a:endParaRPr lang="en-US" sz="1200" dirty="0" smtClean="0"/>
          </a:p>
          <a:p>
            <a:r>
              <a:rPr lang="en-US" sz="3600" dirty="0" smtClean="0"/>
              <a:t>On-Shore Redomestications</a:t>
            </a:r>
          </a:p>
          <a:p>
            <a:pPr>
              <a:buNone/>
            </a:pPr>
            <a:endParaRPr lang="en-US" sz="1200" dirty="0" smtClean="0"/>
          </a:p>
          <a:p>
            <a:r>
              <a:rPr lang="en-US" sz="3400" dirty="0" smtClean="0"/>
              <a:t>Micro-Captives</a:t>
            </a:r>
          </a:p>
          <a:p>
            <a:pPr>
              <a:buNone/>
            </a:pPr>
            <a:endParaRPr lang="en-US" sz="1200" dirty="0" smtClean="0"/>
          </a:p>
          <a:p>
            <a:r>
              <a:rPr lang="en-US" sz="3400" dirty="0" smtClean="0"/>
              <a:t>“Pooling” Companies/Mechanisms</a:t>
            </a:r>
          </a:p>
          <a:p>
            <a:endParaRPr lang="en-US" sz="3200" dirty="0" smtClean="0"/>
          </a:p>
          <a:p>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endParaRPr lang="en-US" sz="4000" dirty="0" smtClean="0">
              <a:solidFill>
                <a:schemeClr val="accent1">
                  <a:lumMod val="75000"/>
                </a:schemeClr>
              </a:solidFill>
            </a:endParaRPr>
          </a:p>
          <a:p>
            <a:pPr>
              <a:buNone/>
            </a:pPr>
            <a:r>
              <a:rPr lang="en-US" sz="7200" dirty="0" smtClean="0">
                <a:solidFill>
                  <a:schemeClr val="accent1">
                    <a:lumMod val="75000"/>
                  </a:schemeClr>
                </a:solidFill>
              </a:rPr>
              <a:t>  </a:t>
            </a:r>
            <a:r>
              <a:rPr lang="en-US" sz="7200" b="1" dirty="0" smtClean="0">
                <a:solidFill>
                  <a:schemeClr val="tx2">
                    <a:lumMod val="75000"/>
                  </a:schemeClr>
                </a:solidFill>
                <a:latin typeface="Times New Roman" pitchFamily="18" charset="0"/>
                <a:cs typeface="Times New Roman" pitchFamily="18" charset="0"/>
              </a:rPr>
              <a:t>Thank You For</a:t>
            </a:r>
          </a:p>
          <a:p>
            <a:pPr>
              <a:buNone/>
            </a:pPr>
            <a:r>
              <a:rPr lang="en-US" sz="7200" b="1" dirty="0" smtClean="0">
                <a:solidFill>
                  <a:schemeClr val="tx2">
                    <a:lumMod val="75000"/>
                  </a:schemeClr>
                </a:solidFill>
                <a:latin typeface="Times New Roman" pitchFamily="18" charset="0"/>
                <a:cs typeface="Times New Roman" pitchFamily="18" charset="0"/>
              </a:rPr>
              <a:t>      Attending</a:t>
            </a:r>
          </a:p>
          <a:p>
            <a:pPr>
              <a:buNone/>
            </a:pPr>
            <a:endParaRPr lang="en-US" sz="1200" b="1" dirty="0" smtClean="0">
              <a:solidFill>
                <a:schemeClr val="tx2">
                  <a:lumMod val="75000"/>
                </a:schemeClr>
              </a:solidFill>
              <a:latin typeface="Times New Roman" pitchFamily="18" charset="0"/>
              <a:cs typeface="Times New Roman" pitchFamily="18" charset="0"/>
            </a:endParaRPr>
          </a:p>
          <a:p>
            <a:pPr>
              <a:buNone/>
            </a:pPr>
            <a:endParaRPr lang="en-US" sz="1200" b="1" dirty="0" smtClean="0">
              <a:solidFill>
                <a:schemeClr val="tx2">
                  <a:lumMod val="75000"/>
                </a:schemeClr>
              </a:solidFill>
              <a:latin typeface="Times New Roman" pitchFamily="18" charset="0"/>
              <a:cs typeface="Times New Roman" pitchFamily="18" charset="0"/>
            </a:endParaRPr>
          </a:p>
          <a:p>
            <a:pPr>
              <a:buNone/>
            </a:pPr>
            <a:endParaRPr lang="en-US" sz="1200" b="1" dirty="0" smtClean="0">
              <a:solidFill>
                <a:schemeClr val="tx2">
                  <a:lumMod val="75000"/>
                </a:schemeClr>
              </a:solidFill>
              <a:latin typeface="Times New Roman" pitchFamily="18" charset="0"/>
              <a:cs typeface="Times New Roman" pitchFamily="18" charset="0"/>
            </a:endParaRPr>
          </a:p>
          <a:p>
            <a:pPr>
              <a:buNone/>
            </a:pPr>
            <a:endParaRPr lang="en-US" sz="1200" b="1" dirty="0" smtClean="0">
              <a:solidFill>
                <a:schemeClr val="tx2">
                  <a:lumMod val="75000"/>
                </a:schemeClr>
              </a:solidFill>
              <a:latin typeface="Times New Roman" pitchFamily="18" charset="0"/>
              <a:cs typeface="Times New Roman" pitchFamily="18" charset="0"/>
            </a:endParaRPr>
          </a:p>
          <a:p>
            <a:pPr>
              <a:buNone/>
            </a:pPr>
            <a:endParaRPr lang="en-US" sz="7200" b="1" dirty="0">
              <a:solidFill>
                <a:schemeClr val="tx2">
                  <a:lumMod val="75000"/>
                </a:schemeClr>
              </a:solidFill>
              <a:latin typeface="Times New Roman" pitchFamily="18" charset="0"/>
              <a:cs typeface="Times New Roman"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1400" u="sng" dirty="0" smtClean="0"/>
              <a:t>Contact Information:</a:t>
            </a:r>
          </a:p>
          <a:p>
            <a:pPr>
              <a:buNone/>
            </a:pPr>
            <a:endParaRPr lang="en-US" sz="1200" dirty="0" smtClean="0"/>
          </a:p>
          <a:p>
            <a:pPr>
              <a:buNone/>
            </a:pPr>
            <a:r>
              <a:rPr lang="en-US" sz="1400" dirty="0" smtClean="0"/>
              <a:t>Saslow Lufkin &amp; Buggy, LLP</a:t>
            </a:r>
          </a:p>
          <a:p>
            <a:pPr>
              <a:buNone/>
            </a:pPr>
            <a:r>
              <a:rPr lang="en-US" sz="1400" i="1" dirty="0" smtClean="0"/>
              <a:t>Certified Public Accountants and Consultants</a:t>
            </a:r>
          </a:p>
          <a:p>
            <a:pPr>
              <a:buNone/>
            </a:pPr>
            <a:endParaRPr lang="en-US" sz="600" dirty="0" smtClean="0"/>
          </a:p>
          <a:p>
            <a:pPr>
              <a:buNone/>
            </a:pPr>
            <a:r>
              <a:rPr lang="en-US" sz="1400" dirty="0" smtClean="0"/>
              <a:t>Richard Buggy, Managing Partner		    Glenn Saslow, Director of Insurance</a:t>
            </a:r>
          </a:p>
          <a:p>
            <a:pPr>
              <a:buNone/>
            </a:pPr>
            <a:r>
              <a:rPr lang="en-US" sz="1400" dirty="0" smtClean="0">
                <a:hlinkClick r:id="rId2"/>
              </a:rPr>
              <a:t>rbuggy@slbcpa.com</a:t>
            </a:r>
            <a:r>
              <a:rPr lang="en-US" sz="1400" dirty="0" smtClean="0"/>
              <a:t>			    </a:t>
            </a:r>
            <a:r>
              <a:rPr lang="en-US" sz="1400" dirty="0" smtClean="0">
                <a:hlinkClick r:id="rId3"/>
              </a:rPr>
              <a:t>gsaslow@slbcpa.com</a:t>
            </a:r>
            <a:endParaRPr lang="en-US" sz="1400" dirty="0" smtClean="0"/>
          </a:p>
          <a:p>
            <a:pPr>
              <a:buNone/>
            </a:pPr>
            <a:endParaRPr lang="en-US" sz="800" dirty="0" smtClean="0"/>
          </a:p>
          <a:p>
            <a:pPr>
              <a:buNone/>
            </a:pPr>
            <a:r>
              <a:rPr lang="en-US" sz="1400" dirty="0" smtClean="0"/>
              <a:t>10 Tower Lane		</a:t>
            </a:r>
          </a:p>
          <a:p>
            <a:pPr>
              <a:buNone/>
            </a:pPr>
            <a:r>
              <a:rPr lang="en-US" sz="1400" dirty="0" smtClean="0"/>
              <a:t>Avon, CT  06001		</a:t>
            </a:r>
          </a:p>
          <a:p>
            <a:pPr>
              <a:buNone/>
            </a:pPr>
            <a:r>
              <a:rPr lang="en-US" sz="1400" dirty="0" smtClean="0"/>
              <a:t>(860) 678-9200</a:t>
            </a:r>
          </a:p>
          <a:p>
            <a:pPr>
              <a:buNone/>
            </a:pPr>
            <a:endParaRPr lang="en-US" sz="800" dirty="0" smtClean="0"/>
          </a:p>
          <a:p>
            <a:pPr>
              <a:buNone/>
            </a:pPr>
            <a:r>
              <a:rPr lang="en-US" sz="1400" dirty="0" smtClean="0"/>
              <a:t>30 Main Street</a:t>
            </a:r>
          </a:p>
          <a:p>
            <a:pPr>
              <a:buNone/>
            </a:pPr>
            <a:r>
              <a:rPr lang="en-US" sz="1400" dirty="0" smtClean="0"/>
              <a:t>Burlington, VT  05401</a:t>
            </a:r>
          </a:p>
          <a:p>
            <a:pPr>
              <a:buNone/>
            </a:pPr>
            <a:r>
              <a:rPr lang="en-US" sz="1400" dirty="0" smtClean="0"/>
              <a:t>(802) 865-9300</a:t>
            </a:r>
          </a:p>
          <a:p>
            <a:pPr>
              <a:buNone/>
            </a:pPr>
            <a:endParaRPr lang="en-US" sz="800" dirty="0" smtClean="0"/>
          </a:p>
          <a:p>
            <a:pPr>
              <a:buNone/>
            </a:pPr>
            <a:r>
              <a:rPr lang="en-US" sz="1400" dirty="0" smtClean="0">
                <a:hlinkClick r:id="rId4"/>
              </a:rPr>
              <a:t>www.slbcpa.com</a:t>
            </a:r>
            <a:endParaRPr lang="en-US" sz="1400" dirty="0" smtClean="0"/>
          </a:p>
          <a:p>
            <a:pPr>
              <a:buNone/>
            </a:pPr>
            <a:endParaRPr lang="en-US" sz="1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458190" cy="3992563"/>
          </a:xfrm>
        </p:spPr>
        <p:txBody>
          <a:bodyPr/>
          <a:lstStyle/>
          <a:p>
            <a:pPr algn="ctr">
              <a:buNone/>
            </a:pPr>
            <a:r>
              <a:rPr lang="en-US" sz="5500" b="1" dirty="0" smtClean="0"/>
              <a:t>John Thomson</a:t>
            </a:r>
          </a:p>
          <a:p>
            <a:pPr algn="ctr">
              <a:buNone/>
            </a:pPr>
            <a:r>
              <a:rPr lang="en-US" dirty="0" smtClean="0"/>
              <a:t>Manager Insurance Programs– Captive Insurance,</a:t>
            </a:r>
          </a:p>
          <a:p>
            <a:pPr algn="ctr">
              <a:buNone/>
            </a:pPr>
            <a:r>
              <a:rPr lang="en-US" dirty="0" smtClean="0"/>
              <a:t>Connecticut Insurance Department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ctrTitle"/>
          </p:nvPr>
        </p:nvSpPr>
        <p:spPr/>
        <p:txBody>
          <a:bodyPr/>
          <a:lstStyle/>
          <a:p>
            <a:pPr algn="ctr"/>
            <a:r>
              <a:rPr lang="en-US"/>
              <a:t>CCIA Educational Forum</a:t>
            </a:r>
            <a:br>
              <a:rPr lang="en-US"/>
            </a:br>
            <a:r>
              <a:rPr lang="en-US"/>
              <a:t/>
            </a:r>
            <a:br>
              <a:rPr lang="en-US"/>
            </a:br>
            <a:r>
              <a:rPr lang="en-US" sz="3600"/>
              <a:t>Captive Formation</a:t>
            </a:r>
            <a:br>
              <a:rPr lang="en-US" sz="3600"/>
            </a:br>
            <a:r>
              <a:rPr lang="en-US" sz="3600"/>
              <a:t>in</a:t>
            </a:r>
            <a:br>
              <a:rPr lang="en-US" sz="3600"/>
            </a:br>
            <a:r>
              <a:rPr lang="en-US" sz="3600"/>
              <a:t>Connecticut</a:t>
            </a:r>
          </a:p>
        </p:txBody>
      </p:sp>
      <p:sp>
        <p:nvSpPr>
          <p:cNvPr id="17411" name="Rectangle 3"/>
          <p:cNvSpPr>
            <a:spLocks noGrp="1"/>
          </p:cNvSpPr>
          <p:nvPr>
            <p:ph type="subTitle" idx="1"/>
          </p:nvPr>
        </p:nvSpPr>
        <p:spPr>
          <a:xfrm>
            <a:off x="685800" y="3886505"/>
            <a:ext cx="5676900" cy="1908215"/>
          </a:xfrm>
        </p:spPr>
        <p:txBody>
          <a:bodyPr/>
          <a:lstStyle/>
          <a:p>
            <a:endParaRPr lang="en-US" sz="2000"/>
          </a:p>
          <a:p>
            <a:r>
              <a:rPr lang="en-US" sz="2000"/>
              <a:t>Presented by</a:t>
            </a:r>
          </a:p>
          <a:p>
            <a:r>
              <a:rPr lang="en-US" sz="2000"/>
              <a:t>Theodore P. Augustinos, Partner</a:t>
            </a:r>
          </a:p>
          <a:p>
            <a:r>
              <a:rPr lang="en-US" sz="2000"/>
              <a:t>Edwards Wildman Palmer LLP</a:t>
            </a:r>
          </a:p>
          <a:p>
            <a:endParaRPr lang="en-US" sz="2000"/>
          </a:p>
          <a:p>
            <a:r>
              <a:rPr lang="en-US"/>
              <a:t>October 5, 2012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658C363-C30F-4B10-9E27-834CDE30A7EA}" type="slidenum">
              <a:rPr lang="en-US">
                <a:solidFill>
                  <a:srgbClr val="CECFCB"/>
                </a:solidFill>
              </a:rPr>
              <a:pPr>
                <a:defRPr/>
              </a:pPr>
              <a:t>57</a:t>
            </a:fld>
            <a:endParaRPr lang="en-US" dirty="0">
              <a:solidFill>
                <a:srgbClr val="CECFCB"/>
              </a:solidFill>
            </a:endParaRPr>
          </a:p>
        </p:txBody>
      </p:sp>
      <p:sp>
        <p:nvSpPr>
          <p:cNvPr id="19458" name="Rectangle 2"/>
          <p:cNvSpPr>
            <a:spLocks noGrp="1"/>
          </p:cNvSpPr>
          <p:nvPr>
            <p:ph type="title"/>
          </p:nvPr>
        </p:nvSpPr>
        <p:spPr/>
        <p:txBody>
          <a:bodyPr/>
          <a:lstStyle/>
          <a:p>
            <a:r>
              <a:rPr lang="en-US" sz="3600" smtClean="0"/>
              <a:t>Agenda</a:t>
            </a:r>
          </a:p>
        </p:txBody>
      </p:sp>
      <p:sp>
        <p:nvSpPr>
          <p:cNvPr id="19459" name="Rectangle 3"/>
          <p:cNvSpPr>
            <a:spLocks noGrp="1"/>
          </p:cNvSpPr>
          <p:nvPr>
            <p:ph type="body" idx="1"/>
          </p:nvPr>
        </p:nvSpPr>
        <p:spPr>
          <a:xfrm>
            <a:off x="266700" y="1371600"/>
            <a:ext cx="8648700" cy="3834896"/>
          </a:xfrm>
        </p:spPr>
        <p:txBody>
          <a:bodyPr/>
          <a:lstStyle/>
          <a:p>
            <a:pPr marL="558800" indent="-558800">
              <a:spcBef>
                <a:spcPct val="40000"/>
              </a:spcBef>
              <a:buFont typeface="Arial" charset="0"/>
              <a:buAutoNum type="romanUcPeriod"/>
            </a:pPr>
            <a:r>
              <a:rPr lang="en-US" sz="3200" smtClean="0"/>
              <a:t>Choice of Captive</a:t>
            </a:r>
          </a:p>
          <a:p>
            <a:pPr marL="558800" indent="-558800">
              <a:spcBef>
                <a:spcPct val="40000"/>
              </a:spcBef>
              <a:buFont typeface="Arial" charset="0"/>
              <a:buAutoNum type="romanUcPeriod"/>
            </a:pPr>
            <a:r>
              <a:rPr lang="en-US" sz="3200" smtClean="0"/>
              <a:t>Lines of Business</a:t>
            </a:r>
          </a:p>
          <a:p>
            <a:pPr marL="558800" indent="-558800">
              <a:spcBef>
                <a:spcPct val="40000"/>
              </a:spcBef>
              <a:buFont typeface="Arial" charset="0"/>
              <a:buAutoNum type="romanUcPeriod"/>
            </a:pPr>
            <a:r>
              <a:rPr lang="en-US" sz="3200" smtClean="0"/>
              <a:t>De Novo or Redomestication of Existing Captives</a:t>
            </a:r>
          </a:p>
          <a:p>
            <a:pPr marL="558800" indent="-558800">
              <a:spcBef>
                <a:spcPct val="40000"/>
              </a:spcBef>
              <a:buFont typeface="Arial" charset="0"/>
              <a:buAutoNum type="romanUcPeriod"/>
            </a:pPr>
            <a:r>
              <a:rPr lang="en-US" sz="3200" smtClean="0"/>
              <a:t>Legal and Regulatory Process</a:t>
            </a:r>
          </a:p>
          <a:p>
            <a:pPr marL="558800" indent="-558800">
              <a:spcBef>
                <a:spcPct val="40000"/>
              </a:spcBef>
              <a:buFont typeface="Arial" charset="0"/>
              <a:buAutoNum type="romanUcPeriod"/>
            </a:pPr>
            <a:r>
              <a:rPr lang="en-US" sz="3200" smtClean="0"/>
              <a:t>Interesting Issuers and Challenges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9944379-E17E-48D2-930A-AF1EDA5B1326}" type="slidenum">
              <a:rPr lang="en-US">
                <a:solidFill>
                  <a:srgbClr val="CECFCB"/>
                </a:solidFill>
              </a:rPr>
              <a:pPr>
                <a:defRPr/>
              </a:pPr>
              <a:t>58</a:t>
            </a:fld>
            <a:endParaRPr lang="en-US" dirty="0">
              <a:solidFill>
                <a:srgbClr val="CECFCB"/>
              </a:solidFill>
            </a:endParaRPr>
          </a:p>
        </p:txBody>
      </p:sp>
      <p:sp>
        <p:nvSpPr>
          <p:cNvPr id="28674" name="Rectangle 2"/>
          <p:cNvSpPr>
            <a:spLocks noGrp="1"/>
          </p:cNvSpPr>
          <p:nvPr>
            <p:ph type="title"/>
          </p:nvPr>
        </p:nvSpPr>
        <p:spPr/>
        <p:txBody>
          <a:bodyPr/>
          <a:lstStyle/>
          <a:p>
            <a:r>
              <a:rPr lang="en-US" sz="3600" smtClean="0"/>
              <a:t>I.  Choice of Captive</a:t>
            </a:r>
          </a:p>
        </p:txBody>
      </p:sp>
      <p:sp>
        <p:nvSpPr>
          <p:cNvPr id="28675" name="Rectangle 3"/>
          <p:cNvSpPr>
            <a:spLocks noGrp="1"/>
          </p:cNvSpPr>
          <p:nvPr>
            <p:ph type="body" idx="1"/>
          </p:nvPr>
        </p:nvSpPr>
        <p:spPr>
          <a:xfrm>
            <a:off x="266700" y="1371600"/>
            <a:ext cx="8648700" cy="4064000"/>
          </a:xfrm>
        </p:spPr>
        <p:txBody>
          <a:bodyPr/>
          <a:lstStyle/>
          <a:p>
            <a:pPr indent="227013"/>
            <a:r>
              <a:rPr lang="en-US" sz="2800" smtClean="0"/>
              <a:t>Pure</a:t>
            </a:r>
          </a:p>
          <a:p>
            <a:pPr indent="227013"/>
            <a:r>
              <a:rPr lang="en-US" sz="2800" smtClean="0"/>
              <a:t>Association</a:t>
            </a:r>
          </a:p>
          <a:p>
            <a:pPr indent="227013"/>
            <a:r>
              <a:rPr lang="en-US" sz="2800" smtClean="0"/>
              <a:t>Industrial Insured</a:t>
            </a:r>
          </a:p>
          <a:p>
            <a:pPr indent="227013"/>
            <a:r>
              <a:rPr lang="en-US" sz="2800" smtClean="0"/>
              <a:t>Risk Retention</a:t>
            </a:r>
          </a:p>
          <a:p>
            <a:pPr indent="227013"/>
            <a:endParaRPr lang="en-US" sz="2800" smtClean="0"/>
          </a:p>
          <a:p>
            <a:pPr indent="227013"/>
            <a:r>
              <a:rPr lang="en-US" sz="2800" u="sng" smtClean="0"/>
              <a:t>Plus</a:t>
            </a:r>
            <a:r>
              <a:rPr lang="en-US" sz="2800" smtClean="0"/>
              <a:t>, added by the new law:</a:t>
            </a:r>
          </a:p>
          <a:p>
            <a:pPr marL="747713" lvl="1"/>
            <a:r>
              <a:rPr lang="en-US" sz="2800" smtClean="0"/>
              <a:t>Sponsored</a:t>
            </a:r>
          </a:p>
          <a:p>
            <a:pPr marL="747713" lvl="1"/>
            <a:r>
              <a:rPr lang="en-US" sz="2800" smtClean="0"/>
              <a:t>Special Purpose Financial</a:t>
            </a:r>
          </a:p>
          <a:p>
            <a:pPr marL="747713" lvl="1"/>
            <a:r>
              <a:rPr lang="en-US" sz="2800" smtClean="0"/>
              <a:t>Branch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EFD81F6-6CCC-41C9-B0A1-8A70D797CF49}" type="slidenum">
              <a:rPr lang="en-US">
                <a:solidFill>
                  <a:srgbClr val="CECFCB"/>
                </a:solidFill>
              </a:rPr>
              <a:pPr>
                <a:defRPr/>
              </a:pPr>
              <a:t>59</a:t>
            </a:fld>
            <a:endParaRPr lang="en-US" dirty="0">
              <a:solidFill>
                <a:srgbClr val="CECFCB"/>
              </a:solidFill>
            </a:endParaRPr>
          </a:p>
        </p:txBody>
      </p:sp>
      <p:sp>
        <p:nvSpPr>
          <p:cNvPr id="29698" name="Rectangle 2"/>
          <p:cNvSpPr>
            <a:spLocks noGrp="1"/>
          </p:cNvSpPr>
          <p:nvPr>
            <p:ph type="title"/>
          </p:nvPr>
        </p:nvSpPr>
        <p:spPr/>
        <p:txBody>
          <a:bodyPr/>
          <a:lstStyle/>
          <a:p>
            <a:r>
              <a:rPr lang="en-US" sz="3600" smtClean="0"/>
              <a:t>II.	Lines of Business</a:t>
            </a:r>
          </a:p>
        </p:txBody>
      </p:sp>
      <p:sp>
        <p:nvSpPr>
          <p:cNvPr id="29699" name="Rectangle 3"/>
          <p:cNvSpPr>
            <a:spLocks noGrp="1"/>
          </p:cNvSpPr>
          <p:nvPr>
            <p:ph type="body" idx="1"/>
          </p:nvPr>
        </p:nvSpPr>
        <p:spPr>
          <a:xfrm>
            <a:off x="266700" y="1371600"/>
            <a:ext cx="8648700" cy="3594100"/>
          </a:xfrm>
        </p:spPr>
        <p:txBody>
          <a:bodyPr/>
          <a:lstStyle/>
          <a:p>
            <a:r>
              <a:rPr lang="en-US" sz="2800" smtClean="0"/>
              <a:t>Life</a:t>
            </a:r>
          </a:p>
          <a:p>
            <a:r>
              <a:rPr lang="en-US" sz="2800" smtClean="0"/>
              <a:t>Annuity</a:t>
            </a:r>
          </a:p>
          <a:p>
            <a:r>
              <a:rPr lang="en-US" sz="2800" smtClean="0"/>
              <a:t>Health</a:t>
            </a:r>
          </a:p>
          <a:p>
            <a:r>
              <a:rPr lang="en-US" sz="2800" smtClean="0"/>
              <a:t>Commercial Risk</a:t>
            </a:r>
          </a:p>
          <a:p>
            <a:endParaRPr lang="en-US" sz="2800" smtClean="0"/>
          </a:p>
          <a:p>
            <a:r>
              <a:rPr lang="en-US" sz="2800" u="sng" smtClean="0"/>
              <a:t>Plus</a:t>
            </a:r>
            <a:r>
              <a:rPr lang="en-US" sz="2800" smtClean="0"/>
              <a:t>, added by the new law:</a:t>
            </a:r>
          </a:p>
          <a:p>
            <a:pPr lvl="1"/>
            <a:r>
              <a:rPr lang="en-US" sz="2800" smtClean="0"/>
              <a:t>Any line not prohibited</a:t>
            </a:r>
          </a:p>
          <a:p>
            <a:pPr lvl="1"/>
            <a:r>
              <a:rPr lang="en-US" sz="2800" smtClean="0"/>
              <a:t>No auto or homeowners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 y="2170224"/>
            <a:ext cx="9005861" cy="877824"/>
          </a:xfrm>
        </p:spPr>
        <p:txBody>
          <a:bodyPr>
            <a:normAutofit/>
          </a:bodyPr>
          <a:lstStyle/>
          <a:p>
            <a:pPr algn="ctr"/>
            <a:r>
              <a:rPr lang="en-US" sz="2800" dirty="0"/>
              <a:t>Why </a:t>
            </a:r>
            <a:r>
              <a:rPr lang="en-US" sz="2800" dirty="0" smtClean="0"/>
              <a:t>Captives </a:t>
            </a:r>
            <a:r>
              <a:rPr lang="en-US" sz="2800" dirty="0"/>
              <a:t>Make Sense for Your Business </a:t>
            </a:r>
            <a:r>
              <a:rPr lang="en-US" sz="2800" dirty="0" smtClean="0"/>
              <a:t>    </a:t>
            </a:r>
            <a:endParaRPr lang="en-US" sz="2800" dirty="0"/>
          </a:p>
        </p:txBody>
      </p:sp>
      <p:sp>
        <p:nvSpPr>
          <p:cNvPr id="3" name="Subtitle 2"/>
          <p:cNvSpPr>
            <a:spLocks noGrp="1"/>
          </p:cNvSpPr>
          <p:nvPr>
            <p:ph type="subTitle" idx="1"/>
          </p:nvPr>
        </p:nvSpPr>
        <p:spPr>
          <a:xfrm>
            <a:off x="683481" y="3034859"/>
            <a:ext cx="8001000" cy="3823447"/>
          </a:xfrm>
        </p:spPr>
        <p:txBody>
          <a:bodyPr>
            <a:normAutofit/>
          </a:bodyPr>
          <a:lstStyle/>
          <a:p>
            <a:pPr>
              <a:spcBef>
                <a:spcPts val="0"/>
              </a:spcBef>
            </a:pPr>
            <a:endParaRPr lang="en-US" sz="1400" dirty="0" smtClean="0"/>
          </a:p>
          <a:p>
            <a:pPr>
              <a:spcBef>
                <a:spcPts val="0"/>
              </a:spcBef>
            </a:pPr>
            <a:endParaRPr lang="en-US" sz="1400" dirty="0"/>
          </a:p>
          <a:p>
            <a:pPr>
              <a:spcBef>
                <a:spcPts val="0"/>
              </a:spcBef>
            </a:pPr>
            <a:r>
              <a:rPr lang="en-US" sz="1600" dirty="0" smtClean="0"/>
              <a:t>Thomas F.X. Hodson</a:t>
            </a:r>
          </a:p>
          <a:p>
            <a:pPr>
              <a:spcBef>
                <a:spcPts val="0"/>
              </a:spcBef>
            </a:pPr>
            <a:r>
              <a:rPr lang="en-US" sz="1600" dirty="0" smtClean="0"/>
              <a:t>President</a:t>
            </a:r>
          </a:p>
          <a:p>
            <a:pPr>
              <a:spcBef>
                <a:spcPts val="0"/>
              </a:spcBef>
            </a:pPr>
            <a:r>
              <a:rPr lang="en-US" sz="1600" dirty="0" smtClean="0"/>
              <a:t>Connecticut Captive Insurance Association</a:t>
            </a:r>
          </a:p>
          <a:p>
            <a:pPr>
              <a:spcBef>
                <a:spcPts val="0"/>
              </a:spcBef>
            </a:pPr>
            <a:endParaRPr lang="en-US" sz="1400" dirty="0"/>
          </a:p>
          <a:p>
            <a:pPr>
              <a:spcBef>
                <a:spcPts val="0"/>
              </a:spcBef>
            </a:pPr>
            <a:endParaRPr lang="en-US" sz="1400" dirty="0" smtClean="0"/>
          </a:p>
          <a:p>
            <a:pPr>
              <a:spcBef>
                <a:spcPts val="0"/>
              </a:spcBef>
            </a:pPr>
            <a:endParaRPr lang="en-US" sz="1400" dirty="0"/>
          </a:p>
          <a:p>
            <a:pPr algn="r">
              <a:spcBef>
                <a:spcPts val="0"/>
              </a:spcBef>
            </a:pPr>
            <a:r>
              <a:rPr lang="en-US" sz="1600" dirty="0" smtClean="0"/>
              <a:t>Gregory V. </a:t>
            </a:r>
            <a:r>
              <a:rPr lang="en-US" sz="1600" dirty="0" err="1" smtClean="0"/>
              <a:t>Serio</a:t>
            </a:r>
            <a:endParaRPr lang="en-US" sz="1600" dirty="0" smtClean="0"/>
          </a:p>
          <a:p>
            <a:pPr algn="r">
              <a:spcBef>
                <a:spcPts val="0"/>
              </a:spcBef>
            </a:pPr>
            <a:r>
              <a:rPr lang="en-US" sz="1600" dirty="0" smtClean="0"/>
              <a:t>Executive Vice President</a:t>
            </a:r>
          </a:p>
          <a:p>
            <a:pPr algn="r">
              <a:spcBef>
                <a:spcPts val="0"/>
              </a:spcBef>
            </a:pPr>
            <a:r>
              <a:rPr lang="en-US" sz="1600" dirty="0" smtClean="0"/>
              <a:t>Charter Risk Management Services, LLC </a:t>
            </a:r>
          </a:p>
          <a:p>
            <a:pPr algn="r">
              <a:spcBef>
                <a:spcPts val="0"/>
              </a:spcBef>
            </a:pPr>
            <a:endParaRPr lang="en-US" sz="1400" dirty="0"/>
          </a:p>
        </p:txBody>
      </p:sp>
      <p:pic>
        <p:nvPicPr>
          <p:cNvPr id="5" name="Picture 4" descr="CCIA_Modified.jpg"/>
          <p:cNvPicPr>
            <a:picLocks noChangeAspect="1"/>
          </p:cNvPicPr>
          <p:nvPr/>
        </p:nvPicPr>
        <p:blipFill>
          <a:blip r:embed="rId2" cstate="print">
            <a:extLst>
              <a:ext uri="{28A0092B-C50C-407E-A947-70E740481C1C}">
                <a14:useLocalDpi xmlns:a14="http://schemas.microsoft.com/office/drawing/2010/main" val="0"/>
              </a:ext>
            </a:extLst>
          </a:blip>
          <a:srcRect l="22489" t="31020" r="23740" b="28392"/>
          <a:stretch>
            <a:fillRect/>
          </a:stretch>
        </p:blipFill>
        <p:spPr>
          <a:xfrm>
            <a:off x="3124200" y="457200"/>
            <a:ext cx="2743200" cy="1524000"/>
          </a:xfrm>
          <a:prstGeom prst="rect">
            <a:avLst/>
          </a:prstGeom>
        </p:spPr>
      </p:pic>
    </p:spTree>
    <p:extLst>
      <p:ext uri="{BB962C8B-B14F-4D97-AF65-F5344CB8AC3E}">
        <p14:creationId xmlns:p14="http://schemas.microsoft.com/office/powerpoint/2010/main" val="18698379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BBC426-7DAF-4415-B6E4-E7477D89C78A}" type="slidenum">
              <a:rPr lang="en-US">
                <a:solidFill>
                  <a:srgbClr val="CECFCB"/>
                </a:solidFill>
              </a:rPr>
              <a:pPr>
                <a:defRPr/>
              </a:pPr>
              <a:t>60</a:t>
            </a:fld>
            <a:endParaRPr lang="en-US" dirty="0">
              <a:solidFill>
                <a:srgbClr val="CECFCB"/>
              </a:solidFill>
            </a:endParaRPr>
          </a:p>
        </p:txBody>
      </p:sp>
      <p:sp>
        <p:nvSpPr>
          <p:cNvPr id="30722" name="Rectangle 2"/>
          <p:cNvSpPr>
            <a:spLocks noGrp="1"/>
          </p:cNvSpPr>
          <p:nvPr>
            <p:ph type="title"/>
          </p:nvPr>
        </p:nvSpPr>
        <p:spPr/>
        <p:txBody>
          <a:bodyPr/>
          <a:lstStyle/>
          <a:p>
            <a:r>
              <a:rPr lang="en-US" sz="3600" smtClean="0"/>
              <a:t>III.  De Novo or Redomestication</a:t>
            </a:r>
          </a:p>
        </p:txBody>
      </p:sp>
      <p:sp>
        <p:nvSpPr>
          <p:cNvPr id="30723" name="Rectangle 3"/>
          <p:cNvSpPr>
            <a:spLocks noGrp="1"/>
          </p:cNvSpPr>
          <p:nvPr>
            <p:ph type="body" idx="1"/>
          </p:nvPr>
        </p:nvSpPr>
        <p:spPr>
          <a:xfrm>
            <a:off x="266700" y="1371600"/>
            <a:ext cx="8648700" cy="5239768"/>
          </a:xfrm>
        </p:spPr>
        <p:txBody>
          <a:bodyPr/>
          <a:lstStyle/>
          <a:p>
            <a:r>
              <a:rPr lang="en-US" sz="1900" smtClean="0"/>
              <a:t>Redomestication law doesn’t apply to captives. Therefore, even a Redomestication will require a de novo organization of a Connecticut captive.</a:t>
            </a:r>
          </a:p>
          <a:p>
            <a:pPr>
              <a:lnSpc>
                <a:spcPct val="50000"/>
              </a:lnSpc>
              <a:buFont typeface="Arial" charset="0"/>
              <a:buNone/>
            </a:pPr>
            <a:endParaRPr lang="en-US" sz="1900" smtClean="0"/>
          </a:p>
          <a:p>
            <a:r>
              <a:rPr lang="en-US" sz="1900" smtClean="0"/>
              <a:t>Once the Connecticut captive is organized, </a:t>
            </a:r>
          </a:p>
          <a:p>
            <a:pPr lvl="1"/>
            <a:r>
              <a:rPr lang="en-US" sz="1900" smtClean="0"/>
              <a:t>Merger of existing captive from another jurisdiction into new CT captive</a:t>
            </a:r>
          </a:p>
          <a:p>
            <a:pPr>
              <a:lnSpc>
                <a:spcPct val="50000"/>
              </a:lnSpc>
              <a:buFont typeface="Arial" charset="0"/>
              <a:buNone/>
            </a:pPr>
            <a:endParaRPr lang="en-US" sz="1900" smtClean="0"/>
          </a:p>
          <a:p>
            <a:pPr>
              <a:buFont typeface="Arial" charset="0"/>
              <a:buNone/>
            </a:pPr>
            <a:r>
              <a:rPr lang="en-US" sz="1900" smtClean="0"/>
              <a:t>		or</a:t>
            </a:r>
          </a:p>
          <a:p>
            <a:pPr>
              <a:lnSpc>
                <a:spcPct val="50000"/>
              </a:lnSpc>
              <a:buFont typeface="Arial" charset="0"/>
              <a:buNone/>
            </a:pPr>
            <a:endParaRPr lang="en-US" sz="1900" smtClean="0"/>
          </a:p>
          <a:p>
            <a:pPr>
              <a:lnSpc>
                <a:spcPct val="0"/>
              </a:lnSpc>
              <a:buFont typeface="Arial" charset="0"/>
              <a:buNone/>
            </a:pPr>
            <a:endParaRPr lang="en-US" sz="1900" smtClean="0"/>
          </a:p>
          <a:p>
            <a:pPr lvl="1"/>
            <a:r>
              <a:rPr lang="en-US" sz="1900" smtClean="0"/>
              <a:t>Assumption Transaction to move business from existing captive into CT captive.</a:t>
            </a:r>
          </a:p>
          <a:p>
            <a:pPr>
              <a:lnSpc>
                <a:spcPct val="200000"/>
              </a:lnSpc>
            </a:pPr>
            <a:r>
              <a:rPr lang="en-US" sz="1900" smtClean="0"/>
              <a:t>Merger can provide the capital.</a:t>
            </a:r>
          </a:p>
          <a:p>
            <a:r>
              <a:rPr lang="en-US" sz="1900" smtClean="0"/>
              <a:t>Out-of-state approvals may be required for various elements of the transaction.</a:t>
            </a:r>
          </a:p>
          <a:p>
            <a:pPr>
              <a:lnSpc>
                <a:spcPct val="200000"/>
              </a:lnSpc>
            </a:pPr>
            <a:r>
              <a:rPr lang="en-US" sz="1900" smtClean="0"/>
              <a:t>Tax issues may drive the decision.</a:t>
            </a:r>
          </a:p>
          <a:p>
            <a:pPr>
              <a:buFont typeface="Arial" charset="0"/>
              <a:buNone/>
            </a:pPr>
            <a:endParaRPr lang="en-US" sz="1900" smtClean="0"/>
          </a:p>
          <a:p>
            <a:pPr>
              <a:buFont typeface="Arial" charset="0"/>
              <a:buNone/>
            </a:pPr>
            <a:endParaRPr lang="en-US" sz="1800" smtClean="0"/>
          </a:p>
          <a:p>
            <a:pPr>
              <a:buFont typeface="Arial" charset="0"/>
              <a:buNone/>
            </a:pPr>
            <a:endParaRPr lang="en-US" sz="180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804ABC7-7C79-4739-B223-89354980CEB1}" type="slidenum">
              <a:rPr lang="en-US">
                <a:solidFill>
                  <a:srgbClr val="CECFCB"/>
                </a:solidFill>
              </a:rPr>
              <a:pPr>
                <a:defRPr/>
              </a:pPr>
              <a:t>61</a:t>
            </a:fld>
            <a:endParaRPr lang="en-US" dirty="0">
              <a:solidFill>
                <a:srgbClr val="CECFCB"/>
              </a:solidFill>
            </a:endParaRPr>
          </a:p>
        </p:txBody>
      </p:sp>
      <p:sp>
        <p:nvSpPr>
          <p:cNvPr id="31746" name="Rectangle 2"/>
          <p:cNvSpPr>
            <a:spLocks noGrp="1"/>
          </p:cNvSpPr>
          <p:nvPr>
            <p:ph type="title"/>
          </p:nvPr>
        </p:nvSpPr>
        <p:spPr/>
        <p:txBody>
          <a:bodyPr/>
          <a:lstStyle/>
          <a:p>
            <a:r>
              <a:rPr lang="en-US" sz="3600" smtClean="0"/>
              <a:t>IV.  Legal and Regulatory Process</a:t>
            </a:r>
          </a:p>
        </p:txBody>
      </p:sp>
      <p:sp>
        <p:nvSpPr>
          <p:cNvPr id="31747" name="Rectangle 3"/>
          <p:cNvSpPr>
            <a:spLocks noGrp="1"/>
          </p:cNvSpPr>
          <p:nvPr>
            <p:ph type="body" idx="1"/>
          </p:nvPr>
        </p:nvSpPr>
        <p:spPr>
          <a:xfrm>
            <a:off x="266700" y="1371605"/>
            <a:ext cx="8648700" cy="4468916"/>
          </a:xfrm>
        </p:spPr>
        <p:txBody>
          <a:bodyPr/>
          <a:lstStyle/>
          <a:p>
            <a:r>
              <a:rPr lang="en-US" sz="1800" smtClean="0"/>
              <a:t>Assemble the team of internal and external resources</a:t>
            </a:r>
          </a:p>
          <a:p>
            <a:pPr lvl="1"/>
            <a:r>
              <a:rPr lang="en-US" sz="1800" smtClean="0"/>
              <a:t>Business and operations</a:t>
            </a:r>
          </a:p>
          <a:p>
            <a:pPr lvl="1"/>
            <a:r>
              <a:rPr lang="en-US" sz="1800" smtClean="0"/>
              <a:t>Tax</a:t>
            </a:r>
          </a:p>
          <a:p>
            <a:pPr lvl="1"/>
            <a:r>
              <a:rPr lang="en-US" sz="1800" smtClean="0"/>
              <a:t>Legal</a:t>
            </a:r>
          </a:p>
          <a:p>
            <a:r>
              <a:rPr lang="en-US" sz="1800" smtClean="0"/>
              <a:t>If redomesticating, don’t forget the existing captive.</a:t>
            </a:r>
          </a:p>
          <a:p>
            <a:pPr lvl="1"/>
            <a:r>
              <a:rPr lang="en-US" sz="1800" smtClean="0"/>
              <a:t>Consider existing issues</a:t>
            </a:r>
          </a:p>
          <a:p>
            <a:pPr lvl="2"/>
            <a:r>
              <a:rPr lang="en-US" sz="1800" smtClean="0"/>
              <a:t>Business and Operations, including contractual requirements and consents.</a:t>
            </a:r>
          </a:p>
          <a:p>
            <a:pPr lvl="2"/>
            <a:r>
              <a:rPr lang="en-US" sz="1800" smtClean="0"/>
              <a:t>Out-of-State legal and regulatory issues</a:t>
            </a:r>
          </a:p>
          <a:p>
            <a:r>
              <a:rPr lang="en-US" sz="1800" smtClean="0"/>
              <a:t>Meet with Department</a:t>
            </a:r>
          </a:p>
          <a:p>
            <a:pPr lvl="1"/>
            <a:r>
              <a:rPr lang="en-US" sz="1800" smtClean="0"/>
              <a:t>Discuss strategy, timing, process and business plan</a:t>
            </a:r>
          </a:p>
          <a:p>
            <a:r>
              <a:rPr lang="en-US" sz="1800" smtClean="0"/>
              <a:t>Name selection, reservation and approval</a:t>
            </a:r>
          </a:p>
          <a:p>
            <a:r>
              <a:rPr lang="en-US" sz="1800" smtClean="0"/>
              <a:t>Prepare Application and Plan of Operations</a:t>
            </a:r>
          </a:p>
          <a:p>
            <a:pPr lvl="1"/>
            <a:r>
              <a:rPr lang="en-US" sz="1800" smtClean="0"/>
              <a:t>Feasibility Study</a:t>
            </a:r>
          </a:p>
          <a:p>
            <a:r>
              <a:rPr lang="en-US" sz="1800" smtClean="0"/>
              <a:t>Approvals and Filings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8C641E-83F5-4A2D-8300-BA199FFF19B6}" type="slidenum">
              <a:rPr lang="en-US">
                <a:solidFill>
                  <a:srgbClr val="CECFCB"/>
                </a:solidFill>
              </a:rPr>
              <a:pPr>
                <a:defRPr/>
              </a:pPr>
              <a:t>62</a:t>
            </a:fld>
            <a:endParaRPr lang="en-US" dirty="0">
              <a:solidFill>
                <a:srgbClr val="CECFCB"/>
              </a:solidFill>
            </a:endParaRPr>
          </a:p>
        </p:txBody>
      </p:sp>
      <p:sp>
        <p:nvSpPr>
          <p:cNvPr id="32770" name="Rectangle 2"/>
          <p:cNvSpPr>
            <a:spLocks noGrp="1"/>
          </p:cNvSpPr>
          <p:nvPr>
            <p:ph type="title"/>
          </p:nvPr>
        </p:nvSpPr>
        <p:spPr/>
        <p:txBody>
          <a:bodyPr/>
          <a:lstStyle/>
          <a:p>
            <a:r>
              <a:rPr lang="en-US" sz="3600" smtClean="0"/>
              <a:t>V.  Interesting Issues</a:t>
            </a:r>
          </a:p>
        </p:txBody>
      </p:sp>
      <p:sp>
        <p:nvSpPr>
          <p:cNvPr id="32771" name="Rectangle 3"/>
          <p:cNvSpPr>
            <a:spLocks noGrp="1"/>
          </p:cNvSpPr>
          <p:nvPr>
            <p:ph type="body" idx="1"/>
          </p:nvPr>
        </p:nvSpPr>
        <p:spPr>
          <a:xfrm>
            <a:off x="266700" y="1371601"/>
            <a:ext cx="8648700" cy="4832092"/>
          </a:xfrm>
        </p:spPr>
        <p:txBody>
          <a:bodyPr/>
          <a:lstStyle/>
          <a:p>
            <a:r>
              <a:rPr lang="en-US" smtClean="0"/>
              <a:t>Transfer of Existing Reinsurance</a:t>
            </a:r>
          </a:p>
          <a:p>
            <a:pPr lvl="1"/>
            <a:r>
              <a:rPr lang="en-US" smtClean="0"/>
              <a:t>Credit for Reinsurance – eligible reinsurers</a:t>
            </a:r>
          </a:p>
          <a:p>
            <a:pPr lvl="1"/>
            <a:r>
              <a:rPr lang="en-US" smtClean="0"/>
              <a:t>Consent of Reinsurers</a:t>
            </a:r>
          </a:p>
          <a:p>
            <a:pPr lvl="1"/>
            <a:endParaRPr lang="en-US" smtClean="0"/>
          </a:p>
          <a:p>
            <a:r>
              <a:rPr lang="en-US" smtClean="0"/>
              <a:t>Capitalization of Captive</a:t>
            </a:r>
          </a:p>
          <a:p>
            <a:pPr lvl="1"/>
            <a:r>
              <a:rPr lang="en-US" smtClean="0"/>
              <a:t>Contribution of Capital</a:t>
            </a:r>
          </a:p>
          <a:p>
            <a:pPr lvl="2"/>
            <a:r>
              <a:rPr lang="en-US" smtClean="0"/>
              <a:t>Directly – Dividend issues?</a:t>
            </a:r>
          </a:p>
          <a:p>
            <a:pPr lvl="2"/>
            <a:r>
              <a:rPr lang="en-US" smtClean="0"/>
              <a:t>Through merger</a:t>
            </a:r>
          </a:p>
          <a:p>
            <a:pPr lvl="1"/>
            <a:r>
              <a:rPr lang="en-US" smtClean="0"/>
              <a:t>Timing for Capital Contribution</a:t>
            </a:r>
          </a:p>
          <a:p>
            <a:pPr lvl="1"/>
            <a:endParaRPr lang="en-US" smtClean="0"/>
          </a:p>
          <a:p>
            <a:r>
              <a:rPr lang="en-US" smtClean="0"/>
              <a:t>Tax Issues</a:t>
            </a:r>
          </a:p>
          <a:p>
            <a:pPr lvl="1"/>
            <a:r>
              <a:rPr lang="en-US" smtClean="0"/>
              <a:t>Deductibility of Premiums and the Brother-Sister Issue</a:t>
            </a:r>
          </a:p>
          <a:p>
            <a:pPr lvl="1"/>
            <a:r>
              <a:rPr lang="en-US" smtClean="0"/>
              <a:t>Tax Ramifications of moving business from existing captives.</a:t>
            </a:r>
            <a:endParaRPr lang="en-US" sz="160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1371600" y="1066800"/>
            <a:ext cx="6629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buClr>
                <a:srgbClr val="EA9734"/>
              </a:buClr>
              <a:buSzPct val="80000"/>
              <a:buFont typeface="Wingdings" pitchFamily="2" charset="2"/>
              <a:buNone/>
              <a:defRPr/>
            </a:pPr>
            <a:r>
              <a:rPr lang="en-US" sz="3200" dirty="0" err="1">
                <a:solidFill>
                  <a:srgbClr val="003366"/>
                </a:solidFill>
                <a:effectLst>
                  <a:outerShdw blurRad="38100" dist="38100" dir="2700000" algn="tl">
                    <a:srgbClr val="000000"/>
                  </a:outerShdw>
                </a:effectLst>
              </a:rPr>
              <a:t>CCIA</a:t>
            </a:r>
            <a:r>
              <a:rPr lang="en-US" sz="3200" dirty="0">
                <a:solidFill>
                  <a:srgbClr val="003366"/>
                </a:solidFill>
                <a:effectLst>
                  <a:outerShdw blurRad="38100" dist="38100" dir="2700000" algn="tl">
                    <a:srgbClr val="000000"/>
                  </a:outerShdw>
                </a:effectLst>
              </a:rPr>
              <a:t> Educational Forum</a:t>
            </a:r>
          </a:p>
          <a:p>
            <a:pPr marL="342900" indent="-342900" algn="ctr" fontAlgn="base">
              <a:lnSpc>
                <a:spcPct val="90000"/>
              </a:lnSpc>
              <a:spcBef>
                <a:spcPct val="20000"/>
              </a:spcBef>
              <a:spcAft>
                <a:spcPct val="0"/>
              </a:spcAft>
              <a:buClr>
                <a:srgbClr val="EA9734"/>
              </a:buClr>
              <a:buSzPct val="80000"/>
              <a:buFont typeface="Wingdings" pitchFamily="2" charset="2"/>
              <a:buNone/>
              <a:defRPr/>
            </a:pPr>
            <a:endParaRPr lang="en-US" sz="3200" b="1" dirty="0">
              <a:solidFill>
                <a:srgbClr val="003366"/>
              </a:solidFill>
              <a:effectLst>
                <a:outerShdw blurRad="38100" dist="38100" dir="2700000" algn="tl">
                  <a:srgbClr val="000000"/>
                </a:outerShdw>
              </a:effectLst>
            </a:endParaRPr>
          </a:p>
          <a:p>
            <a:pPr marL="342900" indent="-342900" algn="ctr" fontAlgn="base">
              <a:lnSpc>
                <a:spcPct val="90000"/>
              </a:lnSpc>
              <a:spcBef>
                <a:spcPct val="20000"/>
              </a:spcBef>
              <a:spcAft>
                <a:spcPct val="0"/>
              </a:spcAft>
              <a:buClr>
                <a:srgbClr val="EA9734"/>
              </a:buClr>
              <a:buSzPct val="80000"/>
              <a:buFont typeface="Wingdings" pitchFamily="2" charset="2"/>
              <a:buNone/>
              <a:defRPr/>
            </a:pPr>
            <a:r>
              <a:rPr lang="en-US" sz="6000" b="1" dirty="0">
                <a:solidFill>
                  <a:srgbClr val="003366"/>
                </a:solidFill>
                <a:effectLst>
                  <a:outerShdw blurRad="38100" dist="38100" dir="2700000" algn="tl">
                    <a:srgbClr val="000000"/>
                  </a:outerShdw>
                </a:effectLst>
              </a:rPr>
              <a:t>Captive Life Cycle</a:t>
            </a: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800" dirty="0">
              <a:solidFill>
                <a:srgbClr val="003366"/>
              </a:solidFill>
              <a:effectLst>
                <a:outerShdw blurRad="38100" dist="38100" dir="2700000" algn="tl">
                  <a:srgbClr val="000000"/>
                </a:outerShdw>
              </a:effectLst>
            </a:endParaRPr>
          </a:p>
          <a:p>
            <a:pPr marL="342900" indent="-342900" algn="ctr" fontAlgn="base">
              <a:spcBef>
                <a:spcPct val="20000"/>
              </a:spcBef>
              <a:spcAft>
                <a:spcPct val="0"/>
              </a:spcAft>
              <a:buClr>
                <a:srgbClr val="EA9734"/>
              </a:buClr>
              <a:buSzPct val="80000"/>
              <a:buFont typeface="Wingdings" pitchFamily="2" charset="2"/>
              <a:buNone/>
              <a:defRPr/>
            </a:pPr>
            <a:r>
              <a:rPr lang="en-US" sz="1600" dirty="0">
                <a:solidFill>
                  <a:srgbClr val="010364"/>
                </a:solidFill>
                <a:effectLst>
                  <a:outerShdw blurRad="38100" dist="38100" dir="2700000" algn="tl">
                    <a:srgbClr val="000000"/>
                  </a:outerShdw>
                </a:effectLst>
              </a:rPr>
              <a:t>Presented by:</a:t>
            </a:r>
          </a:p>
          <a:p>
            <a:pPr marL="342900" indent="-342900" algn="ctr" fontAlgn="base">
              <a:spcBef>
                <a:spcPct val="20000"/>
              </a:spcBef>
              <a:spcAft>
                <a:spcPct val="0"/>
              </a:spcAft>
              <a:buClr>
                <a:srgbClr val="EA9734"/>
              </a:buClr>
              <a:buSzPct val="80000"/>
              <a:buFont typeface="Wingdings" pitchFamily="2" charset="2"/>
              <a:buNone/>
              <a:defRPr/>
            </a:pPr>
            <a:r>
              <a:rPr lang="en-US" sz="1600" dirty="0">
                <a:solidFill>
                  <a:srgbClr val="010364"/>
                </a:solidFill>
                <a:effectLst>
                  <a:outerShdw blurRad="38100" dist="38100" dir="2700000" algn="tl">
                    <a:srgbClr val="000000"/>
                  </a:outerShdw>
                </a:effectLst>
              </a:rPr>
              <a:t> Steve DiCenso, FCAS, MAAA, </a:t>
            </a:r>
          </a:p>
          <a:p>
            <a:pPr marL="342900" indent="-342900" algn="ctr" fontAlgn="base">
              <a:spcBef>
                <a:spcPct val="20000"/>
              </a:spcBef>
              <a:spcAft>
                <a:spcPct val="0"/>
              </a:spcAft>
              <a:buClr>
                <a:srgbClr val="EA9734"/>
              </a:buClr>
              <a:buSzPct val="80000"/>
              <a:buFont typeface="Wingdings" pitchFamily="2" charset="2"/>
              <a:buNone/>
              <a:defRPr/>
            </a:pPr>
            <a:r>
              <a:rPr lang="en-US" sz="1600" dirty="0">
                <a:solidFill>
                  <a:srgbClr val="010364"/>
                </a:solidFill>
                <a:effectLst>
                  <a:outerShdw blurRad="38100" dist="38100" dir="2700000" algn="tl">
                    <a:srgbClr val="000000"/>
                  </a:outerShdw>
                </a:effectLst>
              </a:rPr>
              <a:t>Principal and Consulting Actuary, Milliman</a:t>
            </a:r>
          </a:p>
          <a:p>
            <a:pPr marL="342900" indent="-342900" algn="ctr" fontAlgn="base">
              <a:spcBef>
                <a:spcPct val="20000"/>
              </a:spcBef>
              <a:spcAft>
                <a:spcPct val="0"/>
              </a:spcAft>
              <a:buClr>
                <a:srgbClr val="EA9734"/>
              </a:buClr>
              <a:buSzPct val="80000"/>
              <a:buFont typeface="Wingdings" pitchFamily="2" charset="2"/>
              <a:buNone/>
              <a:defRPr/>
            </a:pPr>
            <a:endParaRPr lang="en-US" sz="1600" dirty="0">
              <a:solidFill>
                <a:srgbClr val="010364"/>
              </a:solidFill>
              <a:effectLst>
                <a:outerShdw blurRad="38100" dist="38100" dir="2700000" algn="tl">
                  <a:srgbClr val="000000"/>
                </a:outerShdw>
              </a:effectLst>
            </a:endParaRPr>
          </a:p>
          <a:p>
            <a:pPr marL="342900" indent="-342900" algn="ctr" fontAlgn="base">
              <a:spcBef>
                <a:spcPct val="20000"/>
              </a:spcBef>
              <a:spcAft>
                <a:spcPct val="0"/>
              </a:spcAft>
              <a:buClr>
                <a:srgbClr val="EA9734"/>
              </a:buClr>
              <a:buSzPct val="80000"/>
              <a:buFont typeface="Wingdings" pitchFamily="2" charset="2"/>
              <a:buNone/>
              <a:defRPr/>
            </a:pPr>
            <a:r>
              <a:rPr lang="en-US" sz="1400" dirty="0">
                <a:solidFill>
                  <a:srgbClr val="010364"/>
                </a:solidFill>
                <a:effectLst>
                  <a:outerShdw blurRad="38100" dist="38100" dir="2700000" algn="tl">
                    <a:srgbClr val="000000"/>
                  </a:outerShdw>
                </a:effectLst>
              </a:rPr>
              <a:t>October 5, 2012</a:t>
            </a:r>
          </a:p>
          <a:p>
            <a:pPr marL="342900" indent="-342900" algn="ctr" fontAlgn="base">
              <a:spcBef>
                <a:spcPct val="20000"/>
              </a:spcBef>
              <a:spcAft>
                <a:spcPct val="0"/>
              </a:spcAft>
              <a:buClr>
                <a:srgbClr val="EA9734"/>
              </a:buClr>
              <a:buSzPct val="80000"/>
              <a:buFont typeface="Wingdings" pitchFamily="2" charset="2"/>
              <a:buNone/>
              <a:defRPr/>
            </a:pPr>
            <a:endParaRPr lang="en-US" sz="1600" dirty="0">
              <a:solidFill>
                <a:srgbClr val="003366"/>
              </a:solidFill>
              <a:effectLst>
                <a:outerShdw blurRad="38100" dist="38100" dir="2700000" algn="tl">
                  <a:srgbClr val="000000"/>
                </a:outerShdw>
              </a:effectLst>
            </a:endParaRPr>
          </a:p>
          <a:p>
            <a:pPr marL="342900" indent="-342900" algn="ctr" fontAlgn="base">
              <a:spcBef>
                <a:spcPct val="20000"/>
              </a:spcBef>
              <a:spcAft>
                <a:spcPct val="0"/>
              </a:spcAft>
              <a:buClr>
                <a:srgbClr val="EA9734"/>
              </a:buClr>
              <a:buSzPct val="80000"/>
              <a:buFont typeface="Wingdings" pitchFamily="2" charset="2"/>
              <a:buNone/>
              <a:defRPr/>
            </a:pPr>
            <a:endParaRPr lang="en-US" sz="1600" dirty="0">
              <a:solidFill>
                <a:srgbClr val="003366"/>
              </a:solidFill>
              <a:effectLst>
                <a:outerShdw blurRad="38100" dist="38100" dir="2700000" algn="tl">
                  <a:srgbClr val="000000"/>
                </a:outerShdw>
              </a:effectLst>
            </a:endParaRPr>
          </a:p>
          <a:p>
            <a:pPr marL="342900" indent="-342900" algn="ctr" fontAlgn="base">
              <a:spcBef>
                <a:spcPct val="20000"/>
              </a:spcBef>
              <a:spcAft>
                <a:spcPct val="0"/>
              </a:spcAft>
              <a:buClr>
                <a:srgbClr val="EA9734"/>
              </a:buClr>
              <a:buSzPct val="80000"/>
              <a:buFont typeface="Wingdings" pitchFamily="2" charset="2"/>
              <a:buNone/>
              <a:defRPr/>
            </a:pPr>
            <a:endParaRPr lang="en-US" sz="1600" dirty="0">
              <a:solidFill>
                <a:srgbClr val="003366"/>
              </a:solidFill>
              <a:effectLst>
                <a:outerShdw blurRad="38100" dist="38100" dir="2700000" algn="tl">
                  <a:srgbClr val="000000"/>
                </a:outerShdw>
              </a:effectLst>
            </a:endParaRPr>
          </a:p>
          <a:p>
            <a:pPr marL="342900" indent="-342900" algn="ctr" fontAlgn="base">
              <a:lnSpc>
                <a:spcPct val="90000"/>
              </a:lnSpc>
              <a:spcBef>
                <a:spcPct val="20000"/>
              </a:spcBef>
              <a:spcAft>
                <a:spcPct val="0"/>
              </a:spcAft>
              <a:buClr>
                <a:srgbClr val="EA9734"/>
              </a:buClr>
              <a:buSzPct val="80000"/>
              <a:buFont typeface="Wingdings" pitchFamily="2" charset="2"/>
              <a:buNone/>
              <a:defRPr/>
            </a:pPr>
            <a:endParaRPr lang="en-US" sz="1600" dirty="0">
              <a:solidFill>
                <a:srgbClr val="003366"/>
              </a:solidFill>
              <a:effectLst>
                <a:outerShdw blurRad="38100" dist="38100" dir="2700000" algn="tl">
                  <a:srgbClr val="000000"/>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219202" y="609600"/>
            <a:ext cx="6629400" cy="1143000"/>
          </a:xfrm>
        </p:spPr>
        <p:txBody>
          <a:bodyPr vert="horz" wrap="square" lIns="92075" tIns="46038" rIns="92075" bIns="46038" numCol="1" anchor="t" anchorCtr="0" compatLnSpc="1">
            <a:prstTxWarp prst="textNoShape">
              <a:avLst/>
            </a:prstTxWarp>
          </a:bodyPr>
          <a:lstStyle/>
          <a:p>
            <a:pPr eaLnBrk="1" hangingPunct="1">
              <a:defRPr/>
            </a:pPr>
            <a:r>
              <a:rPr lang="en-US" sz="4000" dirty="0" smtClean="0"/>
              <a:t>Captive Life Cycle</a:t>
            </a:r>
          </a:p>
        </p:txBody>
      </p:sp>
      <p:sp>
        <p:nvSpPr>
          <p:cNvPr id="58372" name="Rectangle 4"/>
          <p:cNvSpPr>
            <a:spLocks noChangeArrowheads="1"/>
          </p:cNvSpPr>
          <p:nvPr/>
        </p:nvSpPr>
        <p:spPr bwMode="auto">
          <a:xfrm>
            <a:off x="990600" y="14478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Pre-Feasibility Process</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Feasibility Study</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Legal and Tax Considerations</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Domicile Analysis</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Actuarial Analysis</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Pro Forma Financial Statements</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On-Going Work</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Q&amp;A</a:t>
            </a: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400" b="1" dirty="0">
              <a:solidFill>
                <a:srgbClr val="003366"/>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800" dirty="0">
              <a:solidFill>
                <a:srgbClr val="003366"/>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800" dirty="0">
              <a:solidFill>
                <a:srgbClr val="003366"/>
              </a:solidFill>
              <a:effectLst>
                <a:outerShdw blurRad="38100" dist="38100" dir="2700000" algn="tl">
                  <a:srgbClr val="000000"/>
                </a:outerShdw>
              </a:effectLst>
            </a:endParaRPr>
          </a:p>
        </p:txBody>
      </p:sp>
      <p:sp>
        <p:nvSpPr>
          <p:cNvPr id="5124" name="Right Arrow 2"/>
          <p:cNvSpPr>
            <a:spLocks noChangeArrowheads="1"/>
          </p:cNvSpPr>
          <p:nvPr/>
        </p:nvSpPr>
        <p:spPr bwMode="auto">
          <a:xfrm rot="10800000">
            <a:off x="6629400" y="3479800"/>
            <a:ext cx="914400" cy="533400"/>
          </a:xfrm>
          <a:prstGeom prst="rightArrow">
            <a:avLst>
              <a:gd name="adj1" fmla="val 50000"/>
              <a:gd name="adj2" fmla="val 50000"/>
            </a:avLst>
          </a:prstGeom>
          <a:solidFill>
            <a:schemeClr val="bg1"/>
          </a:solidFill>
          <a:ln w="52070" algn="ctr">
            <a:solidFill>
              <a:schemeClr val="tx1"/>
            </a:solidFill>
            <a:round/>
            <a:headEnd/>
            <a:tailEnd/>
          </a:ln>
          <a:effectLst/>
        </p:spPr>
        <p:txBody>
          <a:bodyPr wrap="none" anchor="ctr"/>
          <a:lstStyle/>
          <a:p>
            <a:pPr algn="r" fontAlgn="base">
              <a:spcBef>
                <a:spcPct val="0"/>
              </a:spcBef>
              <a:spcAft>
                <a:spcPct val="0"/>
              </a:spcAft>
            </a:pPr>
            <a:endParaRPr lang="en-US" sz="4400" b="1" smtClean="0">
              <a:solidFill>
                <a:srgbClr val="010364"/>
              </a:solidFill>
            </a:endParaRPr>
          </a:p>
        </p:txBody>
      </p:sp>
      <p:sp>
        <p:nvSpPr>
          <p:cNvPr id="5125" name="Right Arrow 5"/>
          <p:cNvSpPr>
            <a:spLocks noChangeArrowheads="1"/>
          </p:cNvSpPr>
          <p:nvPr/>
        </p:nvSpPr>
        <p:spPr bwMode="auto">
          <a:xfrm rot="10800000">
            <a:off x="6629400" y="2971800"/>
            <a:ext cx="914400" cy="533400"/>
          </a:xfrm>
          <a:prstGeom prst="rightArrow">
            <a:avLst>
              <a:gd name="adj1" fmla="val 50000"/>
              <a:gd name="adj2" fmla="val 50000"/>
            </a:avLst>
          </a:prstGeom>
          <a:solidFill>
            <a:schemeClr val="bg1"/>
          </a:solidFill>
          <a:ln w="52070" algn="ctr">
            <a:solidFill>
              <a:schemeClr val="tx1"/>
            </a:solidFill>
            <a:round/>
            <a:headEnd/>
            <a:tailEnd/>
          </a:ln>
          <a:effectLst/>
        </p:spPr>
        <p:txBody>
          <a:bodyPr wrap="none" anchor="ctr"/>
          <a:lstStyle/>
          <a:p>
            <a:pPr algn="r" fontAlgn="base">
              <a:spcBef>
                <a:spcPct val="0"/>
              </a:spcBef>
              <a:spcAft>
                <a:spcPct val="0"/>
              </a:spcAft>
            </a:pPr>
            <a:endParaRPr lang="en-US" sz="4400" b="1" smtClean="0">
              <a:solidFill>
                <a:srgbClr val="010364"/>
              </a:solidFill>
            </a:endParaRPr>
          </a:p>
        </p:txBody>
      </p:sp>
      <p:sp>
        <p:nvSpPr>
          <p:cNvPr id="5126" name="Rectangle 3"/>
          <p:cNvSpPr>
            <a:spLocks noChangeArrowheads="1"/>
          </p:cNvSpPr>
          <p:nvPr/>
        </p:nvSpPr>
        <p:spPr bwMode="auto">
          <a:xfrm>
            <a:off x="7747000" y="3238500"/>
            <a:ext cx="1143000" cy="838200"/>
          </a:xfrm>
          <a:prstGeom prst="rect">
            <a:avLst/>
          </a:prstGeom>
          <a:solidFill>
            <a:schemeClr val="bg1"/>
          </a:solidFill>
          <a:ln w="52070" algn="ctr">
            <a:solidFill>
              <a:schemeClr val="tx1"/>
            </a:solidFill>
            <a:round/>
            <a:headEnd/>
            <a:tailEnd/>
          </a:ln>
          <a:effectLst/>
        </p:spPr>
        <p:txBody>
          <a:bodyPr wrap="none" anchor="ctr"/>
          <a:lstStyle/>
          <a:p>
            <a:pPr algn="ctr" fontAlgn="base">
              <a:spcBef>
                <a:spcPct val="0"/>
              </a:spcBef>
              <a:spcAft>
                <a:spcPct val="0"/>
              </a:spcAft>
            </a:pPr>
            <a:r>
              <a:rPr lang="en-US" sz="1600" b="1" smtClean="0">
                <a:solidFill>
                  <a:srgbClr val="010364"/>
                </a:solidFill>
              </a:rPr>
              <a:t>My</a:t>
            </a:r>
          </a:p>
          <a:p>
            <a:pPr algn="ctr" fontAlgn="base">
              <a:spcBef>
                <a:spcPct val="0"/>
              </a:spcBef>
              <a:spcAft>
                <a:spcPct val="0"/>
              </a:spcAft>
            </a:pPr>
            <a:r>
              <a:rPr lang="en-US" sz="1600" b="1" smtClean="0">
                <a:solidFill>
                  <a:srgbClr val="010364"/>
                </a:solidFill>
              </a:rPr>
              <a:t>Focus</a:t>
            </a:r>
          </a:p>
          <a:p>
            <a:pPr algn="ctr" fontAlgn="base">
              <a:spcBef>
                <a:spcPct val="0"/>
              </a:spcBef>
              <a:spcAft>
                <a:spcPct val="0"/>
              </a:spcAft>
            </a:pPr>
            <a:r>
              <a:rPr lang="en-US" sz="1600" b="1" smtClean="0">
                <a:solidFill>
                  <a:srgbClr val="010364"/>
                </a:solidFill>
              </a:rPr>
              <a:t>Today</a:t>
            </a:r>
          </a:p>
        </p:txBody>
      </p:sp>
      <p:sp>
        <p:nvSpPr>
          <p:cNvPr id="5127" name="Right Arrow 5"/>
          <p:cNvSpPr>
            <a:spLocks noChangeArrowheads="1"/>
          </p:cNvSpPr>
          <p:nvPr/>
        </p:nvSpPr>
        <p:spPr bwMode="auto">
          <a:xfrm rot="10800000">
            <a:off x="6629400" y="3937000"/>
            <a:ext cx="914400" cy="533400"/>
          </a:xfrm>
          <a:prstGeom prst="rightArrow">
            <a:avLst>
              <a:gd name="adj1" fmla="val 50000"/>
              <a:gd name="adj2" fmla="val 50000"/>
            </a:avLst>
          </a:prstGeom>
          <a:solidFill>
            <a:schemeClr val="bg1"/>
          </a:solidFill>
          <a:ln w="52070" algn="ctr">
            <a:solidFill>
              <a:schemeClr val="tx1"/>
            </a:solidFill>
            <a:round/>
            <a:headEnd/>
            <a:tailEnd/>
          </a:ln>
          <a:effectLst/>
        </p:spPr>
        <p:txBody>
          <a:bodyPr wrap="none" anchor="ctr"/>
          <a:lstStyle/>
          <a:p>
            <a:pPr algn="r" fontAlgn="base">
              <a:spcBef>
                <a:spcPct val="0"/>
              </a:spcBef>
              <a:spcAft>
                <a:spcPct val="0"/>
              </a:spcAft>
            </a:pPr>
            <a:endParaRPr lang="en-US" sz="4400" b="1" smtClean="0">
              <a:solidFill>
                <a:srgbClr val="010364"/>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1295400" y="533400"/>
            <a:ext cx="66294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sz="4000" dirty="0" smtClean="0">
                <a:effectLst>
                  <a:outerShdw blurRad="38100" dist="38100" dir="2700000" algn="tl">
                    <a:srgbClr val="C0C0C0"/>
                  </a:outerShdw>
                </a:effectLst>
              </a:rPr>
              <a:t>Pre-Feasibility Process</a:t>
            </a:r>
          </a:p>
        </p:txBody>
      </p:sp>
      <p:sp>
        <p:nvSpPr>
          <p:cNvPr id="144387" name="Rectangle 3"/>
          <p:cNvSpPr>
            <a:spLocks noGrp="1" noChangeArrowheads="1"/>
          </p:cNvSpPr>
          <p:nvPr>
            <p:ph type="body" idx="1"/>
          </p:nvPr>
        </p:nvSpPr>
        <p:spPr bwMode="auto">
          <a:xfrm>
            <a:off x="1828805" y="1524000"/>
            <a:ext cx="6629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endParaRPr lang="en-US" sz="2800" dirty="0" smtClean="0"/>
          </a:p>
          <a:p>
            <a:pPr eaLnBrk="1" hangingPunct="1">
              <a:lnSpc>
                <a:spcPct val="90000"/>
              </a:lnSpc>
              <a:defRPr/>
            </a:pPr>
            <a:endParaRPr lang="en-US" sz="2800" dirty="0" smtClean="0"/>
          </a:p>
        </p:txBody>
      </p:sp>
      <p:sp>
        <p:nvSpPr>
          <p:cNvPr id="144388" name="Rectangle 4"/>
          <p:cNvSpPr>
            <a:spLocks noChangeArrowheads="1"/>
          </p:cNvSpPr>
          <p:nvPr/>
        </p:nvSpPr>
        <p:spPr bwMode="auto">
          <a:xfrm>
            <a:off x="762000" y="1460500"/>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Define Captive Objectives</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Design Captive Program (i.e., coverages, limits, premiums, reinsurance, etc.)</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Evaluate Domicile</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Evaluate Captive Service Providers</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Evaluate Fronting Carrier, as required</a:t>
            </a:r>
          </a:p>
          <a:p>
            <a:pPr marL="800100" lvl="1"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Develop Captive Business Plan</a:t>
            </a:r>
          </a:p>
          <a:p>
            <a:pPr marL="285750" indent="-285750" fontAlgn="base">
              <a:lnSpc>
                <a:spcPct val="90000"/>
              </a:lnSpc>
              <a:spcBef>
                <a:spcPct val="20000"/>
              </a:spcBef>
              <a:spcAft>
                <a:spcPct val="0"/>
              </a:spcAft>
              <a:buClr>
                <a:srgbClr val="010364"/>
              </a:buClr>
              <a:buSzPct val="90000"/>
              <a:buFontTx/>
              <a:buChar char="–"/>
              <a:defRPr/>
            </a:pPr>
            <a:endParaRPr lang="en-US" sz="2000" b="1" dirty="0">
              <a:solidFill>
                <a:srgbClr val="003366"/>
              </a:solidFill>
              <a:effectLst>
                <a:outerShdw blurRad="38100" dist="38100" dir="2700000" algn="tl">
                  <a:srgbClr val="000000"/>
                </a:outerShdw>
              </a:effectLst>
            </a:endParaRPr>
          </a:p>
          <a:p>
            <a:pPr marL="285750" indent="-285750" fontAlgn="base">
              <a:lnSpc>
                <a:spcPct val="90000"/>
              </a:lnSpc>
              <a:spcBef>
                <a:spcPct val="20000"/>
              </a:spcBef>
              <a:spcAft>
                <a:spcPct val="0"/>
              </a:spcAft>
              <a:buClr>
                <a:srgbClr val="010364"/>
              </a:buClr>
              <a:buSzPct val="90000"/>
              <a:buFontTx/>
              <a:buChar char="–"/>
              <a:defRPr/>
            </a:pPr>
            <a:endParaRPr lang="en-US" sz="2000" b="1" dirty="0">
              <a:solidFill>
                <a:srgbClr val="003366"/>
              </a:solidFill>
              <a:effectLst>
                <a:outerShdw blurRad="38100" dist="38100" dir="2700000" algn="tl">
                  <a:srgbClr val="000000"/>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p:cNvSpPr>
          <p:nvPr>
            <p:ph type="title"/>
          </p:nvPr>
        </p:nvSpPr>
        <p:spPr>
          <a:xfrm>
            <a:off x="457210" y="609600"/>
            <a:ext cx="8229600" cy="1143000"/>
          </a:xfrm>
        </p:spPr>
        <p:txBody>
          <a:bodyPr/>
          <a:lstStyle/>
          <a:p>
            <a:pPr eaLnBrk="1" hangingPunct="1">
              <a:defRPr/>
            </a:pPr>
            <a:r>
              <a:rPr lang="en-US" dirty="0" smtClean="0"/>
              <a:t>Feasibility Study</a:t>
            </a:r>
          </a:p>
        </p:txBody>
      </p:sp>
      <p:sp>
        <p:nvSpPr>
          <p:cNvPr id="39940" name="Rectangle 3"/>
          <p:cNvSpPr>
            <a:spLocks noGrp="1"/>
          </p:cNvSpPr>
          <p:nvPr>
            <p:ph type="body" idx="1"/>
          </p:nvPr>
        </p:nvSpPr>
        <p:spPr>
          <a:xfrm>
            <a:off x="533405" y="1295400"/>
            <a:ext cx="8229600" cy="4525963"/>
          </a:xfrm>
        </p:spPr>
        <p:txBody>
          <a:bodyPr/>
          <a:lstStyle/>
          <a:p>
            <a:pPr marL="0" indent="0" eaLnBrk="1" hangingPunct="1">
              <a:defRPr/>
            </a:pPr>
            <a:endParaRPr lang="en-US" sz="1800" dirty="0" smtClean="0"/>
          </a:p>
          <a:p>
            <a:pPr marL="0" indent="0" eaLnBrk="1" hangingPunct="1">
              <a:defRPr/>
            </a:pPr>
            <a:r>
              <a:rPr lang="en-US" sz="2400" dirty="0" smtClean="0"/>
              <a:t> </a:t>
            </a:r>
            <a:r>
              <a:rPr lang="en-US" sz="2400" b="1" dirty="0" smtClean="0"/>
              <a:t>Why?</a:t>
            </a:r>
          </a:p>
          <a:p>
            <a:pPr marL="0" indent="0" eaLnBrk="1" hangingPunct="1">
              <a:defRPr/>
            </a:pPr>
            <a:r>
              <a:rPr lang="en-US" sz="2400" b="1" dirty="0" smtClean="0"/>
              <a:t> What?</a:t>
            </a:r>
          </a:p>
          <a:p>
            <a:pPr marL="0" indent="0" eaLnBrk="1" hangingPunct="1">
              <a:defRPr/>
            </a:pPr>
            <a:r>
              <a:rPr lang="en-US" sz="2400" b="1" dirty="0" smtClean="0"/>
              <a:t> Evaluation of Results</a:t>
            </a:r>
          </a:p>
          <a:p>
            <a:pPr lvl="2" eaLnBrk="1" hangingPunct="1">
              <a:defRPr/>
            </a:pPr>
            <a:endParaRPr lang="en-US" sz="1900" b="1"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p:cNvSpPr>
          <p:nvPr>
            <p:ph type="title"/>
          </p:nvPr>
        </p:nvSpPr>
        <p:spPr>
          <a:xfrm>
            <a:off x="381000" y="152400"/>
            <a:ext cx="8229600" cy="1143000"/>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dirty="0" smtClean="0"/>
              <a:t>Why a Feasibility Study?</a:t>
            </a:r>
          </a:p>
        </p:txBody>
      </p:sp>
      <p:sp>
        <p:nvSpPr>
          <p:cNvPr id="40964" name="Rectangle 3"/>
          <p:cNvSpPr>
            <a:spLocks noGrp="1"/>
          </p:cNvSpPr>
          <p:nvPr>
            <p:ph type="body" idx="1"/>
          </p:nvPr>
        </p:nvSpPr>
        <p:spPr>
          <a:xfrm>
            <a:off x="-152400" y="990906"/>
            <a:ext cx="87630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endParaRPr lang="en-US" sz="2100" b="1" dirty="0" smtClean="0"/>
          </a:p>
          <a:p>
            <a:pPr lvl="2" eaLnBrk="1" hangingPunct="1">
              <a:spcBef>
                <a:spcPct val="15000"/>
              </a:spcBef>
              <a:defRPr/>
            </a:pPr>
            <a:r>
              <a:rPr lang="en-US" b="1" dirty="0" smtClean="0"/>
              <a:t>Must </a:t>
            </a:r>
            <a:r>
              <a:rPr lang="en-US" b="1" dirty="0"/>
              <a:t>forecast risk to </a:t>
            </a:r>
            <a:r>
              <a:rPr lang="en-US" b="1" dirty="0" smtClean="0"/>
              <a:t>measure viability:</a:t>
            </a:r>
            <a:endParaRPr lang="en-US" b="1" dirty="0"/>
          </a:p>
          <a:p>
            <a:pPr lvl="3" eaLnBrk="1" hangingPunct="1">
              <a:spcBef>
                <a:spcPct val="15000"/>
              </a:spcBef>
              <a:defRPr/>
            </a:pPr>
            <a:r>
              <a:rPr lang="en-US" b="1" dirty="0"/>
              <a:t>Is captive the right vehicle to use?</a:t>
            </a:r>
          </a:p>
          <a:p>
            <a:pPr lvl="3" eaLnBrk="1" hangingPunct="1">
              <a:spcBef>
                <a:spcPct val="15000"/>
              </a:spcBef>
              <a:defRPr/>
            </a:pPr>
            <a:r>
              <a:rPr lang="en-US" b="1" dirty="0"/>
              <a:t>Policy limit captive </a:t>
            </a:r>
            <a:r>
              <a:rPr lang="en-US" b="1" dirty="0" smtClean="0"/>
              <a:t>to be offered</a:t>
            </a:r>
            <a:endParaRPr lang="en-US" b="1" dirty="0"/>
          </a:p>
          <a:p>
            <a:pPr lvl="3" eaLnBrk="1" hangingPunct="1">
              <a:spcBef>
                <a:spcPct val="15000"/>
              </a:spcBef>
              <a:defRPr/>
            </a:pPr>
            <a:r>
              <a:rPr lang="en-US" b="1" dirty="0"/>
              <a:t>Amount of premium to charge</a:t>
            </a:r>
          </a:p>
          <a:p>
            <a:pPr lvl="3" eaLnBrk="1" hangingPunct="1">
              <a:spcBef>
                <a:spcPct val="15000"/>
              </a:spcBef>
              <a:defRPr/>
            </a:pPr>
            <a:r>
              <a:rPr lang="en-US" b="1" dirty="0"/>
              <a:t>Amount of capital to support adverse </a:t>
            </a:r>
            <a:r>
              <a:rPr lang="en-US" b="1" dirty="0" smtClean="0"/>
              <a:t>results and meet regulatory requirements</a:t>
            </a:r>
            <a:endParaRPr lang="en-US" b="1" dirty="0"/>
          </a:p>
          <a:p>
            <a:pPr lvl="2" eaLnBrk="1" hangingPunct="1">
              <a:spcBef>
                <a:spcPct val="15000"/>
              </a:spcBef>
              <a:defRPr/>
            </a:pPr>
            <a:r>
              <a:rPr lang="en-US" b="1" dirty="0" smtClean="0"/>
              <a:t>Helps to identify potential advantages and the potential risks of operating a captive insurance company</a:t>
            </a:r>
          </a:p>
          <a:p>
            <a:pPr lvl="2" eaLnBrk="1" hangingPunct="1">
              <a:spcBef>
                <a:spcPct val="15000"/>
              </a:spcBef>
              <a:defRPr/>
            </a:pPr>
            <a:r>
              <a:rPr lang="en-US" b="1" dirty="0" smtClean="0"/>
              <a:t>Likely required for licensing/application process</a:t>
            </a:r>
          </a:p>
          <a:p>
            <a:pPr lvl="2" eaLnBrk="1" hangingPunct="1">
              <a:spcBef>
                <a:spcPct val="15000"/>
              </a:spcBef>
              <a:defRPr/>
            </a:pPr>
            <a:r>
              <a:rPr lang="en-US" b="1" dirty="0" smtClean="0"/>
              <a:t>Likely required for presenting to the reinsurance market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762000" y="137160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Components of Captive Actuarial Feasibility Study</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Estimate losses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Estimate expenses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Develop rates/funding levels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Establish appropriate capital levels</a:t>
            </a:r>
          </a:p>
          <a:p>
            <a:pPr marL="1143000" lvl="2" indent="-228600" fontAlgn="base">
              <a:lnSpc>
                <a:spcPct val="90000"/>
              </a:lnSpc>
              <a:spcBef>
                <a:spcPct val="20000"/>
              </a:spcBef>
              <a:spcAft>
                <a:spcPct val="0"/>
              </a:spcAft>
              <a:buClr>
                <a:srgbClr val="EA9734"/>
              </a:buClr>
              <a:buSzPct val="60000"/>
              <a:buFont typeface="Wingdings" pitchFamily="2" charset="2"/>
              <a:buChar char="l"/>
              <a:defRPr/>
            </a:pPr>
            <a:r>
              <a:rPr lang="en-US" b="1" dirty="0">
                <a:solidFill>
                  <a:srgbClr val="003366"/>
                </a:solidFill>
                <a:effectLst>
                  <a:outerShdw blurRad="38100" dist="38100" dir="2700000" algn="tl">
                    <a:srgbClr val="000000"/>
                  </a:outerShdw>
                </a:effectLst>
              </a:rPr>
              <a:t>Predict risk</a:t>
            </a:r>
          </a:p>
          <a:p>
            <a:pPr marL="1143000" lvl="2" indent="-228600" fontAlgn="base">
              <a:lnSpc>
                <a:spcPct val="90000"/>
              </a:lnSpc>
              <a:spcBef>
                <a:spcPct val="20000"/>
              </a:spcBef>
              <a:spcAft>
                <a:spcPct val="0"/>
              </a:spcAft>
              <a:buClr>
                <a:srgbClr val="EA9734"/>
              </a:buClr>
              <a:buSzPct val="60000"/>
              <a:buFont typeface="Wingdings" pitchFamily="2" charset="2"/>
              <a:buChar char="l"/>
              <a:defRPr/>
            </a:pPr>
            <a:r>
              <a:rPr lang="en-US" b="1" dirty="0">
                <a:solidFill>
                  <a:srgbClr val="003366"/>
                </a:solidFill>
                <a:effectLst>
                  <a:outerShdw blurRad="38100" dist="38100" dir="2700000" algn="tl">
                    <a:srgbClr val="000000"/>
                  </a:outerShdw>
                </a:effectLst>
              </a:rPr>
              <a:t>Consider Variability and Impact on Risk Appetite</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Prepare pro forma financial statements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Expected and alternative scenarios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Calculate economic benefit (profit/tax savings vs. costs, including opportunity cost of capital)</a:t>
            </a:r>
          </a:p>
          <a:p>
            <a:pPr marL="1143000" lvl="2" indent="-228600" fontAlgn="base">
              <a:lnSpc>
                <a:spcPct val="90000"/>
              </a:lnSpc>
              <a:spcBef>
                <a:spcPct val="20000"/>
              </a:spcBef>
              <a:spcAft>
                <a:spcPct val="0"/>
              </a:spcAft>
              <a:buClr>
                <a:srgbClr val="EA9734"/>
              </a:buClr>
              <a:buSzPct val="60000"/>
              <a:buFont typeface="Wingdings" pitchFamily="2" charset="2"/>
              <a:buNone/>
              <a:defRPr/>
            </a:pPr>
            <a:endParaRPr lang="en-US" b="1" dirty="0">
              <a:solidFill>
                <a:srgbClr val="003366"/>
              </a:solidFill>
              <a:effectLst>
                <a:outerShdw blurRad="38100" dist="38100" dir="2700000" algn="tl">
                  <a:srgbClr val="000000"/>
                </a:outerShdw>
              </a:effectLst>
            </a:endParaRPr>
          </a:p>
        </p:txBody>
      </p:sp>
      <p:sp>
        <p:nvSpPr>
          <p:cNvPr id="206851" name="Rectangle 3"/>
          <p:cNvSpPr>
            <a:spLocks noChangeArrowheads="1"/>
          </p:cNvSpPr>
          <p:nvPr/>
        </p:nvSpPr>
        <p:spPr bwMode="auto">
          <a:xfrm>
            <a:off x="838200" y="4572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fontAlgn="base">
              <a:spcBef>
                <a:spcPct val="0"/>
              </a:spcBef>
              <a:spcAft>
                <a:spcPct val="0"/>
              </a:spcAft>
              <a:defRPr/>
            </a:pPr>
            <a:r>
              <a:rPr lang="en-US" sz="4400" dirty="0">
                <a:solidFill>
                  <a:srgbClr val="EA9734"/>
                </a:solidFill>
                <a:effectLst>
                  <a:outerShdw blurRad="38100" dist="38100" dir="2700000" algn="tl">
                    <a:srgbClr val="000000"/>
                  </a:outerShdw>
                </a:effectLst>
              </a:rPr>
              <a:t>Feasibility Study</a:t>
            </a:r>
            <a:endParaRPr lang="en-US" sz="3200" dirty="0">
              <a:solidFill>
                <a:srgbClr val="7DA9CC"/>
              </a:solidFill>
              <a:effectLst>
                <a:outerShdw blurRad="38100" dist="38100" dir="2700000" algn="tl">
                  <a:srgbClr val="000000"/>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Historical Perspective</a:t>
            </a:r>
            <a:endParaRPr lang="en-US" dirty="0"/>
          </a:p>
        </p:txBody>
      </p:sp>
      <p:sp>
        <p:nvSpPr>
          <p:cNvPr id="3" name="Content Placeholder 2"/>
          <p:cNvSpPr>
            <a:spLocks noGrp="1"/>
          </p:cNvSpPr>
          <p:nvPr>
            <p:ph idx="1"/>
          </p:nvPr>
        </p:nvSpPr>
        <p:spPr>
          <a:xfrm>
            <a:off x="1114424" y="2293179"/>
            <a:ext cx="7610476" cy="4276201"/>
          </a:xfrm>
        </p:spPr>
        <p:txBody>
          <a:bodyPr>
            <a:normAutofit/>
          </a:bodyPr>
          <a:lstStyle/>
          <a:p>
            <a:r>
              <a:rPr lang="en-US" dirty="0" smtClean="0"/>
              <a:t>The first organized sharing of risk was done by ship and cargo owners at Edward Lloyd’s coffee house in London in 1688</a:t>
            </a:r>
          </a:p>
          <a:p>
            <a:r>
              <a:rPr lang="en-US" dirty="0" smtClean="0"/>
              <a:t>Strong evidence indicates that the first U.S. captive was the </a:t>
            </a:r>
            <a:r>
              <a:rPr lang="en-US" u="sng" dirty="0" smtClean="0"/>
              <a:t>Mutual Assurance Company of the City of Norwich </a:t>
            </a:r>
            <a:r>
              <a:rPr lang="en-US" dirty="0" smtClean="0"/>
              <a:t>organized in Norwich, Connecticut in 1795 by textile manufacturers</a:t>
            </a:r>
          </a:p>
          <a:p>
            <a:r>
              <a:rPr lang="en-US" dirty="0" smtClean="0"/>
              <a:t>First modern captive was the Mahoning Insurance Company, established by the Youngstown Sheet &amp; Tube Company in 1957</a:t>
            </a: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7</a:t>
            </a:fld>
            <a:endParaRPr lang="en-US">
              <a:solidFill>
                <a:prstClr val="black">
                  <a:lumMod val="65000"/>
                  <a:lumOff val="35000"/>
                </a:prstClr>
              </a:solidFill>
            </a:endParaRPr>
          </a:p>
        </p:txBody>
      </p:sp>
    </p:spTree>
    <p:extLst>
      <p:ext uri="{BB962C8B-B14F-4D97-AF65-F5344CB8AC3E}">
        <p14:creationId xmlns:p14="http://schemas.microsoft.com/office/powerpoint/2010/main" val="40378928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p:cNvSpPr>
          <p:nvPr>
            <p:ph type="title"/>
          </p:nvPr>
        </p:nvSpPr>
        <p:spPr>
          <a:xfrm>
            <a:off x="152409" y="12700"/>
            <a:ext cx="8229600" cy="1143000"/>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dirty="0" smtClean="0"/>
              <a:t>Some Details of What’s Needed</a:t>
            </a:r>
          </a:p>
        </p:txBody>
      </p:sp>
      <p:sp>
        <p:nvSpPr>
          <p:cNvPr id="41988" name="Rectangle 3"/>
          <p:cNvSpPr>
            <a:spLocks noGrp="1"/>
          </p:cNvSpPr>
          <p:nvPr>
            <p:ph type="body" idx="1"/>
          </p:nvPr>
        </p:nvSpPr>
        <p:spPr>
          <a:xfrm>
            <a:off x="152400" y="1143306"/>
            <a:ext cx="85344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Company specific</a:t>
            </a:r>
          </a:p>
          <a:p>
            <a:pPr lvl="3" eaLnBrk="1" hangingPunct="1">
              <a:spcBef>
                <a:spcPct val="15000"/>
              </a:spcBef>
              <a:defRPr/>
            </a:pPr>
            <a:r>
              <a:rPr lang="en-US" b="1" dirty="0" smtClean="0"/>
              <a:t>Goals; Constraints</a:t>
            </a:r>
          </a:p>
          <a:p>
            <a:pPr lvl="2" eaLnBrk="1" hangingPunct="1">
              <a:spcBef>
                <a:spcPct val="15000"/>
              </a:spcBef>
              <a:defRPr/>
            </a:pPr>
            <a:r>
              <a:rPr lang="en-US" b="1" dirty="0" smtClean="0"/>
              <a:t>Operational</a:t>
            </a:r>
          </a:p>
          <a:p>
            <a:pPr lvl="3" eaLnBrk="1" hangingPunct="1">
              <a:spcBef>
                <a:spcPct val="15000"/>
              </a:spcBef>
              <a:defRPr/>
            </a:pPr>
            <a:r>
              <a:rPr lang="en-US" b="1" dirty="0" smtClean="0"/>
              <a:t>Management (claims and risk)</a:t>
            </a:r>
          </a:p>
          <a:p>
            <a:pPr lvl="3" eaLnBrk="1" hangingPunct="1">
              <a:spcBef>
                <a:spcPct val="15000"/>
              </a:spcBef>
              <a:defRPr/>
            </a:pPr>
            <a:r>
              <a:rPr lang="en-US" b="1" dirty="0" smtClean="0"/>
              <a:t>Coverage Terms/Conditions</a:t>
            </a:r>
          </a:p>
          <a:p>
            <a:pPr lvl="2" eaLnBrk="1" hangingPunct="1">
              <a:spcBef>
                <a:spcPct val="15000"/>
              </a:spcBef>
              <a:defRPr/>
            </a:pPr>
            <a:r>
              <a:rPr lang="en-US" b="1" dirty="0" smtClean="0"/>
              <a:t>Loss Information</a:t>
            </a:r>
          </a:p>
          <a:p>
            <a:pPr lvl="3" eaLnBrk="1" hangingPunct="1">
              <a:spcBef>
                <a:spcPct val="15000"/>
              </a:spcBef>
              <a:defRPr/>
            </a:pPr>
            <a:r>
              <a:rPr lang="en-US" b="1" dirty="0" smtClean="0"/>
              <a:t>Detailed claim runs, including outliers</a:t>
            </a:r>
          </a:p>
          <a:p>
            <a:pPr lvl="2" eaLnBrk="1" hangingPunct="1">
              <a:spcBef>
                <a:spcPct val="15000"/>
              </a:spcBef>
              <a:defRPr/>
            </a:pPr>
            <a:r>
              <a:rPr lang="en-US" b="1" dirty="0" smtClean="0"/>
              <a:t>Exposures</a:t>
            </a:r>
          </a:p>
          <a:p>
            <a:pPr lvl="3" eaLnBrk="1" hangingPunct="1">
              <a:spcBef>
                <a:spcPct val="15000"/>
              </a:spcBef>
              <a:defRPr/>
            </a:pPr>
            <a:r>
              <a:rPr lang="en-US" b="1" dirty="0" smtClean="0"/>
              <a:t>Historical and prospective (payroll, vehicles, sales, etc.)</a:t>
            </a:r>
          </a:p>
          <a:p>
            <a:pPr lvl="3" eaLnBrk="1" hangingPunct="1">
              <a:spcBef>
                <a:spcPct val="15000"/>
              </a:spcBef>
              <a:defRPr/>
            </a:pPr>
            <a:r>
              <a:rPr lang="en-US" b="1" dirty="0" smtClean="0"/>
              <a:t>Descriptions/locations</a:t>
            </a:r>
          </a:p>
          <a:p>
            <a:pPr lvl="2" eaLnBrk="1" hangingPunct="1">
              <a:spcBef>
                <a:spcPct val="15000"/>
              </a:spcBef>
              <a:defRPr/>
            </a:pPr>
            <a:r>
              <a:rPr lang="en-US" b="1" dirty="0" smtClean="0"/>
              <a:t>Prospective Expenses</a:t>
            </a:r>
          </a:p>
          <a:p>
            <a:pPr lvl="3" eaLnBrk="1" hangingPunct="1">
              <a:spcBef>
                <a:spcPct val="15000"/>
              </a:spcBef>
              <a:defRPr/>
            </a:pPr>
            <a:endParaRPr lang="en-US" sz="19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p:cNvSpPr>
          <p:nvPr>
            <p:ph type="title"/>
          </p:nvPr>
        </p:nvSpPr>
        <p:spPr>
          <a:xfrm>
            <a:off x="381000" y="228600"/>
            <a:ext cx="8229600" cy="1143000"/>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dirty="0" smtClean="0"/>
              <a:t>Loss Analysis</a:t>
            </a:r>
          </a:p>
        </p:txBody>
      </p:sp>
      <p:sp>
        <p:nvSpPr>
          <p:cNvPr id="44036" name="Rectangle 3"/>
          <p:cNvSpPr>
            <a:spLocks noGrp="1"/>
          </p:cNvSpPr>
          <p:nvPr>
            <p:ph type="body" idx="1"/>
          </p:nvPr>
        </p:nvSpPr>
        <p:spPr>
          <a:xfrm>
            <a:off x="1" y="1524000"/>
            <a:ext cx="84582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Actuarial Analysis of Past Loss Experience</a:t>
            </a:r>
          </a:p>
          <a:p>
            <a:pPr lvl="3" eaLnBrk="1" hangingPunct="1">
              <a:spcBef>
                <a:spcPct val="15000"/>
              </a:spcBef>
              <a:defRPr/>
            </a:pPr>
            <a:r>
              <a:rPr lang="en-US" b="1" dirty="0" smtClean="0"/>
              <a:t>Actuarial Adjustments (e.g., development, trend, etc.)</a:t>
            </a:r>
          </a:p>
          <a:p>
            <a:pPr lvl="3" eaLnBrk="1" hangingPunct="1">
              <a:spcBef>
                <a:spcPct val="15000"/>
              </a:spcBef>
              <a:defRPr/>
            </a:pPr>
            <a:r>
              <a:rPr lang="en-US" b="1" dirty="0" smtClean="0"/>
              <a:t>Internal Factors (e.g., loss control)</a:t>
            </a:r>
          </a:p>
          <a:p>
            <a:pPr lvl="3" eaLnBrk="1" hangingPunct="1">
              <a:spcBef>
                <a:spcPct val="15000"/>
              </a:spcBef>
              <a:defRPr/>
            </a:pPr>
            <a:r>
              <a:rPr lang="en-US" b="1" dirty="0" smtClean="0"/>
              <a:t>External Factors (e.g., laws)</a:t>
            </a:r>
          </a:p>
          <a:p>
            <a:pPr lvl="2" eaLnBrk="1" hangingPunct="1">
              <a:spcBef>
                <a:spcPct val="15000"/>
              </a:spcBef>
              <a:defRPr/>
            </a:pPr>
            <a:r>
              <a:rPr lang="en-US" b="1" dirty="0" smtClean="0"/>
              <a:t>Projection of First Year </a:t>
            </a:r>
            <a:r>
              <a:rPr lang="en-US" b="1" dirty="0"/>
              <a:t>C</a:t>
            </a:r>
            <a:r>
              <a:rPr lang="en-US" b="1" dirty="0" smtClean="0"/>
              <a:t>aptive Experience</a:t>
            </a:r>
          </a:p>
          <a:p>
            <a:pPr lvl="3" eaLnBrk="1" hangingPunct="1">
              <a:spcBef>
                <a:spcPct val="15000"/>
              </a:spcBef>
              <a:defRPr/>
            </a:pPr>
            <a:r>
              <a:rPr lang="en-US" b="1" dirty="0" smtClean="0"/>
              <a:t>Loss Rate = Losses per unit of Exposure</a:t>
            </a:r>
          </a:p>
          <a:p>
            <a:pPr lvl="3" eaLnBrk="1" hangingPunct="1">
              <a:spcBef>
                <a:spcPct val="15000"/>
              </a:spcBef>
              <a:defRPr/>
            </a:pPr>
            <a:r>
              <a:rPr lang="en-US" b="1" dirty="0" smtClean="0"/>
              <a:t>Expected Losses = Loss Rate x Expected Exposures</a:t>
            </a:r>
          </a:p>
          <a:p>
            <a:pPr lvl="3" eaLnBrk="1" hangingPunct="1">
              <a:spcBef>
                <a:spcPct val="15000"/>
              </a:spcBef>
              <a:defRPr/>
            </a:pPr>
            <a:r>
              <a:rPr lang="en-US" b="1" dirty="0" smtClean="0"/>
              <a:t>Confidence Levels/Contingency margin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p:cNvSpPr>
          <p:nvPr>
            <p:ph type="title"/>
          </p:nvPr>
        </p:nvSpPr>
        <p:spPr>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smtClean="0"/>
              <a:t>Expense Analysis</a:t>
            </a:r>
          </a:p>
        </p:txBody>
      </p:sp>
      <p:sp>
        <p:nvSpPr>
          <p:cNvPr id="46084" name="Rectangle 3"/>
          <p:cNvSpPr>
            <a:spLocks noGrp="1"/>
          </p:cNvSpPr>
          <p:nvPr>
            <p:ph type="body" idx="1"/>
          </p:nvPr>
        </p:nvSpPr>
        <p:spPr>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Fronting Fees</a:t>
            </a:r>
          </a:p>
          <a:p>
            <a:pPr lvl="2" eaLnBrk="1" hangingPunct="1">
              <a:spcBef>
                <a:spcPct val="15000"/>
              </a:spcBef>
              <a:defRPr/>
            </a:pPr>
            <a:r>
              <a:rPr lang="en-US" b="1" dirty="0" smtClean="0"/>
              <a:t>Reinsurance</a:t>
            </a:r>
          </a:p>
          <a:p>
            <a:pPr lvl="2" eaLnBrk="1" hangingPunct="1">
              <a:spcBef>
                <a:spcPct val="15000"/>
              </a:spcBef>
              <a:defRPr/>
            </a:pPr>
            <a:r>
              <a:rPr lang="en-US" b="1" dirty="0" smtClean="0"/>
              <a:t>Claims Administration, Loss Prevention</a:t>
            </a:r>
          </a:p>
          <a:p>
            <a:pPr lvl="2" eaLnBrk="1" hangingPunct="1">
              <a:spcBef>
                <a:spcPct val="15000"/>
              </a:spcBef>
              <a:defRPr/>
            </a:pPr>
            <a:r>
              <a:rPr lang="en-US" b="1" dirty="0" smtClean="0"/>
              <a:t>Commission &amp; Brokerage</a:t>
            </a:r>
          </a:p>
          <a:p>
            <a:pPr lvl="2" eaLnBrk="1" hangingPunct="1">
              <a:spcBef>
                <a:spcPct val="15000"/>
              </a:spcBef>
              <a:defRPr/>
            </a:pPr>
            <a:r>
              <a:rPr lang="en-US" b="1" dirty="0" smtClean="0"/>
              <a:t>Management Fees</a:t>
            </a:r>
          </a:p>
          <a:p>
            <a:pPr lvl="2" eaLnBrk="1" hangingPunct="1">
              <a:spcBef>
                <a:spcPct val="15000"/>
              </a:spcBef>
              <a:defRPr/>
            </a:pPr>
            <a:r>
              <a:rPr lang="en-US" b="1" dirty="0" smtClean="0"/>
              <a:t>Legal, Audit, Actuarial, &amp; Consulting</a:t>
            </a:r>
          </a:p>
          <a:p>
            <a:pPr lvl="2" eaLnBrk="1" hangingPunct="1">
              <a:spcBef>
                <a:spcPct val="15000"/>
              </a:spcBef>
              <a:defRPr/>
            </a:pPr>
            <a:r>
              <a:rPr lang="en-US" b="1" dirty="0" smtClean="0"/>
              <a:t>Letter of Credit</a:t>
            </a:r>
          </a:p>
          <a:p>
            <a:pPr lvl="2" eaLnBrk="1" hangingPunct="1">
              <a:spcBef>
                <a:spcPct val="15000"/>
              </a:spcBef>
              <a:defRPr/>
            </a:pPr>
            <a:r>
              <a:rPr lang="en-US" b="1" dirty="0" smtClean="0"/>
              <a:t>Other (Travel, Board Meeting, </a:t>
            </a:r>
            <a:r>
              <a:rPr lang="en-US" b="1" dirty="0" err="1" smtClean="0"/>
              <a:t>D&amp;O</a:t>
            </a:r>
            <a:r>
              <a:rPr lang="en-US" b="1" dirty="0" smtClean="0"/>
              <a:t>)</a:t>
            </a:r>
          </a:p>
          <a:p>
            <a:pPr lvl="2" eaLnBrk="1" hangingPunct="1">
              <a:spcBef>
                <a:spcPct val="15000"/>
              </a:spcBef>
              <a:defRPr/>
            </a:pPr>
            <a:r>
              <a:rPr lang="en-US" b="1" dirty="0" smtClean="0"/>
              <a:t>Taxes &amp; Assessments</a:t>
            </a:r>
          </a:p>
          <a:p>
            <a:pPr marL="0" indent="0" eaLnBrk="1" hangingPunct="1">
              <a:defRPr/>
            </a:pP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p:cNvSpPr>
          <p:nvPr>
            <p:ph type="title"/>
          </p:nvPr>
        </p:nvSpPr>
        <p:spPr>
          <a:xfrm>
            <a:off x="228600" y="457506"/>
            <a:ext cx="7993063" cy="1223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sz="4000" dirty="0" smtClean="0"/>
              <a:t>Other Assumptions</a:t>
            </a:r>
            <a:br>
              <a:rPr lang="en-US" sz="4000" dirty="0" smtClean="0"/>
            </a:br>
            <a:r>
              <a:rPr lang="en-US" sz="4000" dirty="0" smtClean="0"/>
              <a:t> </a:t>
            </a:r>
            <a:r>
              <a:rPr lang="en-US" sz="2400" dirty="0" smtClean="0"/>
              <a:t>(for Pro Forma Financial Projections)</a:t>
            </a:r>
          </a:p>
        </p:txBody>
      </p:sp>
      <p:sp>
        <p:nvSpPr>
          <p:cNvPr id="48132" name="Rectangle 3"/>
          <p:cNvSpPr>
            <a:spLocks noGrp="1"/>
          </p:cNvSpPr>
          <p:nvPr>
            <p:ph type="body" idx="1"/>
          </p:nvPr>
        </p:nvSpPr>
        <p:spPr>
          <a:xfrm>
            <a:off x="304800" y="1828805"/>
            <a:ext cx="82296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Premium Growth</a:t>
            </a:r>
          </a:p>
          <a:p>
            <a:pPr lvl="2" eaLnBrk="1" hangingPunct="1">
              <a:spcBef>
                <a:spcPct val="15000"/>
              </a:spcBef>
              <a:defRPr/>
            </a:pPr>
            <a:r>
              <a:rPr lang="en-US" b="1" dirty="0" smtClean="0"/>
              <a:t>Capitalization - Amount and Form</a:t>
            </a:r>
          </a:p>
          <a:p>
            <a:pPr lvl="2" eaLnBrk="1" hangingPunct="1">
              <a:spcBef>
                <a:spcPct val="15000"/>
              </a:spcBef>
              <a:defRPr/>
            </a:pPr>
            <a:r>
              <a:rPr lang="en-US" b="1" dirty="0" smtClean="0"/>
              <a:t>Rate of Return on Investments</a:t>
            </a:r>
          </a:p>
          <a:p>
            <a:pPr lvl="2" eaLnBrk="1" hangingPunct="1">
              <a:spcBef>
                <a:spcPct val="15000"/>
              </a:spcBef>
              <a:defRPr/>
            </a:pPr>
            <a:r>
              <a:rPr lang="en-US" b="1" dirty="0" smtClean="0"/>
              <a:t>Loss Payout Pattern</a:t>
            </a:r>
          </a:p>
          <a:p>
            <a:pPr lvl="2" eaLnBrk="1" hangingPunct="1">
              <a:spcBef>
                <a:spcPct val="15000"/>
              </a:spcBef>
              <a:defRPr/>
            </a:pPr>
            <a:r>
              <a:rPr lang="en-US" b="1" dirty="0" smtClean="0"/>
              <a:t>Income Taxes</a:t>
            </a:r>
          </a:p>
          <a:p>
            <a:pPr lvl="2" eaLnBrk="1" hangingPunct="1">
              <a:spcBef>
                <a:spcPct val="15000"/>
              </a:spcBef>
              <a:defRPr/>
            </a:pPr>
            <a:r>
              <a:rPr lang="en-US" b="1" dirty="0" smtClean="0"/>
              <a:t>Adverse Scenario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p:cNvSpPr>
          <p:nvPr>
            <p:ph type="title"/>
          </p:nvPr>
        </p:nvSpPr>
        <p:spPr>
          <a:xfrm>
            <a:off x="381000" y="457200"/>
            <a:ext cx="8229600" cy="1143000"/>
          </a:xfrm>
        </p:spPr>
        <p:txBody>
          <a:bodyPr/>
          <a:lstStyle/>
          <a:p>
            <a:pPr eaLnBrk="1" hangingPunct="1">
              <a:defRPr/>
            </a:pPr>
            <a:r>
              <a:rPr lang="en-US" dirty="0" smtClean="0"/>
              <a:t>Pro Formas</a:t>
            </a:r>
          </a:p>
        </p:txBody>
      </p:sp>
      <p:sp>
        <p:nvSpPr>
          <p:cNvPr id="5" name="Rectangle 3"/>
          <p:cNvSpPr txBox="1">
            <a:spLocks/>
          </p:cNvSpPr>
          <p:nvPr/>
        </p:nvSpPr>
        <p:spPr>
          <a:xfrm>
            <a:off x="457200" y="1295400"/>
            <a:ext cx="8458200" cy="4525963"/>
          </a:xfrm>
          <a:prstGeom prst="rect">
            <a:avLst/>
          </a:prstGeo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lvl1pPr marL="342900" indent="-342900" algn="l" rtl="0" eaLnBrk="0" fontAlgn="base" hangingPunct="0">
              <a:spcBef>
                <a:spcPct val="20000"/>
              </a:spcBef>
              <a:spcAft>
                <a:spcPct val="0"/>
              </a:spcAft>
              <a:buClr>
                <a:schemeClr val="tx2"/>
              </a:buClr>
              <a:buSzPct val="80000"/>
              <a:buFont typeface="Wingdings" pitchFamily="2" charset="2"/>
              <a:buChar char="l"/>
              <a:defRPr sz="3200">
                <a:solidFill>
                  <a:srgbClr val="0033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rgbClr val="0033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l"/>
              <a:defRPr sz="2400">
                <a:solidFill>
                  <a:srgbClr val="0033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b="0">
                <a:solidFill>
                  <a:srgbClr val="0033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rgbClr val="003366"/>
                </a:solidFill>
                <a:effectLst>
                  <a:outerShdw blurRad="38100" dist="38100" dir="2700000" algn="tl">
                    <a:srgbClr val="000000"/>
                  </a:outerShdw>
                </a:effectLst>
                <a:latin typeface="+mn-lt"/>
              </a:defRPr>
            </a:lvl9pPr>
          </a:lstStyle>
          <a:p>
            <a:pPr lvl="2" eaLnBrk="1" hangingPunct="1">
              <a:spcBef>
                <a:spcPct val="15000"/>
              </a:spcBef>
              <a:buClr>
                <a:srgbClr val="EA9734"/>
              </a:buClr>
              <a:defRPr/>
            </a:pPr>
            <a:r>
              <a:rPr lang="en-US" b="1" dirty="0"/>
              <a:t>Financial Analysis</a:t>
            </a:r>
          </a:p>
          <a:p>
            <a:pPr lvl="3" eaLnBrk="1" hangingPunct="1">
              <a:spcBef>
                <a:spcPct val="15000"/>
              </a:spcBef>
              <a:buClr>
                <a:srgbClr val="010364"/>
              </a:buClr>
              <a:defRPr/>
            </a:pPr>
            <a:r>
              <a:rPr lang="en-US" b="1" dirty="0"/>
              <a:t>Expected vs. Adverse loss scenarios</a:t>
            </a:r>
          </a:p>
          <a:p>
            <a:pPr lvl="3" eaLnBrk="1" hangingPunct="1">
              <a:spcBef>
                <a:spcPct val="15000"/>
              </a:spcBef>
              <a:buClr>
                <a:srgbClr val="010364"/>
              </a:buClr>
              <a:defRPr/>
            </a:pPr>
            <a:r>
              <a:rPr lang="en-US" b="1" dirty="0"/>
              <a:t>Various attachment points</a:t>
            </a:r>
          </a:p>
          <a:p>
            <a:pPr lvl="3" eaLnBrk="1" hangingPunct="1">
              <a:spcBef>
                <a:spcPct val="15000"/>
              </a:spcBef>
              <a:buClr>
                <a:srgbClr val="010364"/>
              </a:buClr>
              <a:defRPr/>
            </a:pPr>
            <a:r>
              <a:rPr lang="en-US" b="1" dirty="0"/>
              <a:t>Various reinsurance structures</a:t>
            </a:r>
          </a:p>
          <a:p>
            <a:pPr lvl="2" eaLnBrk="1" hangingPunct="1">
              <a:spcBef>
                <a:spcPct val="15000"/>
              </a:spcBef>
              <a:buClr>
                <a:srgbClr val="EA9734"/>
              </a:buClr>
              <a:defRPr/>
            </a:pPr>
            <a:r>
              <a:rPr lang="en-US" b="1" dirty="0"/>
              <a:t>Prospective pro forma financial statements</a:t>
            </a:r>
          </a:p>
          <a:p>
            <a:pPr lvl="3" eaLnBrk="1" hangingPunct="1">
              <a:spcBef>
                <a:spcPct val="15000"/>
              </a:spcBef>
              <a:buClr>
                <a:srgbClr val="010364"/>
              </a:buClr>
              <a:defRPr/>
            </a:pPr>
            <a:r>
              <a:rPr lang="en-US" b="1" dirty="0"/>
              <a:t>5 year prospective financial </a:t>
            </a:r>
            <a:r>
              <a:rPr lang="en-US" b="1" dirty="0" smtClean="0"/>
              <a:t>statements</a:t>
            </a:r>
          </a:p>
          <a:p>
            <a:pPr lvl="4" eaLnBrk="1" hangingPunct="1">
              <a:spcBef>
                <a:spcPct val="15000"/>
              </a:spcBef>
              <a:buClr>
                <a:srgbClr val="EA9734"/>
              </a:buClr>
              <a:defRPr/>
            </a:pPr>
            <a:r>
              <a:rPr lang="en-US" b="1" dirty="0"/>
              <a:t>income statement</a:t>
            </a:r>
          </a:p>
          <a:p>
            <a:pPr lvl="4" eaLnBrk="1" hangingPunct="1">
              <a:spcBef>
                <a:spcPct val="15000"/>
              </a:spcBef>
              <a:buClr>
                <a:srgbClr val="EA9734"/>
              </a:buClr>
              <a:defRPr/>
            </a:pPr>
            <a:r>
              <a:rPr lang="en-US" b="1" dirty="0"/>
              <a:t>balance sheet</a:t>
            </a:r>
          </a:p>
          <a:p>
            <a:pPr lvl="4" eaLnBrk="1" hangingPunct="1">
              <a:spcBef>
                <a:spcPct val="15000"/>
              </a:spcBef>
              <a:buClr>
                <a:srgbClr val="EA9734"/>
              </a:buClr>
              <a:defRPr/>
            </a:pPr>
            <a:r>
              <a:rPr lang="en-US" b="1" dirty="0"/>
              <a:t>cash flow</a:t>
            </a:r>
          </a:p>
          <a:p>
            <a:pPr lvl="3" eaLnBrk="1" hangingPunct="1">
              <a:spcBef>
                <a:spcPct val="15000"/>
              </a:spcBef>
              <a:buClr>
                <a:srgbClr val="010364"/>
              </a:buClr>
              <a:defRPr/>
            </a:pPr>
            <a:r>
              <a:rPr lang="en-US" b="1" dirty="0"/>
              <a:t>Expected incorporation and ongoing expenses</a:t>
            </a:r>
          </a:p>
          <a:p>
            <a:pPr lvl="3" eaLnBrk="1" hangingPunct="1">
              <a:spcBef>
                <a:spcPct val="15000"/>
              </a:spcBef>
              <a:buClr>
                <a:srgbClr val="010364"/>
              </a:buClr>
              <a:defRPr/>
            </a:pPr>
            <a:r>
              <a:rPr lang="en-US" b="1" dirty="0"/>
              <a:t>Investment return modeling</a:t>
            </a:r>
          </a:p>
          <a:p>
            <a:pPr lvl="3" eaLnBrk="1" hangingPunct="1">
              <a:spcBef>
                <a:spcPct val="15000"/>
              </a:spcBef>
              <a:buClr>
                <a:srgbClr val="010364"/>
              </a:buClr>
              <a:defRPr/>
            </a:pPr>
            <a:r>
              <a:rPr lang="en-US" b="1" dirty="0"/>
              <a:t>Surplus and capital </a:t>
            </a:r>
            <a:r>
              <a:rPr lang="en-US" b="1" dirty="0" smtClean="0"/>
              <a:t>contributions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p:cNvSpPr>
          <p:nvPr>
            <p:ph type="title"/>
          </p:nvPr>
        </p:nvSpPr>
        <p:spPr>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smtClean="0"/>
              <a:t>Evaluation of Results</a:t>
            </a:r>
          </a:p>
        </p:txBody>
      </p:sp>
      <p:sp>
        <p:nvSpPr>
          <p:cNvPr id="54276" name="Rectangle 3"/>
          <p:cNvSpPr>
            <a:spLocks noGrp="1"/>
          </p:cNvSpPr>
          <p:nvPr>
            <p:ph type="body" idx="1"/>
          </p:nvPr>
        </p:nvSpPr>
        <p:spPr>
          <a:xfrm>
            <a:off x="452447" y="1676402"/>
            <a:ext cx="82296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Adequacy of Capital</a:t>
            </a:r>
          </a:p>
          <a:p>
            <a:pPr lvl="2" eaLnBrk="1" hangingPunct="1">
              <a:spcBef>
                <a:spcPct val="15000"/>
              </a:spcBef>
              <a:defRPr/>
            </a:pPr>
            <a:r>
              <a:rPr lang="en-US" b="1" dirty="0" smtClean="0"/>
              <a:t>Adequacy of Reserves (for </a:t>
            </a:r>
            <a:r>
              <a:rPr lang="en-US" b="1" dirty="0" err="1" smtClean="0"/>
              <a:t>LPT</a:t>
            </a:r>
            <a:r>
              <a:rPr lang="en-US" b="1" dirty="0" smtClean="0"/>
              <a:t>)</a:t>
            </a:r>
          </a:p>
          <a:p>
            <a:pPr lvl="2" eaLnBrk="1" hangingPunct="1">
              <a:spcBef>
                <a:spcPct val="15000"/>
              </a:spcBef>
              <a:defRPr/>
            </a:pPr>
            <a:r>
              <a:rPr lang="en-US" b="1" dirty="0" smtClean="0"/>
              <a:t>Adequacy of Premium</a:t>
            </a:r>
          </a:p>
          <a:p>
            <a:pPr lvl="2" eaLnBrk="1" hangingPunct="1">
              <a:spcBef>
                <a:spcPct val="15000"/>
              </a:spcBef>
              <a:defRPr/>
            </a:pPr>
            <a:r>
              <a:rPr lang="en-US" b="1" dirty="0" smtClean="0"/>
              <a:t>Financial Strength Measurements</a:t>
            </a:r>
          </a:p>
          <a:p>
            <a:pPr lvl="3" eaLnBrk="1" hangingPunct="1">
              <a:spcBef>
                <a:spcPct val="15000"/>
              </a:spcBef>
              <a:defRPr/>
            </a:pPr>
            <a:r>
              <a:rPr lang="en-US" sz="2400" b="1" dirty="0" smtClean="0"/>
              <a:t>See next slide</a:t>
            </a:r>
          </a:p>
        </p:txBody>
      </p:sp>
      <p:pic>
        <p:nvPicPr>
          <p:cNvPr id="15364" name="Picture 4"/>
          <p:cNvPicPr>
            <a:picLocks noChangeAspect="1" noChangeArrowheads="1"/>
          </p:cNvPicPr>
          <p:nvPr/>
        </p:nvPicPr>
        <p:blipFill>
          <a:blip r:embed="rId3" cstate="print"/>
          <a:srcRect/>
          <a:stretch>
            <a:fillRect/>
          </a:stretch>
        </p:blipFill>
        <p:spPr bwMode="auto">
          <a:xfrm>
            <a:off x="4016377" y="3325813"/>
            <a:ext cx="1103313" cy="209550"/>
          </a:xfrm>
          <a:prstGeom prst="rect">
            <a:avLst/>
          </a:prstGeom>
          <a:noFill/>
          <a:ln w="12700">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1371600" y="533400"/>
            <a:ext cx="6629400" cy="1143000"/>
          </a:xfrm>
        </p:spPr>
        <p:txBody>
          <a:bodyPr vert="horz" wrap="square" lIns="92075" tIns="46038" rIns="92075" bIns="46038" numCol="1" anchor="t" anchorCtr="0" compatLnSpc="1">
            <a:prstTxWarp prst="textNoShape">
              <a:avLst/>
            </a:prstTxWarp>
          </a:bodyPr>
          <a:lstStyle/>
          <a:p>
            <a:pPr eaLnBrk="1" hangingPunct="1">
              <a:defRPr/>
            </a:pPr>
            <a:r>
              <a:rPr lang="en-US" sz="4000" dirty="0" smtClean="0"/>
              <a:t>Financial Strength Measures</a:t>
            </a:r>
          </a:p>
        </p:txBody>
      </p:sp>
      <p:sp>
        <p:nvSpPr>
          <p:cNvPr id="87043" name="Rectangle 3"/>
          <p:cNvSpPr>
            <a:spLocks noGrp="1" noChangeArrowheads="1"/>
          </p:cNvSpPr>
          <p:nvPr>
            <p:ph type="body" idx="1"/>
          </p:nvPr>
        </p:nvSpPr>
        <p:spPr bwMode="auto">
          <a:xfrm>
            <a:off x="1828805" y="1981200"/>
            <a:ext cx="6629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endParaRPr lang="en-US" sz="2800" dirty="0" smtClean="0"/>
          </a:p>
          <a:p>
            <a:pPr eaLnBrk="1" hangingPunct="1">
              <a:lnSpc>
                <a:spcPct val="90000"/>
              </a:lnSpc>
              <a:defRPr/>
            </a:pPr>
            <a:endParaRPr lang="en-US" sz="2800" dirty="0" smtClean="0"/>
          </a:p>
        </p:txBody>
      </p:sp>
      <p:sp>
        <p:nvSpPr>
          <p:cNvPr id="87044" name="Rectangle 4"/>
          <p:cNvSpPr>
            <a:spLocks noChangeArrowheads="1"/>
          </p:cNvSpPr>
          <p:nvPr/>
        </p:nvSpPr>
        <p:spPr bwMode="auto">
          <a:xfrm>
            <a:off x="939800" y="190500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Key Financial Ratios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Solvency ratio (</a:t>
            </a:r>
            <a:r>
              <a:rPr lang="en-US" sz="2000" b="1" dirty="0" err="1">
                <a:solidFill>
                  <a:srgbClr val="003366"/>
                </a:solidFill>
                <a:effectLst>
                  <a:outerShdw blurRad="38100" dist="38100" dir="2700000" algn="tl">
                    <a:srgbClr val="000000"/>
                  </a:outerShdw>
                </a:effectLst>
              </a:rPr>
              <a:t>NWP</a:t>
            </a:r>
            <a:r>
              <a:rPr lang="en-US" sz="2000" b="1" dirty="0">
                <a:solidFill>
                  <a:srgbClr val="003366"/>
                </a:solidFill>
                <a:effectLst>
                  <a:outerShdw blurRad="38100" dist="38100" dir="2700000" algn="tl">
                    <a:srgbClr val="000000"/>
                  </a:outerShdw>
                </a:effectLst>
              </a:rPr>
              <a:t>/surplus)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Loss reserve ratio (Reserves/surplus)</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Retention ratio (Surplus/max net retention)</a:t>
            </a:r>
          </a:p>
          <a:p>
            <a:pPr marL="742950" lvl="1" indent="-285750" fontAlgn="base">
              <a:lnSpc>
                <a:spcPct val="90000"/>
              </a:lnSpc>
              <a:spcBef>
                <a:spcPct val="20000"/>
              </a:spcBef>
              <a:spcAft>
                <a:spcPct val="0"/>
              </a:spcAft>
              <a:buClr>
                <a:srgbClr val="010364"/>
              </a:buClr>
              <a:buSzPct val="90000"/>
              <a:buFontTx/>
              <a:buChar char="–"/>
              <a:defRPr/>
            </a:pPr>
            <a:r>
              <a:rPr lang="en-US" sz="2000" b="1" dirty="0">
                <a:solidFill>
                  <a:srgbClr val="003366"/>
                </a:solidFill>
                <a:effectLst>
                  <a:outerShdw blurRad="38100" dist="38100" dir="2700000" algn="tl">
                    <a:srgbClr val="000000"/>
                  </a:outerShdw>
                </a:effectLst>
              </a:rPr>
              <a:t>Risk gap (Unfunded risk/surplus)</a:t>
            </a:r>
          </a:p>
          <a:p>
            <a:pPr marL="1143000" lvl="2" indent="-228600" fontAlgn="base">
              <a:lnSpc>
                <a:spcPct val="90000"/>
              </a:lnSpc>
              <a:spcBef>
                <a:spcPct val="20000"/>
              </a:spcBef>
              <a:spcAft>
                <a:spcPct val="0"/>
              </a:spcAft>
              <a:buClr>
                <a:srgbClr val="EA9734"/>
              </a:buClr>
              <a:buSzPct val="60000"/>
              <a:buFont typeface="Wingdings" pitchFamily="2" charset="2"/>
              <a:buChar char="l"/>
              <a:defRPr/>
            </a:pPr>
            <a:r>
              <a:rPr lang="en-US" b="1" dirty="0">
                <a:solidFill>
                  <a:srgbClr val="003366"/>
                </a:solidFill>
                <a:effectLst>
                  <a:outerShdw blurRad="38100" dist="38100" dir="2700000" algn="tl">
                    <a:srgbClr val="000000"/>
                  </a:outerShdw>
                </a:effectLst>
              </a:rPr>
              <a:t>Unfunded Risk = Limit – (Premiums + Surplus)</a:t>
            </a:r>
          </a:p>
          <a:p>
            <a:pPr marL="228600" indent="-228600" fontAlgn="base">
              <a:lnSpc>
                <a:spcPct val="90000"/>
              </a:lnSpc>
              <a:spcBef>
                <a:spcPct val="20000"/>
              </a:spcBef>
              <a:spcAft>
                <a:spcPct val="0"/>
              </a:spcAft>
              <a:buClr>
                <a:srgbClr val="EA9734"/>
              </a:buClr>
              <a:buSzPct val="60000"/>
              <a:buFont typeface="Wingdings" pitchFamily="2" charset="2"/>
              <a:buChar char="l"/>
              <a:defRPr/>
            </a:pPr>
            <a:endParaRPr lang="en-US" b="1" dirty="0">
              <a:solidFill>
                <a:srgbClr val="003366"/>
              </a:solidFill>
              <a:effectLst>
                <a:outerShdw blurRad="38100" dist="38100" dir="2700000" algn="tl">
                  <a:srgbClr val="000000"/>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title"/>
          </p:nvPr>
        </p:nvSpPr>
        <p:spPr>
          <a:xfrm>
            <a:off x="381000" y="152400"/>
            <a:ext cx="8229600" cy="1143000"/>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nchor="b"/>
          <a:lstStyle/>
          <a:p>
            <a:pPr eaLnBrk="1" hangingPunct="1">
              <a:defRPr/>
            </a:pPr>
            <a:r>
              <a:rPr lang="en-US" dirty="0" smtClean="0"/>
              <a:t>Ongoing Captive Work</a:t>
            </a:r>
          </a:p>
        </p:txBody>
      </p:sp>
      <p:sp>
        <p:nvSpPr>
          <p:cNvPr id="55300" name="Rectangle 3"/>
          <p:cNvSpPr>
            <a:spLocks noGrp="1"/>
          </p:cNvSpPr>
          <p:nvPr>
            <p:ph type="body" idx="1"/>
          </p:nvPr>
        </p:nvSpPr>
        <p:spPr>
          <a:xfrm>
            <a:off x="457210" y="1447803"/>
            <a:ext cx="8229600" cy="4525963"/>
          </a:xfrm>
          <a:extLst>
            <a:ext uri="{91240B29-F687-4f45-9708-019B960494DF}">
              <a14:hiddenLine xmlns:a14="http://schemas.microsoft.com/office/drawing/2010/main" w="12700">
                <a:solidFill>
                  <a:srgbClr val="FF0000"/>
                </a:solidFill>
                <a:miter lim="800000"/>
                <a:headEnd/>
                <a:tailEnd/>
              </a14:hiddenLine>
            </a:ext>
          </a:extLst>
        </p:spPr>
        <p:txBody>
          <a:bodyPr lIns="90488" tIns="44450" rIns="90488" bIns="44450"/>
          <a:lstStyle/>
          <a:p>
            <a:pPr lvl="2" eaLnBrk="1" hangingPunct="1">
              <a:spcBef>
                <a:spcPct val="15000"/>
              </a:spcBef>
              <a:defRPr/>
            </a:pPr>
            <a:r>
              <a:rPr lang="en-US" b="1" dirty="0" smtClean="0"/>
              <a:t>Annual Loss Reserve Opinion in CT</a:t>
            </a:r>
          </a:p>
          <a:p>
            <a:pPr lvl="2" eaLnBrk="1" hangingPunct="1">
              <a:spcBef>
                <a:spcPct val="15000"/>
              </a:spcBef>
              <a:defRPr/>
            </a:pPr>
            <a:r>
              <a:rPr lang="en-US" b="1" dirty="0" smtClean="0"/>
              <a:t>Annual Audit</a:t>
            </a:r>
          </a:p>
          <a:p>
            <a:pPr lvl="2" eaLnBrk="1" hangingPunct="1">
              <a:spcBef>
                <a:spcPct val="15000"/>
              </a:spcBef>
              <a:defRPr/>
            </a:pPr>
            <a:r>
              <a:rPr lang="en-US" b="1" dirty="0" smtClean="0"/>
              <a:t>Change in Business Plan</a:t>
            </a:r>
          </a:p>
          <a:p>
            <a:pPr lvl="2" eaLnBrk="1" hangingPunct="1">
              <a:spcBef>
                <a:spcPct val="15000"/>
              </a:spcBef>
              <a:defRPr/>
            </a:pPr>
            <a:r>
              <a:rPr lang="en-US" b="1" dirty="0" smtClean="0"/>
              <a:t>Updated Premium Projections</a:t>
            </a:r>
          </a:p>
          <a:p>
            <a:pPr lvl="2" eaLnBrk="1" hangingPunct="1">
              <a:spcBef>
                <a:spcPct val="15000"/>
              </a:spcBef>
              <a:defRPr/>
            </a:pPr>
            <a:r>
              <a:rPr lang="en-US" b="1" dirty="0" smtClean="0"/>
              <a:t>New Coverage Analyses</a:t>
            </a:r>
          </a:p>
          <a:p>
            <a:pPr lvl="2" eaLnBrk="1" hangingPunct="1">
              <a:spcBef>
                <a:spcPct val="15000"/>
              </a:spcBef>
              <a:defRPr/>
            </a:pPr>
            <a:r>
              <a:rPr lang="en-US" b="1" dirty="0" smtClean="0"/>
              <a:t>Retention / Reinsurance Analysis</a:t>
            </a:r>
          </a:p>
          <a:p>
            <a:pPr lvl="3" eaLnBrk="1" hangingPunct="1">
              <a:spcBef>
                <a:spcPct val="15000"/>
              </a:spcBef>
              <a:defRPr/>
            </a:pPr>
            <a:r>
              <a:rPr lang="en-US" b="1" dirty="0"/>
              <a:t>Analyze Dynamically based on Company and Marketplace Changes</a:t>
            </a:r>
          </a:p>
          <a:p>
            <a:pPr lvl="2" eaLnBrk="1" hangingPunct="1">
              <a:spcBef>
                <a:spcPct val="15000"/>
              </a:spcBef>
              <a:defRPr/>
            </a:pPr>
            <a:r>
              <a:rPr lang="en-US" b="1" dirty="0" smtClean="0"/>
              <a:t>Capital Analysis</a:t>
            </a:r>
          </a:p>
          <a:p>
            <a:pPr lvl="2" eaLnBrk="1" hangingPunct="1">
              <a:spcBef>
                <a:spcPct val="15000"/>
              </a:spcBef>
              <a:defRPr/>
            </a:pPr>
            <a:r>
              <a:rPr lang="en-US" b="1" dirty="0" smtClean="0"/>
              <a:t>Cost Allocation</a:t>
            </a:r>
          </a:p>
          <a:p>
            <a:pPr lvl="2" eaLnBrk="1" hangingPunct="1">
              <a:spcBef>
                <a:spcPct val="15000"/>
              </a:spcBef>
              <a:defRPr/>
            </a:pPr>
            <a:r>
              <a:rPr lang="en-US" b="1" dirty="0" smtClean="0"/>
              <a:t>Dividends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1143007" y="137160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Discounting Loss Reserves</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Loss Reserve Ranges/Confidence Levels</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Reinsurance Collectability</a:t>
            </a:r>
          </a:p>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Risk Transfer </a:t>
            </a:r>
          </a:p>
          <a:p>
            <a:pPr fontAlgn="base">
              <a:lnSpc>
                <a:spcPct val="90000"/>
              </a:lnSpc>
              <a:spcBef>
                <a:spcPct val="20000"/>
              </a:spcBef>
              <a:spcAft>
                <a:spcPct val="0"/>
              </a:spcAft>
              <a:buClr>
                <a:srgbClr val="EA9734"/>
              </a:buClr>
              <a:buSzPct val="80000"/>
              <a:defRPr/>
            </a:pPr>
            <a:endParaRPr lang="en-US" sz="2400" b="1" dirty="0">
              <a:solidFill>
                <a:srgbClr val="003366"/>
              </a:solidFill>
              <a:effectLst>
                <a:outerShdw blurRad="38100" dist="38100" dir="2700000" algn="tl">
                  <a:srgbClr val="000000"/>
                </a:outerShdw>
              </a:effectLst>
            </a:endParaRPr>
          </a:p>
          <a:p>
            <a:pPr fontAlgn="base">
              <a:lnSpc>
                <a:spcPct val="90000"/>
              </a:lnSpc>
              <a:spcBef>
                <a:spcPct val="20000"/>
              </a:spcBef>
              <a:spcAft>
                <a:spcPct val="0"/>
              </a:spcAft>
              <a:buClr>
                <a:srgbClr val="EA9734"/>
              </a:buClr>
              <a:buSzPct val="80000"/>
              <a:defRPr/>
            </a:pPr>
            <a:endParaRPr lang="en-US" sz="2400" b="1" dirty="0">
              <a:solidFill>
                <a:srgbClr val="003366"/>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400" b="1" dirty="0">
              <a:solidFill>
                <a:srgbClr val="003366"/>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EA9734"/>
              </a:buClr>
              <a:buSzPct val="80000"/>
              <a:buFont typeface="Wingdings" pitchFamily="2" charset="2"/>
              <a:buChar char="l"/>
              <a:defRPr/>
            </a:pPr>
            <a:endParaRPr lang="en-US" sz="2400" b="1" dirty="0">
              <a:solidFill>
                <a:srgbClr val="003366"/>
              </a:solidFill>
              <a:effectLst>
                <a:outerShdw blurRad="38100" dist="38100" dir="2700000" algn="tl">
                  <a:srgbClr val="000000"/>
                </a:outerShdw>
              </a:effectLst>
            </a:endParaRPr>
          </a:p>
        </p:txBody>
      </p:sp>
      <p:sp>
        <p:nvSpPr>
          <p:cNvPr id="166917" name="Rectangle 5"/>
          <p:cNvSpPr>
            <a:spLocks noGrp="1" noChangeArrowheads="1"/>
          </p:cNvSpPr>
          <p:nvPr>
            <p:ph type="title"/>
          </p:nvPr>
        </p:nvSpPr>
        <p:spPr bwMode="auto">
          <a:xfrm>
            <a:off x="381000" y="457200"/>
            <a:ext cx="82296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4000" dirty="0" smtClean="0"/>
              <a:t>Other Actuarial Issues</a:t>
            </a:r>
            <a:br>
              <a:rPr lang="en-US" sz="4000" dirty="0" smtClean="0"/>
            </a:br>
            <a:endParaRPr lang="en-US" sz="28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1143007" y="609600"/>
            <a:ext cx="6629400" cy="1143000"/>
          </a:xfrm>
        </p:spPr>
        <p:txBody>
          <a:bodyPr vert="horz" wrap="square" lIns="92075" tIns="46038" rIns="92075" bIns="46038" numCol="1" anchor="t" anchorCtr="0" compatLnSpc="1">
            <a:prstTxWarp prst="textNoShape">
              <a:avLst/>
            </a:prstTxWarp>
          </a:bodyPr>
          <a:lstStyle/>
          <a:p>
            <a:pPr eaLnBrk="1" hangingPunct="1">
              <a:defRPr/>
            </a:pPr>
            <a:r>
              <a:rPr lang="en-US" sz="4000" dirty="0" smtClean="0"/>
              <a:t>Q&amp;A</a:t>
            </a:r>
          </a:p>
        </p:txBody>
      </p:sp>
      <p:sp>
        <p:nvSpPr>
          <p:cNvPr id="120835" name="Rectangle 3"/>
          <p:cNvSpPr>
            <a:spLocks noGrp="1" noChangeArrowheads="1"/>
          </p:cNvSpPr>
          <p:nvPr>
            <p:ph type="body" idx="1"/>
          </p:nvPr>
        </p:nvSpPr>
        <p:spPr bwMode="auto">
          <a:xfrm>
            <a:off x="1828805" y="1981200"/>
            <a:ext cx="6629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defRPr/>
            </a:pPr>
            <a:endParaRPr lang="en-US" sz="2800" smtClean="0"/>
          </a:p>
          <a:p>
            <a:pPr eaLnBrk="1" hangingPunct="1">
              <a:lnSpc>
                <a:spcPct val="90000"/>
              </a:lnSpc>
              <a:defRPr/>
            </a:pPr>
            <a:endParaRPr lang="en-US" sz="2800" smtClean="0"/>
          </a:p>
        </p:txBody>
      </p:sp>
      <p:sp>
        <p:nvSpPr>
          <p:cNvPr id="120836" name="Rectangle 4"/>
          <p:cNvSpPr>
            <a:spLocks noChangeArrowheads="1"/>
          </p:cNvSpPr>
          <p:nvPr/>
        </p:nvSpPr>
        <p:spPr bwMode="auto">
          <a:xfrm>
            <a:off x="914401" y="160020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buClr>
                <a:srgbClr val="EA9734"/>
              </a:buClr>
              <a:buSzPct val="80000"/>
              <a:buFont typeface="Wingdings" pitchFamily="2" charset="2"/>
              <a:buChar char="l"/>
              <a:defRPr/>
            </a:pPr>
            <a:r>
              <a:rPr lang="en-US" sz="2400" b="1" dirty="0">
                <a:solidFill>
                  <a:srgbClr val="003366"/>
                </a:solidFill>
                <a:effectLst>
                  <a:outerShdw blurRad="38100" dist="38100" dir="2700000" algn="tl">
                    <a:srgbClr val="000000"/>
                  </a:outerShdw>
                </a:effectLst>
              </a:rPr>
              <a:t>Questions?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Historical Perspective</a:t>
            </a:r>
            <a:endParaRPr lang="en-US" dirty="0"/>
          </a:p>
        </p:txBody>
      </p:sp>
      <p:sp>
        <p:nvSpPr>
          <p:cNvPr id="3" name="Content Placeholder 2"/>
          <p:cNvSpPr>
            <a:spLocks noGrp="1"/>
          </p:cNvSpPr>
          <p:nvPr>
            <p:ph idx="1"/>
          </p:nvPr>
        </p:nvSpPr>
        <p:spPr>
          <a:xfrm>
            <a:off x="1114424" y="2293179"/>
            <a:ext cx="7610476" cy="4276201"/>
          </a:xfrm>
        </p:spPr>
        <p:txBody>
          <a:bodyPr>
            <a:normAutofit/>
          </a:bodyPr>
          <a:lstStyle/>
          <a:p>
            <a:r>
              <a:rPr lang="en-US" dirty="0" smtClean="0"/>
              <a:t>By the end of the 1980’s, there were approximately 1000 captives worldwide</a:t>
            </a:r>
          </a:p>
          <a:p>
            <a:r>
              <a:rPr lang="en-US" dirty="0" smtClean="0"/>
              <a:t>Until the late 1990’s, captives were mostly a vehicle used by large industrial companies</a:t>
            </a:r>
          </a:p>
          <a:p>
            <a:r>
              <a:rPr lang="en-US" dirty="0" smtClean="0"/>
              <a:t>As a result of the development of rent-a-captives and cell companies in the early 2000’s, captives became more accessible to middle market companies and the captive market grew dramatically</a:t>
            </a:r>
          </a:p>
          <a:p>
            <a:r>
              <a:rPr lang="en-US" dirty="0" smtClean="0"/>
              <a:t>As of 2012, there are more than 6,660 captives worldwide   </a:t>
            </a:r>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8</a:t>
            </a:fld>
            <a:endParaRPr lang="en-US">
              <a:solidFill>
                <a:prstClr val="black">
                  <a:lumMod val="65000"/>
                  <a:lumOff val="35000"/>
                </a:prstClr>
              </a:solidFill>
            </a:endParaRPr>
          </a:p>
        </p:txBody>
      </p:sp>
    </p:spTree>
    <p:extLst>
      <p:ext uri="{BB962C8B-B14F-4D97-AF65-F5344CB8AC3E}">
        <p14:creationId xmlns:p14="http://schemas.microsoft.com/office/powerpoint/2010/main" val="40378928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resentationTitle"/>
          <p:cNvSpPr>
            <a:spLocks noGrp="1" noChangeArrowheads="1"/>
          </p:cNvSpPr>
          <p:nvPr>
            <p:ph type="ctrTitle"/>
            <p:custDataLst>
              <p:tags r:id="rId2"/>
            </p:custDataLst>
          </p:nvPr>
        </p:nvSpPr>
        <p:spPr>
          <a:xfrm>
            <a:off x="854085" y="1243014"/>
            <a:ext cx="7840953" cy="741100"/>
          </a:xfrm>
        </p:spPr>
        <p:txBody>
          <a:bodyPr/>
          <a:lstStyle/>
          <a:p>
            <a:pPr eaLnBrk="1" hangingPunct="1"/>
            <a:r>
              <a:rPr lang="en-US" smtClean="0"/>
              <a:t>CCIA </a:t>
            </a:r>
            <a:br>
              <a:rPr lang="en-US" smtClean="0"/>
            </a:br>
            <a:r>
              <a:rPr lang="en-US" smtClean="0">
                <a:solidFill>
                  <a:schemeClr val="accent2"/>
                </a:solidFill>
              </a:rPr>
              <a:t>Captive Symposium</a:t>
            </a:r>
          </a:p>
        </p:txBody>
      </p:sp>
      <p:sp>
        <p:nvSpPr>
          <p:cNvPr id="5123" name="Date"/>
          <p:cNvSpPr>
            <a:spLocks noGrp="1" noChangeArrowheads="1"/>
          </p:cNvSpPr>
          <p:nvPr>
            <p:ph type="subTitle" idx="1"/>
            <p:custDataLst>
              <p:tags r:id="rId3"/>
            </p:custDataLst>
          </p:nvPr>
        </p:nvSpPr>
        <p:spPr>
          <a:xfrm>
            <a:off x="861643" y="2033588"/>
            <a:ext cx="4621129" cy="228600"/>
          </a:xfrm>
        </p:spPr>
        <p:txBody>
          <a:bodyPr/>
          <a:lstStyle/>
          <a:p>
            <a:pPr eaLnBrk="1" hangingPunct="1"/>
            <a:r>
              <a:rPr lang="en-US" smtClean="0"/>
              <a:t>October 5, 2012</a:t>
            </a:r>
          </a:p>
        </p:txBody>
      </p:sp>
      <p:sp>
        <p:nvSpPr>
          <p:cNvPr id="5125" name="Text Box 5"/>
          <p:cNvSpPr txBox="1">
            <a:spLocks noChangeArrowheads="1"/>
          </p:cNvSpPr>
          <p:nvPr/>
        </p:nvSpPr>
        <p:spPr bwMode="auto">
          <a:xfrm>
            <a:off x="846534" y="4902200"/>
            <a:ext cx="5816847" cy="1314450"/>
          </a:xfrm>
          <a:prstGeom prst="rect">
            <a:avLst/>
          </a:prstGeom>
          <a:noFill/>
          <a:ln w="12700" algn="ctr">
            <a:noFill/>
            <a:miter lim="800000"/>
            <a:headEnd/>
            <a:tailEnd/>
          </a:ln>
          <a:effectLst/>
        </p:spPr>
        <p:txBody>
          <a:bodyPr>
            <a:spAutoFit/>
            <a:flatTx/>
          </a:bodyPr>
          <a:lstStyle/>
          <a:p>
            <a:pPr eaLnBrk="0" fontAlgn="base" hangingPunct="0">
              <a:spcBef>
                <a:spcPct val="50000"/>
              </a:spcBef>
              <a:spcAft>
                <a:spcPct val="0"/>
              </a:spcAft>
            </a:pPr>
            <a:r>
              <a:rPr lang="en-US" sz="1600" b="1" smtClean="0">
                <a:solidFill>
                  <a:srgbClr val="FFFFFF"/>
                </a:solidFill>
              </a:rPr>
              <a:t>Angella Stelly, Risk Manager, Stanley Black &amp; Decker, Inc, New Britain, CT</a:t>
            </a:r>
          </a:p>
          <a:p>
            <a:pPr eaLnBrk="0" fontAlgn="base" hangingPunct="0">
              <a:spcBef>
                <a:spcPct val="50000"/>
              </a:spcBef>
              <a:spcAft>
                <a:spcPct val="0"/>
              </a:spcAft>
            </a:pPr>
            <a:r>
              <a:rPr lang="en-US" sz="1600" b="1" smtClean="0">
                <a:solidFill>
                  <a:srgbClr val="FFFFFF"/>
                </a:solidFill>
              </a:rPr>
              <a:t>Michael Serricchio, SVP, Marsh Captive Solutions, </a:t>
            </a:r>
          </a:p>
          <a:p>
            <a:pPr eaLnBrk="0" fontAlgn="base" hangingPunct="0">
              <a:spcBef>
                <a:spcPct val="50000"/>
              </a:spcBef>
              <a:spcAft>
                <a:spcPct val="0"/>
              </a:spcAft>
            </a:pPr>
            <a:r>
              <a:rPr lang="en-US" sz="1600" b="1" smtClean="0">
                <a:solidFill>
                  <a:srgbClr val="FFFFFF"/>
                </a:solidFill>
              </a:rPr>
              <a:t>Norwalk, CT</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p:spPr>
        <p:txBody>
          <a:bodyPr/>
          <a:lstStyle/>
          <a:p>
            <a:fld id="{0213FD61-443A-4F95-9233-6EBE4DC6252D}" type="slidenum">
              <a:rPr lang="en-US">
                <a:solidFill>
                  <a:srgbClr val="002C77"/>
                </a:solidFill>
              </a:rPr>
              <a:pPr/>
              <a:t>82</a:t>
            </a:fld>
            <a:endParaRPr lang="en-US">
              <a:solidFill>
                <a:srgbClr val="002C77"/>
              </a:solidFill>
            </a:endParaRPr>
          </a:p>
        </p:txBody>
      </p:sp>
      <p:sp>
        <p:nvSpPr>
          <p:cNvPr id="6147" name="Date Placeholder 3"/>
          <p:cNvSpPr>
            <a:spLocks noGrp="1"/>
          </p:cNvSpPr>
          <p:nvPr>
            <p:ph type="dt" sz="quarter" idx="11"/>
          </p:nvPr>
        </p:nvSpPr>
        <p:spPr>
          <a:noFill/>
        </p:spPr>
        <p:txBody>
          <a:bodyPr/>
          <a:lstStyle/>
          <a:p>
            <a:fld id="{AEFFEB9B-7AC4-4D22-9EB2-5F130BA023AD}" type="datetime4">
              <a:rPr lang="en-US"/>
              <a:pPr/>
              <a:t>October 4, 2012</a:t>
            </a:fld>
            <a:endParaRPr lang="en-US"/>
          </a:p>
        </p:txBody>
      </p:sp>
      <p:pic>
        <p:nvPicPr>
          <p:cNvPr id="6148" name="Picture 2" descr="iStock_000001794299Small"/>
          <p:cNvPicPr>
            <a:picLocks noChangeAspect="1" noChangeArrowheads="1"/>
          </p:cNvPicPr>
          <p:nvPr/>
        </p:nvPicPr>
        <p:blipFill>
          <a:blip r:embed="rId3" cstate="print"/>
          <a:srcRect/>
          <a:stretch>
            <a:fillRect/>
          </a:stretch>
        </p:blipFill>
        <p:spPr bwMode="gray">
          <a:xfrm>
            <a:off x="-1512" y="2021197"/>
            <a:ext cx="9145512" cy="4835525"/>
          </a:xfrm>
          <a:prstGeom prst="rect">
            <a:avLst/>
          </a:prstGeom>
          <a:noFill/>
          <a:ln w="9525">
            <a:noFill/>
            <a:miter lim="800000"/>
            <a:headEnd/>
            <a:tailEnd/>
          </a:ln>
        </p:spPr>
      </p:pic>
      <p:sp>
        <p:nvSpPr>
          <p:cNvPr id="6149" name="Freeform 3"/>
          <p:cNvSpPr>
            <a:spLocks/>
          </p:cNvSpPr>
          <p:nvPr/>
        </p:nvSpPr>
        <p:spPr bwMode="gray">
          <a:xfrm>
            <a:off x="-7559" y="-7938"/>
            <a:ext cx="9156093" cy="4470401"/>
          </a:xfrm>
          <a:custGeom>
            <a:avLst/>
            <a:gdLst>
              <a:gd name="T0" fmla="*/ 5 w 6056"/>
              <a:gd name="T1" fmla="*/ 2816 h 2816"/>
              <a:gd name="T2" fmla="*/ 6053 w 6056"/>
              <a:gd name="T3" fmla="*/ 2240 h 2816"/>
              <a:gd name="T4" fmla="*/ 6056 w 6056"/>
              <a:gd name="T5" fmla="*/ 5 h 2816"/>
              <a:gd name="T6" fmla="*/ 0 w 6056"/>
              <a:gd name="T7" fmla="*/ 0 h 2816"/>
              <a:gd name="T8" fmla="*/ 5 w 6056"/>
              <a:gd name="T9" fmla="*/ 2816 h 2816"/>
              <a:gd name="T10" fmla="*/ 0 60000 65536"/>
              <a:gd name="T11" fmla="*/ 0 60000 65536"/>
              <a:gd name="T12" fmla="*/ 0 60000 65536"/>
              <a:gd name="T13" fmla="*/ 0 60000 65536"/>
              <a:gd name="T14" fmla="*/ 0 60000 65536"/>
              <a:gd name="T15" fmla="*/ 0 w 6056"/>
              <a:gd name="T16" fmla="*/ 0 h 2816"/>
              <a:gd name="T17" fmla="*/ 6056 w 6056"/>
              <a:gd name="T18" fmla="*/ 2816 h 2816"/>
            </a:gdLst>
            <a:ahLst/>
            <a:cxnLst>
              <a:cxn ang="T10">
                <a:pos x="T0" y="T1"/>
              </a:cxn>
              <a:cxn ang="T11">
                <a:pos x="T2" y="T3"/>
              </a:cxn>
              <a:cxn ang="T12">
                <a:pos x="T4" y="T5"/>
              </a:cxn>
              <a:cxn ang="T13">
                <a:pos x="T6" y="T7"/>
              </a:cxn>
              <a:cxn ang="T14">
                <a:pos x="T8" y="T9"/>
              </a:cxn>
            </a:cxnLst>
            <a:rect l="T15" t="T16" r="T17" b="T18"/>
            <a:pathLst>
              <a:path w="6056" h="2816">
                <a:moveTo>
                  <a:pt x="5" y="2816"/>
                </a:moveTo>
                <a:lnTo>
                  <a:pt x="6053" y="2240"/>
                </a:lnTo>
                <a:lnTo>
                  <a:pt x="6056" y="5"/>
                </a:lnTo>
                <a:lnTo>
                  <a:pt x="0" y="0"/>
                </a:lnTo>
                <a:lnTo>
                  <a:pt x="5" y="2816"/>
                </a:lnTo>
                <a:close/>
              </a:path>
            </a:pathLst>
          </a:custGeom>
          <a:solidFill>
            <a:schemeClr val="bg1"/>
          </a:solidFill>
          <a:ln w="9525">
            <a:noFill/>
            <a:round/>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6150" name="Freeform 4"/>
          <p:cNvSpPr>
            <a:spLocks/>
          </p:cNvSpPr>
          <p:nvPr/>
        </p:nvSpPr>
        <p:spPr bwMode="gray">
          <a:xfrm>
            <a:off x="-12093" y="5810250"/>
            <a:ext cx="9157604" cy="1047750"/>
          </a:xfrm>
          <a:custGeom>
            <a:avLst/>
            <a:gdLst>
              <a:gd name="T0" fmla="*/ 0 w 6057"/>
              <a:gd name="T1" fmla="*/ 0 h 660"/>
              <a:gd name="T2" fmla="*/ 6057 w 6057"/>
              <a:gd name="T3" fmla="*/ 297 h 660"/>
              <a:gd name="T4" fmla="*/ 6056 w 6057"/>
              <a:gd name="T5" fmla="*/ 660 h 660"/>
              <a:gd name="T6" fmla="*/ 8 w 6057"/>
              <a:gd name="T7" fmla="*/ 660 h 660"/>
              <a:gd name="T8" fmla="*/ 0 w 6057"/>
              <a:gd name="T9" fmla="*/ 0 h 660"/>
              <a:gd name="T10" fmla="*/ 0 60000 65536"/>
              <a:gd name="T11" fmla="*/ 0 60000 65536"/>
              <a:gd name="T12" fmla="*/ 0 60000 65536"/>
              <a:gd name="T13" fmla="*/ 0 60000 65536"/>
              <a:gd name="T14" fmla="*/ 0 60000 65536"/>
              <a:gd name="T15" fmla="*/ 0 w 6057"/>
              <a:gd name="T16" fmla="*/ 0 h 660"/>
              <a:gd name="T17" fmla="*/ 6057 w 6057"/>
              <a:gd name="T18" fmla="*/ 660 h 660"/>
            </a:gdLst>
            <a:ahLst/>
            <a:cxnLst>
              <a:cxn ang="T10">
                <a:pos x="T0" y="T1"/>
              </a:cxn>
              <a:cxn ang="T11">
                <a:pos x="T2" y="T3"/>
              </a:cxn>
              <a:cxn ang="T12">
                <a:pos x="T4" y="T5"/>
              </a:cxn>
              <a:cxn ang="T13">
                <a:pos x="T6" y="T7"/>
              </a:cxn>
              <a:cxn ang="T14">
                <a:pos x="T8" y="T9"/>
              </a:cxn>
            </a:cxnLst>
            <a:rect l="T15" t="T16" r="T17" b="T18"/>
            <a:pathLst>
              <a:path w="6057" h="660">
                <a:moveTo>
                  <a:pt x="0" y="0"/>
                </a:moveTo>
                <a:lnTo>
                  <a:pt x="6057" y="297"/>
                </a:lnTo>
                <a:lnTo>
                  <a:pt x="6056" y="660"/>
                </a:lnTo>
                <a:lnTo>
                  <a:pt x="8" y="660"/>
                </a:lnTo>
                <a:lnTo>
                  <a:pt x="0" y="0"/>
                </a:lnTo>
                <a:close/>
              </a:path>
            </a:pathLst>
          </a:custGeom>
          <a:solidFill>
            <a:schemeClr val="bg1">
              <a:alpha val="74901"/>
            </a:schemeClr>
          </a:solidFill>
          <a:ln w="9525">
            <a:noFill/>
            <a:round/>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6151" name="Freeform 5"/>
          <p:cNvSpPr>
            <a:spLocks/>
          </p:cNvSpPr>
          <p:nvPr/>
        </p:nvSpPr>
        <p:spPr bwMode="gray">
          <a:xfrm>
            <a:off x="-12093" y="3078163"/>
            <a:ext cx="9162140" cy="1847850"/>
          </a:xfrm>
          <a:custGeom>
            <a:avLst/>
            <a:gdLst>
              <a:gd name="T0" fmla="*/ 8 w 6060"/>
              <a:gd name="T1" fmla="*/ 872 h 1164"/>
              <a:gd name="T2" fmla="*/ 6060 w 6060"/>
              <a:gd name="T3" fmla="*/ 0 h 1164"/>
              <a:gd name="T4" fmla="*/ 6060 w 6060"/>
              <a:gd name="T5" fmla="*/ 1164 h 1164"/>
              <a:gd name="T6" fmla="*/ 0 w 6060"/>
              <a:gd name="T7" fmla="*/ 1164 h 1164"/>
              <a:gd name="T8" fmla="*/ 8 w 6060"/>
              <a:gd name="T9" fmla="*/ 872 h 1164"/>
              <a:gd name="T10" fmla="*/ 0 60000 65536"/>
              <a:gd name="T11" fmla="*/ 0 60000 65536"/>
              <a:gd name="T12" fmla="*/ 0 60000 65536"/>
              <a:gd name="T13" fmla="*/ 0 60000 65536"/>
              <a:gd name="T14" fmla="*/ 0 60000 65536"/>
              <a:gd name="T15" fmla="*/ 0 w 6060"/>
              <a:gd name="T16" fmla="*/ 0 h 1164"/>
              <a:gd name="T17" fmla="*/ 6060 w 6060"/>
              <a:gd name="T18" fmla="*/ 1164 h 1164"/>
            </a:gdLst>
            <a:ahLst/>
            <a:cxnLst>
              <a:cxn ang="T10">
                <a:pos x="T0" y="T1"/>
              </a:cxn>
              <a:cxn ang="T11">
                <a:pos x="T2" y="T3"/>
              </a:cxn>
              <a:cxn ang="T12">
                <a:pos x="T4" y="T5"/>
              </a:cxn>
              <a:cxn ang="T13">
                <a:pos x="T6" y="T7"/>
              </a:cxn>
              <a:cxn ang="T14">
                <a:pos x="T8" y="T9"/>
              </a:cxn>
            </a:cxnLst>
            <a:rect l="T15" t="T16" r="T17" b="T18"/>
            <a:pathLst>
              <a:path w="6060" h="1164">
                <a:moveTo>
                  <a:pt x="8" y="872"/>
                </a:moveTo>
                <a:lnTo>
                  <a:pt x="6060" y="0"/>
                </a:lnTo>
                <a:lnTo>
                  <a:pt x="6060" y="1164"/>
                </a:lnTo>
                <a:lnTo>
                  <a:pt x="0" y="1164"/>
                </a:lnTo>
                <a:lnTo>
                  <a:pt x="8" y="872"/>
                </a:lnTo>
                <a:close/>
              </a:path>
            </a:pathLst>
          </a:custGeom>
          <a:solidFill>
            <a:schemeClr val="bg1">
              <a:alpha val="25098"/>
            </a:schemeClr>
          </a:solidFill>
          <a:ln w="9525">
            <a:noFill/>
            <a:round/>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6152" name="Rectangle 6"/>
          <p:cNvSpPr>
            <a:spLocks noGrp="1" noChangeArrowheads="1"/>
          </p:cNvSpPr>
          <p:nvPr>
            <p:ph type="title"/>
          </p:nvPr>
        </p:nvSpPr>
        <p:spPr/>
        <p:txBody>
          <a:bodyPr/>
          <a:lstStyle/>
          <a:p>
            <a:pPr eaLnBrk="1" hangingPunct="1"/>
            <a:r>
              <a:rPr lang="en-US" smtClean="0"/>
              <a:t>Agenda</a:t>
            </a:r>
            <a:endParaRPr lang="en-US" smtClean="0">
              <a:solidFill>
                <a:schemeClr val="accent2"/>
              </a:solidFill>
            </a:endParaRPr>
          </a:p>
        </p:txBody>
      </p:sp>
      <p:sp>
        <p:nvSpPr>
          <p:cNvPr id="6153" name="Rectangle 8"/>
          <p:cNvSpPr>
            <a:spLocks noChangeArrowheads="1"/>
          </p:cNvSpPr>
          <p:nvPr/>
        </p:nvSpPr>
        <p:spPr bwMode="gray">
          <a:xfrm>
            <a:off x="444427" y="1022351"/>
            <a:ext cx="8238518" cy="3262432"/>
          </a:xfrm>
          <a:prstGeom prst="rect">
            <a:avLst/>
          </a:prstGeom>
          <a:noFill/>
          <a:ln w="9525">
            <a:noFill/>
            <a:miter lim="800000"/>
            <a:headEnd/>
            <a:tailEnd/>
          </a:ln>
        </p:spPr>
        <p:txBody>
          <a:bodyPr lIns="0" tIns="0" rIns="0" bIns="0">
            <a:spAutoFit/>
          </a:bodyPr>
          <a:lstStyle/>
          <a:p>
            <a:pPr fontAlgn="base">
              <a:spcBef>
                <a:spcPct val="60000"/>
              </a:spcBef>
              <a:spcAft>
                <a:spcPct val="0"/>
              </a:spcAft>
            </a:pPr>
            <a:r>
              <a:rPr lang="en-US" sz="2000" smtClean="0">
                <a:solidFill>
                  <a:srgbClr val="000000"/>
                </a:solidFill>
              </a:rPr>
              <a:t>Introductions</a:t>
            </a:r>
          </a:p>
          <a:p>
            <a:pPr fontAlgn="base">
              <a:spcBef>
                <a:spcPct val="60000"/>
              </a:spcBef>
              <a:spcAft>
                <a:spcPct val="0"/>
              </a:spcAft>
            </a:pPr>
            <a:r>
              <a:rPr lang="en-US" sz="2000" smtClean="0">
                <a:solidFill>
                  <a:srgbClr val="000000"/>
                </a:solidFill>
              </a:rPr>
              <a:t>Worldwide Captives </a:t>
            </a:r>
          </a:p>
          <a:p>
            <a:pPr fontAlgn="base">
              <a:spcBef>
                <a:spcPct val="60000"/>
              </a:spcBef>
              <a:spcAft>
                <a:spcPct val="0"/>
              </a:spcAft>
            </a:pPr>
            <a:r>
              <a:rPr lang="en-US" sz="2000" smtClean="0">
                <a:solidFill>
                  <a:srgbClr val="000000"/>
                </a:solidFill>
              </a:rPr>
              <a:t>Connecticut’s Captives</a:t>
            </a:r>
          </a:p>
          <a:p>
            <a:pPr fontAlgn="base">
              <a:spcBef>
                <a:spcPct val="60000"/>
              </a:spcBef>
              <a:spcAft>
                <a:spcPct val="0"/>
              </a:spcAft>
            </a:pPr>
            <a:r>
              <a:rPr lang="en-US" sz="2000" smtClean="0">
                <a:solidFill>
                  <a:srgbClr val="000000"/>
                </a:solidFill>
              </a:rPr>
              <a:t>Stanley Black &amp; Decker, Inc.</a:t>
            </a:r>
          </a:p>
          <a:p>
            <a:pPr fontAlgn="base">
              <a:spcBef>
                <a:spcPct val="60000"/>
              </a:spcBef>
              <a:spcAft>
                <a:spcPct val="0"/>
              </a:spcAft>
            </a:pPr>
            <a:r>
              <a:rPr lang="en-US" sz="2000" smtClean="0">
                <a:solidFill>
                  <a:srgbClr val="000000"/>
                </a:solidFill>
              </a:rPr>
              <a:t>SBD Insurance, Inc.</a:t>
            </a:r>
          </a:p>
          <a:p>
            <a:pPr fontAlgn="base">
              <a:spcBef>
                <a:spcPct val="60000"/>
              </a:spcBef>
              <a:spcAft>
                <a:spcPct val="0"/>
              </a:spcAft>
            </a:pPr>
            <a:r>
              <a:rPr lang="en-US" sz="2000" smtClean="0">
                <a:solidFill>
                  <a:srgbClr val="000000"/>
                </a:solidFill>
              </a:rPr>
              <a:t>Why Connecticut</a:t>
            </a:r>
          </a:p>
          <a:p>
            <a:pPr fontAlgn="base">
              <a:spcBef>
                <a:spcPct val="60000"/>
              </a:spcBef>
              <a:spcAft>
                <a:spcPct val="0"/>
              </a:spcAft>
            </a:pPr>
            <a:r>
              <a:rPr lang="en-US" sz="2000" smtClean="0">
                <a:solidFill>
                  <a:srgbClr val="000000"/>
                </a:solidFill>
              </a:rPr>
              <a:t>What’s Next for SBD Insurance, Inc.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fld id="{38809EC0-A4C1-4683-B1F9-44D6FABA338D}" type="slidenum">
              <a:rPr lang="en-US">
                <a:solidFill>
                  <a:srgbClr val="002C77"/>
                </a:solidFill>
              </a:rPr>
              <a:pPr/>
              <a:t>83</a:t>
            </a:fld>
            <a:endParaRPr lang="en-US">
              <a:solidFill>
                <a:srgbClr val="002C77"/>
              </a:solidFill>
            </a:endParaRPr>
          </a:p>
        </p:txBody>
      </p:sp>
      <p:sp>
        <p:nvSpPr>
          <p:cNvPr id="1028" name="Date Placeholder 4"/>
          <p:cNvSpPr>
            <a:spLocks noGrp="1"/>
          </p:cNvSpPr>
          <p:nvPr>
            <p:ph type="dt" sz="quarter" idx="11"/>
          </p:nvPr>
        </p:nvSpPr>
        <p:spPr>
          <a:noFill/>
        </p:spPr>
        <p:txBody>
          <a:bodyPr/>
          <a:lstStyle/>
          <a:p>
            <a:fld id="{77FCFE02-F75E-47FD-8CDD-1E69522CDC91}" type="datetime4">
              <a:rPr lang="en-US"/>
              <a:pPr/>
              <a:t>October 4, 2012</a:t>
            </a:fld>
            <a:endParaRPr lang="en-US"/>
          </a:p>
        </p:txBody>
      </p:sp>
      <p:graphicFrame>
        <p:nvGraphicFramePr>
          <p:cNvPr id="1026" name="Object 2"/>
          <p:cNvGraphicFramePr>
            <a:graphicFrameLocks noGrp="1" noChangeAspect="1"/>
          </p:cNvGraphicFramePr>
          <p:nvPr>
            <p:ph idx="1"/>
          </p:nvPr>
        </p:nvGraphicFramePr>
        <p:xfrm>
          <a:off x="728771" y="971550"/>
          <a:ext cx="7623275" cy="5337175"/>
        </p:xfrm>
        <a:graphic>
          <a:graphicData uri="http://schemas.openxmlformats.org/presentationml/2006/ole">
            <mc:AlternateContent xmlns:mc="http://schemas.openxmlformats.org/markup-compatibility/2006">
              <mc:Choice xmlns:v="urn:schemas-microsoft-com:vml" Requires="v">
                <p:oleObj spid="_x0000_s1028" name="Chart" r:id="rId5" imgW="6400657" imgH="4267390" progId="MSGraph.Chart.8">
                  <p:embed followColorScheme="full"/>
                </p:oleObj>
              </mc:Choice>
              <mc:Fallback>
                <p:oleObj name="Chart" r:id="rId5" imgW="6400657" imgH="4267390"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771" y="971550"/>
                        <a:ext cx="7623275" cy="533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p:txBody>
          <a:bodyPr/>
          <a:lstStyle/>
          <a:p>
            <a:pPr eaLnBrk="1" hangingPunct="1"/>
            <a:r>
              <a:rPr lang="en-US" smtClean="0"/>
              <a:t>Marsh Captive Solutions Group</a:t>
            </a:r>
            <a:br>
              <a:rPr lang="en-US" smtClean="0"/>
            </a:br>
            <a:r>
              <a:rPr lang="en-US" smtClean="0">
                <a:solidFill>
                  <a:schemeClr val="accent2"/>
                </a:solidFill>
              </a:rPr>
              <a:t>Number of Captives Worldwide</a:t>
            </a:r>
          </a:p>
        </p:txBody>
      </p:sp>
      <p:sp>
        <p:nvSpPr>
          <p:cNvPr id="1030" name="Text Box 4"/>
          <p:cNvSpPr txBox="1">
            <a:spLocks noChangeArrowheads="1"/>
          </p:cNvSpPr>
          <p:nvPr/>
        </p:nvSpPr>
        <p:spPr bwMode="gray">
          <a:xfrm>
            <a:off x="1572121" y="6291263"/>
            <a:ext cx="6175110" cy="385762"/>
          </a:xfrm>
          <a:prstGeom prst="rect">
            <a:avLst/>
          </a:prstGeom>
          <a:noFill/>
          <a:ln w="9525" algn="ctr">
            <a:noFill/>
            <a:miter lim="800000"/>
            <a:headEnd/>
            <a:tailEnd/>
          </a:ln>
        </p:spPr>
        <p:txBody>
          <a:bodyPr lIns="0" tIns="0">
            <a:spAutoFit/>
          </a:bodyPr>
          <a:lstStyle/>
          <a:p>
            <a:pPr algn="ctr" fontAlgn="base">
              <a:lnSpc>
                <a:spcPct val="86000"/>
              </a:lnSpc>
              <a:spcBef>
                <a:spcPct val="50000"/>
              </a:spcBef>
              <a:spcAft>
                <a:spcPct val="0"/>
              </a:spcAft>
            </a:pPr>
            <a:r>
              <a:rPr lang="en-US" sz="1000" smtClean="0">
                <a:solidFill>
                  <a:srgbClr val="000000"/>
                </a:solidFill>
              </a:rPr>
              <a:t>Source: BI Survey, “Top Captives Worldwide,” Business Insurance, March 5, 2012: 9 </a:t>
            </a:r>
          </a:p>
          <a:p>
            <a:pPr algn="ctr" fontAlgn="base">
              <a:lnSpc>
                <a:spcPct val="86000"/>
              </a:lnSpc>
              <a:spcBef>
                <a:spcPct val="50000"/>
              </a:spcBef>
              <a:spcAft>
                <a:spcPct val="0"/>
              </a:spcAft>
            </a:pPr>
            <a:r>
              <a:rPr lang="en-US" sz="1000" smtClean="0">
                <a:solidFill>
                  <a:srgbClr val="000000"/>
                </a:solidFill>
              </a:rPr>
              <a:t>*2010 has been restated </a:t>
            </a:r>
          </a:p>
        </p:txBody>
      </p:sp>
    </p:spTree>
    <p:custDataLst>
      <p:tags r:id="rId2"/>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51D60DEB-C82F-498E-871A-DC8A16A8E4D4}" type="slidenum">
              <a:rPr lang="en-US">
                <a:solidFill>
                  <a:srgbClr val="002C77"/>
                </a:solidFill>
              </a:rPr>
              <a:pPr/>
              <a:t>84</a:t>
            </a:fld>
            <a:endParaRPr lang="en-US">
              <a:solidFill>
                <a:srgbClr val="002C77"/>
              </a:solidFill>
            </a:endParaRPr>
          </a:p>
        </p:txBody>
      </p:sp>
      <p:sp>
        <p:nvSpPr>
          <p:cNvPr id="7171" name="Date Placeholder 4"/>
          <p:cNvSpPr>
            <a:spLocks noGrp="1"/>
          </p:cNvSpPr>
          <p:nvPr>
            <p:ph type="dt" sz="quarter" idx="11"/>
          </p:nvPr>
        </p:nvSpPr>
        <p:spPr>
          <a:noFill/>
        </p:spPr>
        <p:txBody>
          <a:bodyPr/>
          <a:lstStyle/>
          <a:p>
            <a:fld id="{CA403780-6FAD-4701-AA38-38B208AE083C}" type="datetime4">
              <a:rPr lang="en-US"/>
              <a:pPr/>
              <a:t>October 4, 2012</a:t>
            </a:fld>
            <a:endParaRPr lang="en-US"/>
          </a:p>
        </p:txBody>
      </p:sp>
      <p:sp>
        <p:nvSpPr>
          <p:cNvPr id="7172" name="Rectangle 2"/>
          <p:cNvSpPr>
            <a:spLocks noGrp="1" noChangeArrowheads="1"/>
          </p:cNvSpPr>
          <p:nvPr>
            <p:ph type="title"/>
          </p:nvPr>
        </p:nvSpPr>
        <p:spPr/>
        <p:txBody>
          <a:bodyPr/>
          <a:lstStyle/>
          <a:p>
            <a:pPr eaLnBrk="1" hangingPunct="1"/>
            <a:r>
              <a:rPr lang="en-US" smtClean="0"/>
              <a:t>2012 Captive Benchmarking Report</a:t>
            </a:r>
            <a:br>
              <a:rPr lang="en-US" smtClean="0"/>
            </a:br>
            <a:r>
              <a:rPr lang="en-US" smtClean="0">
                <a:solidFill>
                  <a:schemeClr val="accent2"/>
                </a:solidFill>
              </a:rPr>
              <a:t>Captive Ownership by Location of Owner</a:t>
            </a:r>
          </a:p>
        </p:txBody>
      </p:sp>
      <p:sp>
        <p:nvSpPr>
          <p:cNvPr id="7173" name="Rectangle 3"/>
          <p:cNvSpPr>
            <a:spLocks noGrp="1" noChangeArrowheads="1"/>
          </p:cNvSpPr>
          <p:nvPr>
            <p:ph type="body" idx="1"/>
          </p:nvPr>
        </p:nvSpPr>
        <p:spPr>
          <a:xfrm>
            <a:off x="421904" y="2822578"/>
            <a:ext cx="8091887" cy="2339975"/>
          </a:xfrm>
        </p:spPr>
        <p:txBody>
          <a:bodyPr/>
          <a:lstStyle/>
          <a:p>
            <a:pPr eaLnBrk="1" hangingPunct="1"/>
            <a:r>
              <a:rPr lang="en-US" smtClean="0"/>
              <a:t>Most of our benchmarked captives are owned by one entity. </a:t>
            </a:r>
          </a:p>
          <a:p>
            <a:pPr eaLnBrk="1" hangingPunct="1"/>
            <a:r>
              <a:rPr lang="en-US" smtClean="0"/>
              <a:t>Most are headquartered in the Americas, followed by EMEA, with a relatively small percentage in Asia and Pacific. </a:t>
            </a:r>
          </a:p>
          <a:p>
            <a:pPr eaLnBrk="1" hangingPunct="1"/>
            <a:endParaRPr lang="en-US" smtClean="0"/>
          </a:p>
          <a:p>
            <a:pPr eaLnBrk="1" hangingPunct="1"/>
            <a:r>
              <a:rPr lang="en-US" smtClean="0"/>
              <a:t>Approximately 85% of Fortune 500 Companies have at least 1 captive</a:t>
            </a:r>
          </a:p>
        </p:txBody>
      </p:sp>
      <p:pic>
        <p:nvPicPr>
          <p:cNvPr id="7174" name="Picture 4" descr="charts_2"/>
          <p:cNvPicPr>
            <a:picLocks noChangeAspect="1" noChangeArrowheads="1"/>
          </p:cNvPicPr>
          <p:nvPr/>
        </p:nvPicPr>
        <p:blipFill>
          <a:blip r:embed="rId2" cstate="print"/>
          <a:srcRect l="4091" t="30684" r="14392" b="3090"/>
          <a:stretch>
            <a:fillRect/>
          </a:stretch>
        </p:blipFill>
        <p:spPr bwMode="auto">
          <a:xfrm>
            <a:off x="436869" y="1328738"/>
            <a:ext cx="2294692" cy="12954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FF1AFBD7-F4A8-404E-98C4-10CEB7AFABE5}" type="slidenum">
              <a:rPr lang="en-US">
                <a:solidFill>
                  <a:srgbClr val="002C77"/>
                </a:solidFill>
              </a:rPr>
              <a:pPr/>
              <a:t>85</a:t>
            </a:fld>
            <a:endParaRPr lang="en-US">
              <a:solidFill>
                <a:srgbClr val="002C77"/>
              </a:solidFill>
            </a:endParaRPr>
          </a:p>
        </p:txBody>
      </p:sp>
      <p:sp>
        <p:nvSpPr>
          <p:cNvPr id="8195" name="Date Placeholder 4"/>
          <p:cNvSpPr>
            <a:spLocks noGrp="1"/>
          </p:cNvSpPr>
          <p:nvPr>
            <p:ph type="dt" sz="quarter" idx="11"/>
          </p:nvPr>
        </p:nvSpPr>
        <p:spPr>
          <a:noFill/>
        </p:spPr>
        <p:txBody>
          <a:bodyPr/>
          <a:lstStyle/>
          <a:p>
            <a:fld id="{81D94A68-748A-4355-BF64-6FEE0E9E5DDC}" type="datetime4">
              <a:rPr lang="en-US"/>
              <a:pPr/>
              <a:t>October 4, 2012</a:t>
            </a:fld>
            <a:endParaRPr lang="en-US"/>
          </a:p>
        </p:txBody>
      </p:sp>
      <p:sp>
        <p:nvSpPr>
          <p:cNvPr id="8196" name="Rectangle 2"/>
          <p:cNvSpPr>
            <a:spLocks noGrp="1" noChangeArrowheads="1"/>
          </p:cNvSpPr>
          <p:nvPr>
            <p:ph type="title"/>
          </p:nvPr>
        </p:nvSpPr>
        <p:spPr/>
        <p:txBody>
          <a:bodyPr/>
          <a:lstStyle/>
          <a:p>
            <a:pPr eaLnBrk="1" hangingPunct="1"/>
            <a:r>
              <a:rPr lang="en-US" smtClean="0"/>
              <a:t>2012 Captive Benchmarking Report </a:t>
            </a:r>
            <a:br>
              <a:rPr lang="en-US" smtClean="0"/>
            </a:br>
            <a:r>
              <a:rPr lang="en-US" smtClean="0">
                <a:solidFill>
                  <a:schemeClr val="accent2"/>
                </a:solidFill>
              </a:rPr>
              <a:t>Captive Formation Comparison - Onshore vs. Offshore</a:t>
            </a:r>
          </a:p>
        </p:txBody>
      </p:sp>
      <p:sp>
        <p:nvSpPr>
          <p:cNvPr id="8197" name="Rectangle 3"/>
          <p:cNvSpPr>
            <a:spLocks noGrp="1" noChangeArrowheads="1"/>
          </p:cNvSpPr>
          <p:nvPr>
            <p:ph type="body" idx="1"/>
          </p:nvPr>
        </p:nvSpPr>
        <p:spPr>
          <a:xfrm>
            <a:off x="433845" y="2953047"/>
            <a:ext cx="8271775" cy="3313113"/>
          </a:xfrm>
        </p:spPr>
        <p:txBody>
          <a:bodyPr/>
          <a:lstStyle/>
          <a:p>
            <a:pPr eaLnBrk="1" hangingPunct="1"/>
            <a:r>
              <a:rPr lang="en-US" smtClean="0"/>
              <a:t>Organizations are more likely to form new captives onshore in the U.S. or EU.</a:t>
            </a:r>
          </a:p>
          <a:p>
            <a:pPr eaLnBrk="1" hangingPunct="1"/>
            <a:r>
              <a:rPr lang="en-US" smtClean="0"/>
              <a:t>From 1991 to 2000, 65 percent of the captives formed were domiciled in offshore locations including Bermuda, Cayman Islands, Guernsey, and Isle of Man, while 35 percent stayed onshore.</a:t>
            </a:r>
          </a:p>
          <a:p>
            <a:pPr eaLnBrk="1" hangingPunct="1"/>
            <a:r>
              <a:rPr lang="en-US" smtClean="0"/>
              <a:t>That trend reversed during the last decade: 52 percent of the captives formed from 2001 to 2012 were established onshore, compared to 48 percent offshore.</a:t>
            </a:r>
          </a:p>
        </p:txBody>
      </p:sp>
      <p:pic>
        <p:nvPicPr>
          <p:cNvPr id="8198" name="Picture 4" descr="charts_2"/>
          <p:cNvPicPr>
            <a:picLocks noChangeAspect="1" noChangeArrowheads="1"/>
          </p:cNvPicPr>
          <p:nvPr/>
        </p:nvPicPr>
        <p:blipFill>
          <a:blip r:embed="rId2" cstate="print"/>
          <a:srcRect l="1395" t="26437" r="1129" b="4597"/>
          <a:stretch>
            <a:fillRect/>
          </a:stretch>
        </p:blipFill>
        <p:spPr bwMode="auto">
          <a:xfrm>
            <a:off x="426435" y="1258888"/>
            <a:ext cx="6039061" cy="155575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p>
            <a:fld id="{50FE4983-5F04-4CD9-96BB-7DE890572222}" type="slidenum">
              <a:rPr lang="en-US">
                <a:solidFill>
                  <a:srgbClr val="002C77"/>
                </a:solidFill>
              </a:rPr>
              <a:pPr/>
              <a:t>86</a:t>
            </a:fld>
            <a:endParaRPr lang="en-US">
              <a:solidFill>
                <a:srgbClr val="002C77"/>
              </a:solidFill>
            </a:endParaRPr>
          </a:p>
        </p:txBody>
      </p:sp>
      <p:sp>
        <p:nvSpPr>
          <p:cNvPr id="9219" name="Date Placeholder 3"/>
          <p:cNvSpPr>
            <a:spLocks noGrp="1"/>
          </p:cNvSpPr>
          <p:nvPr>
            <p:ph type="dt" sz="quarter" idx="11"/>
          </p:nvPr>
        </p:nvSpPr>
        <p:spPr>
          <a:noFill/>
        </p:spPr>
        <p:txBody>
          <a:bodyPr/>
          <a:lstStyle/>
          <a:p>
            <a:fld id="{DB1BABE6-1E0B-4D4F-8FFD-BE44E8073E35}" type="datetime4">
              <a:rPr lang="en-US"/>
              <a:pPr/>
              <a:t>October 4, 2012</a:t>
            </a:fld>
            <a:endParaRPr lang="en-US"/>
          </a:p>
        </p:txBody>
      </p:sp>
      <p:sp>
        <p:nvSpPr>
          <p:cNvPr id="9220" name="Rectangle 2"/>
          <p:cNvSpPr>
            <a:spLocks noGrp="1" noChangeArrowheads="1"/>
          </p:cNvSpPr>
          <p:nvPr>
            <p:ph type="title"/>
          </p:nvPr>
        </p:nvSpPr>
        <p:spPr/>
        <p:txBody>
          <a:bodyPr/>
          <a:lstStyle/>
          <a:p>
            <a:pPr eaLnBrk="1" hangingPunct="1"/>
            <a:r>
              <a:rPr lang="en-US" smtClean="0"/>
              <a:t>U.S. Domestic Captive Domiciles </a:t>
            </a:r>
            <a:br>
              <a:rPr lang="en-US" smtClean="0"/>
            </a:br>
            <a:r>
              <a:rPr lang="en-US" smtClean="0">
                <a:solidFill>
                  <a:schemeClr val="accent2"/>
                </a:solidFill>
              </a:rPr>
              <a:t>September 2012</a:t>
            </a:r>
          </a:p>
        </p:txBody>
      </p:sp>
      <p:sp>
        <p:nvSpPr>
          <p:cNvPr id="9221" name="Freeform 3"/>
          <p:cNvSpPr>
            <a:spLocks/>
          </p:cNvSpPr>
          <p:nvPr/>
        </p:nvSpPr>
        <p:spPr bwMode="auto">
          <a:xfrm>
            <a:off x="7269693" y="1962439"/>
            <a:ext cx="291749" cy="468313"/>
          </a:xfrm>
          <a:custGeom>
            <a:avLst/>
            <a:gdLst>
              <a:gd name="T0" fmla="*/ 179 w 180"/>
              <a:gd name="T1" fmla="*/ 0 h 295"/>
              <a:gd name="T2" fmla="*/ 0 w 180"/>
              <a:gd name="T3" fmla="*/ 139 h 295"/>
              <a:gd name="T4" fmla="*/ 0 w 180"/>
              <a:gd name="T5" fmla="*/ 294 h 295"/>
              <a:gd name="T6" fmla="*/ 179 w 180"/>
              <a:gd name="T7" fmla="*/ 157 h 295"/>
              <a:gd name="T8" fmla="*/ 179 w 180"/>
              <a:gd name="T9" fmla="*/ 0 h 295"/>
              <a:gd name="T10" fmla="*/ 0 60000 65536"/>
              <a:gd name="T11" fmla="*/ 0 60000 65536"/>
              <a:gd name="T12" fmla="*/ 0 60000 65536"/>
              <a:gd name="T13" fmla="*/ 0 60000 65536"/>
              <a:gd name="T14" fmla="*/ 0 60000 65536"/>
              <a:gd name="T15" fmla="*/ 0 w 180"/>
              <a:gd name="T16" fmla="*/ 0 h 295"/>
              <a:gd name="T17" fmla="*/ 180 w 180"/>
              <a:gd name="T18" fmla="*/ 295 h 295"/>
            </a:gdLst>
            <a:ahLst/>
            <a:cxnLst>
              <a:cxn ang="T10">
                <a:pos x="T0" y="T1"/>
              </a:cxn>
              <a:cxn ang="T11">
                <a:pos x="T2" y="T3"/>
              </a:cxn>
              <a:cxn ang="T12">
                <a:pos x="T4" y="T5"/>
              </a:cxn>
              <a:cxn ang="T13">
                <a:pos x="T6" y="T7"/>
              </a:cxn>
              <a:cxn ang="T14">
                <a:pos x="T8" y="T9"/>
              </a:cxn>
            </a:cxnLst>
            <a:rect l="T15" t="T16" r="T17" b="T18"/>
            <a:pathLst>
              <a:path w="180" h="295">
                <a:moveTo>
                  <a:pt x="179" y="0"/>
                </a:moveTo>
                <a:lnTo>
                  <a:pt x="0" y="139"/>
                </a:lnTo>
                <a:lnTo>
                  <a:pt x="0" y="294"/>
                </a:lnTo>
                <a:lnTo>
                  <a:pt x="179" y="157"/>
                </a:lnTo>
                <a:lnTo>
                  <a:pt x="179"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2" name="Freeform 4"/>
          <p:cNvSpPr>
            <a:spLocks/>
          </p:cNvSpPr>
          <p:nvPr/>
        </p:nvSpPr>
        <p:spPr bwMode="auto">
          <a:xfrm>
            <a:off x="7160712" y="2181514"/>
            <a:ext cx="110350" cy="354013"/>
          </a:xfrm>
          <a:custGeom>
            <a:avLst/>
            <a:gdLst>
              <a:gd name="T0" fmla="*/ 0 w 67"/>
              <a:gd name="T1" fmla="*/ 63 h 222"/>
              <a:gd name="T2" fmla="*/ 58 w 67"/>
              <a:gd name="T3" fmla="*/ 28 h 222"/>
              <a:gd name="T4" fmla="*/ 66 w 67"/>
              <a:gd name="T5" fmla="*/ 0 h 222"/>
              <a:gd name="T6" fmla="*/ 66 w 67"/>
              <a:gd name="T7" fmla="*/ 153 h 222"/>
              <a:gd name="T8" fmla="*/ 58 w 67"/>
              <a:gd name="T9" fmla="*/ 191 h 222"/>
              <a:gd name="T10" fmla="*/ 0 w 67"/>
              <a:gd name="T11" fmla="*/ 221 h 222"/>
              <a:gd name="T12" fmla="*/ 0 w 67"/>
              <a:gd name="T13" fmla="*/ 63 h 222"/>
              <a:gd name="T14" fmla="*/ 0 60000 65536"/>
              <a:gd name="T15" fmla="*/ 0 60000 65536"/>
              <a:gd name="T16" fmla="*/ 0 60000 65536"/>
              <a:gd name="T17" fmla="*/ 0 60000 65536"/>
              <a:gd name="T18" fmla="*/ 0 60000 65536"/>
              <a:gd name="T19" fmla="*/ 0 60000 65536"/>
              <a:gd name="T20" fmla="*/ 0 60000 65536"/>
              <a:gd name="T21" fmla="*/ 0 w 67"/>
              <a:gd name="T22" fmla="*/ 0 h 222"/>
              <a:gd name="T23" fmla="*/ 67 w 6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22">
                <a:moveTo>
                  <a:pt x="0" y="63"/>
                </a:moveTo>
                <a:lnTo>
                  <a:pt x="58" y="28"/>
                </a:lnTo>
                <a:lnTo>
                  <a:pt x="66" y="0"/>
                </a:lnTo>
                <a:lnTo>
                  <a:pt x="66" y="153"/>
                </a:lnTo>
                <a:lnTo>
                  <a:pt x="58" y="191"/>
                </a:lnTo>
                <a:lnTo>
                  <a:pt x="0" y="221"/>
                </a:lnTo>
                <a:lnTo>
                  <a:pt x="0" y="63"/>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3" name="Freeform 5"/>
          <p:cNvSpPr>
            <a:spLocks/>
          </p:cNvSpPr>
          <p:nvPr/>
        </p:nvSpPr>
        <p:spPr bwMode="auto">
          <a:xfrm>
            <a:off x="7139546" y="2352964"/>
            <a:ext cx="34768" cy="92075"/>
          </a:xfrm>
          <a:custGeom>
            <a:avLst/>
            <a:gdLst>
              <a:gd name="T0" fmla="*/ 22 w 23"/>
              <a:gd name="T1" fmla="*/ 0 h 59"/>
              <a:gd name="T2" fmla="*/ 0 w 23"/>
              <a:gd name="T3" fmla="*/ 22 h 59"/>
              <a:gd name="T4" fmla="*/ 22 w 23"/>
              <a:gd name="T5" fmla="*/ 58 h 59"/>
              <a:gd name="T6" fmla="*/ 22 w 23"/>
              <a:gd name="T7" fmla="*/ 0 h 59"/>
              <a:gd name="T8" fmla="*/ 0 60000 65536"/>
              <a:gd name="T9" fmla="*/ 0 60000 65536"/>
              <a:gd name="T10" fmla="*/ 0 60000 65536"/>
              <a:gd name="T11" fmla="*/ 0 60000 65536"/>
              <a:gd name="T12" fmla="*/ 0 w 23"/>
              <a:gd name="T13" fmla="*/ 0 h 59"/>
              <a:gd name="T14" fmla="*/ 23 w 23"/>
              <a:gd name="T15" fmla="*/ 59 h 59"/>
            </a:gdLst>
            <a:ahLst/>
            <a:cxnLst>
              <a:cxn ang="T8">
                <a:pos x="T0" y="T1"/>
              </a:cxn>
              <a:cxn ang="T9">
                <a:pos x="T2" y="T3"/>
              </a:cxn>
              <a:cxn ang="T10">
                <a:pos x="T4" y="T5"/>
              </a:cxn>
              <a:cxn ang="T11">
                <a:pos x="T6" y="T7"/>
              </a:cxn>
            </a:cxnLst>
            <a:rect l="T12" t="T13" r="T14" b="T15"/>
            <a:pathLst>
              <a:path w="23" h="59">
                <a:moveTo>
                  <a:pt x="22" y="0"/>
                </a:moveTo>
                <a:lnTo>
                  <a:pt x="0" y="22"/>
                </a:lnTo>
                <a:lnTo>
                  <a:pt x="22" y="58"/>
                </a:lnTo>
                <a:lnTo>
                  <a:pt x="22" y="0"/>
                </a:lnTo>
              </a:path>
            </a:pathLst>
          </a:custGeom>
          <a:solidFill>
            <a:srgbClr val="969696"/>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4" name="Freeform 6"/>
          <p:cNvSpPr>
            <a:spLocks/>
          </p:cNvSpPr>
          <p:nvPr/>
        </p:nvSpPr>
        <p:spPr bwMode="auto">
          <a:xfrm>
            <a:off x="7257457" y="2181514"/>
            <a:ext cx="13604" cy="303213"/>
          </a:xfrm>
          <a:custGeom>
            <a:avLst/>
            <a:gdLst>
              <a:gd name="T0" fmla="*/ 6 w 8"/>
              <a:gd name="T1" fmla="*/ 0 h 190"/>
              <a:gd name="T2" fmla="*/ 0 w 8"/>
              <a:gd name="T3" fmla="*/ 30 h 190"/>
              <a:gd name="T4" fmla="*/ 0 w 8"/>
              <a:gd name="T5" fmla="*/ 189 h 190"/>
              <a:gd name="T6" fmla="*/ 7 w 8"/>
              <a:gd name="T7" fmla="*/ 157 h 190"/>
              <a:gd name="T8" fmla="*/ 6 w 8"/>
              <a:gd name="T9" fmla="*/ 0 h 190"/>
              <a:gd name="T10" fmla="*/ 0 60000 65536"/>
              <a:gd name="T11" fmla="*/ 0 60000 65536"/>
              <a:gd name="T12" fmla="*/ 0 60000 65536"/>
              <a:gd name="T13" fmla="*/ 0 60000 65536"/>
              <a:gd name="T14" fmla="*/ 0 60000 65536"/>
              <a:gd name="T15" fmla="*/ 0 w 8"/>
              <a:gd name="T16" fmla="*/ 0 h 190"/>
              <a:gd name="T17" fmla="*/ 8 w 8"/>
              <a:gd name="T18" fmla="*/ 190 h 190"/>
            </a:gdLst>
            <a:ahLst/>
            <a:cxnLst>
              <a:cxn ang="T10">
                <a:pos x="T0" y="T1"/>
              </a:cxn>
              <a:cxn ang="T11">
                <a:pos x="T2" y="T3"/>
              </a:cxn>
              <a:cxn ang="T12">
                <a:pos x="T4" y="T5"/>
              </a:cxn>
              <a:cxn ang="T13">
                <a:pos x="T6" y="T7"/>
              </a:cxn>
              <a:cxn ang="T14">
                <a:pos x="T8" y="T9"/>
              </a:cxn>
            </a:cxnLst>
            <a:rect l="T15" t="T16" r="T17" b="T18"/>
            <a:pathLst>
              <a:path w="8" h="190">
                <a:moveTo>
                  <a:pt x="6" y="0"/>
                </a:moveTo>
                <a:lnTo>
                  <a:pt x="0" y="30"/>
                </a:lnTo>
                <a:lnTo>
                  <a:pt x="0" y="189"/>
                </a:lnTo>
                <a:lnTo>
                  <a:pt x="7" y="157"/>
                </a:lnTo>
                <a:lnTo>
                  <a:pt x="6"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5" name="Freeform 7"/>
          <p:cNvSpPr>
            <a:spLocks/>
          </p:cNvSpPr>
          <p:nvPr/>
        </p:nvSpPr>
        <p:spPr bwMode="auto">
          <a:xfrm>
            <a:off x="5115584" y="4019550"/>
            <a:ext cx="77095" cy="271463"/>
          </a:xfrm>
          <a:custGeom>
            <a:avLst/>
            <a:gdLst>
              <a:gd name="T0" fmla="*/ 0 w 49"/>
              <a:gd name="T1" fmla="*/ 30 h 172"/>
              <a:gd name="T2" fmla="*/ 22 w 49"/>
              <a:gd name="T3" fmla="*/ 97 h 172"/>
              <a:gd name="T4" fmla="*/ 22 w 49"/>
              <a:gd name="T5" fmla="*/ 171 h 172"/>
              <a:gd name="T6" fmla="*/ 48 w 49"/>
              <a:gd name="T7" fmla="*/ 153 h 172"/>
              <a:gd name="T8" fmla="*/ 48 w 49"/>
              <a:gd name="T9" fmla="*/ 0 h 172"/>
              <a:gd name="T10" fmla="*/ 0 w 49"/>
              <a:gd name="T11" fmla="*/ 30 h 172"/>
              <a:gd name="T12" fmla="*/ 0 60000 65536"/>
              <a:gd name="T13" fmla="*/ 0 60000 65536"/>
              <a:gd name="T14" fmla="*/ 0 60000 65536"/>
              <a:gd name="T15" fmla="*/ 0 60000 65536"/>
              <a:gd name="T16" fmla="*/ 0 60000 65536"/>
              <a:gd name="T17" fmla="*/ 0 60000 65536"/>
              <a:gd name="T18" fmla="*/ 0 w 49"/>
              <a:gd name="T19" fmla="*/ 0 h 172"/>
              <a:gd name="T20" fmla="*/ 49 w 49"/>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49" h="172">
                <a:moveTo>
                  <a:pt x="0" y="30"/>
                </a:moveTo>
                <a:lnTo>
                  <a:pt x="22" y="97"/>
                </a:lnTo>
                <a:lnTo>
                  <a:pt x="22" y="171"/>
                </a:lnTo>
                <a:lnTo>
                  <a:pt x="48" y="153"/>
                </a:lnTo>
                <a:lnTo>
                  <a:pt x="48" y="0"/>
                </a:lnTo>
                <a:lnTo>
                  <a:pt x="0" y="3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6" name="Freeform 8"/>
          <p:cNvSpPr>
            <a:spLocks/>
          </p:cNvSpPr>
          <p:nvPr/>
        </p:nvSpPr>
        <p:spPr bwMode="auto">
          <a:xfrm>
            <a:off x="5192539" y="4006850"/>
            <a:ext cx="247911" cy="254000"/>
          </a:xfrm>
          <a:custGeom>
            <a:avLst/>
            <a:gdLst>
              <a:gd name="T0" fmla="*/ 0 w 152"/>
              <a:gd name="T1" fmla="*/ 6 h 160"/>
              <a:gd name="T2" fmla="*/ 64 w 152"/>
              <a:gd name="T3" fmla="*/ 0 h 160"/>
              <a:gd name="T4" fmla="*/ 151 w 152"/>
              <a:gd name="T5" fmla="*/ 0 h 160"/>
              <a:gd name="T6" fmla="*/ 151 w 152"/>
              <a:gd name="T7" fmla="*/ 155 h 160"/>
              <a:gd name="T8" fmla="*/ 64 w 152"/>
              <a:gd name="T9" fmla="*/ 155 h 160"/>
              <a:gd name="T10" fmla="*/ 0 w 152"/>
              <a:gd name="T11" fmla="*/ 159 h 160"/>
              <a:gd name="T12" fmla="*/ 0 w 152"/>
              <a:gd name="T13" fmla="*/ 6 h 160"/>
              <a:gd name="T14" fmla="*/ 0 60000 65536"/>
              <a:gd name="T15" fmla="*/ 0 60000 65536"/>
              <a:gd name="T16" fmla="*/ 0 60000 65536"/>
              <a:gd name="T17" fmla="*/ 0 60000 65536"/>
              <a:gd name="T18" fmla="*/ 0 60000 65536"/>
              <a:gd name="T19" fmla="*/ 0 60000 65536"/>
              <a:gd name="T20" fmla="*/ 0 60000 65536"/>
              <a:gd name="T21" fmla="*/ 0 w 152"/>
              <a:gd name="T22" fmla="*/ 0 h 160"/>
              <a:gd name="T23" fmla="*/ 152 w 152"/>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60">
                <a:moveTo>
                  <a:pt x="0" y="6"/>
                </a:moveTo>
                <a:lnTo>
                  <a:pt x="64" y="0"/>
                </a:lnTo>
                <a:lnTo>
                  <a:pt x="151" y="0"/>
                </a:lnTo>
                <a:lnTo>
                  <a:pt x="151" y="155"/>
                </a:lnTo>
                <a:lnTo>
                  <a:pt x="64" y="155"/>
                </a:lnTo>
                <a:lnTo>
                  <a:pt x="0" y="159"/>
                </a:lnTo>
                <a:lnTo>
                  <a:pt x="0" y="6"/>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7" name="Freeform 9"/>
          <p:cNvSpPr>
            <a:spLocks/>
          </p:cNvSpPr>
          <p:nvPr/>
        </p:nvSpPr>
        <p:spPr bwMode="auto">
          <a:xfrm>
            <a:off x="5440446" y="4010029"/>
            <a:ext cx="122444" cy="346075"/>
          </a:xfrm>
          <a:custGeom>
            <a:avLst/>
            <a:gdLst>
              <a:gd name="T0" fmla="*/ 0 w 72"/>
              <a:gd name="T1" fmla="*/ 0 h 218"/>
              <a:gd name="T2" fmla="*/ 0 w 72"/>
              <a:gd name="T3" fmla="*/ 153 h 218"/>
              <a:gd name="T4" fmla="*/ 71 w 72"/>
              <a:gd name="T5" fmla="*/ 217 h 218"/>
              <a:gd name="T6" fmla="*/ 71 w 72"/>
              <a:gd name="T7" fmla="*/ 60 h 218"/>
              <a:gd name="T8" fmla="*/ 0 w 72"/>
              <a:gd name="T9" fmla="*/ 0 h 218"/>
              <a:gd name="T10" fmla="*/ 0 60000 65536"/>
              <a:gd name="T11" fmla="*/ 0 60000 65536"/>
              <a:gd name="T12" fmla="*/ 0 60000 65536"/>
              <a:gd name="T13" fmla="*/ 0 60000 65536"/>
              <a:gd name="T14" fmla="*/ 0 60000 65536"/>
              <a:gd name="T15" fmla="*/ 0 w 72"/>
              <a:gd name="T16" fmla="*/ 0 h 218"/>
              <a:gd name="T17" fmla="*/ 72 w 72"/>
              <a:gd name="T18" fmla="*/ 218 h 218"/>
            </a:gdLst>
            <a:ahLst/>
            <a:cxnLst>
              <a:cxn ang="T10">
                <a:pos x="T0" y="T1"/>
              </a:cxn>
              <a:cxn ang="T11">
                <a:pos x="T2" y="T3"/>
              </a:cxn>
              <a:cxn ang="T12">
                <a:pos x="T4" y="T5"/>
              </a:cxn>
              <a:cxn ang="T13">
                <a:pos x="T6" y="T7"/>
              </a:cxn>
              <a:cxn ang="T14">
                <a:pos x="T8" y="T9"/>
              </a:cxn>
            </a:cxnLst>
            <a:rect l="T15" t="T16" r="T17" b="T18"/>
            <a:pathLst>
              <a:path w="72" h="218">
                <a:moveTo>
                  <a:pt x="0" y="0"/>
                </a:moveTo>
                <a:lnTo>
                  <a:pt x="0" y="153"/>
                </a:lnTo>
                <a:lnTo>
                  <a:pt x="71" y="217"/>
                </a:lnTo>
                <a:lnTo>
                  <a:pt x="71" y="60"/>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8" name="Freeform 10"/>
          <p:cNvSpPr>
            <a:spLocks/>
          </p:cNvSpPr>
          <p:nvPr/>
        </p:nvSpPr>
        <p:spPr bwMode="auto">
          <a:xfrm>
            <a:off x="5561379" y="4073525"/>
            <a:ext cx="142096" cy="279400"/>
          </a:xfrm>
          <a:custGeom>
            <a:avLst/>
            <a:gdLst>
              <a:gd name="T0" fmla="*/ 0 w 89"/>
              <a:gd name="T1" fmla="*/ 22 h 176"/>
              <a:gd name="T2" fmla="*/ 88 w 89"/>
              <a:gd name="T3" fmla="*/ 0 h 176"/>
              <a:gd name="T4" fmla="*/ 88 w 89"/>
              <a:gd name="T5" fmla="*/ 155 h 176"/>
              <a:gd name="T6" fmla="*/ 0 w 89"/>
              <a:gd name="T7" fmla="*/ 175 h 176"/>
              <a:gd name="T8" fmla="*/ 0 w 89"/>
              <a:gd name="T9" fmla="*/ 22 h 176"/>
              <a:gd name="T10" fmla="*/ 0 60000 65536"/>
              <a:gd name="T11" fmla="*/ 0 60000 65536"/>
              <a:gd name="T12" fmla="*/ 0 60000 65536"/>
              <a:gd name="T13" fmla="*/ 0 60000 65536"/>
              <a:gd name="T14" fmla="*/ 0 60000 65536"/>
              <a:gd name="T15" fmla="*/ 0 w 89"/>
              <a:gd name="T16" fmla="*/ 0 h 176"/>
              <a:gd name="T17" fmla="*/ 89 w 89"/>
              <a:gd name="T18" fmla="*/ 176 h 176"/>
            </a:gdLst>
            <a:ahLst/>
            <a:cxnLst>
              <a:cxn ang="T10">
                <a:pos x="T0" y="T1"/>
              </a:cxn>
              <a:cxn ang="T11">
                <a:pos x="T2" y="T3"/>
              </a:cxn>
              <a:cxn ang="T12">
                <a:pos x="T4" y="T5"/>
              </a:cxn>
              <a:cxn ang="T13">
                <a:pos x="T6" y="T7"/>
              </a:cxn>
              <a:cxn ang="T14">
                <a:pos x="T8" y="T9"/>
              </a:cxn>
            </a:cxnLst>
            <a:rect l="T15" t="T16" r="T17" b="T18"/>
            <a:pathLst>
              <a:path w="89" h="176">
                <a:moveTo>
                  <a:pt x="0" y="22"/>
                </a:moveTo>
                <a:lnTo>
                  <a:pt x="88" y="0"/>
                </a:lnTo>
                <a:lnTo>
                  <a:pt x="88" y="155"/>
                </a:lnTo>
                <a:lnTo>
                  <a:pt x="0" y="175"/>
                </a:lnTo>
                <a:lnTo>
                  <a:pt x="0" y="22"/>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29" name="Freeform 11"/>
          <p:cNvSpPr>
            <a:spLocks/>
          </p:cNvSpPr>
          <p:nvPr/>
        </p:nvSpPr>
        <p:spPr bwMode="auto">
          <a:xfrm>
            <a:off x="5797196" y="4314825"/>
            <a:ext cx="95234" cy="387350"/>
          </a:xfrm>
          <a:custGeom>
            <a:avLst/>
            <a:gdLst>
              <a:gd name="T0" fmla="*/ 0 w 58"/>
              <a:gd name="T1" fmla="*/ 0 h 243"/>
              <a:gd name="T2" fmla="*/ 57 w 58"/>
              <a:gd name="T3" fmla="*/ 86 h 243"/>
              <a:gd name="T4" fmla="*/ 57 w 58"/>
              <a:gd name="T5" fmla="*/ 242 h 243"/>
              <a:gd name="T6" fmla="*/ 0 w 58"/>
              <a:gd name="T7" fmla="*/ 154 h 243"/>
              <a:gd name="T8" fmla="*/ 0 w 58"/>
              <a:gd name="T9" fmla="*/ 0 h 243"/>
              <a:gd name="T10" fmla="*/ 0 60000 65536"/>
              <a:gd name="T11" fmla="*/ 0 60000 65536"/>
              <a:gd name="T12" fmla="*/ 0 60000 65536"/>
              <a:gd name="T13" fmla="*/ 0 60000 65536"/>
              <a:gd name="T14" fmla="*/ 0 60000 65536"/>
              <a:gd name="T15" fmla="*/ 0 w 58"/>
              <a:gd name="T16" fmla="*/ 0 h 243"/>
              <a:gd name="T17" fmla="*/ 58 w 58"/>
              <a:gd name="T18" fmla="*/ 243 h 243"/>
            </a:gdLst>
            <a:ahLst/>
            <a:cxnLst>
              <a:cxn ang="T10">
                <a:pos x="T0" y="T1"/>
              </a:cxn>
              <a:cxn ang="T11">
                <a:pos x="T2" y="T3"/>
              </a:cxn>
              <a:cxn ang="T12">
                <a:pos x="T4" y="T5"/>
              </a:cxn>
              <a:cxn ang="T13">
                <a:pos x="T6" y="T7"/>
              </a:cxn>
              <a:cxn ang="T14">
                <a:pos x="T8" y="T9"/>
              </a:cxn>
            </a:cxnLst>
            <a:rect l="T15" t="T16" r="T17" b="T18"/>
            <a:pathLst>
              <a:path w="58" h="243">
                <a:moveTo>
                  <a:pt x="0" y="0"/>
                </a:moveTo>
                <a:lnTo>
                  <a:pt x="57" y="86"/>
                </a:lnTo>
                <a:lnTo>
                  <a:pt x="57" y="242"/>
                </a:lnTo>
                <a:lnTo>
                  <a:pt x="0" y="15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0" name="Freeform 12"/>
          <p:cNvSpPr>
            <a:spLocks/>
          </p:cNvSpPr>
          <p:nvPr/>
        </p:nvSpPr>
        <p:spPr bwMode="auto">
          <a:xfrm>
            <a:off x="5702105" y="4073525"/>
            <a:ext cx="122445" cy="350838"/>
          </a:xfrm>
          <a:custGeom>
            <a:avLst/>
            <a:gdLst>
              <a:gd name="T0" fmla="*/ 0 w 75"/>
              <a:gd name="T1" fmla="*/ 0 h 221"/>
              <a:gd name="T2" fmla="*/ 74 w 75"/>
              <a:gd name="T3" fmla="*/ 79 h 221"/>
              <a:gd name="T4" fmla="*/ 58 w 75"/>
              <a:gd name="T5" fmla="*/ 151 h 221"/>
              <a:gd name="T6" fmla="*/ 58 w 75"/>
              <a:gd name="T7" fmla="*/ 220 h 221"/>
              <a:gd name="T8" fmla="*/ 0 w 75"/>
              <a:gd name="T9" fmla="*/ 153 h 221"/>
              <a:gd name="T10" fmla="*/ 0 w 75"/>
              <a:gd name="T11" fmla="*/ 0 h 221"/>
              <a:gd name="T12" fmla="*/ 0 60000 65536"/>
              <a:gd name="T13" fmla="*/ 0 60000 65536"/>
              <a:gd name="T14" fmla="*/ 0 60000 65536"/>
              <a:gd name="T15" fmla="*/ 0 60000 65536"/>
              <a:gd name="T16" fmla="*/ 0 60000 65536"/>
              <a:gd name="T17" fmla="*/ 0 60000 65536"/>
              <a:gd name="T18" fmla="*/ 0 w 75"/>
              <a:gd name="T19" fmla="*/ 0 h 221"/>
              <a:gd name="T20" fmla="*/ 75 w 75"/>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75" h="221">
                <a:moveTo>
                  <a:pt x="0" y="0"/>
                </a:moveTo>
                <a:lnTo>
                  <a:pt x="74" y="79"/>
                </a:lnTo>
                <a:lnTo>
                  <a:pt x="58" y="151"/>
                </a:lnTo>
                <a:lnTo>
                  <a:pt x="58" y="220"/>
                </a:lnTo>
                <a:lnTo>
                  <a:pt x="0" y="15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1" name="Freeform 13"/>
          <p:cNvSpPr>
            <a:spLocks/>
          </p:cNvSpPr>
          <p:nvPr/>
        </p:nvSpPr>
        <p:spPr bwMode="auto">
          <a:xfrm>
            <a:off x="4253941" y="4106863"/>
            <a:ext cx="252447" cy="436562"/>
          </a:xfrm>
          <a:custGeom>
            <a:avLst/>
            <a:gdLst>
              <a:gd name="T0" fmla="*/ 14 w 156"/>
              <a:gd name="T1" fmla="*/ 273 h 274"/>
              <a:gd name="T2" fmla="*/ 0 w 156"/>
              <a:gd name="T3" fmla="*/ 187 h 274"/>
              <a:gd name="T4" fmla="*/ 32 w 156"/>
              <a:gd name="T5" fmla="*/ 99 h 274"/>
              <a:gd name="T6" fmla="*/ 155 w 156"/>
              <a:gd name="T7" fmla="*/ 0 h 274"/>
              <a:gd name="T8" fmla="*/ 155 w 156"/>
              <a:gd name="T9" fmla="*/ 153 h 274"/>
              <a:gd name="T10" fmla="*/ 34 w 156"/>
              <a:gd name="T11" fmla="*/ 250 h 274"/>
              <a:gd name="T12" fmla="*/ 14 w 156"/>
              <a:gd name="T13" fmla="*/ 273 h 274"/>
              <a:gd name="T14" fmla="*/ 0 60000 65536"/>
              <a:gd name="T15" fmla="*/ 0 60000 65536"/>
              <a:gd name="T16" fmla="*/ 0 60000 65536"/>
              <a:gd name="T17" fmla="*/ 0 60000 65536"/>
              <a:gd name="T18" fmla="*/ 0 60000 65536"/>
              <a:gd name="T19" fmla="*/ 0 60000 65536"/>
              <a:gd name="T20" fmla="*/ 0 60000 65536"/>
              <a:gd name="T21" fmla="*/ 0 w 156"/>
              <a:gd name="T22" fmla="*/ 0 h 274"/>
              <a:gd name="T23" fmla="*/ 156 w 156"/>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274">
                <a:moveTo>
                  <a:pt x="14" y="273"/>
                </a:moveTo>
                <a:lnTo>
                  <a:pt x="0" y="187"/>
                </a:lnTo>
                <a:lnTo>
                  <a:pt x="32" y="99"/>
                </a:lnTo>
                <a:lnTo>
                  <a:pt x="155" y="0"/>
                </a:lnTo>
                <a:lnTo>
                  <a:pt x="155" y="153"/>
                </a:lnTo>
                <a:lnTo>
                  <a:pt x="34" y="250"/>
                </a:lnTo>
                <a:lnTo>
                  <a:pt x="14" y="273"/>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2" name="Freeform 14"/>
          <p:cNvSpPr>
            <a:spLocks/>
          </p:cNvSpPr>
          <p:nvPr/>
        </p:nvSpPr>
        <p:spPr bwMode="auto">
          <a:xfrm>
            <a:off x="4504731" y="4069052"/>
            <a:ext cx="146631" cy="280987"/>
          </a:xfrm>
          <a:custGeom>
            <a:avLst/>
            <a:gdLst>
              <a:gd name="T0" fmla="*/ 0 w 88"/>
              <a:gd name="T1" fmla="*/ 24 h 176"/>
              <a:gd name="T2" fmla="*/ 0 w 88"/>
              <a:gd name="T3" fmla="*/ 175 h 176"/>
              <a:gd name="T4" fmla="*/ 87 w 88"/>
              <a:gd name="T5" fmla="*/ 153 h 176"/>
              <a:gd name="T6" fmla="*/ 87 w 88"/>
              <a:gd name="T7" fmla="*/ 0 h 176"/>
              <a:gd name="T8" fmla="*/ 0 w 88"/>
              <a:gd name="T9" fmla="*/ 24 h 176"/>
              <a:gd name="T10" fmla="*/ 0 60000 65536"/>
              <a:gd name="T11" fmla="*/ 0 60000 65536"/>
              <a:gd name="T12" fmla="*/ 0 60000 65536"/>
              <a:gd name="T13" fmla="*/ 0 60000 65536"/>
              <a:gd name="T14" fmla="*/ 0 60000 65536"/>
              <a:gd name="T15" fmla="*/ 0 w 88"/>
              <a:gd name="T16" fmla="*/ 0 h 176"/>
              <a:gd name="T17" fmla="*/ 88 w 88"/>
              <a:gd name="T18" fmla="*/ 176 h 176"/>
            </a:gdLst>
            <a:ahLst/>
            <a:cxnLst>
              <a:cxn ang="T10">
                <a:pos x="T0" y="T1"/>
              </a:cxn>
              <a:cxn ang="T11">
                <a:pos x="T2" y="T3"/>
              </a:cxn>
              <a:cxn ang="T12">
                <a:pos x="T4" y="T5"/>
              </a:cxn>
              <a:cxn ang="T13">
                <a:pos x="T6" y="T7"/>
              </a:cxn>
              <a:cxn ang="T14">
                <a:pos x="T8" y="T9"/>
              </a:cxn>
            </a:cxnLst>
            <a:rect l="T15" t="T16" r="T17" b="T18"/>
            <a:pathLst>
              <a:path w="88" h="176">
                <a:moveTo>
                  <a:pt x="0" y="24"/>
                </a:moveTo>
                <a:lnTo>
                  <a:pt x="0" y="175"/>
                </a:lnTo>
                <a:lnTo>
                  <a:pt x="87" y="153"/>
                </a:lnTo>
                <a:lnTo>
                  <a:pt x="87" y="0"/>
                </a:lnTo>
                <a:lnTo>
                  <a:pt x="0" y="24"/>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3" name="Freeform 15"/>
          <p:cNvSpPr>
            <a:spLocks/>
          </p:cNvSpPr>
          <p:nvPr/>
        </p:nvSpPr>
        <p:spPr bwMode="auto">
          <a:xfrm>
            <a:off x="4649994" y="4068763"/>
            <a:ext cx="288727" cy="342900"/>
          </a:xfrm>
          <a:custGeom>
            <a:avLst/>
            <a:gdLst>
              <a:gd name="T0" fmla="*/ 0 w 176"/>
              <a:gd name="T1" fmla="*/ 0 h 216"/>
              <a:gd name="T2" fmla="*/ 175 w 176"/>
              <a:gd name="T3" fmla="*/ 62 h 216"/>
              <a:gd name="T4" fmla="*/ 175 w 176"/>
              <a:gd name="T5" fmla="*/ 215 h 216"/>
              <a:gd name="T6" fmla="*/ 0 w 176"/>
              <a:gd name="T7" fmla="*/ 153 h 216"/>
              <a:gd name="T8" fmla="*/ 0 w 176"/>
              <a:gd name="T9" fmla="*/ 0 h 216"/>
              <a:gd name="T10" fmla="*/ 0 60000 65536"/>
              <a:gd name="T11" fmla="*/ 0 60000 65536"/>
              <a:gd name="T12" fmla="*/ 0 60000 65536"/>
              <a:gd name="T13" fmla="*/ 0 60000 65536"/>
              <a:gd name="T14" fmla="*/ 0 60000 65536"/>
              <a:gd name="T15" fmla="*/ 0 w 176"/>
              <a:gd name="T16" fmla="*/ 0 h 216"/>
              <a:gd name="T17" fmla="*/ 176 w 176"/>
              <a:gd name="T18" fmla="*/ 216 h 216"/>
            </a:gdLst>
            <a:ahLst/>
            <a:cxnLst>
              <a:cxn ang="T10">
                <a:pos x="T0" y="T1"/>
              </a:cxn>
              <a:cxn ang="T11">
                <a:pos x="T2" y="T3"/>
              </a:cxn>
              <a:cxn ang="T12">
                <a:pos x="T4" y="T5"/>
              </a:cxn>
              <a:cxn ang="T13">
                <a:pos x="T6" y="T7"/>
              </a:cxn>
              <a:cxn ang="T14">
                <a:pos x="T8" y="T9"/>
              </a:cxn>
            </a:cxnLst>
            <a:rect l="T15" t="T16" r="T17" b="T18"/>
            <a:pathLst>
              <a:path w="176" h="216">
                <a:moveTo>
                  <a:pt x="0" y="0"/>
                </a:moveTo>
                <a:lnTo>
                  <a:pt x="175" y="62"/>
                </a:lnTo>
                <a:lnTo>
                  <a:pt x="175" y="215"/>
                </a:lnTo>
                <a:lnTo>
                  <a:pt x="0" y="15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4" name="Freeform 16"/>
          <p:cNvSpPr>
            <a:spLocks/>
          </p:cNvSpPr>
          <p:nvPr/>
        </p:nvSpPr>
        <p:spPr bwMode="auto">
          <a:xfrm>
            <a:off x="4934041" y="4168775"/>
            <a:ext cx="222214" cy="254000"/>
          </a:xfrm>
          <a:custGeom>
            <a:avLst/>
            <a:gdLst>
              <a:gd name="T0" fmla="*/ 0 w 136"/>
              <a:gd name="T1" fmla="*/ 0 h 160"/>
              <a:gd name="T2" fmla="*/ 0 w 136"/>
              <a:gd name="T3" fmla="*/ 153 h 160"/>
              <a:gd name="T4" fmla="*/ 135 w 136"/>
              <a:gd name="T5" fmla="*/ 159 h 160"/>
              <a:gd name="T6" fmla="*/ 135 w 136"/>
              <a:gd name="T7" fmla="*/ 4 h 160"/>
              <a:gd name="T8" fmla="*/ 0 w 136"/>
              <a:gd name="T9" fmla="*/ 0 h 160"/>
              <a:gd name="T10" fmla="*/ 0 60000 65536"/>
              <a:gd name="T11" fmla="*/ 0 60000 65536"/>
              <a:gd name="T12" fmla="*/ 0 60000 65536"/>
              <a:gd name="T13" fmla="*/ 0 60000 65536"/>
              <a:gd name="T14" fmla="*/ 0 60000 65536"/>
              <a:gd name="T15" fmla="*/ 0 w 136"/>
              <a:gd name="T16" fmla="*/ 0 h 160"/>
              <a:gd name="T17" fmla="*/ 136 w 136"/>
              <a:gd name="T18" fmla="*/ 160 h 160"/>
            </a:gdLst>
            <a:ahLst/>
            <a:cxnLst>
              <a:cxn ang="T10">
                <a:pos x="T0" y="T1"/>
              </a:cxn>
              <a:cxn ang="T11">
                <a:pos x="T2" y="T3"/>
              </a:cxn>
              <a:cxn ang="T12">
                <a:pos x="T4" y="T5"/>
              </a:cxn>
              <a:cxn ang="T13">
                <a:pos x="T6" y="T7"/>
              </a:cxn>
              <a:cxn ang="T14">
                <a:pos x="T8" y="T9"/>
              </a:cxn>
            </a:cxnLst>
            <a:rect l="T15" t="T16" r="T17" b="T18"/>
            <a:pathLst>
              <a:path w="136" h="160">
                <a:moveTo>
                  <a:pt x="0" y="0"/>
                </a:moveTo>
                <a:lnTo>
                  <a:pt x="0" y="153"/>
                </a:lnTo>
                <a:lnTo>
                  <a:pt x="135" y="159"/>
                </a:lnTo>
                <a:lnTo>
                  <a:pt x="135" y="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5" name="Freeform 17"/>
          <p:cNvSpPr>
            <a:spLocks/>
          </p:cNvSpPr>
          <p:nvPr/>
        </p:nvSpPr>
        <p:spPr bwMode="auto">
          <a:xfrm>
            <a:off x="6063256" y="4562475"/>
            <a:ext cx="122444" cy="361950"/>
          </a:xfrm>
          <a:custGeom>
            <a:avLst/>
            <a:gdLst>
              <a:gd name="T0" fmla="*/ 0 w 77"/>
              <a:gd name="T1" fmla="*/ 73 h 227"/>
              <a:gd name="T2" fmla="*/ 76 w 77"/>
              <a:gd name="T3" fmla="*/ 0 h 227"/>
              <a:gd name="T4" fmla="*/ 76 w 77"/>
              <a:gd name="T5" fmla="*/ 152 h 227"/>
              <a:gd name="T6" fmla="*/ 0 w 77"/>
              <a:gd name="T7" fmla="*/ 226 h 227"/>
              <a:gd name="T8" fmla="*/ 0 w 77"/>
              <a:gd name="T9" fmla="*/ 73 h 227"/>
              <a:gd name="T10" fmla="*/ 0 60000 65536"/>
              <a:gd name="T11" fmla="*/ 0 60000 65536"/>
              <a:gd name="T12" fmla="*/ 0 60000 65536"/>
              <a:gd name="T13" fmla="*/ 0 60000 65536"/>
              <a:gd name="T14" fmla="*/ 0 60000 65536"/>
              <a:gd name="T15" fmla="*/ 0 w 77"/>
              <a:gd name="T16" fmla="*/ 0 h 227"/>
              <a:gd name="T17" fmla="*/ 77 w 77"/>
              <a:gd name="T18" fmla="*/ 227 h 227"/>
            </a:gdLst>
            <a:ahLst/>
            <a:cxnLst>
              <a:cxn ang="T10">
                <a:pos x="T0" y="T1"/>
              </a:cxn>
              <a:cxn ang="T11">
                <a:pos x="T2" y="T3"/>
              </a:cxn>
              <a:cxn ang="T12">
                <a:pos x="T4" y="T5"/>
              </a:cxn>
              <a:cxn ang="T13">
                <a:pos x="T6" y="T7"/>
              </a:cxn>
              <a:cxn ang="T14">
                <a:pos x="T8" y="T9"/>
              </a:cxn>
            </a:cxnLst>
            <a:rect l="T15" t="T16" r="T17" b="T18"/>
            <a:pathLst>
              <a:path w="77" h="227">
                <a:moveTo>
                  <a:pt x="0" y="73"/>
                </a:moveTo>
                <a:lnTo>
                  <a:pt x="76" y="0"/>
                </a:lnTo>
                <a:lnTo>
                  <a:pt x="76" y="152"/>
                </a:lnTo>
                <a:lnTo>
                  <a:pt x="0" y="226"/>
                </a:lnTo>
                <a:lnTo>
                  <a:pt x="0" y="73"/>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6" name="Freeform 18"/>
          <p:cNvSpPr>
            <a:spLocks/>
          </p:cNvSpPr>
          <p:nvPr/>
        </p:nvSpPr>
        <p:spPr bwMode="auto">
          <a:xfrm>
            <a:off x="5889551" y="4451639"/>
            <a:ext cx="40815" cy="250825"/>
          </a:xfrm>
          <a:custGeom>
            <a:avLst/>
            <a:gdLst>
              <a:gd name="T0" fmla="*/ 0 w 25"/>
              <a:gd name="T1" fmla="*/ 0 h 157"/>
              <a:gd name="T2" fmla="*/ 0 w 25"/>
              <a:gd name="T3" fmla="*/ 156 h 157"/>
              <a:gd name="T4" fmla="*/ 24 w 25"/>
              <a:gd name="T5" fmla="*/ 156 h 157"/>
              <a:gd name="T6" fmla="*/ 24 w 25"/>
              <a:gd name="T7" fmla="*/ 2 h 157"/>
              <a:gd name="T8" fmla="*/ 0 w 25"/>
              <a:gd name="T9" fmla="*/ 0 h 157"/>
              <a:gd name="T10" fmla="*/ 0 60000 65536"/>
              <a:gd name="T11" fmla="*/ 0 60000 65536"/>
              <a:gd name="T12" fmla="*/ 0 60000 65536"/>
              <a:gd name="T13" fmla="*/ 0 60000 65536"/>
              <a:gd name="T14" fmla="*/ 0 60000 65536"/>
              <a:gd name="T15" fmla="*/ 0 w 25"/>
              <a:gd name="T16" fmla="*/ 0 h 157"/>
              <a:gd name="T17" fmla="*/ 25 w 25"/>
              <a:gd name="T18" fmla="*/ 157 h 157"/>
            </a:gdLst>
            <a:ahLst/>
            <a:cxnLst>
              <a:cxn ang="T10">
                <a:pos x="T0" y="T1"/>
              </a:cxn>
              <a:cxn ang="T11">
                <a:pos x="T2" y="T3"/>
              </a:cxn>
              <a:cxn ang="T12">
                <a:pos x="T4" y="T5"/>
              </a:cxn>
              <a:cxn ang="T13">
                <a:pos x="T6" y="T7"/>
              </a:cxn>
              <a:cxn ang="T14">
                <a:pos x="T8" y="T9"/>
              </a:cxn>
            </a:cxnLst>
            <a:rect l="T15" t="T16" r="T17" b="T18"/>
            <a:pathLst>
              <a:path w="25" h="157">
                <a:moveTo>
                  <a:pt x="0" y="0"/>
                </a:moveTo>
                <a:lnTo>
                  <a:pt x="0" y="156"/>
                </a:lnTo>
                <a:lnTo>
                  <a:pt x="24" y="156"/>
                </a:lnTo>
                <a:lnTo>
                  <a:pt x="24" y="2"/>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7" name="Freeform 19"/>
          <p:cNvSpPr>
            <a:spLocks/>
          </p:cNvSpPr>
          <p:nvPr/>
        </p:nvSpPr>
        <p:spPr bwMode="auto">
          <a:xfrm>
            <a:off x="5962110" y="4678652"/>
            <a:ext cx="102793" cy="249237"/>
          </a:xfrm>
          <a:custGeom>
            <a:avLst/>
            <a:gdLst>
              <a:gd name="T0" fmla="*/ 0 w 62"/>
              <a:gd name="T1" fmla="*/ 4 h 158"/>
              <a:gd name="T2" fmla="*/ 61 w 62"/>
              <a:gd name="T3" fmla="*/ 0 h 158"/>
              <a:gd name="T4" fmla="*/ 61 w 62"/>
              <a:gd name="T5" fmla="*/ 151 h 158"/>
              <a:gd name="T6" fmla="*/ 0 w 62"/>
              <a:gd name="T7" fmla="*/ 157 h 158"/>
              <a:gd name="T8" fmla="*/ 0 w 62"/>
              <a:gd name="T9" fmla="*/ 4 h 158"/>
              <a:gd name="T10" fmla="*/ 0 60000 65536"/>
              <a:gd name="T11" fmla="*/ 0 60000 65536"/>
              <a:gd name="T12" fmla="*/ 0 60000 65536"/>
              <a:gd name="T13" fmla="*/ 0 60000 65536"/>
              <a:gd name="T14" fmla="*/ 0 60000 65536"/>
              <a:gd name="T15" fmla="*/ 0 w 62"/>
              <a:gd name="T16" fmla="*/ 0 h 158"/>
              <a:gd name="T17" fmla="*/ 62 w 62"/>
              <a:gd name="T18" fmla="*/ 158 h 158"/>
            </a:gdLst>
            <a:ahLst/>
            <a:cxnLst>
              <a:cxn ang="T10">
                <a:pos x="T0" y="T1"/>
              </a:cxn>
              <a:cxn ang="T11">
                <a:pos x="T2" y="T3"/>
              </a:cxn>
              <a:cxn ang="T12">
                <a:pos x="T4" y="T5"/>
              </a:cxn>
              <a:cxn ang="T13">
                <a:pos x="T6" y="T7"/>
              </a:cxn>
              <a:cxn ang="T14">
                <a:pos x="T8" y="T9"/>
              </a:cxn>
            </a:cxnLst>
            <a:rect l="T15" t="T16" r="T17" b="T18"/>
            <a:pathLst>
              <a:path w="62" h="158">
                <a:moveTo>
                  <a:pt x="0" y="4"/>
                </a:moveTo>
                <a:lnTo>
                  <a:pt x="61" y="0"/>
                </a:lnTo>
                <a:lnTo>
                  <a:pt x="61" y="151"/>
                </a:lnTo>
                <a:lnTo>
                  <a:pt x="0" y="157"/>
                </a:lnTo>
                <a:lnTo>
                  <a:pt x="0" y="4"/>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8" name="Freeform 20"/>
          <p:cNvSpPr>
            <a:spLocks/>
          </p:cNvSpPr>
          <p:nvPr/>
        </p:nvSpPr>
        <p:spPr bwMode="auto">
          <a:xfrm>
            <a:off x="5928854" y="4456402"/>
            <a:ext cx="34769" cy="473075"/>
          </a:xfrm>
          <a:custGeom>
            <a:avLst/>
            <a:gdLst>
              <a:gd name="T0" fmla="*/ 0 w 22"/>
              <a:gd name="T1" fmla="*/ 0 h 300"/>
              <a:gd name="T2" fmla="*/ 21 w 22"/>
              <a:gd name="T3" fmla="*/ 149 h 300"/>
              <a:gd name="T4" fmla="*/ 21 w 22"/>
              <a:gd name="T5" fmla="*/ 299 h 300"/>
              <a:gd name="T6" fmla="*/ 0 w 22"/>
              <a:gd name="T7" fmla="*/ 154 h 300"/>
              <a:gd name="T8" fmla="*/ 0 w 22"/>
              <a:gd name="T9" fmla="*/ 0 h 300"/>
              <a:gd name="T10" fmla="*/ 0 60000 65536"/>
              <a:gd name="T11" fmla="*/ 0 60000 65536"/>
              <a:gd name="T12" fmla="*/ 0 60000 65536"/>
              <a:gd name="T13" fmla="*/ 0 60000 65536"/>
              <a:gd name="T14" fmla="*/ 0 60000 65536"/>
              <a:gd name="T15" fmla="*/ 0 w 22"/>
              <a:gd name="T16" fmla="*/ 0 h 300"/>
              <a:gd name="T17" fmla="*/ 22 w 22"/>
              <a:gd name="T18" fmla="*/ 300 h 300"/>
            </a:gdLst>
            <a:ahLst/>
            <a:cxnLst>
              <a:cxn ang="T10">
                <a:pos x="T0" y="T1"/>
              </a:cxn>
              <a:cxn ang="T11">
                <a:pos x="T2" y="T3"/>
              </a:cxn>
              <a:cxn ang="T12">
                <a:pos x="T4" y="T5"/>
              </a:cxn>
              <a:cxn ang="T13">
                <a:pos x="T6" y="T7"/>
              </a:cxn>
              <a:cxn ang="T14">
                <a:pos x="T8" y="T9"/>
              </a:cxn>
            </a:cxnLst>
            <a:rect l="T15" t="T16" r="T17" b="T18"/>
            <a:pathLst>
              <a:path w="22" h="300">
                <a:moveTo>
                  <a:pt x="0" y="0"/>
                </a:moveTo>
                <a:lnTo>
                  <a:pt x="21" y="149"/>
                </a:lnTo>
                <a:lnTo>
                  <a:pt x="21" y="299"/>
                </a:lnTo>
                <a:lnTo>
                  <a:pt x="0" y="15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39" name="Freeform 21"/>
          <p:cNvSpPr>
            <a:spLocks/>
          </p:cNvSpPr>
          <p:nvPr/>
        </p:nvSpPr>
        <p:spPr bwMode="auto">
          <a:xfrm>
            <a:off x="6063248" y="3709994"/>
            <a:ext cx="105816" cy="282575"/>
          </a:xfrm>
          <a:custGeom>
            <a:avLst/>
            <a:gdLst>
              <a:gd name="T0" fmla="*/ 0 w 65"/>
              <a:gd name="T1" fmla="*/ 22 h 178"/>
              <a:gd name="T2" fmla="*/ 64 w 65"/>
              <a:gd name="T3" fmla="*/ 0 h 178"/>
              <a:gd name="T4" fmla="*/ 64 w 65"/>
              <a:gd name="T5" fmla="*/ 155 h 178"/>
              <a:gd name="T6" fmla="*/ 0 w 65"/>
              <a:gd name="T7" fmla="*/ 177 h 178"/>
              <a:gd name="T8" fmla="*/ 0 w 65"/>
              <a:gd name="T9" fmla="*/ 22 h 178"/>
              <a:gd name="T10" fmla="*/ 0 60000 65536"/>
              <a:gd name="T11" fmla="*/ 0 60000 65536"/>
              <a:gd name="T12" fmla="*/ 0 60000 65536"/>
              <a:gd name="T13" fmla="*/ 0 60000 65536"/>
              <a:gd name="T14" fmla="*/ 0 60000 65536"/>
              <a:gd name="T15" fmla="*/ 0 w 65"/>
              <a:gd name="T16" fmla="*/ 0 h 178"/>
              <a:gd name="T17" fmla="*/ 65 w 65"/>
              <a:gd name="T18" fmla="*/ 178 h 178"/>
            </a:gdLst>
            <a:ahLst/>
            <a:cxnLst>
              <a:cxn ang="T10">
                <a:pos x="T0" y="T1"/>
              </a:cxn>
              <a:cxn ang="T11">
                <a:pos x="T2" y="T3"/>
              </a:cxn>
              <a:cxn ang="T12">
                <a:pos x="T4" y="T5"/>
              </a:cxn>
              <a:cxn ang="T13">
                <a:pos x="T6" y="T7"/>
              </a:cxn>
              <a:cxn ang="T14">
                <a:pos x="T8" y="T9"/>
              </a:cxn>
            </a:cxnLst>
            <a:rect l="T15" t="T16" r="T17" b="T18"/>
            <a:pathLst>
              <a:path w="65" h="178">
                <a:moveTo>
                  <a:pt x="0" y="22"/>
                </a:moveTo>
                <a:lnTo>
                  <a:pt x="64" y="0"/>
                </a:lnTo>
                <a:lnTo>
                  <a:pt x="64" y="155"/>
                </a:lnTo>
                <a:lnTo>
                  <a:pt x="0" y="177"/>
                </a:lnTo>
                <a:lnTo>
                  <a:pt x="0" y="22"/>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0" name="Freeform 22"/>
          <p:cNvSpPr>
            <a:spLocks/>
          </p:cNvSpPr>
          <p:nvPr/>
        </p:nvSpPr>
        <p:spPr bwMode="auto">
          <a:xfrm>
            <a:off x="6166185" y="3567113"/>
            <a:ext cx="140583" cy="393700"/>
          </a:xfrm>
          <a:custGeom>
            <a:avLst/>
            <a:gdLst>
              <a:gd name="T0" fmla="*/ 0 w 86"/>
              <a:gd name="T1" fmla="*/ 89 h 247"/>
              <a:gd name="T2" fmla="*/ 85 w 86"/>
              <a:gd name="T3" fmla="*/ 0 h 247"/>
              <a:gd name="T4" fmla="*/ 85 w 86"/>
              <a:gd name="T5" fmla="*/ 156 h 247"/>
              <a:gd name="T6" fmla="*/ 0 w 86"/>
              <a:gd name="T7" fmla="*/ 246 h 247"/>
              <a:gd name="T8" fmla="*/ 0 w 86"/>
              <a:gd name="T9" fmla="*/ 89 h 247"/>
              <a:gd name="T10" fmla="*/ 0 60000 65536"/>
              <a:gd name="T11" fmla="*/ 0 60000 65536"/>
              <a:gd name="T12" fmla="*/ 0 60000 65536"/>
              <a:gd name="T13" fmla="*/ 0 60000 65536"/>
              <a:gd name="T14" fmla="*/ 0 60000 65536"/>
              <a:gd name="T15" fmla="*/ 0 w 86"/>
              <a:gd name="T16" fmla="*/ 0 h 247"/>
              <a:gd name="T17" fmla="*/ 86 w 86"/>
              <a:gd name="T18" fmla="*/ 247 h 247"/>
            </a:gdLst>
            <a:ahLst/>
            <a:cxnLst>
              <a:cxn ang="T10">
                <a:pos x="T0" y="T1"/>
              </a:cxn>
              <a:cxn ang="T11">
                <a:pos x="T2" y="T3"/>
              </a:cxn>
              <a:cxn ang="T12">
                <a:pos x="T4" y="T5"/>
              </a:cxn>
              <a:cxn ang="T13">
                <a:pos x="T6" y="T7"/>
              </a:cxn>
              <a:cxn ang="T14">
                <a:pos x="T8" y="T9"/>
              </a:cxn>
            </a:cxnLst>
            <a:rect l="T15" t="T16" r="T17" b="T18"/>
            <a:pathLst>
              <a:path w="86" h="247">
                <a:moveTo>
                  <a:pt x="0" y="89"/>
                </a:moveTo>
                <a:lnTo>
                  <a:pt x="85" y="0"/>
                </a:lnTo>
                <a:lnTo>
                  <a:pt x="85" y="156"/>
                </a:lnTo>
                <a:lnTo>
                  <a:pt x="0" y="246"/>
                </a:lnTo>
                <a:lnTo>
                  <a:pt x="0" y="89"/>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1" name="Freeform 23"/>
          <p:cNvSpPr>
            <a:spLocks/>
          </p:cNvSpPr>
          <p:nvPr/>
        </p:nvSpPr>
        <p:spPr bwMode="auto">
          <a:xfrm>
            <a:off x="6305257" y="3473450"/>
            <a:ext cx="61977" cy="344488"/>
          </a:xfrm>
          <a:custGeom>
            <a:avLst/>
            <a:gdLst>
              <a:gd name="T0" fmla="*/ 0 w 39"/>
              <a:gd name="T1" fmla="*/ 63 h 216"/>
              <a:gd name="T2" fmla="*/ 0 w 39"/>
              <a:gd name="T3" fmla="*/ 215 h 216"/>
              <a:gd name="T4" fmla="*/ 38 w 39"/>
              <a:gd name="T5" fmla="*/ 152 h 216"/>
              <a:gd name="T6" fmla="*/ 38 w 39"/>
              <a:gd name="T7" fmla="*/ 0 h 216"/>
              <a:gd name="T8" fmla="*/ 0 w 39"/>
              <a:gd name="T9" fmla="*/ 63 h 216"/>
              <a:gd name="T10" fmla="*/ 0 60000 65536"/>
              <a:gd name="T11" fmla="*/ 0 60000 65536"/>
              <a:gd name="T12" fmla="*/ 0 60000 65536"/>
              <a:gd name="T13" fmla="*/ 0 60000 65536"/>
              <a:gd name="T14" fmla="*/ 0 60000 65536"/>
              <a:gd name="T15" fmla="*/ 0 w 39"/>
              <a:gd name="T16" fmla="*/ 0 h 216"/>
              <a:gd name="T17" fmla="*/ 39 w 39"/>
              <a:gd name="T18" fmla="*/ 216 h 216"/>
            </a:gdLst>
            <a:ahLst/>
            <a:cxnLst>
              <a:cxn ang="T10">
                <a:pos x="T0" y="T1"/>
              </a:cxn>
              <a:cxn ang="T11">
                <a:pos x="T2" y="T3"/>
              </a:cxn>
              <a:cxn ang="T12">
                <a:pos x="T4" y="T5"/>
              </a:cxn>
              <a:cxn ang="T13">
                <a:pos x="T6" y="T7"/>
              </a:cxn>
              <a:cxn ang="T14">
                <a:pos x="T8" y="T9"/>
              </a:cxn>
            </a:cxnLst>
            <a:rect l="T15" t="T16" r="T17" b="T18"/>
            <a:pathLst>
              <a:path w="39" h="216">
                <a:moveTo>
                  <a:pt x="0" y="63"/>
                </a:moveTo>
                <a:lnTo>
                  <a:pt x="0" y="215"/>
                </a:lnTo>
                <a:lnTo>
                  <a:pt x="38" y="152"/>
                </a:lnTo>
                <a:lnTo>
                  <a:pt x="38" y="0"/>
                </a:lnTo>
                <a:lnTo>
                  <a:pt x="0" y="63"/>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2" name="Freeform 24"/>
          <p:cNvSpPr>
            <a:spLocks/>
          </p:cNvSpPr>
          <p:nvPr/>
        </p:nvSpPr>
        <p:spPr bwMode="auto">
          <a:xfrm>
            <a:off x="5981618" y="3748094"/>
            <a:ext cx="83141" cy="369887"/>
          </a:xfrm>
          <a:custGeom>
            <a:avLst/>
            <a:gdLst>
              <a:gd name="T0" fmla="*/ 49 w 50"/>
              <a:gd name="T1" fmla="*/ 0 h 233"/>
              <a:gd name="T2" fmla="*/ 49 w 50"/>
              <a:gd name="T3" fmla="*/ 159 h 233"/>
              <a:gd name="T4" fmla="*/ 41 w 50"/>
              <a:gd name="T5" fmla="*/ 202 h 233"/>
              <a:gd name="T6" fmla="*/ 29 w 50"/>
              <a:gd name="T7" fmla="*/ 232 h 233"/>
              <a:gd name="T8" fmla="*/ 10 w 50"/>
              <a:gd name="T9" fmla="*/ 204 h 233"/>
              <a:gd name="T10" fmla="*/ 0 w 50"/>
              <a:gd name="T11" fmla="*/ 149 h 233"/>
              <a:gd name="T12" fmla="*/ 39 w 50"/>
              <a:gd name="T13" fmla="*/ 51 h 233"/>
              <a:gd name="T14" fmla="*/ 49 w 50"/>
              <a:gd name="T15" fmla="*/ 0 h 23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33"/>
              <a:gd name="T26" fmla="*/ 50 w 50"/>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33">
                <a:moveTo>
                  <a:pt x="49" y="0"/>
                </a:moveTo>
                <a:lnTo>
                  <a:pt x="49" y="159"/>
                </a:lnTo>
                <a:lnTo>
                  <a:pt x="41" y="202"/>
                </a:lnTo>
                <a:lnTo>
                  <a:pt x="29" y="232"/>
                </a:lnTo>
                <a:lnTo>
                  <a:pt x="10" y="204"/>
                </a:lnTo>
                <a:lnTo>
                  <a:pt x="0" y="149"/>
                </a:lnTo>
                <a:lnTo>
                  <a:pt x="39" y="51"/>
                </a:lnTo>
                <a:lnTo>
                  <a:pt x="49"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3" name="Freeform 25"/>
          <p:cNvSpPr>
            <a:spLocks/>
          </p:cNvSpPr>
          <p:nvPr/>
        </p:nvSpPr>
        <p:spPr bwMode="auto">
          <a:xfrm>
            <a:off x="6365579" y="3425828"/>
            <a:ext cx="157212" cy="295275"/>
          </a:xfrm>
          <a:custGeom>
            <a:avLst/>
            <a:gdLst>
              <a:gd name="T0" fmla="*/ 0 w 96"/>
              <a:gd name="T1" fmla="*/ 28 h 185"/>
              <a:gd name="T2" fmla="*/ 95 w 96"/>
              <a:gd name="T3" fmla="*/ 0 h 185"/>
              <a:gd name="T4" fmla="*/ 95 w 96"/>
              <a:gd name="T5" fmla="*/ 154 h 185"/>
              <a:gd name="T6" fmla="*/ 0 w 96"/>
              <a:gd name="T7" fmla="*/ 184 h 185"/>
              <a:gd name="T8" fmla="*/ 0 w 96"/>
              <a:gd name="T9" fmla="*/ 28 h 185"/>
              <a:gd name="T10" fmla="*/ 0 60000 65536"/>
              <a:gd name="T11" fmla="*/ 0 60000 65536"/>
              <a:gd name="T12" fmla="*/ 0 60000 65536"/>
              <a:gd name="T13" fmla="*/ 0 60000 65536"/>
              <a:gd name="T14" fmla="*/ 0 60000 65536"/>
              <a:gd name="T15" fmla="*/ 0 w 96"/>
              <a:gd name="T16" fmla="*/ 0 h 185"/>
              <a:gd name="T17" fmla="*/ 96 w 96"/>
              <a:gd name="T18" fmla="*/ 185 h 185"/>
            </a:gdLst>
            <a:ahLst/>
            <a:cxnLst>
              <a:cxn ang="T10">
                <a:pos x="T0" y="T1"/>
              </a:cxn>
              <a:cxn ang="T11">
                <a:pos x="T2" y="T3"/>
              </a:cxn>
              <a:cxn ang="T12">
                <a:pos x="T4" y="T5"/>
              </a:cxn>
              <a:cxn ang="T13">
                <a:pos x="T6" y="T7"/>
              </a:cxn>
              <a:cxn ang="T14">
                <a:pos x="T8" y="T9"/>
              </a:cxn>
            </a:cxnLst>
            <a:rect l="T15" t="T16" r="T17" b="T18"/>
            <a:pathLst>
              <a:path w="96" h="185">
                <a:moveTo>
                  <a:pt x="0" y="28"/>
                </a:moveTo>
                <a:lnTo>
                  <a:pt x="95" y="0"/>
                </a:lnTo>
                <a:lnTo>
                  <a:pt x="95" y="154"/>
                </a:lnTo>
                <a:lnTo>
                  <a:pt x="0" y="184"/>
                </a:lnTo>
                <a:lnTo>
                  <a:pt x="0" y="28"/>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4" name="Freeform 26"/>
          <p:cNvSpPr>
            <a:spLocks/>
          </p:cNvSpPr>
          <p:nvPr/>
        </p:nvSpPr>
        <p:spPr bwMode="auto">
          <a:xfrm>
            <a:off x="6521281" y="3314700"/>
            <a:ext cx="108839" cy="357188"/>
          </a:xfrm>
          <a:custGeom>
            <a:avLst/>
            <a:gdLst>
              <a:gd name="T0" fmla="*/ 0 w 67"/>
              <a:gd name="T1" fmla="*/ 70 h 226"/>
              <a:gd name="T2" fmla="*/ 0 w 67"/>
              <a:gd name="T3" fmla="*/ 225 h 226"/>
              <a:gd name="T4" fmla="*/ 66 w 67"/>
              <a:gd name="T5" fmla="*/ 154 h 226"/>
              <a:gd name="T6" fmla="*/ 66 w 67"/>
              <a:gd name="T7" fmla="*/ 0 h 226"/>
              <a:gd name="T8" fmla="*/ 0 w 67"/>
              <a:gd name="T9" fmla="*/ 70 h 226"/>
              <a:gd name="T10" fmla="*/ 0 60000 65536"/>
              <a:gd name="T11" fmla="*/ 0 60000 65536"/>
              <a:gd name="T12" fmla="*/ 0 60000 65536"/>
              <a:gd name="T13" fmla="*/ 0 60000 65536"/>
              <a:gd name="T14" fmla="*/ 0 60000 65536"/>
              <a:gd name="T15" fmla="*/ 0 w 67"/>
              <a:gd name="T16" fmla="*/ 0 h 226"/>
              <a:gd name="T17" fmla="*/ 67 w 67"/>
              <a:gd name="T18" fmla="*/ 226 h 226"/>
            </a:gdLst>
            <a:ahLst/>
            <a:cxnLst>
              <a:cxn ang="T10">
                <a:pos x="T0" y="T1"/>
              </a:cxn>
              <a:cxn ang="T11">
                <a:pos x="T2" y="T3"/>
              </a:cxn>
              <a:cxn ang="T12">
                <a:pos x="T4" y="T5"/>
              </a:cxn>
              <a:cxn ang="T13">
                <a:pos x="T6" y="T7"/>
              </a:cxn>
              <a:cxn ang="T14">
                <a:pos x="T8" y="T9"/>
              </a:cxn>
            </a:cxnLst>
            <a:rect l="T15" t="T16" r="T17" b="T18"/>
            <a:pathLst>
              <a:path w="67" h="226">
                <a:moveTo>
                  <a:pt x="0" y="70"/>
                </a:moveTo>
                <a:lnTo>
                  <a:pt x="0" y="225"/>
                </a:lnTo>
                <a:lnTo>
                  <a:pt x="66" y="154"/>
                </a:lnTo>
                <a:lnTo>
                  <a:pt x="66" y="0"/>
                </a:lnTo>
                <a:lnTo>
                  <a:pt x="0" y="7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5" name="Freeform 27"/>
          <p:cNvSpPr>
            <a:spLocks/>
          </p:cNvSpPr>
          <p:nvPr/>
        </p:nvSpPr>
        <p:spPr bwMode="auto">
          <a:xfrm>
            <a:off x="6701311" y="2753014"/>
            <a:ext cx="81629" cy="352425"/>
          </a:xfrm>
          <a:custGeom>
            <a:avLst/>
            <a:gdLst>
              <a:gd name="T0" fmla="*/ 0 w 50"/>
              <a:gd name="T1" fmla="*/ 63 h 221"/>
              <a:gd name="T2" fmla="*/ 49 w 50"/>
              <a:gd name="T3" fmla="*/ 0 h 221"/>
              <a:gd name="T4" fmla="*/ 49 w 50"/>
              <a:gd name="T5" fmla="*/ 155 h 221"/>
              <a:gd name="T6" fmla="*/ 0 w 50"/>
              <a:gd name="T7" fmla="*/ 220 h 221"/>
              <a:gd name="T8" fmla="*/ 0 w 50"/>
              <a:gd name="T9" fmla="*/ 63 h 221"/>
              <a:gd name="T10" fmla="*/ 0 60000 65536"/>
              <a:gd name="T11" fmla="*/ 0 60000 65536"/>
              <a:gd name="T12" fmla="*/ 0 60000 65536"/>
              <a:gd name="T13" fmla="*/ 0 60000 65536"/>
              <a:gd name="T14" fmla="*/ 0 60000 65536"/>
              <a:gd name="T15" fmla="*/ 0 w 50"/>
              <a:gd name="T16" fmla="*/ 0 h 221"/>
              <a:gd name="T17" fmla="*/ 50 w 50"/>
              <a:gd name="T18" fmla="*/ 221 h 221"/>
            </a:gdLst>
            <a:ahLst/>
            <a:cxnLst>
              <a:cxn ang="T10">
                <a:pos x="T0" y="T1"/>
              </a:cxn>
              <a:cxn ang="T11">
                <a:pos x="T2" y="T3"/>
              </a:cxn>
              <a:cxn ang="T12">
                <a:pos x="T4" y="T5"/>
              </a:cxn>
              <a:cxn ang="T13">
                <a:pos x="T6" y="T7"/>
              </a:cxn>
              <a:cxn ang="T14">
                <a:pos x="T8" y="T9"/>
              </a:cxn>
            </a:cxnLst>
            <a:rect l="T15" t="T16" r="T17" b="T18"/>
            <a:pathLst>
              <a:path w="50" h="221">
                <a:moveTo>
                  <a:pt x="0" y="63"/>
                </a:moveTo>
                <a:lnTo>
                  <a:pt x="49" y="0"/>
                </a:lnTo>
                <a:lnTo>
                  <a:pt x="49" y="155"/>
                </a:lnTo>
                <a:lnTo>
                  <a:pt x="0" y="220"/>
                </a:lnTo>
                <a:lnTo>
                  <a:pt x="0" y="63"/>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6" name="Freeform 28"/>
          <p:cNvSpPr>
            <a:spLocks/>
          </p:cNvSpPr>
          <p:nvPr/>
        </p:nvSpPr>
        <p:spPr bwMode="auto">
          <a:xfrm>
            <a:off x="6637676" y="2768889"/>
            <a:ext cx="66513" cy="339725"/>
          </a:xfrm>
          <a:custGeom>
            <a:avLst/>
            <a:gdLst>
              <a:gd name="T0" fmla="*/ 0 w 41"/>
              <a:gd name="T1" fmla="*/ 0 h 213"/>
              <a:gd name="T2" fmla="*/ 40 w 41"/>
              <a:gd name="T3" fmla="*/ 55 h 213"/>
              <a:gd name="T4" fmla="*/ 40 w 41"/>
              <a:gd name="T5" fmla="*/ 212 h 213"/>
              <a:gd name="T6" fmla="*/ 0 w 41"/>
              <a:gd name="T7" fmla="*/ 156 h 213"/>
              <a:gd name="T8" fmla="*/ 0 w 41"/>
              <a:gd name="T9" fmla="*/ 0 h 213"/>
              <a:gd name="T10" fmla="*/ 0 60000 65536"/>
              <a:gd name="T11" fmla="*/ 0 60000 65536"/>
              <a:gd name="T12" fmla="*/ 0 60000 65536"/>
              <a:gd name="T13" fmla="*/ 0 60000 65536"/>
              <a:gd name="T14" fmla="*/ 0 60000 65536"/>
              <a:gd name="T15" fmla="*/ 0 w 41"/>
              <a:gd name="T16" fmla="*/ 0 h 213"/>
              <a:gd name="T17" fmla="*/ 41 w 41"/>
              <a:gd name="T18" fmla="*/ 213 h 213"/>
            </a:gdLst>
            <a:ahLst/>
            <a:cxnLst>
              <a:cxn ang="T10">
                <a:pos x="T0" y="T1"/>
              </a:cxn>
              <a:cxn ang="T11">
                <a:pos x="T2" y="T3"/>
              </a:cxn>
              <a:cxn ang="T12">
                <a:pos x="T4" y="T5"/>
              </a:cxn>
              <a:cxn ang="T13">
                <a:pos x="T6" y="T7"/>
              </a:cxn>
              <a:cxn ang="T14">
                <a:pos x="T8" y="T9"/>
              </a:cxn>
            </a:cxnLst>
            <a:rect l="T15" t="T16" r="T17" b="T18"/>
            <a:pathLst>
              <a:path w="41" h="213">
                <a:moveTo>
                  <a:pt x="0" y="0"/>
                </a:moveTo>
                <a:lnTo>
                  <a:pt x="40" y="55"/>
                </a:lnTo>
                <a:lnTo>
                  <a:pt x="40" y="212"/>
                </a:lnTo>
                <a:lnTo>
                  <a:pt x="0" y="156"/>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7" name="Freeform 29"/>
          <p:cNvSpPr>
            <a:spLocks/>
          </p:cNvSpPr>
          <p:nvPr/>
        </p:nvSpPr>
        <p:spPr bwMode="auto">
          <a:xfrm>
            <a:off x="6602908" y="2899064"/>
            <a:ext cx="80118" cy="398463"/>
          </a:xfrm>
          <a:custGeom>
            <a:avLst/>
            <a:gdLst>
              <a:gd name="T0" fmla="*/ 52 w 53"/>
              <a:gd name="T1" fmla="*/ 0 h 251"/>
              <a:gd name="T2" fmla="*/ 0 w 53"/>
              <a:gd name="T3" fmla="*/ 97 h 251"/>
              <a:gd name="T4" fmla="*/ 0 w 53"/>
              <a:gd name="T5" fmla="*/ 250 h 251"/>
              <a:gd name="T6" fmla="*/ 52 w 53"/>
              <a:gd name="T7" fmla="*/ 157 h 251"/>
              <a:gd name="T8" fmla="*/ 52 w 53"/>
              <a:gd name="T9" fmla="*/ 0 h 251"/>
              <a:gd name="T10" fmla="*/ 0 60000 65536"/>
              <a:gd name="T11" fmla="*/ 0 60000 65536"/>
              <a:gd name="T12" fmla="*/ 0 60000 65536"/>
              <a:gd name="T13" fmla="*/ 0 60000 65536"/>
              <a:gd name="T14" fmla="*/ 0 60000 65536"/>
              <a:gd name="T15" fmla="*/ 0 w 53"/>
              <a:gd name="T16" fmla="*/ 0 h 251"/>
              <a:gd name="T17" fmla="*/ 53 w 53"/>
              <a:gd name="T18" fmla="*/ 251 h 251"/>
            </a:gdLst>
            <a:ahLst/>
            <a:cxnLst>
              <a:cxn ang="T10">
                <a:pos x="T0" y="T1"/>
              </a:cxn>
              <a:cxn ang="T11">
                <a:pos x="T2" y="T3"/>
              </a:cxn>
              <a:cxn ang="T12">
                <a:pos x="T4" y="T5"/>
              </a:cxn>
              <a:cxn ang="T13">
                <a:pos x="T6" y="T7"/>
              </a:cxn>
              <a:cxn ang="T14">
                <a:pos x="T8" y="T9"/>
              </a:cxn>
            </a:cxnLst>
            <a:rect l="T15" t="T16" r="T17" b="T18"/>
            <a:pathLst>
              <a:path w="53" h="251">
                <a:moveTo>
                  <a:pt x="52" y="0"/>
                </a:moveTo>
                <a:lnTo>
                  <a:pt x="0" y="97"/>
                </a:lnTo>
                <a:lnTo>
                  <a:pt x="0" y="250"/>
                </a:lnTo>
                <a:lnTo>
                  <a:pt x="52" y="157"/>
                </a:lnTo>
                <a:lnTo>
                  <a:pt x="52"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8" name="Freeform 30"/>
          <p:cNvSpPr>
            <a:spLocks/>
          </p:cNvSpPr>
          <p:nvPr/>
        </p:nvSpPr>
        <p:spPr bwMode="auto">
          <a:xfrm>
            <a:off x="6550000" y="3054639"/>
            <a:ext cx="54420" cy="182563"/>
          </a:xfrm>
          <a:custGeom>
            <a:avLst/>
            <a:gdLst>
              <a:gd name="T0" fmla="*/ 32 w 33"/>
              <a:gd name="T1" fmla="*/ 0 h 114"/>
              <a:gd name="T2" fmla="*/ 0 w 33"/>
              <a:gd name="T3" fmla="*/ 34 h 114"/>
              <a:gd name="T4" fmla="*/ 32 w 33"/>
              <a:gd name="T5" fmla="*/ 113 h 114"/>
              <a:gd name="T6" fmla="*/ 32 w 33"/>
              <a:gd name="T7" fmla="*/ 0 h 114"/>
              <a:gd name="T8" fmla="*/ 0 60000 65536"/>
              <a:gd name="T9" fmla="*/ 0 60000 65536"/>
              <a:gd name="T10" fmla="*/ 0 60000 65536"/>
              <a:gd name="T11" fmla="*/ 0 60000 65536"/>
              <a:gd name="T12" fmla="*/ 0 w 33"/>
              <a:gd name="T13" fmla="*/ 0 h 114"/>
              <a:gd name="T14" fmla="*/ 33 w 33"/>
              <a:gd name="T15" fmla="*/ 114 h 114"/>
            </a:gdLst>
            <a:ahLst/>
            <a:cxnLst>
              <a:cxn ang="T8">
                <a:pos x="T0" y="T1"/>
              </a:cxn>
              <a:cxn ang="T9">
                <a:pos x="T2" y="T3"/>
              </a:cxn>
              <a:cxn ang="T10">
                <a:pos x="T4" y="T5"/>
              </a:cxn>
              <a:cxn ang="T11">
                <a:pos x="T6" y="T7"/>
              </a:cxn>
            </a:cxnLst>
            <a:rect l="T12" t="T13" r="T14" b="T15"/>
            <a:pathLst>
              <a:path w="33" h="114">
                <a:moveTo>
                  <a:pt x="32" y="0"/>
                </a:moveTo>
                <a:lnTo>
                  <a:pt x="0" y="34"/>
                </a:lnTo>
                <a:lnTo>
                  <a:pt x="32" y="113"/>
                </a:lnTo>
                <a:lnTo>
                  <a:pt x="32"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49" name="Freeform 31"/>
          <p:cNvSpPr>
            <a:spLocks/>
          </p:cNvSpPr>
          <p:nvPr/>
        </p:nvSpPr>
        <p:spPr bwMode="auto">
          <a:xfrm>
            <a:off x="7163732" y="2479964"/>
            <a:ext cx="89187" cy="276225"/>
          </a:xfrm>
          <a:custGeom>
            <a:avLst/>
            <a:gdLst>
              <a:gd name="T0" fmla="*/ 0 w 55"/>
              <a:gd name="T1" fmla="*/ 20 h 174"/>
              <a:gd name="T2" fmla="*/ 54 w 55"/>
              <a:gd name="T3" fmla="*/ 0 h 174"/>
              <a:gd name="T4" fmla="*/ 54 w 55"/>
              <a:gd name="T5" fmla="*/ 153 h 174"/>
              <a:gd name="T6" fmla="*/ 0 w 55"/>
              <a:gd name="T7" fmla="*/ 173 h 174"/>
              <a:gd name="T8" fmla="*/ 0 w 55"/>
              <a:gd name="T9" fmla="*/ 20 h 174"/>
              <a:gd name="T10" fmla="*/ 0 60000 65536"/>
              <a:gd name="T11" fmla="*/ 0 60000 65536"/>
              <a:gd name="T12" fmla="*/ 0 60000 65536"/>
              <a:gd name="T13" fmla="*/ 0 60000 65536"/>
              <a:gd name="T14" fmla="*/ 0 60000 65536"/>
              <a:gd name="T15" fmla="*/ 0 w 55"/>
              <a:gd name="T16" fmla="*/ 0 h 174"/>
              <a:gd name="T17" fmla="*/ 55 w 55"/>
              <a:gd name="T18" fmla="*/ 174 h 174"/>
            </a:gdLst>
            <a:ahLst/>
            <a:cxnLst>
              <a:cxn ang="T10">
                <a:pos x="T0" y="T1"/>
              </a:cxn>
              <a:cxn ang="T11">
                <a:pos x="T2" y="T3"/>
              </a:cxn>
              <a:cxn ang="T12">
                <a:pos x="T4" y="T5"/>
              </a:cxn>
              <a:cxn ang="T13">
                <a:pos x="T6" y="T7"/>
              </a:cxn>
              <a:cxn ang="T14">
                <a:pos x="T8" y="T9"/>
              </a:cxn>
            </a:cxnLst>
            <a:rect l="T15" t="T16" r="T17" b="T18"/>
            <a:pathLst>
              <a:path w="55" h="174">
                <a:moveTo>
                  <a:pt x="0" y="20"/>
                </a:moveTo>
                <a:lnTo>
                  <a:pt x="54" y="0"/>
                </a:lnTo>
                <a:lnTo>
                  <a:pt x="54" y="153"/>
                </a:lnTo>
                <a:lnTo>
                  <a:pt x="0" y="173"/>
                </a:lnTo>
                <a:lnTo>
                  <a:pt x="0" y="2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0" name="Freeform 32"/>
          <p:cNvSpPr>
            <a:spLocks/>
          </p:cNvSpPr>
          <p:nvPr/>
        </p:nvSpPr>
        <p:spPr bwMode="auto">
          <a:xfrm>
            <a:off x="7112336" y="2470439"/>
            <a:ext cx="52907" cy="282575"/>
          </a:xfrm>
          <a:custGeom>
            <a:avLst/>
            <a:gdLst>
              <a:gd name="T0" fmla="*/ 0 w 32"/>
              <a:gd name="T1" fmla="*/ 0 h 178"/>
              <a:gd name="T2" fmla="*/ 31 w 32"/>
              <a:gd name="T3" fmla="*/ 28 h 178"/>
              <a:gd name="T4" fmla="*/ 31 w 32"/>
              <a:gd name="T5" fmla="*/ 177 h 178"/>
              <a:gd name="T6" fmla="*/ 0 w 32"/>
              <a:gd name="T7" fmla="*/ 151 h 178"/>
              <a:gd name="T8" fmla="*/ 0 w 32"/>
              <a:gd name="T9" fmla="*/ 0 h 178"/>
              <a:gd name="T10" fmla="*/ 0 60000 65536"/>
              <a:gd name="T11" fmla="*/ 0 60000 65536"/>
              <a:gd name="T12" fmla="*/ 0 60000 65536"/>
              <a:gd name="T13" fmla="*/ 0 60000 65536"/>
              <a:gd name="T14" fmla="*/ 0 60000 65536"/>
              <a:gd name="T15" fmla="*/ 0 w 32"/>
              <a:gd name="T16" fmla="*/ 0 h 178"/>
              <a:gd name="T17" fmla="*/ 32 w 32"/>
              <a:gd name="T18" fmla="*/ 178 h 178"/>
            </a:gdLst>
            <a:ahLst/>
            <a:cxnLst>
              <a:cxn ang="T10">
                <a:pos x="T0" y="T1"/>
              </a:cxn>
              <a:cxn ang="T11">
                <a:pos x="T2" y="T3"/>
              </a:cxn>
              <a:cxn ang="T12">
                <a:pos x="T4" y="T5"/>
              </a:cxn>
              <a:cxn ang="T13">
                <a:pos x="T6" y="T7"/>
              </a:cxn>
              <a:cxn ang="T14">
                <a:pos x="T8" y="T9"/>
              </a:cxn>
            </a:cxnLst>
            <a:rect l="T15" t="T16" r="T17" b="T18"/>
            <a:pathLst>
              <a:path w="32" h="178">
                <a:moveTo>
                  <a:pt x="0" y="0"/>
                </a:moveTo>
                <a:lnTo>
                  <a:pt x="31" y="28"/>
                </a:lnTo>
                <a:lnTo>
                  <a:pt x="31" y="177"/>
                </a:lnTo>
                <a:lnTo>
                  <a:pt x="0" y="151"/>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1" name="Freeform 33"/>
          <p:cNvSpPr>
            <a:spLocks/>
          </p:cNvSpPr>
          <p:nvPr/>
        </p:nvSpPr>
        <p:spPr bwMode="auto">
          <a:xfrm>
            <a:off x="7083614" y="2476789"/>
            <a:ext cx="31745" cy="296863"/>
          </a:xfrm>
          <a:custGeom>
            <a:avLst/>
            <a:gdLst>
              <a:gd name="T0" fmla="*/ 18 w 19"/>
              <a:gd name="T1" fmla="*/ 0 h 188"/>
              <a:gd name="T2" fmla="*/ 18 w 19"/>
              <a:gd name="T3" fmla="*/ 145 h 188"/>
              <a:gd name="T4" fmla="*/ 0 w 19"/>
              <a:gd name="T5" fmla="*/ 187 h 188"/>
              <a:gd name="T6" fmla="*/ 0 w 19"/>
              <a:gd name="T7" fmla="*/ 30 h 188"/>
              <a:gd name="T8" fmla="*/ 18 w 19"/>
              <a:gd name="T9" fmla="*/ 0 h 188"/>
              <a:gd name="T10" fmla="*/ 0 60000 65536"/>
              <a:gd name="T11" fmla="*/ 0 60000 65536"/>
              <a:gd name="T12" fmla="*/ 0 60000 65536"/>
              <a:gd name="T13" fmla="*/ 0 60000 65536"/>
              <a:gd name="T14" fmla="*/ 0 60000 65536"/>
              <a:gd name="T15" fmla="*/ 0 w 19"/>
              <a:gd name="T16" fmla="*/ 0 h 188"/>
              <a:gd name="T17" fmla="*/ 19 w 19"/>
              <a:gd name="T18" fmla="*/ 188 h 188"/>
            </a:gdLst>
            <a:ahLst/>
            <a:cxnLst>
              <a:cxn ang="T10">
                <a:pos x="T0" y="T1"/>
              </a:cxn>
              <a:cxn ang="T11">
                <a:pos x="T2" y="T3"/>
              </a:cxn>
              <a:cxn ang="T12">
                <a:pos x="T4" y="T5"/>
              </a:cxn>
              <a:cxn ang="T13">
                <a:pos x="T6" y="T7"/>
              </a:cxn>
              <a:cxn ang="T14">
                <a:pos x="T8" y="T9"/>
              </a:cxn>
            </a:cxnLst>
            <a:rect l="T15" t="T16" r="T17" b="T18"/>
            <a:pathLst>
              <a:path w="19" h="188">
                <a:moveTo>
                  <a:pt x="18" y="0"/>
                </a:moveTo>
                <a:lnTo>
                  <a:pt x="18" y="145"/>
                </a:lnTo>
                <a:lnTo>
                  <a:pt x="0" y="187"/>
                </a:lnTo>
                <a:lnTo>
                  <a:pt x="0" y="30"/>
                </a:lnTo>
                <a:lnTo>
                  <a:pt x="18"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2" name="Freeform 34"/>
          <p:cNvSpPr>
            <a:spLocks/>
          </p:cNvSpPr>
          <p:nvPr/>
        </p:nvSpPr>
        <p:spPr bwMode="auto">
          <a:xfrm>
            <a:off x="6849453" y="2525713"/>
            <a:ext cx="237329" cy="277812"/>
          </a:xfrm>
          <a:custGeom>
            <a:avLst/>
            <a:gdLst>
              <a:gd name="T0" fmla="*/ 143 w 144"/>
              <a:gd name="T1" fmla="*/ 0 h 174"/>
              <a:gd name="T2" fmla="*/ 113 w 144"/>
              <a:gd name="T3" fmla="*/ 4 h 174"/>
              <a:gd name="T4" fmla="*/ 0 w 144"/>
              <a:gd name="T5" fmla="*/ 20 h 174"/>
              <a:gd name="T6" fmla="*/ 0 w 144"/>
              <a:gd name="T7" fmla="*/ 173 h 174"/>
              <a:gd name="T8" fmla="*/ 115 w 144"/>
              <a:gd name="T9" fmla="*/ 159 h 174"/>
              <a:gd name="T10" fmla="*/ 143 w 144"/>
              <a:gd name="T11" fmla="*/ 155 h 174"/>
              <a:gd name="T12" fmla="*/ 143 w 144"/>
              <a:gd name="T13" fmla="*/ 0 h 174"/>
              <a:gd name="T14" fmla="*/ 0 60000 65536"/>
              <a:gd name="T15" fmla="*/ 0 60000 65536"/>
              <a:gd name="T16" fmla="*/ 0 60000 65536"/>
              <a:gd name="T17" fmla="*/ 0 60000 65536"/>
              <a:gd name="T18" fmla="*/ 0 60000 65536"/>
              <a:gd name="T19" fmla="*/ 0 60000 65536"/>
              <a:gd name="T20" fmla="*/ 0 60000 65536"/>
              <a:gd name="T21" fmla="*/ 0 w 144"/>
              <a:gd name="T22" fmla="*/ 0 h 174"/>
              <a:gd name="T23" fmla="*/ 144 w 144"/>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74">
                <a:moveTo>
                  <a:pt x="143" y="0"/>
                </a:moveTo>
                <a:lnTo>
                  <a:pt x="113" y="4"/>
                </a:lnTo>
                <a:lnTo>
                  <a:pt x="0" y="20"/>
                </a:lnTo>
                <a:lnTo>
                  <a:pt x="0" y="173"/>
                </a:lnTo>
                <a:lnTo>
                  <a:pt x="115" y="159"/>
                </a:lnTo>
                <a:lnTo>
                  <a:pt x="143" y="155"/>
                </a:lnTo>
                <a:lnTo>
                  <a:pt x="143"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3" name="Freeform 35"/>
          <p:cNvSpPr>
            <a:spLocks/>
          </p:cNvSpPr>
          <p:nvPr/>
        </p:nvSpPr>
        <p:spPr bwMode="auto">
          <a:xfrm>
            <a:off x="6770708" y="2565689"/>
            <a:ext cx="83141" cy="322263"/>
          </a:xfrm>
          <a:custGeom>
            <a:avLst/>
            <a:gdLst>
              <a:gd name="T0" fmla="*/ 50 w 51"/>
              <a:gd name="T1" fmla="*/ 0 h 201"/>
              <a:gd name="T2" fmla="*/ 50 w 51"/>
              <a:gd name="T3" fmla="*/ 151 h 201"/>
              <a:gd name="T4" fmla="*/ 18 w 51"/>
              <a:gd name="T5" fmla="*/ 171 h 201"/>
              <a:gd name="T6" fmla="*/ 6 w 51"/>
              <a:gd name="T7" fmla="*/ 200 h 201"/>
              <a:gd name="T8" fmla="*/ 6 w 51"/>
              <a:gd name="T9" fmla="*/ 123 h 201"/>
              <a:gd name="T10" fmla="*/ 14 w 51"/>
              <a:gd name="T11" fmla="*/ 63 h 201"/>
              <a:gd name="T12" fmla="*/ 0 w 51"/>
              <a:gd name="T13" fmla="*/ 58 h 201"/>
              <a:gd name="T14" fmla="*/ 16 w 51"/>
              <a:gd name="T15" fmla="*/ 22 h 201"/>
              <a:gd name="T16" fmla="*/ 50 w 51"/>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01"/>
              <a:gd name="T29" fmla="*/ 51 w 51"/>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01">
                <a:moveTo>
                  <a:pt x="50" y="0"/>
                </a:moveTo>
                <a:lnTo>
                  <a:pt x="50" y="151"/>
                </a:lnTo>
                <a:lnTo>
                  <a:pt x="18" y="171"/>
                </a:lnTo>
                <a:lnTo>
                  <a:pt x="6" y="200"/>
                </a:lnTo>
                <a:lnTo>
                  <a:pt x="6" y="123"/>
                </a:lnTo>
                <a:lnTo>
                  <a:pt x="14" y="63"/>
                </a:lnTo>
                <a:lnTo>
                  <a:pt x="0" y="58"/>
                </a:lnTo>
                <a:lnTo>
                  <a:pt x="16" y="22"/>
                </a:lnTo>
                <a:lnTo>
                  <a:pt x="5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4" name="Freeform 36"/>
          <p:cNvSpPr>
            <a:spLocks/>
          </p:cNvSpPr>
          <p:nvPr/>
        </p:nvSpPr>
        <p:spPr bwMode="auto">
          <a:xfrm>
            <a:off x="1395264" y="2847975"/>
            <a:ext cx="380937" cy="863600"/>
          </a:xfrm>
          <a:custGeom>
            <a:avLst/>
            <a:gdLst>
              <a:gd name="T0" fmla="*/ 0 w 232"/>
              <a:gd name="T1" fmla="*/ 0 h 544"/>
              <a:gd name="T2" fmla="*/ 0 w 232"/>
              <a:gd name="T3" fmla="*/ 154 h 544"/>
              <a:gd name="T4" fmla="*/ 82 w 232"/>
              <a:gd name="T5" fmla="*/ 280 h 544"/>
              <a:gd name="T6" fmla="*/ 231 w 232"/>
              <a:gd name="T7" fmla="*/ 543 h 544"/>
              <a:gd name="T8" fmla="*/ 231 w 232"/>
              <a:gd name="T9" fmla="*/ 391 h 544"/>
              <a:gd name="T10" fmla="*/ 92 w 232"/>
              <a:gd name="T11" fmla="*/ 145 h 544"/>
              <a:gd name="T12" fmla="*/ 0 w 232"/>
              <a:gd name="T13" fmla="*/ 0 h 544"/>
              <a:gd name="T14" fmla="*/ 0 60000 65536"/>
              <a:gd name="T15" fmla="*/ 0 60000 65536"/>
              <a:gd name="T16" fmla="*/ 0 60000 65536"/>
              <a:gd name="T17" fmla="*/ 0 60000 65536"/>
              <a:gd name="T18" fmla="*/ 0 60000 65536"/>
              <a:gd name="T19" fmla="*/ 0 60000 65536"/>
              <a:gd name="T20" fmla="*/ 0 60000 65536"/>
              <a:gd name="T21" fmla="*/ 0 w 232"/>
              <a:gd name="T22" fmla="*/ 0 h 544"/>
              <a:gd name="T23" fmla="*/ 232 w 232"/>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544">
                <a:moveTo>
                  <a:pt x="0" y="0"/>
                </a:moveTo>
                <a:lnTo>
                  <a:pt x="0" y="154"/>
                </a:lnTo>
                <a:lnTo>
                  <a:pt x="82" y="280"/>
                </a:lnTo>
                <a:lnTo>
                  <a:pt x="231" y="543"/>
                </a:lnTo>
                <a:lnTo>
                  <a:pt x="231" y="391"/>
                </a:lnTo>
                <a:lnTo>
                  <a:pt x="92" y="145"/>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5" name="Rectangle 37"/>
          <p:cNvSpPr>
            <a:spLocks noChangeArrowheads="1"/>
          </p:cNvSpPr>
          <p:nvPr/>
        </p:nvSpPr>
        <p:spPr bwMode="auto">
          <a:xfrm>
            <a:off x="1780874" y="3479805"/>
            <a:ext cx="77095" cy="227013"/>
          </a:xfrm>
          <a:prstGeom prst="rect">
            <a:avLst/>
          </a:prstGeom>
          <a:solidFill>
            <a:srgbClr val="9F9F9F"/>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256" name="Freeform 38"/>
          <p:cNvSpPr>
            <a:spLocks/>
          </p:cNvSpPr>
          <p:nvPr/>
        </p:nvSpPr>
        <p:spPr bwMode="auto">
          <a:xfrm>
            <a:off x="1865382" y="3471863"/>
            <a:ext cx="267563" cy="447675"/>
          </a:xfrm>
          <a:custGeom>
            <a:avLst/>
            <a:gdLst>
              <a:gd name="T0" fmla="*/ 0 w 164"/>
              <a:gd name="T1" fmla="*/ 0 h 282"/>
              <a:gd name="T2" fmla="*/ 0 w 164"/>
              <a:gd name="T3" fmla="*/ 150 h 282"/>
              <a:gd name="T4" fmla="*/ 163 w 164"/>
              <a:gd name="T5" fmla="*/ 281 h 282"/>
              <a:gd name="T6" fmla="*/ 163 w 164"/>
              <a:gd name="T7" fmla="*/ 128 h 282"/>
              <a:gd name="T8" fmla="*/ 0 w 164"/>
              <a:gd name="T9" fmla="*/ 0 h 282"/>
              <a:gd name="T10" fmla="*/ 0 60000 65536"/>
              <a:gd name="T11" fmla="*/ 0 60000 65536"/>
              <a:gd name="T12" fmla="*/ 0 60000 65536"/>
              <a:gd name="T13" fmla="*/ 0 60000 65536"/>
              <a:gd name="T14" fmla="*/ 0 60000 65536"/>
              <a:gd name="T15" fmla="*/ 0 w 164"/>
              <a:gd name="T16" fmla="*/ 0 h 282"/>
              <a:gd name="T17" fmla="*/ 164 w 164"/>
              <a:gd name="T18" fmla="*/ 282 h 282"/>
            </a:gdLst>
            <a:ahLst/>
            <a:cxnLst>
              <a:cxn ang="T10">
                <a:pos x="T0" y="T1"/>
              </a:cxn>
              <a:cxn ang="T11">
                <a:pos x="T2" y="T3"/>
              </a:cxn>
              <a:cxn ang="T12">
                <a:pos x="T4" y="T5"/>
              </a:cxn>
              <a:cxn ang="T13">
                <a:pos x="T6" y="T7"/>
              </a:cxn>
              <a:cxn ang="T14">
                <a:pos x="T8" y="T9"/>
              </a:cxn>
            </a:cxnLst>
            <a:rect l="T15" t="T16" r="T17" b="T18"/>
            <a:pathLst>
              <a:path w="164" h="282">
                <a:moveTo>
                  <a:pt x="0" y="0"/>
                </a:moveTo>
                <a:lnTo>
                  <a:pt x="0" y="150"/>
                </a:lnTo>
                <a:lnTo>
                  <a:pt x="163" y="281"/>
                </a:lnTo>
                <a:lnTo>
                  <a:pt x="163" y="128"/>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7" name="Freeform 39"/>
          <p:cNvSpPr>
            <a:spLocks/>
          </p:cNvSpPr>
          <p:nvPr/>
        </p:nvSpPr>
        <p:spPr bwMode="auto">
          <a:xfrm>
            <a:off x="2132945" y="3671888"/>
            <a:ext cx="300819" cy="252412"/>
          </a:xfrm>
          <a:custGeom>
            <a:avLst/>
            <a:gdLst>
              <a:gd name="T0" fmla="*/ 0 w 187"/>
              <a:gd name="T1" fmla="*/ 2 h 158"/>
              <a:gd name="T2" fmla="*/ 0 w 187"/>
              <a:gd name="T3" fmla="*/ 157 h 158"/>
              <a:gd name="T4" fmla="*/ 186 w 187"/>
              <a:gd name="T5" fmla="*/ 157 h 158"/>
              <a:gd name="T6" fmla="*/ 186 w 187"/>
              <a:gd name="T7" fmla="*/ 0 h 158"/>
              <a:gd name="T8" fmla="*/ 0 w 187"/>
              <a:gd name="T9" fmla="*/ 2 h 158"/>
              <a:gd name="T10" fmla="*/ 0 60000 65536"/>
              <a:gd name="T11" fmla="*/ 0 60000 65536"/>
              <a:gd name="T12" fmla="*/ 0 60000 65536"/>
              <a:gd name="T13" fmla="*/ 0 60000 65536"/>
              <a:gd name="T14" fmla="*/ 0 60000 65536"/>
              <a:gd name="T15" fmla="*/ 0 w 187"/>
              <a:gd name="T16" fmla="*/ 0 h 158"/>
              <a:gd name="T17" fmla="*/ 187 w 187"/>
              <a:gd name="T18" fmla="*/ 158 h 158"/>
            </a:gdLst>
            <a:ahLst/>
            <a:cxnLst>
              <a:cxn ang="T10">
                <a:pos x="T0" y="T1"/>
              </a:cxn>
              <a:cxn ang="T11">
                <a:pos x="T2" y="T3"/>
              </a:cxn>
              <a:cxn ang="T12">
                <a:pos x="T4" y="T5"/>
              </a:cxn>
              <a:cxn ang="T13">
                <a:pos x="T6" y="T7"/>
              </a:cxn>
              <a:cxn ang="T14">
                <a:pos x="T8" y="T9"/>
              </a:cxn>
            </a:cxnLst>
            <a:rect l="T15" t="T16" r="T17" b="T18"/>
            <a:pathLst>
              <a:path w="187" h="158">
                <a:moveTo>
                  <a:pt x="0" y="2"/>
                </a:moveTo>
                <a:lnTo>
                  <a:pt x="0" y="157"/>
                </a:lnTo>
                <a:lnTo>
                  <a:pt x="186" y="157"/>
                </a:lnTo>
                <a:lnTo>
                  <a:pt x="186" y="0"/>
                </a:lnTo>
                <a:lnTo>
                  <a:pt x="0" y="2"/>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8" name="Freeform 40"/>
          <p:cNvSpPr>
            <a:spLocks/>
          </p:cNvSpPr>
          <p:nvPr/>
        </p:nvSpPr>
        <p:spPr bwMode="auto">
          <a:xfrm>
            <a:off x="2432257" y="3725863"/>
            <a:ext cx="365820" cy="419100"/>
          </a:xfrm>
          <a:custGeom>
            <a:avLst/>
            <a:gdLst>
              <a:gd name="T0" fmla="*/ 0 w 225"/>
              <a:gd name="T1" fmla="*/ 0 h 261"/>
              <a:gd name="T2" fmla="*/ 224 w 225"/>
              <a:gd name="T3" fmla="*/ 107 h 261"/>
              <a:gd name="T4" fmla="*/ 224 w 225"/>
              <a:gd name="T5" fmla="*/ 260 h 261"/>
              <a:gd name="T6" fmla="*/ 0 w 225"/>
              <a:gd name="T7" fmla="*/ 154 h 261"/>
              <a:gd name="T8" fmla="*/ 0 w 225"/>
              <a:gd name="T9" fmla="*/ 0 h 261"/>
              <a:gd name="T10" fmla="*/ 0 60000 65536"/>
              <a:gd name="T11" fmla="*/ 0 60000 65536"/>
              <a:gd name="T12" fmla="*/ 0 60000 65536"/>
              <a:gd name="T13" fmla="*/ 0 60000 65536"/>
              <a:gd name="T14" fmla="*/ 0 60000 65536"/>
              <a:gd name="T15" fmla="*/ 0 w 225"/>
              <a:gd name="T16" fmla="*/ 0 h 261"/>
              <a:gd name="T17" fmla="*/ 225 w 225"/>
              <a:gd name="T18" fmla="*/ 261 h 261"/>
            </a:gdLst>
            <a:ahLst/>
            <a:cxnLst>
              <a:cxn ang="T10">
                <a:pos x="T0" y="T1"/>
              </a:cxn>
              <a:cxn ang="T11">
                <a:pos x="T2" y="T3"/>
              </a:cxn>
              <a:cxn ang="T12">
                <a:pos x="T4" y="T5"/>
              </a:cxn>
              <a:cxn ang="T13">
                <a:pos x="T6" y="T7"/>
              </a:cxn>
              <a:cxn ang="T14">
                <a:pos x="T8" y="T9"/>
              </a:cxn>
            </a:cxnLst>
            <a:rect l="T15" t="T16" r="T17" b="T18"/>
            <a:pathLst>
              <a:path w="225" h="261">
                <a:moveTo>
                  <a:pt x="0" y="0"/>
                </a:moveTo>
                <a:lnTo>
                  <a:pt x="224" y="107"/>
                </a:lnTo>
                <a:lnTo>
                  <a:pt x="224" y="260"/>
                </a:lnTo>
                <a:lnTo>
                  <a:pt x="0" y="15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59" name="Freeform 41"/>
          <p:cNvSpPr>
            <a:spLocks/>
          </p:cNvSpPr>
          <p:nvPr/>
        </p:nvSpPr>
        <p:spPr bwMode="auto">
          <a:xfrm>
            <a:off x="3094368" y="3789363"/>
            <a:ext cx="122444" cy="239712"/>
          </a:xfrm>
          <a:custGeom>
            <a:avLst/>
            <a:gdLst>
              <a:gd name="T0" fmla="*/ 0 w 76"/>
              <a:gd name="T1" fmla="*/ 2 h 152"/>
              <a:gd name="T2" fmla="*/ 0 w 76"/>
              <a:gd name="T3" fmla="*/ 151 h 152"/>
              <a:gd name="T4" fmla="*/ 75 w 76"/>
              <a:gd name="T5" fmla="*/ 151 h 152"/>
              <a:gd name="T6" fmla="*/ 75 w 76"/>
              <a:gd name="T7" fmla="*/ 0 h 152"/>
              <a:gd name="T8" fmla="*/ 0 w 76"/>
              <a:gd name="T9" fmla="*/ 2 h 152"/>
              <a:gd name="T10" fmla="*/ 0 60000 65536"/>
              <a:gd name="T11" fmla="*/ 0 60000 65536"/>
              <a:gd name="T12" fmla="*/ 0 60000 65536"/>
              <a:gd name="T13" fmla="*/ 0 60000 65536"/>
              <a:gd name="T14" fmla="*/ 0 60000 65536"/>
              <a:gd name="T15" fmla="*/ 0 w 76"/>
              <a:gd name="T16" fmla="*/ 0 h 152"/>
              <a:gd name="T17" fmla="*/ 76 w 76"/>
              <a:gd name="T18" fmla="*/ 152 h 152"/>
            </a:gdLst>
            <a:ahLst/>
            <a:cxnLst>
              <a:cxn ang="T10">
                <a:pos x="T0" y="T1"/>
              </a:cxn>
              <a:cxn ang="T11">
                <a:pos x="T2" y="T3"/>
              </a:cxn>
              <a:cxn ang="T12">
                <a:pos x="T4" y="T5"/>
              </a:cxn>
              <a:cxn ang="T13">
                <a:pos x="T6" y="T7"/>
              </a:cxn>
              <a:cxn ang="T14">
                <a:pos x="T8" y="T9"/>
              </a:cxn>
            </a:cxnLst>
            <a:rect l="T15" t="T16" r="T17" b="T18"/>
            <a:pathLst>
              <a:path w="76" h="152">
                <a:moveTo>
                  <a:pt x="0" y="2"/>
                </a:moveTo>
                <a:lnTo>
                  <a:pt x="0" y="151"/>
                </a:lnTo>
                <a:lnTo>
                  <a:pt x="75" y="151"/>
                </a:lnTo>
                <a:lnTo>
                  <a:pt x="75" y="0"/>
                </a:lnTo>
                <a:lnTo>
                  <a:pt x="0" y="2"/>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0" name="Freeform 42"/>
          <p:cNvSpPr>
            <a:spLocks/>
          </p:cNvSpPr>
          <p:nvPr/>
        </p:nvSpPr>
        <p:spPr bwMode="auto">
          <a:xfrm>
            <a:off x="3215290" y="3794125"/>
            <a:ext cx="211632" cy="419100"/>
          </a:xfrm>
          <a:custGeom>
            <a:avLst/>
            <a:gdLst>
              <a:gd name="T0" fmla="*/ 0 w 133"/>
              <a:gd name="T1" fmla="*/ 0 h 263"/>
              <a:gd name="T2" fmla="*/ 132 w 133"/>
              <a:gd name="T3" fmla="*/ 109 h 263"/>
              <a:gd name="T4" fmla="*/ 132 w 133"/>
              <a:gd name="T5" fmla="*/ 262 h 263"/>
              <a:gd name="T6" fmla="*/ 0 w 133"/>
              <a:gd name="T7" fmla="*/ 147 h 263"/>
              <a:gd name="T8" fmla="*/ 0 w 133"/>
              <a:gd name="T9" fmla="*/ 0 h 263"/>
              <a:gd name="T10" fmla="*/ 0 60000 65536"/>
              <a:gd name="T11" fmla="*/ 0 60000 65536"/>
              <a:gd name="T12" fmla="*/ 0 60000 65536"/>
              <a:gd name="T13" fmla="*/ 0 60000 65536"/>
              <a:gd name="T14" fmla="*/ 0 60000 65536"/>
              <a:gd name="T15" fmla="*/ 0 w 133"/>
              <a:gd name="T16" fmla="*/ 0 h 263"/>
              <a:gd name="T17" fmla="*/ 133 w 133"/>
              <a:gd name="T18" fmla="*/ 263 h 263"/>
            </a:gdLst>
            <a:ahLst/>
            <a:cxnLst>
              <a:cxn ang="T10">
                <a:pos x="T0" y="T1"/>
              </a:cxn>
              <a:cxn ang="T11">
                <a:pos x="T2" y="T3"/>
              </a:cxn>
              <a:cxn ang="T12">
                <a:pos x="T4" y="T5"/>
              </a:cxn>
              <a:cxn ang="T13">
                <a:pos x="T6" y="T7"/>
              </a:cxn>
              <a:cxn ang="T14">
                <a:pos x="T8" y="T9"/>
              </a:cxn>
            </a:cxnLst>
            <a:rect l="T15" t="T16" r="T17" b="T18"/>
            <a:pathLst>
              <a:path w="133" h="263">
                <a:moveTo>
                  <a:pt x="0" y="0"/>
                </a:moveTo>
                <a:lnTo>
                  <a:pt x="132" y="109"/>
                </a:lnTo>
                <a:lnTo>
                  <a:pt x="132" y="262"/>
                </a:lnTo>
                <a:lnTo>
                  <a:pt x="0" y="147"/>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1" name="Freeform 43"/>
          <p:cNvSpPr>
            <a:spLocks/>
          </p:cNvSpPr>
          <p:nvPr/>
        </p:nvSpPr>
        <p:spPr bwMode="auto">
          <a:xfrm>
            <a:off x="3425553" y="3968750"/>
            <a:ext cx="102793" cy="419100"/>
          </a:xfrm>
          <a:custGeom>
            <a:avLst/>
            <a:gdLst>
              <a:gd name="T0" fmla="*/ 0 w 60"/>
              <a:gd name="T1" fmla="*/ 0 h 263"/>
              <a:gd name="T2" fmla="*/ 59 w 60"/>
              <a:gd name="T3" fmla="*/ 108 h 263"/>
              <a:gd name="T4" fmla="*/ 59 w 60"/>
              <a:gd name="T5" fmla="*/ 262 h 263"/>
              <a:gd name="T6" fmla="*/ 0 w 60"/>
              <a:gd name="T7" fmla="*/ 153 h 263"/>
              <a:gd name="T8" fmla="*/ 0 w 60"/>
              <a:gd name="T9" fmla="*/ 0 h 263"/>
              <a:gd name="T10" fmla="*/ 0 60000 65536"/>
              <a:gd name="T11" fmla="*/ 0 60000 65536"/>
              <a:gd name="T12" fmla="*/ 0 60000 65536"/>
              <a:gd name="T13" fmla="*/ 0 60000 65536"/>
              <a:gd name="T14" fmla="*/ 0 60000 65536"/>
              <a:gd name="T15" fmla="*/ 0 w 60"/>
              <a:gd name="T16" fmla="*/ 0 h 263"/>
              <a:gd name="T17" fmla="*/ 60 w 60"/>
              <a:gd name="T18" fmla="*/ 263 h 263"/>
            </a:gdLst>
            <a:ahLst/>
            <a:cxnLst>
              <a:cxn ang="T10">
                <a:pos x="T0" y="T1"/>
              </a:cxn>
              <a:cxn ang="T11">
                <a:pos x="T2" y="T3"/>
              </a:cxn>
              <a:cxn ang="T12">
                <a:pos x="T4" y="T5"/>
              </a:cxn>
              <a:cxn ang="T13">
                <a:pos x="T6" y="T7"/>
              </a:cxn>
              <a:cxn ang="T14">
                <a:pos x="T8" y="T9"/>
              </a:cxn>
            </a:cxnLst>
            <a:rect l="T15" t="T16" r="T17" b="T18"/>
            <a:pathLst>
              <a:path w="60" h="263">
                <a:moveTo>
                  <a:pt x="0" y="0"/>
                </a:moveTo>
                <a:lnTo>
                  <a:pt x="59" y="108"/>
                </a:lnTo>
                <a:lnTo>
                  <a:pt x="59" y="262"/>
                </a:lnTo>
                <a:lnTo>
                  <a:pt x="0" y="15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2" name="Freeform 44"/>
          <p:cNvSpPr>
            <a:spLocks/>
          </p:cNvSpPr>
          <p:nvPr/>
        </p:nvSpPr>
        <p:spPr bwMode="auto">
          <a:xfrm>
            <a:off x="3526691" y="4143664"/>
            <a:ext cx="108839" cy="303213"/>
          </a:xfrm>
          <a:custGeom>
            <a:avLst/>
            <a:gdLst>
              <a:gd name="T0" fmla="*/ 0 w 67"/>
              <a:gd name="T1" fmla="*/ 0 h 193"/>
              <a:gd name="T2" fmla="*/ 66 w 67"/>
              <a:gd name="T3" fmla="*/ 39 h 193"/>
              <a:gd name="T4" fmla="*/ 66 w 67"/>
              <a:gd name="T5" fmla="*/ 192 h 193"/>
              <a:gd name="T6" fmla="*/ 0 w 67"/>
              <a:gd name="T7" fmla="*/ 152 h 193"/>
              <a:gd name="T8" fmla="*/ 0 w 67"/>
              <a:gd name="T9" fmla="*/ 0 h 193"/>
              <a:gd name="T10" fmla="*/ 0 60000 65536"/>
              <a:gd name="T11" fmla="*/ 0 60000 65536"/>
              <a:gd name="T12" fmla="*/ 0 60000 65536"/>
              <a:gd name="T13" fmla="*/ 0 60000 65536"/>
              <a:gd name="T14" fmla="*/ 0 60000 65536"/>
              <a:gd name="T15" fmla="*/ 0 w 67"/>
              <a:gd name="T16" fmla="*/ 0 h 193"/>
              <a:gd name="T17" fmla="*/ 67 w 67"/>
              <a:gd name="T18" fmla="*/ 193 h 193"/>
            </a:gdLst>
            <a:ahLst/>
            <a:cxnLst>
              <a:cxn ang="T10">
                <a:pos x="T0" y="T1"/>
              </a:cxn>
              <a:cxn ang="T11">
                <a:pos x="T2" y="T3"/>
              </a:cxn>
              <a:cxn ang="T12">
                <a:pos x="T4" y="T5"/>
              </a:cxn>
              <a:cxn ang="T13">
                <a:pos x="T6" y="T7"/>
              </a:cxn>
              <a:cxn ang="T14">
                <a:pos x="T8" y="T9"/>
              </a:cxn>
            </a:cxnLst>
            <a:rect l="T15" t="T16" r="T17" b="T18"/>
            <a:pathLst>
              <a:path w="67" h="193">
                <a:moveTo>
                  <a:pt x="0" y="0"/>
                </a:moveTo>
                <a:lnTo>
                  <a:pt x="66" y="39"/>
                </a:lnTo>
                <a:lnTo>
                  <a:pt x="66" y="192"/>
                </a:lnTo>
                <a:lnTo>
                  <a:pt x="0" y="152"/>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3" name="Freeform 45"/>
          <p:cNvSpPr>
            <a:spLocks/>
          </p:cNvSpPr>
          <p:nvPr/>
        </p:nvSpPr>
        <p:spPr bwMode="auto">
          <a:xfrm>
            <a:off x="3635530" y="4121439"/>
            <a:ext cx="71047" cy="320675"/>
          </a:xfrm>
          <a:custGeom>
            <a:avLst/>
            <a:gdLst>
              <a:gd name="T0" fmla="*/ 45 w 46"/>
              <a:gd name="T1" fmla="*/ 0 h 201"/>
              <a:gd name="T2" fmla="*/ 0 w 46"/>
              <a:gd name="T3" fmla="*/ 51 h 201"/>
              <a:gd name="T4" fmla="*/ 0 w 46"/>
              <a:gd name="T5" fmla="*/ 200 h 201"/>
              <a:gd name="T6" fmla="*/ 45 w 46"/>
              <a:gd name="T7" fmla="*/ 151 h 201"/>
              <a:gd name="T8" fmla="*/ 45 w 46"/>
              <a:gd name="T9" fmla="*/ 0 h 201"/>
              <a:gd name="T10" fmla="*/ 0 60000 65536"/>
              <a:gd name="T11" fmla="*/ 0 60000 65536"/>
              <a:gd name="T12" fmla="*/ 0 60000 65536"/>
              <a:gd name="T13" fmla="*/ 0 60000 65536"/>
              <a:gd name="T14" fmla="*/ 0 60000 65536"/>
              <a:gd name="T15" fmla="*/ 0 w 46"/>
              <a:gd name="T16" fmla="*/ 0 h 201"/>
              <a:gd name="T17" fmla="*/ 46 w 46"/>
              <a:gd name="T18" fmla="*/ 201 h 201"/>
            </a:gdLst>
            <a:ahLst/>
            <a:cxnLst>
              <a:cxn ang="T10">
                <a:pos x="T0" y="T1"/>
              </a:cxn>
              <a:cxn ang="T11">
                <a:pos x="T2" y="T3"/>
              </a:cxn>
              <a:cxn ang="T12">
                <a:pos x="T4" y="T5"/>
              </a:cxn>
              <a:cxn ang="T13">
                <a:pos x="T6" y="T7"/>
              </a:cxn>
              <a:cxn ang="T14">
                <a:pos x="T8" y="T9"/>
              </a:cxn>
            </a:cxnLst>
            <a:rect l="T15" t="T16" r="T17" b="T18"/>
            <a:pathLst>
              <a:path w="46" h="201">
                <a:moveTo>
                  <a:pt x="45" y="0"/>
                </a:moveTo>
                <a:lnTo>
                  <a:pt x="0" y="51"/>
                </a:lnTo>
                <a:lnTo>
                  <a:pt x="0" y="200"/>
                </a:lnTo>
                <a:lnTo>
                  <a:pt x="45" y="151"/>
                </a:lnTo>
                <a:lnTo>
                  <a:pt x="45"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4" name="Freeform 46"/>
          <p:cNvSpPr>
            <a:spLocks/>
          </p:cNvSpPr>
          <p:nvPr/>
        </p:nvSpPr>
        <p:spPr bwMode="auto">
          <a:xfrm>
            <a:off x="3705066" y="4121150"/>
            <a:ext cx="137560" cy="287338"/>
          </a:xfrm>
          <a:custGeom>
            <a:avLst/>
            <a:gdLst>
              <a:gd name="T0" fmla="*/ 0 w 85"/>
              <a:gd name="T1" fmla="*/ 0 h 181"/>
              <a:gd name="T2" fmla="*/ 84 w 85"/>
              <a:gd name="T3" fmla="*/ 29 h 181"/>
              <a:gd name="T4" fmla="*/ 84 w 85"/>
              <a:gd name="T5" fmla="*/ 180 h 181"/>
              <a:gd name="T6" fmla="*/ 0 w 85"/>
              <a:gd name="T7" fmla="*/ 153 h 181"/>
              <a:gd name="T8" fmla="*/ 0 w 85"/>
              <a:gd name="T9" fmla="*/ 0 h 181"/>
              <a:gd name="T10" fmla="*/ 0 60000 65536"/>
              <a:gd name="T11" fmla="*/ 0 60000 65536"/>
              <a:gd name="T12" fmla="*/ 0 60000 65536"/>
              <a:gd name="T13" fmla="*/ 0 60000 65536"/>
              <a:gd name="T14" fmla="*/ 0 60000 65536"/>
              <a:gd name="T15" fmla="*/ 0 w 85"/>
              <a:gd name="T16" fmla="*/ 0 h 181"/>
              <a:gd name="T17" fmla="*/ 85 w 85"/>
              <a:gd name="T18" fmla="*/ 181 h 181"/>
            </a:gdLst>
            <a:ahLst/>
            <a:cxnLst>
              <a:cxn ang="T10">
                <a:pos x="T0" y="T1"/>
              </a:cxn>
              <a:cxn ang="T11">
                <a:pos x="T2" y="T3"/>
              </a:cxn>
              <a:cxn ang="T12">
                <a:pos x="T4" y="T5"/>
              </a:cxn>
              <a:cxn ang="T13">
                <a:pos x="T6" y="T7"/>
              </a:cxn>
              <a:cxn ang="T14">
                <a:pos x="T8" y="T9"/>
              </a:cxn>
            </a:cxnLst>
            <a:rect l="T15" t="T16" r="T17" b="T18"/>
            <a:pathLst>
              <a:path w="85" h="181">
                <a:moveTo>
                  <a:pt x="0" y="0"/>
                </a:moveTo>
                <a:lnTo>
                  <a:pt x="84" y="29"/>
                </a:lnTo>
                <a:lnTo>
                  <a:pt x="84" y="180"/>
                </a:lnTo>
                <a:lnTo>
                  <a:pt x="0" y="15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5" name="Freeform 47"/>
          <p:cNvSpPr>
            <a:spLocks/>
          </p:cNvSpPr>
          <p:nvPr/>
        </p:nvSpPr>
        <p:spPr bwMode="auto">
          <a:xfrm>
            <a:off x="4014955" y="4446877"/>
            <a:ext cx="263028" cy="338137"/>
          </a:xfrm>
          <a:custGeom>
            <a:avLst/>
            <a:gdLst>
              <a:gd name="T0" fmla="*/ 0 w 162"/>
              <a:gd name="T1" fmla="*/ 0 h 211"/>
              <a:gd name="T2" fmla="*/ 161 w 162"/>
              <a:gd name="T3" fmla="*/ 54 h 211"/>
              <a:gd name="T4" fmla="*/ 161 w 162"/>
              <a:gd name="T5" fmla="*/ 210 h 211"/>
              <a:gd name="T6" fmla="*/ 0 w 162"/>
              <a:gd name="T7" fmla="*/ 154 h 211"/>
              <a:gd name="T8" fmla="*/ 0 w 162"/>
              <a:gd name="T9" fmla="*/ 0 h 211"/>
              <a:gd name="T10" fmla="*/ 0 60000 65536"/>
              <a:gd name="T11" fmla="*/ 0 60000 65536"/>
              <a:gd name="T12" fmla="*/ 0 60000 65536"/>
              <a:gd name="T13" fmla="*/ 0 60000 65536"/>
              <a:gd name="T14" fmla="*/ 0 60000 65536"/>
              <a:gd name="T15" fmla="*/ 0 w 162"/>
              <a:gd name="T16" fmla="*/ 0 h 211"/>
              <a:gd name="T17" fmla="*/ 162 w 162"/>
              <a:gd name="T18" fmla="*/ 211 h 211"/>
            </a:gdLst>
            <a:ahLst/>
            <a:cxnLst>
              <a:cxn ang="T10">
                <a:pos x="T0" y="T1"/>
              </a:cxn>
              <a:cxn ang="T11">
                <a:pos x="T2" y="T3"/>
              </a:cxn>
              <a:cxn ang="T12">
                <a:pos x="T4" y="T5"/>
              </a:cxn>
              <a:cxn ang="T13">
                <a:pos x="T6" y="T7"/>
              </a:cxn>
              <a:cxn ang="T14">
                <a:pos x="T8" y="T9"/>
              </a:cxn>
            </a:cxnLst>
            <a:rect l="T15" t="T16" r="T17" b="T18"/>
            <a:pathLst>
              <a:path w="162" h="211">
                <a:moveTo>
                  <a:pt x="0" y="0"/>
                </a:moveTo>
                <a:lnTo>
                  <a:pt x="161" y="54"/>
                </a:lnTo>
                <a:lnTo>
                  <a:pt x="161" y="210"/>
                </a:lnTo>
                <a:lnTo>
                  <a:pt x="0" y="15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6" name="Freeform 48"/>
          <p:cNvSpPr>
            <a:spLocks/>
          </p:cNvSpPr>
          <p:nvPr/>
        </p:nvSpPr>
        <p:spPr bwMode="auto">
          <a:xfrm>
            <a:off x="3841115" y="4164013"/>
            <a:ext cx="175352" cy="533400"/>
          </a:xfrm>
          <a:custGeom>
            <a:avLst/>
            <a:gdLst>
              <a:gd name="T0" fmla="*/ 0 w 107"/>
              <a:gd name="T1" fmla="*/ 0 h 335"/>
              <a:gd name="T2" fmla="*/ 106 w 107"/>
              <a:gd name="T3" fmla="*/ 180 h 335"/>
              <a:gd name="T4" fmla="*/ 106 w 107"/>
              <a:gd name="T5" fmla="*/ 334 h 335"/>
              <a:gd name="T6" fmla="*/ 0 w 107"/>
              <a:gd name="T7" fmla="*/ 155 h 335"/>
              <a:gd name="T8" fmla="*/ 0 w 107"/>
              <a:gd name="T9" fmla="*/ 0 h 335"/>
              <a:gd name="T10" fmla="*/ 0 60000 65536"/>
              <a:gd name="T11" fmla="*/ 0 60000 65536"/>
              <a:gd name="T12" fmla="*/ 0 60000 65536"/>
              <a:gd name="T13" fmla="*/ 0 60000 65536"/>
              <a:gd name="T14" fmla="*/ 0 60000 65536"/>
              <a:gd name="T15" fmla="*/ 0 w 107"/>
              <a:gd name="T16" fmla="*/ 0 h 335"/>
              <a:gd name="T17" fmla="*/ 107 w 107"/>
              <a:gd name="T18" fmla="*/ 335 h 335"/>
            </a:gdLst>
            <a:ahLst/>
            <a:cxnLst>
              <a:cxn ang="T10">
                <a:pos x="T0" y="T1"/>
              </a:cxn>
              <a:cxn ang="T11">
                <a:pos x="T2" y="T3"/>
              </a:cxn>
              <a:cxn ang="T12">
                <a:pos x="T4" y="T5"/>
              </a:cxn>
              <a:cxn ang="T13">
                <a:pos x="T6" y="T7"/>
              </a:cxn>
              <a:cxn ang="T14">
                <a:pos x="T8" y="T9"/>
              </a:cxn>
            </a:cxnLst>
            <a:rect l="T15" t="T16" r="T17" b="T18"/>
            <a:pathLst>
              <a:path w="107" h="335">
                <a:moveTo>
                  <a:pt x="0" y="0"/>
                </a:moveTo>
                <a:lnTo>
                  <a:pt x="106" y="180"/>
                </a:lnTo>
                <a:lnTo>
                  <a:pt x="106" y="334"/>
                </a:lnTo>
                <a:lnTo>
                  <a:pt x="0" y="155"/>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7" name="Freeform 49"/>
          <p:cNvSpPr>
            <a:spLocks/>
          </p:cNvSpPr>
          <p:nvPr/>
        </p:nvSpPr>
        <p:spPr bwMode="auto">
          <a:xfrm>
            <a:off x="1328890" y="1593850"/>
            <a:ext cx="61977" cy="407988"/>
          </a:xfrm>
          <a:custGeom>
            <a:avLst/>
            <a:gdLst>
              <a:gd name="T0" fmla="*/ 0 w 37"/>
              <a:gd name="T1" fmla="*/ 0 h 257"/>
              <a:gd name="T2" fmla="*/ 36 w 37"/>
              <a:gd name="T3" fmla="*/ 157 h 257"/>
              <a:gd name="T4" fmla="*/ 24 w 37"/>
              <a:gd name="T5" fmla="*/ 256 h 257"/>
              <a:gd name="T6" fmla="*/ 0 w 37"/>
              <a:gd name="T7" fmla="*/ 155 h 257"/>
              <a:gd name="T8" fmla="*/ 0 w 37"/>
              <a:gd name="T9" fmla="*/ 0 h 257"/>
              <a:gd name="T10" fmla="*/ 0 60000 65536"/>
              <a:gd name="T11" fmla="*/ 0 60000 65536"/>
              <a:gd name="T12" fmla="*/ 0 60000 65536"/>
              <a:gd name="T13" fmla="*/ 0 60000 65536"/>
              <a:gd name="T14" fmla="*/ 0 60000 65536"/>
              <a:gd name="T15" fmla="*/ 0 w 37"/>
              <a:gd name="T16" fmla="*/ 0 h 257"/>
              <a:gd name="T17" fmla="*/ 37 w 37"/>
              <a:gd name="T18" fmla="*/ 257 h 257"/>
            </a:gdLst>
            <a:ahLst/>
            <a:cxnLst>
              <a:cxn ang="T10">
                <a:pos x="T0" y="T1"/>
              </a:cxn>
              <a:cxn ang="T11">
                <a:pos x="T2" y="T3"/>
              </a:cxn>
              <a:cxn ang="T12">
                <a:pos x="T4" y="T5"/>
              </a:cxn>
              <a:cxn ang="T13">
                <a:pos x="T6" y="T7"/>
              </a:cxn>
              <a:cxn ang="T14">
                <a:pos x="T8" y="T9"/>
              </a:cxn>
            </a:cxnLst>
            <a:rect l="T15" t="T16" r="T17" b="T18"/>
            <a:pathLst>
              <a:path w="37" h="257">
                <a:moveTo>
                  <a:pt x="0" y="0"/>
                </a:moveTo>
                <a:lnTo>
                  <a:pt x="36" y="157"/>
                </a:lnTo>
                <a:lnTo>
                  <a:pt x="24" y="256"/>
                </a:lnTo>
                <a:lnTo>
                  <a:pt x="0" y="155"/>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8" name="Freeform 50"/>
          <p:cNvSpPr>
            <a:spLocks/>
          </p:cNvSpPr>
          <p:nvPr/>
        </p:nvSpPr>
        <p:spPr bwMode="auto">
          <a:xfrm>
            <a:off x="1325866" y="2633663"/>
            <a:ext cx="93723" cy="341312"/>
          </a:xfrm>
          <a:custGeom>
            <a:avLst/>
            <a:gdLst>
              <a:gd name="T0" fmla="*/ 0 w 57"/>
              <a:gd name="T1" fmla="*/ 0 h 215"/>
              <a:gd name="T2" fmla="*/ 56 w 57"/>
              <a:gd name="T3" fmla="*/ 79 h 215"/>
              <a:gd name="T4" fmla="*/ 44 w 57"/>
              <a:gd name="T5" fmla="*/ 131 h 215"/>
              <a:gd name="T6" fmla="*/ 44 w 57"/>
              <a:gd name="T7" fmla="*/ 214 h 215"/>
              <a:gd name="T8" fmla="*/ 0 w 57"/>
              <a:gd name="T9" fmla="*/ 154 h 215"/>
              <a:gd name="T10" fmla="*/ 0 w 57"/>
              <a:gd name="T11" fmla="*/ 0 h 215"/>
              <a:gd name="T12" fmla="*/ 0 60000 65536"/>
              <a:gd name="T13" fmla="*/ 0 60000 65536"/>
              <a:gd name="T14" fmla="*/ 0 60000 65536"/>
              <a:gd name="T15" fmla="*/ 0 60000 65536"/>
              <a:gd name="T16" fmla="*/ 0 60000 65536"/>
              <a:gd name="T17" fmla="*/ 0 60000 65536"/>
              <a:gd name="T18" fmla="*/ 0 w 57"/>
              <a:gd name="T19" fmla="*/ 0 h 215"/>
              <a:gd name="T20" fmla="*/ 57 w 57"/>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57" h="215">
                <a:moveTo>
                  <a:pt x="0" y="0"/>
                </a:moveTo>
                <a:lnTo>
                  <a:pt x="56" y="79"/>
                </a:lnTo>
                <a:lnTo>
                  <a:pt x="44" y="131"/>
                </a:lnTo>
                <a:lnTo>
                  <a:pt x="44" y="214"/>
                </a:lnTo>
                <a:lnTo>
                  <a:pt x="0" y="15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69" name="Freeform 51"/>
          <p:cNvSpPr>
            <a:spLocks/>
          </p:cNvSpPr>
          <p:nvPr/>
        </p:nvSpPr>
        <p:spPr bwMode="auto">
          <a:xfrm>
            <a:off x="5383003" y="1858963"/>
            <a:ext cx="341634" cy="285750"/>
          </a:xfrm>
          <a:custGeom>
            <a:avLst/>
            <a:gdLst>
              <a:gd name="T0" fmla="*/ 0 w 210"/>
              <a:gd name="T1" fmla="*/ 26 h 180"/>
              <a:gd name="T2" fmla="*/ 209 w 210"/>
              <a:gd name="T3" fmla="*/ 0 h 180"/>
              <a:gd name="T4" fmla="*/ 209 w 210"/>
              <a:gd name="T5" fmla="*/ 149 h 180"/>
              <a:gd name="T6" fmla="*/ 0 w 210"/>
              <a:gd name="T7" fmla="*/ 179 h 180"/>
              <a:gd name="T8" fmla="*/ 0 w 210"/>
              <a:gd name="T9" fmla="*/ 26 h 180"/>
              <a:gd name="T10" fmla="*/ 0 60000 65536"/>
              <a:gd name="T11" fmla="*/ 0 60000 65536"/>
              <a:gd name="T12" fmla="*/ 0 60000 65536"/>
              <a:gd name="T13" fmla="*/ 0 60000 65536"/>
              <a:gd name="T14" fmla="*/ 0 60000 65536"/>
              <a:gd name="T15" fmla="*/ 0 w 210"/>
              <a:gd name="T16" fmla="*/ 0 h 180"/>
              <a:gd name="T17" fmla="*/ 210 w 210"/>
              <a:gd name="T18" fmla="*/ 180 h 180"/>
            </a:gdLst>
            <a:ahLst/>
            <a:cxnLst>
              <a:cxn ang="T10">
                <a:pos x="T0" y="T1"/>
              </a:cxn>
              <a:cxn ang="T11">
                <a:pos x="T2" y="T3"/>
              </a:cxn>
              <a:cxn ang="T12">
                <a:pos x="T4" y="T5"/>
              </a:cxn>
              <a:cxn ang="T13">
                <a:pos x="T6" y="T7"/>
              </a:cxn>
              <a:cxn ang="T14">
                <a:pos x="T8" y="T9"/>
              </a:cxn>
            </a:cxnLst>
            <a:rect l="T15" t="T16" r="T17" b="T18"/>
            <a:pathLst>
              <a:path w="210" h="180">
                <a:moveTo>
                  <a:pt x="0" y="26"/>
                </a:moveTo>
                <a:lnTo>
                  <a:pt x="209" y="0"/>
                </a:lnTo>
                <a:lnTo>
                  <a:pt x="209" y="149"/>
                </a:lnTo>
                <a:lnTo>
                  <a:pt x="0" y="179"/>
                </a:lnTo>
                <a:lnTo>
                  <a:pt x="0" y="26"/>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0" name="Freeform 52"/>
          <p:cNvSpPr>
            <a:spLocks/>
          </p:cNvSpPr>
          <p:nvPr/>
        </p:nvSpPr>
        <p:spPr bwMode="auto">
          <a:xfrm>
            <a:off x="5263582" y="1898651"/>
            <a:ext cx="139072" cy="373063"/>
          </a:xfrm>
          <a:custGeom>
            <a:avLst/>
            <a:gdLst>
              <a:gd name="T0" fmla="*/ 81 w 82"/>
              <a:gd name="T1" fmla="*/ 0 h 233"/>
              <a:gd name="T2" fmla="*/ 81 w 82"/>
              <a:gd name="T3" fmla="*/ 151 h 233"/>
              <a:gd name="T4" fmla="*/ 0 w 82"/>
              <a:gd name="T5" fmla="*/ 232 h 233"/>
              <a:gd name="T6" fmla="*/ 0 w 82"/>
              <a:gd name="T7" fmla="*/ 79 h 233"/>
              <a:gd name="T8" fmla="*/ 81 w 82"/>
              <a:gd name="T9" fmla="*/ 0 h 233"/>
              <a:gd name="T10" fmla="*/ 0 60000 65536"/>
              <a:gd name="T11" fmla="*/ 0 60000 65536"/>
              <a:gd name="T12" fmla="*/ 0 60000 65536"/>
              <a:gd name="T13" fmla="*/ 0 60000 65536"/>
              <a:gd name="T14" fmla="*/ 0 60000 65536"/>
              <a:gd name="T15" fmla="*/ 0 w 82"/>
              <a:gd name="T16" fmla="*/ 0 h 233"/>
              <a:gd name="T17" fmla="*/ 82 w 82"/>
              <a:gd name="T18" fmla="*/ 233 h 233"/>
            </a:gdLst>
            <a:ahLst/>
            <a:cxnLst>
              <a:cxn ang="T10">
                <a:pos x="T0" y="T1"/>
              </a:cxn>
              <a:cxn ang="T11">
                <a:pos x="T2" y="T3"/>
              </a:cxn>
              <a:cxn ang="T12">
                <a:pos x="T4" y="T5"/>
              </a:cxn>
              <a:cxn ang="T13">
                <a:pos x="T6" y="T7"/>
              </a:cxn>
              <a:cxn ang="T14">
                <a:pos x="T8" y="T9"/>
              </a:cxn>
            </a:cxnLst>
            <a:rect l="T15" t="T16" r="T17" b="T18"/>
            <a:pathLst>
              <a:path w="82" h="233">
                <a:moveTo>
                  <a:pt x="81" y="0"/>
                </a:moveTo>
                <a:lnTo>
                  <a:pt x="81" y="151"/>
                </a:lnTo>
                <a:lnTo>
                  <a:pt x="0" y="232"/>
                </a:lnTo>
                <a:lnTo>
                  <a:pt x="0" y="79"/>
                </a:lnTo>
                <a:lnTo>
                  <a:pt x="81"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1" name="Freeform 53"/>
          <p:cNvSpPr>
            <a:spLocks/>
          </p:cNvSpPr>
          <p:nvPr/>
        </p:nvSpPr>
        <p:spPr bwMode="auto">
          <a:xfrm>
            <a:off x="4793602" y="1544927"/>
            <a:ext cx="195003" cy="257175"/>
          </a:xfrm>
          <a:custGeom>
            <a:avLst/>
            <a:gdLst>
              <a:gd name="T0" fmla="*/ 119 w 120"/>
              <a:gd name="T1" fmla="*/ 0 h 160"/>
              <a:gd name="T2" fmla="*/ 14 w 120"/>
              <a:gd name="T3" fmla="*/ 97 h 160"/>
              <a:gd name="T4" fmla="*/ 0 w 120"/>
              <a:gd name="T5" fmla="*/ 153 h 160"/>
              <a:gd name="T6" fmla="*/ 95 w 120"/>
              <a:gd name="T7" fmla="*/ 121 h 160"/>
              <a:gd name="T8" fmla="*/ 119 w 120"/>
              <a:gd name="T9" fmla="*/ 159 h 160"/>
              <a:gd name="T10" fmla="*/ 119 w 120"/>
              <a:gd name="T11" fmla="*/ 0 h 160"/>
              <a:gd name="T12" fmla="*/ 0 60000 65536"/>
              <a:gd name="T13" fmla="*/ 0 60000 65536"/>
              <a:gd name="T14" fmla="*/ 0 60000 65536"/>
              <a:gd name="T15" fmla="*/ 0 60000 65536"/>
              <a:gd name="T16" fmla="*/ 0 60000 65536"/>
              <a:gd name="T17" fmla="*/ 0 60000 65536"/>
              <a:gd name="T18" fmla="*/ 0 w 120"/>
              <a:gd name="T19" fmla="*/ 0 h 160"/>
              <a:gd name="T20" fmla="*/ 120 w 120"/>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20" h="160">
                <a:moveTo>
                  <a:pt x="119" y="0"/>
                </a:moveTo>
                <a:lnTo>
                  <a:pt x="14" y="97"/>
                </a:lnTo>
                <a:lnTo>
                  <a:pt x="0" y="153"/>
                </a:lnTo>
                <a:lnTo>
                  <a:pt x="95" y="121"/>
                </a:lnTo>
                <a:lnTo>
                  <a:pt x="119" y="159"/>
                </a:lnTo>
                <a:lnTo>
                  <a:pt x="119"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2" name="Freeform 54"/>
          <p:cNvSpPr>
            <a:spLocks/>
          </p:cNvSpPr>
          <p:nvPr/>
        </p:nvSpPr>
        <p:spPr bwMode="auto">
          <a:xfrm>
            <a:off x="5204628" y="1692275"/>
            <a:ext cx="110350" cy="127000"/>
          </a:xfrm>
          <a:custGeom>
            <a:avLst/>
            <a:gdLst>
              <a:gd name="T0" fmla="*/ 66 w 67"/>
              <a:gd name="T1" fmla="*/ 0 h 80"/>
              <a:gd name="T2" fmla="*/ 0 w 67"/>
              <a:gd name="T3" fmla="*/ 54 h 80"/>
              <a:gd name="T4" fmla="*/ 66 w 67"/>
              <a:gd name="T5" fmla="*/ 79 h 80"/>
              <a:gd name="T6" fmla="*/ 66 w 67"/>
              <a:gd name="T7" fmla="*/ 0 h 80"/>
              <a:gd name="T8" fmla="*/ 0 60000 65536"/>
              <a:gd name="T9" fmla="*/ 0 60000 65536"/>
              <a:gd name="T10" fmla="*/ 0 60000 65536"/>
              <a:gd name="T11" fmla="*/ 0 60000 65536"/>
              <a:gd name="T12" fmla="*/ 0 w 67"/>
              <a:gd name="T13" fmla="*/ 0 h 80"/>
              <a:gd name="T14" fmla="*/ 67 w 67"/>
              <a:gd name="T15" fmla="*/ 80 h 80"/>
            </a:gdLst>
            <a:ahLst/>
            <a:cxnLst>
              <a:cxn ang="T8">
                <a:pos x="T0" y="T1"/>
              </a:cxn>
              <a:cxn ang="T9">
                <a:pos x="T2" y="T3"/>
              </a:cxn>
              <a:cxn ang="T10">
                <a:pos x="T4" y="T5"/>
              </a:cxn>
              <a:cxn ang="T11">
                <a:pos x="T6" y="T7"/>
              </a:cxn>
            </a:cxnLst>
            <a:rect l="T12" t="T13" r="T14" b="T15"/>
            <a:pathLst>
              <a:path w="67" h="80">
                <a:moveTo>
                  <a:pt x="66" y="0"/>
                </a:moveTo>
                <a:lnTo>
                  <a:pt x="0" y="54"/>
                </a:lnTo>
                <a:lnTo>
                  <a:pt x="66" y="79"/>
                </a:lnTo>
                <a:lnTo>
                  <a:pt x="66"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3" name="Freeform 55"/>
          <p:cNvSpPr>
            <a:spLocks/>
          </p:cNvSpPr>
          <p:nvPr/>
        </p:nvSpPr>
        <p:spPr bwMode="auto">
          <a:xfrm>
            <a:off x="5315122" y="2039938"/>
            <a:ext cx="75583" cy="347662"/>
          </a:xfrm>
          <a:custGeom>
            <a:avLst/>
            <a:gdLst>
              <a:gd name="T0" fmla="*/ 46 w 47"/>
              <a:gd name="T1" fmla="*/ 0 h 220"/>
              <a:gd name="T2" fmla="*/ 0 w 47"/>
              <a:gd name="T3" fmla="*/ 60 h 220"/>
              <a:gd name="T4" fmla="*/ 0 w 47"/>
              <a:gd name="T5" fmla="*/ 219 h 220"/>
              <a:gd name="T6" fmla="*/ 46 w 47"/>
              <a:gd name="T7" fmla="*/ 154 h 220"/>
              <a:gd name="T8" fmla="*/ 46 w 47"/>
              <a:gd name="T9" fmla="*/ 0 h 220"/>
              <a:gd name="T10" fmla="*/ 0 60000 65536"/>
              <a:gd name="T11" fmla="*/ 0 60000 65536"/>
              <a:gd name="T12" fmla="*/ 0 60000 65536"/>
              <a:gd name="T13" fmla="*/ 0 60000 65536"/>
              <a:gd name="T14" fmla="*/ 0 60000 65536"/>
              <a:gd name="T15" fmla="*/ 0 w 47"/>
              <a:gd name="T16" fmla="*/ 0 h 220"/>
              <a:gd name="T17" fmla="*/ 47 w 47"/>
              <a:gd name="T18" fmla="*/ 220 h 220"/>
            </a:gdLst>
            <a:ahLst/>
            <a:cxnLst>
              <a:cxn ang="T10">
                <a:pos x="T0" y="T1"/>
              </a:cxn>
              <a:cxn ang="T11">
                <a:pos x="T2" y="T3"/>
              </a:cxn>
              <a:cxn ang="T12">
                <a:pos x="T4" y="T5"/>
              </a:cxn>
              <a:cxn ang="T13">
                <a:pos x="T6" y="T7"/>
              </a:cxn>
              <a:cxn ang="T14">
                <a:pos x="T8" y="T9"/>
              </a:cxn>
            </a:cxnLst>
            <a:rect l="T15" t="T16" r="T17" b="T18"/>
            <a:pathLst>
              <a:path w="47" h="220">
                <a:moveTo>
                  <a:pt x="46" y="0"/>
                </a:moveTo>
                <a:lnTo>
                  <a:pt x="0" y="60"/>
                </a:lnTo>
                <a:lnTo>
                  <a:pt x="0" y="219"/>
                </a:lnTo>
                <a:lnTo>
                  <a:pt x="46" y="154"/>
                </a:lnTo>
                <a:lnTo>
                  <a:pt x="46"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4" name="Freeform 56"/>
          <p:cNvSpPr>
            <a:spLocks/>
          </p:cNvSpPr>
          <p:nvPr/>
        </p:nvSpPr>
        <p:spPr bwMode="auto">
          <a:xfrm>
            <a:off x="5283234" y="2154238"/>
            <a:ext cx="31744" cy="285750"/>
          </a:xfrm>
          <a:custGeom>
            <a:avLst/>
            <a:gdLst>
              <a:gd name="T0" fmla="*/ 18 w 19"/>
              <a:gd name="T1" fmla="*/ 0 h 180"/>
              <a:gd name="T2" fmla="*/ 18 w 19"/>
              <a:gd name="T3" fmla="*/ 145 h 180"/>
              <a:gd name="T4" fmla="*/ 14 w 19"/>
              <a:gd name="T5" fmla="*/ 179 h 180"/>
              <a:gd name="T6" fmla="*/ 0 w 19"/>
              <a:gd name="T7" fmla="*/ 141 h 180"/>
              <a:gd name="T8" fmla="*/ 18 w 19"/>
              <a:gd name="T9" fmla="*/ 0 h 180"/>
              <a:gd name="T10" fmla="*/ 0 60000 65536"/>
              <a:gd name="T11" fmla="*/ 0 60000 65536"/>
              <a:gd name="T12" fmla="*/ 0 60000 65536"/>
              <a:gd name="T13" fmla="*/ 0 60000 65536"/>
              <a:gd name="T14" fmla="*/ 0 60000 65536"/>
              <a:gd name="T15" fmla="*/ 0 w 19"/>
              <a:gd name="T16" fmla="*/ 0 h 180"/>
              <a:gd name="T17" fmla="*/ 19 w 19"/>
              <a:gd name="T18" fmla="*/ 180 h 180"/>
            </a:gdLst>
            <a:ahLst/>
            <a:cxnLst>
              <a:cxn ang="T10">
                <a:pos x="T0" y="T1"/>
              </a:cxn>
              <a:cxn ang="T11">
                <a:pos x="T2" y="T3"/>
              </a:cxn>
              <a:cxn ang="T12">
                <a:pos x="T4" y="T5"/>
              </a:cxn>
              <a:cxn ang="T13">
                <a:pos x="T6" y="T7"/>
              </a:cxn>
              <a:cxn ang="T14">
                <a:pos x="T8" y="T9"/>
              </a:cxn>
            </a:cxnLst>
            <a:rect l="T15" t="T16" r="T17" b="T18"/>
            <a:pathLst>
              <a:path w="19" h="180">
                <a:moveTo>
                  <a:pt x="18" y="0"/>
                </a:moveTo>
                <a:lnTo>
                  <a:pt x="18" y="145"/>
                </a:lnTo>
                <a:lnTo>
                  <a:pt x="14" y="179"/>
                </a:lnTo>
                <a:lnTo>
                  <a:pt x="0" y="141"/>
                </a:lnTo>
                <a:lnTo>
                  <a:pt x="18"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5" name="Freeform 57"/>
          <p:cNvSpPr>
            <a:spLocks/>
          </p:cNvSpPr>
          <p:nvPr/>
        </p:nvSpPr>
        <p:spPr bwMode="auto">
          <a:xfrm>
            <a:off x="5724781" y="2091027"/>
            <a:ext cx="98257" cy="134937"/>
          </a:xfrm>
          <a:custGeom>
            <a:avLst/>
            <a:gdLst>
              <a:gd name="T0" fmla="*/ 57 w 58"/>
              <a:gd name="T1" fmla="*/ 0 h 83"/>
              <a:gd name="T2" fmla="*/ 0 w 58"/>
              <a:gd name="T3" fmla="*/ 58 h 83"/>
              <a:gd name="T4" fmla="*/ 16 w 58"/>
              <a:gd name="T5" fmla="*/ 82 h 83"/>
              <a:gd name="T6" fmla="*/ 57 w 58"/>
              <a:gd name="T7" fmla="*/ 58 h 83"/>
              <a:gd name="T8" fmla="*/ 57 w 58"/>
              <a:gd name="T9" fmla="*/ 0 h 83"/>
              <a:gd name="T10" fmla="*/ 0 60000 65536"/>
              <a:gd name="T11" fmla="*/ 0 60000 65536"/>
              <a:gd name="T12" fmla="*/ 0 60000 65536"/>
              <a:gd name="T13" fmla="*/ 0 60000 65536"/>
              <a:gd name="T14" fmla="*/ 0 60000 65536"/>
              <a:gd name="T15" fmla="*/ 0 w 58"/>
              <a:gd name="T16" fmla="*/ 0 h 83"/>
              <a:gd name="T17" fmla="*/ 58 w 58"/>
              <a:gd name="T18" fmla="*/ 83 h 83"/>
            </a:gdLst>
            <a:ahLst/>
            <a:cxnLst>
              <a:cxn ang="T10">
                <a:pos x="T0" y="T1"/>
              </a:cxn>
              <a:cxn ang="T11">
                <a:pos x="T2" y="T3"/>
              </a:cxn>
              <a:cxn ang="T12">
                <a:pos x="T4" y="T5"/>
              </a:cxn>
              <a:cxn ang="T13">
                <a:pos x="T6" y="T7"/>
              </a:cxn>
              <a:cxn ang="T14">
                <a:pos x="T8" y="T9"/>
              </a:cxn>
            </a:cxnLst>
            <a:rect l="T15" t="T16" r="T17" b="T18"/>
            <a:pathLst>
              <a:path w="58" h="83">
                <a:moveTo>
                  <a:pt x="57" y="0"/>
                </a:moveTo>
                <a:lnTo>
                  <a:pt x="0" y="58"/>
                </a:lnTo>
                <a:lnTo>
                  <a:pt x="16" y="82"/>
                </a:lnTo>
                <a:lnTo>
                  <a:pt x="57" y="58"/>
                </a:lnTo>
                <a:lnTo>
                  <a:pt x="57"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6" name="Freeform 58"/>
          <p:cNvSpPr>
            <a:spLocks/>
          </p:cNvSpPr>
          <p:nvPr/>
        </p:nvSpPr>
        <p:spPr bwMode="auto">
          <a:xfrm>
            <a:off x="5786759" y="2332038"/>
            <a:ext cx="99769" cy="188912"/>
          </a:xfrm>
          <a:custGeom>
            <a:avLst/>
            <a:gdLst>
              <a:gd name="T0" fmla="*/ 59 w 60"/>
              <a:gd name="T1" fmla="*/ 0 h 117"/>
              <a:gd name="T2" fmla="*/ 0 w 60"/>
              <a:gd name="T3" fmla="*/ 77 h 117"/>
              <a:gd name="T4" fmla="*/ 0 w 60"/>
              <a:gd name="T5" fmla="*/ 92 h 117"/>
              <a:gd name="T6" fmla="*/ 44 w 60"/>
              <a:gd name="T7" fmla="*/ 116 h 117"/>
              <a:gd name="T8" fmla="*/ 59 w 60"/>
              <a:gd name="T9" fmla="*/ 116 h 117"/>
              <a:gd name="T10" fmla="*/ 59 w 60"/>
              <a:gd name="T11" fmla="*/ 0 h 117"/>
              <a:gd name="T12" fmla="*/ 0 60000 65536"/>
              <a:gd name="T13" fmla="*/ 0 60000 65536"/>
              <a:gd name="T14" fmla="*/ 0 60000 65536"/>
              <a:gd name="T15" fmla="*/ 0 60000 65536"/>
              <a:gd name="T16" fmla="*/ 0 60000 65536"/>
              <a:gd name="T17" fmla="*/ 0 60000 65536"/>
              <a:gd name="T18" fmla="*/ 0 w 60"/>
              <a:gd name="T19" fmla="*/ 0 h 117"/>
              <a:gd name="T20" fmla="*/ 60 w 60"/>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0" h="117">
                <a:moveTo>
                  <a:pt x="59" y="0"/>
                </a:moveTo>
                <a:lnTo>
                  <a:pt x="0" y="77"/>
                </a:lnTo>
                <a:lnTo>
                  <a:pt x="0" y="92"/>
                </a:lnTo>
                <a:lnTo>
                  <a:pt x="44" y="116"/>
                </a:lnTo>
                <a:lnTo>
                  <a:pt x="59" y="116"/>
                </a:lnTo>
                <a:lnTo>
                  <a:pt x="59"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7" name="Freeform 59"/>
          <p:cNvSpPr>
            <a:spLocks/>
          </p:cNvSpPr>
          <p:nvPr/>
        </p:nvSpPr>
        <p:spPr bwMode="auto">
          <a:xfrm>
            <a:off x="6101039" y="2386302"/>
            <a:ext cx="606174" cy="363537"/>
          </a:xfrm>
          <a:custGeom>
            <a:avLst/>
            <a:gdLst>
              <a:gd name="T0" fmla="*/ 0 w 372"/>
              <a:gd name="T1" fmla="*/ 43 h 228"/>
              <a:gd name="T2" fmla="*/ 53 w 372"/>
              <a:gd name="T3" fmla="*/ 0 h 228"/>
              <a:gd name="T4" fmla="*/ 53 w 372"/>
              <a:gd name="T5" fmla="*/ 41 h 228"/>
              <a:gd name="T6" fmla="*/ 329 w 372"/>
              <a:gd name="T7" fmla="*/ 41 h 228"/>
              <a:gd name="T8" fmla="*/ 371 w 372"/>
              <a:gd name="T9" fmla="*/ 108 h 228"/>
              <a:gd name="T10" fmla="*/ 346 w 372"/>
              <a:gd name="T11" fmla="*/ 128 h 228"/>
              <a:gd name="T12" fmla="*/ 369 w 372"/>
              <a:gd name="T13" fmla="*/ 185 h 228"/>
              <a:gd name="T14" fmla="*/ 347 w 372"/>
              <a:gd name="T15" fmla="*/ 209 h 228"/>
              <a:gd name="T16" fmla="*/ 282 w 372"/>
              <a:gd name="T17" fmla="*/ 209 h 228"/>
              <a:gd name="T18" fmla="*/ 282 w 372"/>
              <a:gd name="T19" fmla="*/ 227 h 228"/>
              <a:gd name="T20" fmla="*/ 0 w 372"/>
              <a:gd name="T21" fmla="*/ 227 h 228"/>
              <a:gd name="T22" fmla="*/ 0 w 372"/>
              <a:gd name="T23" fmla="*/ 43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228"/>
              <a:gd name="T38" fmla="*/ 372 w 372"/>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228">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8" name="Freeform 60"/>
          <p:cNvSpPr>
            <a:spLocks/>
          </p:cNvSpPr>
          <p:nvPr/>
        </p:nvSpPr>
        <p:spPr bwMode="auto">
          <a:xfrm>
            <a:off x="6182812" y="2014827"/>
            <a:ext cx="681757" cy="592137"/>
          </a:xfrm>
          <a:custGeom>
            <a:avLst/>
            <a:gdLst>
              <a:gd name="T0" fmla="*/ 0 w 418"/>
              <a:gd name="T1" fmla="*/ 234 h 371"/>
              <a:gd name="T2" fmla="*/ 0 w 418"/>
              <a:gd name="T3" fmla="*/ 273 h 371"/>
              <a:gd name="T4" fmla="*/ 274 w 418"/>
              <a:gd name="T5" fmla="*/ 273 h 371"/>
              <a:gd name="T6" fmla="*/ 318 w 418"/>
              <a:gd name="T7" fmla="*/ 340 h 371"/>
              <a:gd name="T8" fmla="*/ 369 w 418"/>
              <a:gd name="T9" fmla="*/ 350 h 371"/>
              <a:gd name="T10" fmla="*/ 371 w 418"/>
              <a:gd name="T11" fmla="*/ 370 h 371"/>
              <a:gd name="T12" fmla="*/ 407 w 418"/>
              <a:gd name="T13" fmla="*/ 342 h 371"/>
              <a:gd name="T14" fmla="*/ 417 w 418"/>
              <a:gd name="T15" fmla="*/ 218 h 371"/>
              <a:gd name="T16" fmla="*/ 417 w 418"/>
              <a:gd name="T17" fmla="*/ 133 h 371"/>
              <a:gd name="T18" fmla="*/ 401 w 418"/>
              <a:gd name="T19" fmla="*/ 119 h 371"/>
              <a:gd name="T20" fmla="*/ 409 w 418"/>
              <a:gd name="T21" fmla="*/ 0 h 371"/>
              <a:gd name="T22" fmla="*/ 320 w 418"/>
              <a:gd name="T23" fmla="*/ 0 h 371"/>
              <a:gd name="T24" fmla="*/ 224 w 418"/>
              <a:gd name="T25" fmla="*/ 95 h 371"/>
              <a:gd name="T26" fmla="*/ 240 w 418"/>
              <a:gd name="T27" fmla="*/ 127 h 371"/>
              <a:gd name="T28" fmla="*/ 181 w 418"/>
              <a:gd name="T29" fmla="*/ 170 h 371"/>
              <a:gd name="T30" fmla="*/ 107 w 418"/>
              <a:gd name="T31" fmla="*/ 160 h 371"/>
              <a:gd name="T32" fmla="*/ 42 w 418"/>
              <a:gd name="T33" fmla="*/ 160 h 371"/>
              <a:gd name="T34" fmla="*/ 28 w 418"/>
              <a:gd name="T35" fmla="*/ 204 h 371"/>
              <a:gd name="T36" fmla="*/ 0 w 418"/>
              <a:gd name="T37" fmla="*/ 234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8"/>
              <a:gd name="T58" fmla="*/ 0 h 371"/>
              <a:gd name="T59" fmla="*/ 418 w 418"/>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8" h="371">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79" name="Freeform 61"/>
          <p:cNvSpPr>
            <a:spLocks/>
          </p:cNvSpPr>
          <p:nvPr/>
        </p:nvSpPr>
        <p:spPr bwMode="auto">
          <a:xfrm>
            <a:off x="6837215" y="2019589"/>
            <a:ext cx="252446" cy="301625"/>
          </a:xfrm>
          <a:custGeom>
            <a:avLst/>
            <a:gdLst>
              <a:gd name="T0" fmla="*/ 10 w 156"/>
              <a:gd name="T1" fmla="*/ 0 h 190"/>
              <a:gd name="T2" fmla="*/ 155 w 156"/>
              <a:gd name="T3" fmla="*/ 0 h 190"/>
              <a:gd name="T4" fmla="*/ 149 w 156"/>
              <a:gd name="T5" fmla="*/ 46 h 190"/>
              <a:gd name="T6" fmla="*/ 123 w 156"/>
              <a:gd name="T7" fmla="*/ 56 h 190"/>
              <a:gd name="T8" fmla="*/ 83 w 156"/>
              <a:gd name="T9" fmla="*/ 189 h 190"/>
              <a:gd name="T10" fmla="*/ 18 w 156"/>
              <a:gd name="T11" fmla="*/ 189 h 190"/>
              <a:gd name="T12" fmla="*/ 18 w 156"/>
              <a:gd name="T13" fmla="*/ 130 h 190"/>
              <a:gd name="T14" fmla="*/ 0 w 156"/>
              <a:gd name="T15" fmla="*/ 116 h 190"/>
              <a:gd name="T16" fmla="*/ 10 w 156"/>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90"/>
              <a:gd name="T29" fmla="*/ 156 w 156"/>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90">
                <a:moveTo>
                  <a:pt x="10" y="0"/>
                </a:moveTo>
                <a:lnTo>
                  <a:pt x="155" y="0"/>
                </a:lnTo>
                <a:lnTo>
                  <a:pt x="149" y="46"/>
                </a:lnTo>
                <a:lnTo>
                  <a:pt x="123" y="56"/>
                </a:lnTo>
                <a:lnTo>
                  <a:pt x="83" y="189"/>
                </a:lnTo>
                <a:lnTo>
                  <a:pt x="18" y="189"/>
                </a:lnTo>
                <a:lnTo>
                  <a:pt x="18" y="130"/>
                </a:lnTo>
                <a:lnTo>
                  <a:pt x="0" y="116"/>
                </a:lnTo>
                <a:lnTo>
                  <a:pt x="1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0" name="Freeform 62"/>
          <p:cNvSpPr>
            <a:spLocks/>
          </p:cNvSpPr>
          <p:nvPr/>
        </p:nvSpPr>
        <p:spPr bwMode="auto">
          <a:xfrm>
            <a:off x="6968728" y="1911639"/>
            <a:ext cx="193492" cy="409575"/>
          </a:xfrm>
          <a:custGeom>
            <a:avLst/>
            <a:gdLst>
              <a:gd name="T0" fmla="*/ 72 w 117"/>
              <a:gd name="T1" fmla="*/ 67 h 257"/>
              <a:gd name="T2" fmla="*/ 116 w 117"/>
              <a:gd name="T3" fmla="*/ 0 h 257"/>
              <a:gd name="T4" fmla="*/ 116 w 117"/>
              <a:gd name="T5" fmla="*/ 234 h 257"/>
              <a:gd name="T6" fmla="*/ 74 w 117"/>
              <a:gd name="T7" fmla="*/ 256 h 257"/>
              <a:gd name="T8" fmla="*/ 0 w 117"/>
              <a:gd name="T9" fmla="*/ 254 h 257"/>
              <a:gd name="T10" fmla="*/ 40 w 117"/>
              <a:gd name="T11" fmla="*/ 125 h 257"/>
              <a:gd name="T12" fmla="*/ 68 w 117"/>
              <a:gd name="T13" fmla="*/ 113 h 257"/>
              <a:gd name="T14" fmla="*/ 72 w 117"/>
              <a:gd name="T15" fmla="*/ 67 h 257"/>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257"/>
              <a:gd name="T26" fmla="*/ 117 w 117"/>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257">
                <a:moveTo>
                  <a:pt x="72" y="67"/>
                </a:moveTo>
                <a:lnTo>
                  <a:pt x="116" y="0"/>
                </a:lnTo>
                <a:lnTo>
                  <a:pt x="116" y="234"/>
                </a:lnTo>
                <a:lnTo>
                  <a:pt x="74" y="256"/>
                </a:lnTo>
                <a:lnTo>
                  <a:pt x="0" y="254"/>
                </a:lnTo>
                <a:lnTo>
                  <a:pt x="40" y="125"/>
                </a:lnTo>
                <a:lnTo>
                  <a:pt x="68" y="113"/>
                </a:lnTo>
                <a:lnTo>
                  <a:pt x="72" y="67"/>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1" name="Freeform 63"/>
          <p:cNvSpPr>
            <a:spLocks/>
          </p:cNvSpPr>
          <p:nvPr/>
        </p:nvSpPr>
        <p:spPr bwMode="auto">
          <a:xfrm>
            <a:off x="7160710" y="1687513"/>
            <a:ext cx="402100" cy="595312"/>
          </a:xfrm>
          <a:custGeom>
            <a:avLst/>
            <a:gdLst>
              <a:gd name="T0" fmla="*/ 0 w 247"/>
              <a:gd name="T1" fmla="*/ 145 h 374"/>
              <a:gd name="T2" fmla="*/ 0 w 247"/>
              <a:gd name="T3" fmla="*/ 373 h 374"/>
              <a:gd name="T4" fmla="*/ 59 w 247"/>
              <a:gd name="T5" fmla="*/ 340 h 374"/>
              <a:gd name="T6" fmla="*/ 63 w 247"/>
              <a:gd name="T7" fmla="*/ 310 h 374"/>
              <a:gd name="T8" fmla="*/ 246 w 247"/>
              <a:gd name="T9" fmla="*/ 177 h 374"/>
              <a:gd name="T10" fmla="*/ 236 w 247"/>
              <a:gd name="T11" fmla="*/ 127 h 374"/>
              <a:gd name="T12" fmla="*/ 204 w 247"/>
              <a:gd name="T13" fmla="*/ 113 h 374"/>
              <a:gd name="T14" fmla="*/ 182 w 247"/>
              <a:gd name="T15" fmla="*/ 6 h 374"/>
              <a:gd name="T16" fmla="*/ 133 w 247"/>
              <a:gd name="T17" fmla="*/ 20 h 374"/>
              <a:gd name="T18" fmla="*/ 107 w 247"/>
              <a:gd name="T19" fmla="*/ 0 h 374"/>
              <a:gd name="T20" fmla="*/ 59 w 247"/>
              <a:gd name="T21" fmla="*/ 38 h 374"/>
              <a:gd name="T22" fmla="*/ 0 w 247"/>
              <a:gd name="T23" fmla="*/ 145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374"/>
              <a:gd name="T38" fmla="*/ 247 w 247"/>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374">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2" name="Freeform 64"/>
          <p:cNvSpPr>
            <a:spLocks/>
          </p:cNvSpPr>
          <p:nvPr/>
        </p:nvSpPr>
        <p:spPr bwMode="auto">
          <a:xfrm>
            <a:off x="6857010" y="2294227"/>
            <a:ext cx="390007" cy="217487"/>
          </a:xfrm>
          <a:custGeom>
            <a:avLst/>
            <a:gdLst>
              <a:gd name="T0" fmla="*/ 6 w 239"/>
              <a:gd name="T1" fmla="*/ 16 h 137"/>
              <a:gd name="T2" fmla="*/ 143 w 239"/>
              <a:gd name="T3" fmla="*/ 16 h 137"/>
              <a:gd name="T4" fmla="*/ 177 w 239"/>
              <a:gd name="T5" fmla="*/ 0 h 137"/>
              <a:gd name="T6" fmla="*/ 193 w 239"/>
              <a:gd name="T7" fmla="*/ 36 h 137"/>
              <a:gd name="T8" fmla="*/ 171 w 239"/>
              <a:gd name="T9" fmla="*/ 58 h 137"/>
              <a:gd name="T10" fmla="*/ 203 w 239"/>
              <a:gd name="T11" fmla="*/ 116 h 137"/>
              <a:gd name="T12" fmla="*/ 238 w 239"/>
              <a:gd name="T13" fmla="*/ 116 h 137"/>
              <a:gd name="T14" fmla="*/ 187 w 239"/>
              <a:gd name="T15" fmla="*/ 136 h 137"/>
              <a:gd name="T16" fmla="*/ 141 w 239"/>
              <a:gd name="T17" fmla="*/ 90 h 137"/>
              <a:gd name="T18" fmla="*/ 0 w 239"/>
              <a:gd name="T19" fmla="*/ 90 h 137"/>
              <a:gd name="T20" fmla="*/ 6 w 239"/>
              <a:gd name="T21" fmla="*/ 16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137"/>
              <a:gd name="T35" fmla="*/ 239 w 239"/>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137">
                <a:moveTo>
                  <a:pt x="6" y="16"/>
                </a:moveTo>
                <a:lnTo>
                  <a:pt x="143" y="16"/>
                </a:lnTo>
                <a:lnTo>
                  <a:pt x="177" y="0"/>
                </a:lnTo>
                <a:lnTo>
                  <a:pt x="193" y="36"/>
                </a:lnTo>
                <a:lnTo>
                  <a:pt x="171" y="58"/>
                </a:lnTo>
                <a:lnTo>
                  <a:pt x="203" y="116"/>
                </a:lnTo>
                <a:lnTo>
                  <a:pt x="238" y="116"/>
                </a:lnTo>
                <a:lnTo>
                  <a:pt x="187" y="136"/>
                </a:lnTo>
                <a:lnTo>
                  <a:pt x="141" y="90"/>
                </a:lnTo>
                <a:lnTo>
                  <a:pt x="0" y="90"/>
                </a:lnTo>
                <a:lnTo>
                  <a:pt x="6" y="16"/>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3" name="Freeform 65"/>
          <p:cNvSpPr>
            <a:spLocks/>
          </p:cNvSpPr>
          <p:nvPr/>
        </p:nvSpPr>
        <p:spPr bwMode="auto">
          <a:xfrm>
            <a:off x="7033875" y="2438400"/>
            <a:ext cx="81629" cy="96838"/>
          </a:xfrm>
          <a:custGeom>
            <a:avLst/>
            <a:gdLst>
              <a:gd name="T0" fmla="*/ 0 w 49"/>
              <a:gd name="T1" fmla="*/ 0 h 61"/>
              <a:gd name="T2" fmla="*/ 32 w 49"/>
              <a:gd name="T3" fmla="*/ 0 h 61"/>
              <a:gd name="T4" fmla="*/ 48 w 49"/>
              <a:gd name="T5" fmla="*/ 17 h 61"/>
              <a:gd name="T6" fmla="*/ 30 w 49"/>
              <a:gd name="T7" fmla="*/ 56 h 61"/>
              <a:gd name="T8" fmla="*/ 0 w 49"/>
              <a:gd name="T9" fmla="*/ 60 h 61"/>
              <a:gd name="T10" fmla="*/ 0 w 49"/>
              <a:gd name="T11" fmla="*/ 0 h 61"/>
              <a:gd name="T12" fmla="*/ 0 60000 65536"/>
              <a:gd name="T13" fmla="*/ 0 60000 65536"/>
              <a:gd name="T14" fmla="*/ 0 60000 65536"/>
              <a:gd name="T15" fmla="*/ 0 60000 65536"/>
              <a:gd name="T16" fmla="*/ 0 60000 65536"/>
              <a:gd name="T17" fmla="*/ 0 60000 65536"/>
              <a:gd name="T18" fmla="*/ 0 w 49"/>
              <a:gd name="T19" fmla="*/ 0 h 61"/>
              <a:gd name="T20" fmla="*/ 49 w 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9" h="61">
                <a:moveTo>
                  <a:pt x="0" y="0"/>
                </a:moveTo>
                <a:lnTo>
                  <a:pt x="32" y="0"/>
                </a:lnTo>
                <a:lnTo>
                  <a:pt x="48" y="17"/>
                </a:lnTo>
                <a:lnTo>
                  <a:pt x="30" y="56"/>
                </a:lnTo>
                <a:lnTo>
                  <a:pt x="0" y="60"/>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4" name="Freeform 66"/>
          <p:cNvSpPr>
            <a:spLocks/>
          </p:cNvSpPr>
          <p:nvPr/>
        </p:nvSpPr>
        <p:spPr bwMode="auto">
          <a:xfrm>
            <a:off x="6630127" y="2554288"/>
            <a:ext cx="161748" cy="304800"/>
          </a:xfrm>
          <a:custGeom>
            <a:avLst/>
            <a:gdLst>
              <a:gd name="T0" fmla="*/ 46 w 101"/>
              <a:gd name="T1" fmla="*/ 0 h 191"/>
              <a:gd name="T2" fmla="*/ 22 w 101"/>
              <a:gd name="T3" fmla="*/ 21 h 191"/>
              <a:gd name="T4" fmla="*/ 43 w 101"/>
              <a:gd name="T5" fmla="*/ 76 h 191"/>
              <a:gd name="T6" fmla="*/ 22 w 101"/>
              <a:gd name="T7" fmla="*/ 102 h 191"/>
              <a:gd name="T8" fmla="*/ 0 w 101"/>
              <a:gd name="T9" fmla="*/ 131 h 191"/>
              <a:gd name="T10" fmla="*/ 43 w 101"/>
              <a:gd name="T11" fmla="*/ 190 h 191"/>
              <a:gd name="T12" fmla="*/ 87 w 101"/>
              <a:gd name="T13" fmla="*/ 131 h 191"/>
              <a:gd name="T14" fmla="*/ 100 w 101"/>
              <a:gd name="T15" fmla="*/ 64 h 191"/>
              <a:gd name="T16" fmla="*/ 84 w 101"/>
              <a:gd name="T17" fmla="*/ 61 h 191"/>
              <a:gd name="T18" fmla="*/ 99 w 101"/>
              <a:gd name="T19" fmla="*/ 27 h 191"/>
              <a:gd name="T20" fmla="*/ 96 w 101"/>
              <a:gd name="T21" fmla="*/ 8 h 191"/>
              <a:gd name="T22" fmla="*/ 46 w 101"/>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91"/>
              <a:gd name="T38" fmla="*/ 101 w 101"/>
              <a:gd name="T39" fmla="*/ 191 h 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91">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5" name="Freeform 67"/>
          <p:cNvSpPr>
            <a:spLocks/>
          </p:cNvSpPr>
          <p:nvPr/>
        </p:nvSpPr>
        <p:spPr bwMode="auto">
          <a:xfrm>
            <a:off x="6559070" y="2717800"/>
            <a:ext cx="125467" cy="215900"/>
          </a:xfrm>
          <a:custGeom>
            <a:avLst/>
            <a:gdLst>
              <a:gd name="T0" fmla="*/ 66 w 78"/>
              <a:gd name="T1" fmla="*/ 0 h 135"/>
              <a:gd name="T2" fmla="*/ 0 w 78"/>
              <a:gd name="T3" fmla="*/ 0 h 135"/>
              <a:gd name="T4" fmla="*/ 0 w 78"/>
              <a:gd name="T5" fmla="*/ 134 h 135"/>
              <a:gd name="T6" fmla="*/ 64 w 78"/>
              <a:gd name="T7" fmla="*/ 134 h 135"/>
              <a:gd name="T8" fmla="*/ 77 w 78"/>
              <a:gd name="T9" fmla="*/ 113 h 135"/>
              <a:gd name="T10" fmla="*/ 44 w 78"/>
              <a:gd name="T11" fmla="*/ 71 h 135"/>
              <a:gd name="T12" fmla="*/ 45 w 78"/>
              <a:gd name="T13" fmla="*/ 34 h 135"/>
              <a:gd name="T14" fmla="*/ 66 w 78"/>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35"/>
              <a:gd name="T26" fmla="*/ 78 w 78"/>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35">
                <a:moveTo>
                  <a:pt x="66" y="0"/>
                </a:moveTo>
                <a:lnTo>
                  <a:pt x="0" y="0"/>
                </a:lnTo>
                <a:lnTo>
                  <a:pt x="0" y="134"/>
                </a:lnTo>
                <a:lnTo>
                  <a:pt x="64" y="134"/>
                </a:lnTo>
                <a:lnTo>
                  <a:pt x="77" y="113"/>
                </a:lnTo>
                <a:lnTo>
                  <a:pt x="44" y="71"/>
                </a:lnTo>
                <a:lnTo>
                  <a:pt x="45" y="34"/>
                </a:lnTo>
                <a:lnTo>
                  <a:pt x="66"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6" name="Freeform 68"/>
          <p:cNvSpPr>
            <a:spLocks/>
          </p:cNvSpPr>
          <p:nvPr/>
        </p:nvSpPr>
        <p:spPr bwMode="auto">
          <a:xfrm>
            <a:off x="6199297" y="2749839"/>
            <a:ext cx="470124" cy="295275"/>
          </a:xfrm>
          <a:custGeom>
            <a:avLst/>
            <a:gdLst>
              <a:gd name="T0" fmla="*/ 0 w 288"/>
              <a:gd name="T1" fmla="*/ 0 h 186"/>
              <a:gd name="T2" fmla="*/ 223 w 288"/>
              <a:gd name="T3" fmla="*/ 0 h 186"/>
              <a:gd name="T4" fmla="*/ 223 w 288"/>
              <a:gd name="T5" fmla="*/ 115 h 186"/>
              <a:gd name="T6" fmla="*/ 287 w 288"/>
              <a:gd name="T7" fmla="*/ 115 h 186"/>
              <a:gd name="T8" fmla="*/ 251 w 288"/>
              <a:gd name="T9" fmla="*/ 185 h 186"/>
              <a:gd name="T10" fmla="*/ 175 w 288"/>
              <a:gd name="T11" fmla="*/ 165 h 186"/>
              <a:gd name="T12" fmla="*/ 150 w 288"/>
              <a:gd name="T13" fmla="*/ 73 h 186"/>
              <a:gd name="T14" fmla="*/ 141 w 288"/>
              <a:gd name="T15" fmla="*/ 51 h 186"/>
              <a:gd name="T16" fmla="*/ 86 w 288"/>
              <a:gd name="T17" fmla="*/ 34 h 186"/>
              <a:gd name="T18" fmla="*/ 0 w 288"/>
              <a:gd name="T19" fmla="*/ 75 h 186"/>
              <a:gd name="T20" fmla="*/ 0 w 28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86"/>
              <a:gd name="T35" fmla="*/ 288 w 288"/>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86">
                <a:moveTo>
                  <a:pt x="0" y="0"/>
                </a:moveTo>
                <a:lnTo>
                  <a:pt x="223" y="0"/>
                </a:lnTo>
                <a:lnTo>
                  <a:pt x="223" y="115"/>
                </a:lnTo>
                <a:lnTo>
                  <a:pt x="287" y="115"/>
                </a:lnTo>
                <a:lnTo>
                  <a:pt x="251" y="185"/>
                </a:lnTo>
                <a:lnTo>
                  <a:pt x="175" y="165"/>
                </a:lnTo>
                <a:lnTo>
                  <a:pt x="150" y="73"/>
                </a:lnTo>
                <a:lnTo>
                  <a:pt x="141" y="51"/>
                </a:lnTo>
                <a:lnTo>
                  <a:pt x="86" y="34"/>
                </a:lnTo>
                <a:lnTo>
                  <a:pt x="0" y="75"/>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7" name="Freeform 69"/>
          <p:cNvSpPr>
            <a:spLocks/>
          </p:cNvSpPr>
          <p:nvPr/>
        </p:nvSpPr>
        <p:spPr bwMode="auto">
          <a:xfrm>
            <a:off x="4314263" y="2235200"/>
            <a:ext cx="718036" cy="395288"/>
          </a:xfrm>
          <a:custGeom>
            <a:avLst/>
            <a:gdLst>
              <a:gd name="T0" fmla="*/ 0 w 440"/>
              <a:gd name="T1" fmla="*/ 0 h 249"/>
              <a:gd name="T2" fmla="*/ 374 w 440"/>
              <a:gd name="T3" fmla="*/ 0 h 249"/>
              <a:gd name="T4" fmla="*/ 386 w 440"/>
              <a:gd name="T5" fmla="*/ 28 h 249"/>
              <a:gd name="T6" fmla="*/ 384 w 440"/>
              <a:gd name="T7" fmla="*/ 62 h 249"/>
              <a:gd name="T8" fmla="*/ 420 w 440"/>
              <a:gd name="T9" fmla="*/ 96 h 249"/>
              <a:gd name="T10" fmla="*/ 439 w 440"/>
              <a:gd name="T11" fmla="*/ 137 h 249"/>
              <a:gd name="T12" fmla="*/ 386 w 440"/>
              <a:gd name="T13" fmla="*/ 176 h 249"/>
              <a:gd name="T14" fmla="*/ 396 w 440"/>
              <a:gd name="T15" fmla="*/ 202 h 249"/>
              <a:gd name="T16" fmla="*/ 352 w 440"/>
              <a:gd name="T17" fmla="*/ 248 h 249"/>
              <a:gd name="T18" fmla="*/ 52 w 440"/>
              <a:gd name="T19" fmla="*/ 248 h 249"/>
              <a:gd name="T20" fmla="*/ 0 w 440"/>
              <a:gd name="T21" fmla="*/ 90 h 249"/>
              <a:gd name="T22" fmla="*/ 0 w 440"/>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0"/>
              <a:gd name="T37" fmla="*/ 0 h 249"/>
              <a:gd name="T38" fmla="*/ 440 w 440"/>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0" h="249">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8" name="Freeform 70"/>
          <p:cNvSpPr>
            <a:spLocks/>
          </p:cNvSpPr>
          <p:nvPr/>
        </p:nvSpPr>
        <p:spPr bwMode="auto">
          <a:xfrm>
            <a:off x="4253797" y="1449390"/>
            <a:ext cx="734664" cy="790575"/>
          </a:xfrm>
          <a:custGeom>
            <a:avLst/>
            <a:gdLst>
              <a:gd name="T0" fmla="*/ 0 w 452"/>
              <a:gd name="T1" fmla="*/ 0 h 496"/>
              <a:gd name="T2" fmla="*/ 151 w 452"/>
              <a:gd name="T3" fmla="*/ 0 h 496"/>
              <a:gd name="T4" fmla="*/ 451 w 452"/>
              <a:gd name="T5" fmla="*/ 60 h 496"/>
              <a:gd name="T6" fmla="*/ 348 w 452"/>
              <a:gd name="T7" fmla="*/ 157 h 496"/>
              <a:gd name="T8" fmla="*/ 304 w 452"/>
              <a:gd name="T9" fmla="*/ 304 h 496"/>
              <a:gd name="T10" fmla="*/ 304 w 452"/>
              <a:gd name="T11" fmla="*/ 382 h 496"/>
              <a:gd name="T12" fmla="*/ 407 w 452"/>
              <a:gd name="T13" fmla="*/ 457 h 496"/>
              <a:gd name="T14" fmla="*/ 413 w 452"/>
              <a:gd name="T15" fmla="*/ 495 h 496"/>
              <a:gd name="T16" fmla="*/ 60 w 452"/>
              <a:gd name="T17" fmla="*/ 495 h 496"/>
              <a:gd name="T18" fmla="*/ 60 w 452"/>
              <a:gd name="T19" fmla="*/ 352 h 496"/>
              <a:gd name="T20" fmla="*/ 30 w 452"/>
              <a:gd name="T21" fmla="*/ 316 h 496"/>
              <a:gd name="T22" fmla="*/ 50 w 452"/>
              <a:gd name="T23" fmla="*/ 294 h 496"/>
              <a:gd name="T24" fmla="*/ 50 w 452"/>
              <a:gd name="T25" fmla="*/ 263 h 496"/>
              <a:gd name="T26" fmla="*/ 38 w 452"/>
              <a:gd name="T27" fmla="*/ 177 h 496"/>
              <a:gd name="T28" fmla="*/ 0 w 452"/>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2"/>
              <a:gd name="T46" fmla="*/ 0 h 496"/>
              <a:gd name="T47" fmla="*/ 452 w 452"/>
              <a:gd name="T48" fmla="*/ 496 h 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2" h="496">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89" name="Freeform 71"/>
          <p:cNvSpPr>
            <a:spLocks/>
          </p:cNvSpPr>
          <p:nvPr/>
        </p:nvSpPr>
        <p:spPr bwMode="auto">
          <a:xfrm>
            <a:off x="4749628" y="1743075"/>
            <a:ext cx="639430" cy="641350"/>
          </a:xfrm>
          <a:custGeom>
            <a:avLst/>
            <a:gdLst>
              <a:gd name="T0" fmla="*/ 25 w 394"/>
              <a:gd name="T1" fmla="*/ 30 h 404"/>
              <a:gd name="T2" fmla="*/ 125 w 394"/>
              <a:gd name="T3" fmla="*/ 0 h 404"/>
              <a:gd name="T4" fmla="*/ 145 w 394"/>
              <a:gd name="T5" fmla="*/ 38 h 404"/>
              <a:gd name="T6" fmla="*/ 280 w 394"/>
              <a:gd name="T7" fmla="*/ 105 h 404"/>
              <a:gd name="T8" fmla="*/ 311 w 394"/>
              <a:gd name="T9" fmla="*/ 143 h 404"/>
              <a:gd name="T10" fmla="*/ 321 w 394"/>
              <a:gd name="T11" fmla="*/ 180 h 404"/>
              <a:gd name="T12" fmla="*/ 373 w 394"/>
              <a:gd name="T13" fmla="*/ 171 h 404"/>
              <a:gd name="T14" fmla="*/ 393 w 394"/>
              <a:gd name="T15" fmla="*/ 188 h 404"/>
              <a:gd name="T16" fmla="*/ 349 w 394"/>
              <a:gd name="T17" fmla="*/ 252 h 404"/>
              <a:gd name="T18" fmla="*/ 327 w 394"/>
              <a:gd name="T19" fmla="*/ 403 h 404"/>
              <a:gd name="T20" fmla="*/ 153 w 394"/>
              <a:gd name="T21" fmla="*/ 403 h 404"/>
              <a:gd name="T22" fmla="*/ 119 w 394"/>
              <a:gd name="T23" fmla="*/ 375 h 404"/>
              <a:gd name="T24" fmla="*/ 121 w 394"/>
              <a:gd name="T25" fmla="*/ 339 h 404"/>
              <a:gd name="T26" fmla="*/ 107 w 394"/>
              <a:gd name="T27" fmla="*/ 306 h 404"/>
              <a:gd name="T28" fmla="*/ 103 w 394"/>
              <a:gd name="T29" fmla="*/ 272 h 404"/>
              <a:gd name="T30" fmla="*/ 0 w 394"/>
              <a:gd name="T31" fmla="*/ 198 h 404"/>
              <a:gd name="T32" fmla="*/ 0 w 394"/>
              <a:gd name="T33" fmla="*/ 123 h 404"/>
              <a:gd name="T34" fmla="*/ 25 w 394"/>
              <a:gd name="T35" fmla="*/ 30 h 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4"/>
              <a:gd name="T55" fmla="*/ 0 h 404"/>
              <a:gd name="T56" fmla="*/ 394 w 394"/>
              <a:gd name="T57" fmla="*/ 404 h 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4" h="404">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0" name="Freeform 72"/>
          <p:cNvSpPr>
            <a:spLocks/>
          </p:cNvSpPr>
          <p:nvPr/>
        </p:nvSpPr>
        <p:spPr bwMode="auto">
          <a:xfrm>
            <a:off x="4979391" y="1676400"/>
            <a:ext cx="743734" cy="350838"/>
          </a:xfrm>
          <a:custGeom>
            <a:avLst/>
            <a:gdLst>
              <a:gd name="T0" fmla="*/ 0 w 455"/>
              <a:gd name="T1" fmla="*/ 76 h 221"/>
              <a:gd name="T2" fmla="*/ 141 w 455"/>
              <a:gd name="T3" fmla="*/ 151 h 221"/>
              <a:gd name="T4" fmla="*/ 168 w 455"/>
              <a:gd name="T5" fmla="*/ 187 h 221"/>
              <a:gd name="T6" fmla="*/ 178 w 455"/>
              <a:gd name="T7" fmla="*/ 220 h 221"/>
              <a:gd name="T8" fmla="*/ 256 w 455"/>
              <a:gd name="T9" fmla="*/ 143 h 221"/>
              <a:gd name="T10" fmla="*/ 454 w 455"/>
              <a:gd name="T11" fmla="*/ 113 h 221"/>
              <a:gd name="T12" fmla="*/ 367 w 455"/>
              <a:gd name="T13" fmla="*/ 58 h 221"/>
              <a:gd name="T14" fmla="*/ 250 w 455"/>
              <a:gd name="T15" fmla="*/ 109 h 221"/>
              <a:gd name="T16" fmla="*/ 139 w 455"/>
              <a:gd name="T17" fmla="*/ 64 h 221"/>
              <a:gd name="T18" fmla="*/ 204 w 455"/>
              <a:gd name="T19" fmla="*/ 10 h 221"/>
              <a:gd name="T20" fmla="*/ 147 w 455"/>
              <a:gd name="T21" fmla="*/ 0 h 221"/>
              <a:gd name="T22" fmla="*/ 0 w 455"/>
              <a:gd name="T23" fmla="*/ 76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5"/>
              <a:gd name="T37" fmla="*/ 0 h 221"/>
              <a:gd name="T38" fmla="*/ 455 w 455"/>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5" h="221">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1" name="Freeform 73"/>
          <p:cNvSpPr>
            <a:spLocks/>
          </p:cNvSpPr>
          <p:nvPr/>
        </p:nvSpPr>
        <p:spPr bwMode="auto">
          <a:xfrm>
            <a:off x="5405677" y="1941513"/>
            <a:ext cx="483730" cy="546100"/>
          </a:xfrm>
          <a:custGeom>
            <a:avLst/>
            <a:gdLst>
              <a:gd name="T0" fmla="*/ 141 w 296"/>
              <a:gd name="T1" fmla="*/ 0 h 343"/>
              <a:gd name="T2" fmla="*/ 235 w 296"/>
              <a:gd name="T3" fmla="*/ 28 h 343"/>
              <a:gd name="T4" fmla="*/ 255 w 296"/>
              <a:gd name="T5" fmla="*/ 95 h 343"/>
              <a:gd name="T6" fmla="*/ 200 w 296"/>
              <a:gd name="T7" fmla="*/ 151 h 343"/>
              <a:gd name="T8" fmla="*/ 214 w 296"/>
              <a:gd name="T9" fmla="*/ 177 h 343"/>
              <a:gd name="T10" fmla="*/ 267 w 296"/>
              <a:gd name="T11" fmla="*/ 147 h 343"/>
              <a:gd name="T12" fmla="*/ 289 w 296"/>
              <a:gd name="T13" fmla="*/ 153 h 343"/>
              <a:gd name="T14" fmla="*/ 295 w 296"/>
              <a:gd name="T15" fmla="*/ 246 h 343"/>
              <a:gd name="T16" fmla="*/ 237 w 296"/>
              <a:gd name="T17" fmla="*/ 323 h 343"/>
              <a:gd name="T18" fmla="*/ 237 w 296"/>
              <a:gd name="T19" fmla="*/ 342 h 343"/>
              <a:gd name="T20" fmla="*/ 0 w 296"/>
              <a:gd name="T21" fmla="*/ 342 h 343"/>
              <a:gd name="T22" fmla="*/ 34 w 296"/>
              <a:gd name="T23" fmla="*/ 246 h 343"/>
              <a:gd name="T24" fmla="*/ 16 w 296"/>
              <a:gd name="T25" fmla="*/ 171 h 343"/>
              <a:gd name="T26" fmla="*/ 47 w 296"/>
              <a:gd name="T27" fmla="*/ 91 h 343"/>
              <a:gd name="T28" fmla="*/ 141 w 296"/>
              <a:gd name="T29" fmla="*/ 0 h 3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
              <a:gd name="T46" fmla="*/ 0 h 343"/>
              <a:gd name="T47" fmla="*/ 296 w 296"/>
              <a:gd name="T48" fmla="*/ 343 h 3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 h="343">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2" name="Freeform 74"/>
          <p:cNvSpPr>
            <a:spLocks/>
          </p:cNvSpPr>
          <p:nvPr/>
        </p:nvSpPr>
        <p:spPr bwMode="auto">
          <a:xfrm>
            <a:off x="4888700" y="2382838"/>
            <a:ext cx="439892" cy="730250"/>
          </a:xfrm>
          <a:custGeom>
            <a:avLst/>
            <a:gdLst>
              <a:gd name="T0" fmla="*/ 68 w 269"/>
              <a:gd name="T1" fmla="*/ 0 h 458"/>
              <a:gd name="T2" fmla="*/ 244 w 269"/>
              <a:gd name="T3" fmla="*/ 0 h 458"/>
              <a:gd name="T4" fmla="*/ 266 w 269"/>
              <a:gd name="T5" fmla="*/ 68 h 458"/>
              <a:gd name="T6" fmla="*/ 266 w 269"/>
              <a:gd name="T7" fmla="*/ 303 h 458"/>
              <a:gd name="T8" fmla="*/ 268 w 269"/>
              <a:gd name="T9" fmla="*/ 324 h 458"/>
              <a:gd name="T10" fmla="*/ 234 w 269"/>
              <a:gd name="T11" fmla="*/ 364 h 458"/>
              <a:gd name="T12" fmla="*/ 226 w 269"/>
              <a:gd name="T13" fmla="*/ 412 h 458"/>
              <a:gd name="T14" fmla="*/ 161 w 269"/>
              <a:gd name="T15" fmla="*/ 457 h 458"/>
              <a:gd name="T16" fmla="*/ 131 w 269"/>
              <a:gd name="T17" fmla="*/ 447 h 458"/>
              <a:gd name="T18" fmla="*/ 64 w 269"/>
              <a:gd name="T19" fmla="*/ 350 h 458"/>
              <a:gd name="T20" fmla="*/ 83 w 269"/>
              <a:gd name="T21" fmla="*/ 320 h 458"/>
              <a:gd name="T22" fmla="*/ 56 w 269"/>
              <a:gd name="T23" fmla="*/ 301 h 458"/>
              <a:gd name="T24" fmla="*/ 0 w 269"/>
              <a:gd name="T25" fmla="*/ 209 h 458"/>
              <a:gd name="T26" fmla="*/ 4 w 269"/>
              <a:gd name="T27" fmla="*/ 152 h 458"/>
              <a:gd name="T28" fmla="*/ 44 w 269"/>
              <a:gd name="T29" fmla="*/ 106 h 458"/>
              <a:gd name="T30" fmla="*/ 34 w 269"/>
              <a:gd name="T31" fmla="*/ 80 h 458"/>
              <a:gd name="T32" fmla="*/ 85 w 269"/>
              <a:gd name="T33" fmla="*/ 43 h 458"/>
              <a:gd name="T34" fmla="*/ 68 w 269"/>
              <a:gd name="T35" fmla="*/ 0 h 4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458"/>
              <a:gd name="T56" fmla="*/ 269 w 269"/>
              <a:gd name="T57" fmla="*/ 458 h 4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458">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3" name="Freeform 75"/>
          <p:cNvSpPr>
            <a:spLocks/>
          </p:cNvSpPr>
          <p:nvPr/>
        </p:nvSpPr>
        <p:spPr bwMode="auto">
          <a:xfrm>
            <a:off x="5257680" y="2484727"/>
            <a:ext cx="355239" cy="561975"/>
          </a:xfrm>
          <a:custGeom>
            <a:avLst/>
            <a:gdLst>
              <a:gd name="T0" fmla="*/ 40 w 218"/>
              <a:gd name="T1" fmla="*/ 0 h 355"/>
              <a:gd name="T2" fmla="*/ 58 w 218"/>
              <a:gd name="T3" fmla="*/ 12 h 355"/>
              <a:gd name="T4" fmla="*/ 88 w 218"/>
              <a:gd name="T5" fmla="*/ 2 h 355"/>
              <a:gd name="T6" fmla="*/ 217 w 218"/>
              <a:gd name="T7" fmla="*/ 2 h 355"/>
              <a:gd name="T8" fmla="*/ 217 w 218"/>
              <a:gd name="T9" fmla="*/ 213 h 355"/>
              <a:gd name="T10" fmla="*/ 137 w 218"/>
              <a:gd name="T11" fmla="*/ 322 h 355"/>
              <a:gd name="T12" fmla="*/ 0 w 218"/>
              <a:gd name="T13" fmla="*/ 354 h 355"/>
              <a:gd name="T14" fmla="*/ 10 w 218"/>
              <a:gd name="T15" fmla="*/ 302 h 355"/>
              <a:gd name="T16" fmla="*/ 40 w 218"/>
              <a:gd name="T17" fmla="*/ 264 h 355"/>
              <a:gd name="T18" fmla="*/ 40 w 218"/>
              <a:gd name="T19" fmla="*/ 0 h 3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355"/>
              <a:gd name="T32" fmla="*/ 218 w 218"/>
              <a:gd name="T33" fmla="*/ 355 h 3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355">
                <a:moveTo>
                  <a:pt x="40" y="0"/>
                </a:moveTo>
                <a:lnTo>
                  <a:pt x="58" y="12"/>
                </a:lnTo>
                <a:lnTo>
                  <a:pt x="88" y="2"/>
                </a:lnTo>
                <a:lnTo>
                  <a:pt x="217" y="2"/>
                </a:lnTo>
                <a:lnTo>
                  <a:pt x="217" y="213"/>
                </a:lnTo>
                <a:lnTo>
                  <a:pt x="137" y="322"/>
                </a:lnTo>
                <a:lnTo>
                  <a:pt x="0" y="354"/>
                </a:lnTo>
                <a:lnTo>
                  <a:pt x="10" y="302"/>
                </a:lnTo>
                <a:lnTo>
                  <a:pt x="40" y="264"/>
                </a:lnTo>
                <a:lnTo>
                  <a:pt x="4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4" name="Freeform 76"/>
          <p:cNvSpPr>
            <a:spLocks/>
          </p:cNvSpPr>
          <p:nvPr/>
        </p:nvSpPr>
        <p:spPr bwMode="auto">
          <a:xfrm>
            <a:off x="5612775" y="2452688"/>
            <a:ext cx="489776" cy="482600"/>
          </a:xfrm>
          <a:custGeom>
            <a:avLst/>
            <a:gdLst>
              <a:gd name="T0" fmla="*/ 0 w 300"/>
              <a:gd name="T1" fmla="*/ 21 h 304"/>
              <a:gd name="T2" fmla="*/ 112 w 300"/>
              <a:gd name="T3" fmla="*/ 21 h 304"/>
              <a:gd name="T4" fmla="*/ 154 w 300"/>
              <a:gd name="T5" fmla="*/ 41 h 304"/>
              <a:gd name="T6" fmla="*/ 217 w 300"/>
              <a:gd name="T7" fmla="*/ 41 h 304"/>
              <a:gd name="T8" fmla="*/ 299 w 300"/>
              <a:gd name="T9" fmla="*/ 0 h 304"/>
              <a:gd name="T10" fmla="*/ 299 w 300"/>
              <a:gd name="T11" fmla="*/ 132 h 304"/>
              <a:gd name="T12" fmla="*/ 287 w 300"/>
              <a:gd name="T13" fmla="*/ 138 h 304"/>
              <a:gd name="T14" fmla="*/ 247 w 300"/>
              <a:gd name="T15" fmla="*/ 218 h 304"/>
              <a:gd name="T16" fmla="*/ 225 w 300"/>
              <a:gd name="T17" fmla="*/ 218 h 304"/>
              <a:gd name="T18" fmla="*/ 152 w 300"/>
              <a:gd name="T19" fmla="*/ 303 h 304"/>
              <a:gd name="T20" fmla="*/ 128 w 300"/>
              <a:gd name="T21" fmla="*/ 281 h 304"/>
              <a:gd name="T22" fmla="*/ 91 w 300"/>
              <a:gd name="T23" fmla="*/ 291 h 304"/>
              <a:gd name="T24" fmla="*/ 0 w 300"/>
              <a:gd name="T25" fmla="*/ 216 h 304"/>
              <a:gd name="T26" fmla="*/ 0 w 300"/>
              <a:gd name="T27" fmla="*/ 21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04"/>
              <a:gd name="T44" fmla="*/ 300 w 300"/>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04">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5" name="Rectangle 77"/>
          <p:cNvSpPr>
            <a:spLocks noChangeArrowheads="1"/>
          </p:cNvSpPr>
          <p:nvPr/>
        </p:nvSpPr>
        <p:spPr bwMode="auto">
          <a:xfrm>
            <a:off x="2757262" y="2022475"/>
            <a:ext cx="770944" cy="558800"/>
          </a:xfrm>
          <a:prstGeom prst="rect">
            <a:avLst/>
          </a:prstGeom>
          <a:solidFill>
            <a:schemeClr val="hlink"/>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296" name="Freeform 78"/>
          <p:cNvSpPr>
            <a:spLocks/>
          </p:cNvSpPr>
          <p:nvPr/>
        </p:nvSpPr>
        <p:spPr bwMode="auto">
          <a:xfrm>
            <a:off x="3528202" y="2301875"/>
            <a:ext cx="956878" cy="420688"/>
          </a:xfrm>
          <a:custGeom>
            <a:avLst/>
            <a:gdLst>
              <a:gd name="T0" fmla="*/ 0 w 584"/>
              <a:gd name="T1" fmla="*/ 0 h 264"/>
              <a:gd name="T2" fmla="*/ 364 w 584"/>
              <a:gd name="T3" fmla="*/ 0 h 264"/>
              <a:gd name="T4" fmla="*/ 402 w 584"/>
              <a:gd name="T5" fmla="*/ 20 h 264"/>
              <a:gd name="T6" fmla="*/ 485 w 584"/>
              <a:gd name="T7" fmla="*/ 47 h 264"/>
              <a:gd name="T8" fmla="*/ 539 w 584"/>
              <a:gd name="T9" fmla="*/ 211 h 264"/>
              <a:gd name="T10" fmla="*/ 583 w 584"/>
              <a:gd name="T11" fmla="*/ 263 h 264"/>
              <a:gd name="T12" fmla="*/ 125 w 584"/>
              <a:gd name="T13" fmla="*/ 263 h 264"/>
              <a:gd name="T14" fmla="*/ 125 w 584"/>
              <a:gd name="T15" fmla="*/ 172 h 264"/>
              <a:gd name="T16" fmla="*/ 0 w 584"/>
              <a:gd name="T17" fmla="*/ 172 h 264"/>
              <a:gd name="T18" fmla="*/ 0 w 584"/>
              <a:gd name="T19" fmla="*/ 0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4"/>
              <a:gd name="T31" fmla="*/ 0 h 264"/>
              <a:gd name="T32" fmla="*/ 584 w 584"/>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4" h="264">
                <a:moveTo>
                  <a:pt x="0" y="0"/>
                </a:moveTo>
                <a:lnTo>
                  <a:pt x="364" y="0"/>
                </a:lnTo>
                <a:lnTo>
                  <a:pt x="402" y="20"/>
                </a:lnTo>
                <a:lnTo>
                  <a:pt x="485" y="47"/>
                </a:lnTo>
                <a:lnTo>
                  <a:pt x="539" y="211"/>
                </a:lnTo>
                <a:lnTo>
                  <a:pt x="583" y="263"/>
                </a:lnTo>
                <a:lnTo>
                  <a:pt x="125" y="263"/>
                </a:lnTo>
                <a:lnTo>
                  <a:pt x="125" y="172"/>
                </a:lnTo>
                <a:lnTo>
                  <a:pt x="0" y="172"/>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7" name="Freeform 79"/>
          <p:cNvSpPr>
            <a:spLocks/>
          </p:cNvSpPr>
          <p:nvPr/>
        </p:nvSpPr>
        <p:spPr bwMode="auto">
          <a:xfrm>
            <a:off x="5860686" y="2667289"/>
            <a:ext cx="586522" cy="430213"/>
          </a:xfrm>
          <a:custGeom>
            <a:avLst/>
            <a:gdLst>
              <a:gd name="T0" fmla="*/ 147 w 358"/>
              <a:gd name="T1" fmla="*/ 0 h 271"/>
              <a:gd name="T2" fmla="*/ 137 w 358"/>
              <a:gd name="T3" fmla="*/ 0 h 271"/>
              <a:gd name="T4" fmla="*/ 95 w 358"/>
              <a:gd name="T5" fmla="*/ 82 h 271"/>
              <a:gd name="T6" fmla="*/ 71 w 358"/>
              <a:gd name="T7" fmla="*/ 82 h 271"/>
              <a:gd name="T8" fmla="*/ 0 w 358"/>
              <a:gd name="T9" fmla="*/ 165 h 271"/>
              <a:gd name="T10" fmla="*/ 31 w 358"/>
              <a:gd name="T11" fmla="*/ 252 h 271"/>
              <a:gd name="T12" fmla="*/ 141 w 358"/>
              <a:gd name="T13" fmla="*/ 270 h 271"/>
              <a:gd name="T14" fmla="*/ 170 w 358"/>
              <a:gd name="T15" fmla="*/ 248 h 271"/>
              <a:gd name="T16" fmla="*/ 202 w 358"/>
              <a:gd name="T17" fmla="*/ 185 h 271"/>
              <a:gd name="T18" fmla="*/ 210 w 358"/>
              <a:gd name="T19" fmla="*/ 179 h 271"/>
              <a:gd name="T20" fmla="*/ 357 w 358"/>
              <a:gd name="T21" fmla="*/ 127 h 271"/>
              <a:gd name="T22" fmla="*/ 347 w 358"/>
              <a:gd name="T23" fmla="*/ 103 h 271"/>
              <a:gd name="T24" fmla="*/ 290 w 358"/>
              <a:gd name="T25" fmla="*/ 84 h 271"/>
              <a:gd name="T26" fmla="*/ 208 w 358"/>
              <a:gd name="T27" fmla="*/ 127 h 271"/>
              <a:gd name="T28" fmla="*/ 208 w 358"/>
              <a:gd name="T29" fmla="*/ 52 h 271"/>
              <a:gd name="T30" fmla="*/ 147 w 358"/>
              <a:gd name="T31" fmla="*/ 52 h 271"/>
              <a:gd name="T32" fmla="*/ 147 w 358"/>
              <a:gd name="T33" fmla="*/ 0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8"/>
              <a:gd name="T52" fmla="*/ 0 h 271"/>
              <a:gd name="T53" fmla="*/ 358 w 358"/>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8" h="271">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8" name="Freeform 80"/>
          <p:cNvSpPr>
            <a:spLocks/>
          </p:cNvSpPr>
          <p:nvPr/>
        </p:nvSpPr>
        <p:spPr bwMode="auto">
          <a:xfrm>
            <a:off x="5673241" y="2868902"/>
            <a:ext cx="932690" cy="325437"/>
          </a:xfrm>
          <a:custGeom>
            <a:avLst/>
            <a:gdLst>
              <a:gd name="T0" fmla="*/ 0 w 572"/>
              <a:gd name="T1" fmla="*/ 203 h 205"/>
              <a:gd name="T2" fmla="*/ 18 w 572"/>
              <a:gd name="T3" fmla="*/ 184 h 205"/>
              <a:gd name="T4" fmla="*/ 146 w 572"/>
              <a:gd name="T5" fmla="*/ 125 h 205"/>
              <a:gd name="T6" fmla="*/ 257 w 572"/>
              <a:gd name="T7" fmla="*/ 143 h 205"/>
              <a:gd name="T8" fmla="*/ 287 w 572"/>
              <a:gd name="T9" fmla="*/ 121 h 205"/>
              <a:gd name="T10" fmla="*/ 322 w 572"/>
              <a:gd name="T11" fmla="*/ 53 h 205"/>
              <a:gd name="T12" fmla="*/ 473 w 572"/>
              <a:gd name="T13" fmla="*/ 0 h 205"/>
              <a:gd name="T14" fmla="*/ 499 w 572"/>
              <a:gd name="T15" fmla="*/ 91 h 205"/>
              <a:gd name="T16" fmla="*/ 571 w 572"/>
              <a:gd name="T17" fmla="*/ 109 h 205"/>
              <a:gd name="T18" fmla="*/ 535 w 572"/>
              <a:gd name="T19" fmla="*/ 152 h 205"/>
              <a:gd name="T20" fmla="*/ 559 w 572"/>
              <a:gd name="T21" fmla="*/ 204 h 205"/>
              <a:gd name="T22" fmla="*/ 0 w 572"/>
              <a:gd name="T23" fmla="*/ 203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2"/>
              <a:gd name="T37" fmla="*/ 0 h 205"/>
              <a:gd name="T38" fmla="*/ 572 w 572"/>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2" h="205">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299" name="Freeform 81"/>
          <p:cNvSpPr>
            <a:spLocks/>
          </p:cNvSpPr>
          <p:nvPr/>
        </p:nvSpPr>
        <p:spPr bwMode="auto">
          <a:xfrm>
            <a:off x="5108026" y="2800639"/>
            <a:ext cx="799665" cy="422275"/>
          </a:xfrm>
          <a:custGeom>
            <a:avLst/>
            <a:gdLst>
              <a:gd name="T0" fmla="*/ 0 w 493"/>
              <a:gd name="T1" fmla="*/ 266 h 267"/>
              <a:gd name="T2" fmla="*/ 28 w 493"/>
              <a:gd name="T3" fmla="*/ 196 h 267"/>
              <a:gd name="T4" fmla="*/ 93 w 493"/>
              <a:gd name="T5" fmla="*/ 153 h 267"/>
              <a:gd name="T6" fmla="*/ 228 w 493"/>
              <a:gd name="T7" fmla="*/ 125 h 267"/>
              <a:gd name="T8" fmla="*/ 310 w 493"/>
              <a:gd name="T9" fmla="*/ 18 h 267"/>
              <a:gd name="T10" fmla="*/ 310 w 493"/>
              <a:gd name="T11" fmla="*/ 0 h 267"/>
              <a:gd name="T12" fmla="*/ 401 w 493"/>
              <a:gd name="T13" fmla="*/ 73 h 267"/>
              <a:gd name="T14" fmla="*/ 438 w 493"/>
              <a:gd name="T15" fmla="*/ 61 h 267"/>
              <a:gd name="T16" fmla="*/ 460 w 493"/>
              <a:gd name="T17" fmla="*/ 83 h 267"/>
              <a:gd name="T18" fmla="*/ 492 w 493"/>
              <a:gd name="T19" fmla="*/ 169 h 267"/>
              <a:gd name="T20" fmla="*/ 366 w 493"/>
              <a:gd name="T21" fmla="*/ 228 h 267"/>
              <a:gd name="T22" fmla="*/ 348 w 493"/>
              <a:gd name="T23" fmla="*/ 248 h 267"/>
              <a:gd name="T24" fmla="*/ 103 w 493"/>
              <a:gd name="T25" fmla="*/ 248 h 267"/>
              <a:gd name="T26" fmla="*/ 103 w 493"/>
              <a:gd name="T27" fmla="*/ 266 h 267"/>
              <a:gd name="T28" fmla="*/ 0 w 493"/>
              <a:gd name="T29" fmla="*/ 266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267"/>
              <a:gd name="T47" fmla="*/ 493 w 493"/>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267">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0" name="Freeform 82"/>
          <p:cNvSpPr>
            <a:spLocks/>
          </p:cNvSpPr>
          <p:nvPr/>
        </p:nvSpPr>
        <p:spPr bwMode="auto">
          <a:xfrm>
            <a:off x="4539501" y="3197225"/>
            <a:ext cx="554777" cy="484188"/>
          </a:xfrm>
          <a:custGeom>
            <a:avLst/>
            <a:gdLst>
              <a:gd name="T0" fmla="*/ 0 w 340"/>
              <a:gd name="T1" fmla="*/ 0 h 304"/>
              <a:gd name="T2" fmla="*/ 306 w 340"/>
              <a:gd name="T3" fmla="*/ 0 h 304"/>
              <a:gd name="T4" fmla="*/ 294 w 340"/>
              <a:gd name="T5" fmla="*/ 40 h 304"/>
              <a:gd name="T6" fmla="*/ 339 w 340"/>
              <a:gd name="T7" fmla="*/ 42 h 304"/>
              <a:gd name="T8" fmla="*/ 296 w 340"/>
              <a:gd name="T9" fmla="*/ 147 h 304"/>
              <a:gd name="T10" fmla="*/ 252 w 340"/>
              <a:gd name="T11" fmla="*/ 203 h 304"/>
              <a:gd name="T12" fmla="*/ 222 w 340"/>
              <a:gd name="T13" fmla="*/ 303 h 304"/>
              <a:gd name="T14" fmla="*/ 45 w 340"/>
              <a:gd name="T15" fmla="*/ 303 h 304"/>
              <a:gd name="T16" fmla="*/ 45 w 340"/>
              <a:gd name="T17" fmla="*/ 257 h 304"/>
              <a:gd name="T18" fmla="*/ 12 w 340"/>
              <a:gd name="T19" fmla="*/ 249 h 304"/>
              <a:gd name="T20" fmla="*/ 12 w 340"/>
              <a:gd name="T21" fmla="*/ 62 h 304"/>
              <a:gd name="T22" fmla="*/ 0 w 340"/>
              <a:gd name="T23" fmla="*/ 0 h 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
              <a:gd name="T37" fmla="*/ 0 h 304"/>
              <a:gd name="T38" fmla="*/ 340 w 340"/>
              <a:gd name="T39" fmla="*/ 304 h 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 h="304">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1" name="Freeform 83"/>
          <p:cNvSpPr>
            <a:spLocks/>
          </p:cNvSpPr>
          <p:nvPr/>
        </p:nvSpPr>
        <p:spPr bwMode="auto">
          <a:xfrm>
            <a:off x="5029420" y="3192463"/>
            <a:ext cx="938737" cy="234950"/>
          </a:xfrm>
          <a:custGeom>
            <a:avLst/>
            <a:gdLst>
              <a:gd name="T0" fmla="*/ 51 w 576"/>
              <a:gd name="T1" fmla="*/ 16 h 148"/>
              <a:gd name="T2" fmla="*/ 151 w 576"/>
              <a:gd name="T3" fmla="*/ 16 h 148"/>
              <a:gd name="T4" fmla="*/ 151 w 576"/>
              <a:gd name="T5" fmla="*/ 0 h 148"/>
              <a:gd name="T6" fmla="*/ 575 w 576"/>
              <a:gd name="T7" fmla="*/ 0 h 148"/>
              <a:gd name="T8" fmla="*/ 567 w 576"/>
              <a:gd name="T9" fmla="*/ 32 h 148"/>
              <a:gd name="T10" fmla="*/ 397 w 576"/>
              <a:gd name="T11" fmla="*/ 105 h 148"/>
              <a:gd name="T12" fmla="*/ 381 w 576"/>
              <a:gd name="T13" fmla="*/ 147 h 148"/>
              <a:gd name="T14" fmla="*/ 0 w 576"/>
              <a:gd name="T15" fmla="*/ 147 h 148"/>
              <a:gd name="T16" fmla="*/ 51 w 576"/>
              <a:gd name="T17" fmla="*/ 1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148"/>
              <a:gd name="T29" fmla="*/ 576 w 576"/>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148">
                <a:moveTo>
                  <a:pt x="51" y="16"/>
                </a:moveTo>
                <a:lnTo>
                  <a:pt x="151" y="16"/>
                </a:lnTo>
                <a:lnTo>
                  <a:pt x="151" y="0"/>
                </a:lnTo>
                <a:lnTo>
                  <a:pt x="575" y="0"/>
                </a:lnTo>
                <a:lnTo>
                  <a:pt x="567" y="32"/>
                </a:lnTo>
                <a:lnTo>
                  <a:pt x="397" y="105"/>
                </a:lnTo>
                <a:lnTo>
                  <a:pt x="381" y="147"/>
                </a:lnTo>
                <a:lnTo>
                  <a:pt x="0" y="147"/>
                </a:lnTo>
                <a:lnTo>
                  <a:pt x="51" y="16"/>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2" name="Freeform 84"/>
          <p:cNvSpPr>
            <a:spLocks/>
          </p:cNvSpPr>
          <p:nvPr/>
        </p:nvSpPr>
        <p:spPr bwMode="auto">
          <a:xfrm>
            <a:off x="5649199" y="3194050"/>
            <a:ext cx="981063" cy="376238"/>
          </a:xfrm>
          <a:custGeom>
            <a:avLst/>
            <a:gdLst>
              <a:gd name="T0" fmla="*/ 194 w 602"/>
              <a:gd name="T1" fmla="*/ 0 h 235"/>
              <a:gd name="T2" fmla="*/ 575 w 602"/>
              <a:gd name="T3" fmla="*/ 0 h 235"/>
              <a:gd name="T4" fmla="*/ 601 w 602"/>
              <a:gd name="T5" fmla="*/ 72 h 235"/>
              <a:gd name="T6" fmla="*/ 535 w 602"/>
              <a:gd name="T7" fmla="*/ 143 h 235"/>
              <a:gd name="T8" fmla="*/ 440 w 602"/>
              <a:gd name="T9" fmla="*/ 173 h 235"/>
              <a:gd name="T10" fmla="*/ 402 w 602"/>
              <a:gd name="T11" fmla="*/ 234 h 235"/>
              <a:gd name="T12" fmla="*/ 309 w 602"/>
              <a:gd name="T13" fmla="*/ 133 h 235"/>
              <a:gd name="T14" fmla="*/ 235 w 602"/>
              <a:gd name="T15" fmla="*/ 133 h 235"/>
              <a:gd name="T16" fmla="*/ 222 w 602"/>
              <a:gd name="T17" fmla="*/ 113 h 235"/>
              <a:gd name="T18" fmla="*/ 122 w 602"/>
              <a:gd name="T19" fmla="*/ 113 h 235"/>
              <a:gd name="T20" fmla="*/ 85 w 602"/>
              <a:gd name="T21" fmla="*/ 147 h 235"/>
              <a:gd name="T22" fmla="*/ 0 w 602"/>
              <a:gd name="T23" fmla="*/ 147 h 235"/>
              <a:gd name="T24" fmla="*/ 16 w 602"/>
              <a:gd name="T25" fmla="*/ 104 h 235"/>
              <a:gd name="T26" fmla="*/ 186 w 602"/>
              <a:gd name="T27" fmla="*/ 34 h 235"/>
              <a:gd name="T28" fmla="*/ 194 w 602"/>
              <a:gd name="T29" fmla="*/ 0 h 2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2"/>
              <a:gd name="T46" fmla="*/ 0 h 235"/>
              <a:gd name="T47" fmla="*/ 602 w 602"/>
              <a:gd name="T48" fmla="*/ 235 h 2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2" h="235">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3" name="Freeform 85"/>
          <p:cNvSpPr>
            <a:spLocks/>
          </p:cNvSpPr>
          <p:nvPr/>
        </p:nvSpPr>
        <p:spPr bwMode="auto">
          <a:xfrm>
            <a:off x="5769989" y="3375025"/>
            <a:ext cx="536637" cy="452438"/>
          </a:xfrm>
          <a:custGeom>
            <a:avLst/>
            <a:gdLst>
              <a:gd name="T0" fmla="*/ 13 w 328"/>
              <a:gd name="T1" fmla="*/ 34 h 284"/>
              <a:gd name="T2" fmla="*/ 47 w 328"/>
              <a:gd name="T3" fmla="*/ 0 h 284"/>
              <a:gd name="T4" fmla="*/ 147 w 328"/>
              <a:gd name="T5" fmla="*/ 0 h 284"/>
              <a:gd name="T6" fmla="*/ 158 w 328"/>
              <a:gd name="T7" fmla="*/ 20 h 284"/>
              <a:gd name="T8" fmla="*/ 234 w 328"/>
              <a:gd name="T9" fmla="*/ 20 h 284"/>
              <a:gd name="T10" fmla="*/ 327 w 328"/>
              <a:gd name="T11" fmla="*/ 121 h 284"/>
              <a:gd name="T12" fmla="*/ 242 w 328"/>
              <a:gd name="T13" fmla="*/ 210 h 284"/>
              <a:gd name="T14" fmla="*/ 178 w 328"/>
              <a:gd name="T15" fmla="*/ 232 h 284"/>
              <a:gd name="T16" fmla="*/ 170 w 328"/>
              <a:gd name="T17" fmla="*/ 283 h 284"/>
              <a:gd name="T18" fmla="*/ 137 w 328"/>
              <a:gd name="T19" fmla="*/ 224 h 284"/>
              <a:gd name="T20" fmla="*/ 0 w 328"/>
              <a:gd name="T21" fmla="*/ 62 h 284"/>
              <a:gd name="T22" fmla="*/ 13 w 328"/>
              <a:gd name="T23" fmla="*/ 34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8"/>
              <a:gd name="T37" fmla="*/ 0 h 284"/>
              <a:gd name="T38" fmla="*/ 328 w 328"/>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8" h="284">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4" name="Freeform 86"/>
          <p:cNvSpPr>
            <a:spLocks/>
          </p:cNvSpPr>
          <p:nvPr/>
        </p:nvSpPr>
        <p:spPr bwMode="auto">
          <a:xfrm>
            <a:off x="5534168" y="3427419"/>
            <a:ext cx="513963" cy="568325"/>
          </a:xfrm>
          <a:custGeom>
            <a:avLst/>
            <a:gdLst>
              <a:gd name="T0" fmla="*/ 0 w 317"/>
              <a:gd name="T1" fmla="*/ 0 h 356"/>
              <a:gd name="T2" fmla="*/ 159 w 317"/>
              <a:gd name="T3" fmla="*/ 0 h 356"/>
              <a:gd name="T4" fmla="*/ 146 w 317"/>
              <a:gd name="T5" fmla="*/ 28 h 356"/>
              <a:gd name="T6" fmla="*/ 283 w 317"/>
              <a:gd name="T7" fmla="*/ 190 h 356"/>
              <a:gd name="T8" fmla="*/ 316 w 317"/>
              <a:gd name="T9" fmla="*/ 249 h 356"/>
              <a:gd name="T10" fmla="*/ 275 w 317"/>
              <a:gd name="T11" fmla="*/ 355 h 356"/>
              <a:gd name="T12" fmla="*/ 57 w 317"/>
              <a:gd name="T13" fmla="*/ 355 h 356"/>
              <a:gd name="T14" fmla="*/ 35 w 317"/>
              <a:gd name="T15" fmla="*/ 311 h 356"/>
              <a:gd name="T16" fmla="*/ 23 w 317"/>
              <a:gd name="T17" fmla="*/ 255 h 356"/>
              <a:gd name="T18" fmla="*/ 45 w 317"/>
              <a:gd name="T19" fmla="*/ 224 h 356"/>
              <a:gd name="T20" fmla="*/ 0 w 317"/>
              <a:gd name="T21" fmla="*/ 0 h 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7"/>
              <a:gd name="T34" fmla="*/ 0 h 356"/>
              <a:gd name="T35" fmla="*/ 317 w 317"/>
              <a:gd name="T36" fmla="*/ 356 h 3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7" h="356">
                <a:moveTo>
                  <a:pt x="0" y="0"/>
                </a:moveTo>
                <a:lnTo>
                  <a:pt x="159" y="0"/>
                </a:lnTo>
                <a:lnTo>
                  <a:pt x="146" y="28"/>
                </a:lnTo>
                <a:lnTo>
                  <a:pt x="283" y="190"/>
                </a:lnTo>
                <a:lnTo>
                  <a:pt x="316" y="249"/>
                </a:lnTo>
                <a:lnTo>
                  <a:pt x="275" y="355"/>
                </a:lnTo>
                <a:lnTo>
                  <a:pt x="57" y="355"/>
                </a:lnTo>
                <a:lnTo>
                  <a:pt x="35" y="311"/>
                </a:lnTo>
                <a:lnTo>
                  <a:pt x="23" y="255"/>
                </a:lnTo>
                <a:lnTo>
                  <a:pt x="45" y="224"/>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5" name="Freeform 87"/>
          <p:cNvSpPr>
            <a:spLocks/>
          </p:cNvSpPr>
          <p:nvPr/>
        </p:nvSpPr>
        <p:spPr bwMode="auto">
          <a:xfrm>
            <a:off x="5191022" y="3427413"/>
            <a:ext cx="417217" cy="593725"/>
          </a:xfrm>
          <a:custGeom>
            <a:avLst/>
            <a:gdLst>
              <a:gd name="T0" fmla="*/ 52 w 256"/>
              <a:gd name="T1" fmla="*/ 0 h 372"/>
              <a:gd name="T2" fmla="*/ 212 w 256"/>
              <a:gd name="T3" fmla="*/ 0 h 372"/>
              <a:gd name="T4" fmla="*/ 255 w 256"/>
              <a:gd name="T5" fmla="*/ 227 h 372"/>
              <a:gd name="T6" fmla="*/ 234 w 256"/>
              <a:gd name="T7" fmla="*/ 257 h 372"/>
              <a:gd name="T8" fmla="*/ 244 w 256"/>
              <a:gd name="T9" fmla="*/ 310 h 372"/>
              <a:gd name="T10" fmla="*/ 66 w 256"/>
              <a:gd name="T11" fmla="*/ 310 h 372"/>
              <a:gd name="T12" fmla="*/ 63 w 256"/>
              <a:gd name="T13" fmla="*/ 362 h 372"/>
              <a:gd name="T14" fmla="*/ 0 w 256"/>
              <a:gd name="T15" fmla="*/ 371 h 372"/>
              <a:gd name="T16" fmla="*/ 2 w 256"/>
              <a:gd name="T17" fmla="*/ 267 h 372"/>
              <a:gd name="T18" fmla="*/ 52 w 256"/>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372"/>
              <a:gd name="T32" fmla="*/ 256 w 256"/>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372">
                <a:moveTo>
                  <a:pt x="52" y="0"/>
                </a:moveTo>
                <a:lnTo>
                  <a:pt x="212" y="0"/>
                </a:lnTo>
                <a:lnTo>
                  <a:pt x="255" y="227"/>
                </a:lnTo>
                <a:lnTo>
                  <a:pt x="234" y="257"/>
                </a:lnTo>
                <a:lnTo>
                  <a:pt x="244" y="310"/>
                </a:lnTo>
                <a:lnTo>
                  <a:pt x="66" y="310"/>
                </a:lnTo>
                <a:lnTo>
                  <a:pt x="63" y="362"/>
                </a:lnTo>
                <a:lnTo>
                  <a:pt x="0" y="371"/>
                </a:lnTo>
                <a:lnTo>
                  <a:pt x="2" y="267"/>
                </a:lnTo>
                <a:lnTo>
                  <a:pt x="52"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6" name="Freeform 88"/>
          <p:cNvSpPr>
            <a:spLocks/>
          </p:cNvSpPr>
          <p:nvPr/>
        </p:nvSpPr>
        <p:spPr bwMode="auto">
          <a:xfrm>
            <a:off x="4905465" y="3427413"/>
            <a:ext cx="370355" cy="639762"/>
          </a:xfrm>
          <a:custGeom>
            <a:avLst/>
            <a:gdLst>
              <a:gd name="T0" fmla="*/ 76 w 228"/>
              <a:gd name="T1" fmla="*/ 0 h 402"/>
              <a:gd name="T2" fmla="*/ 227 w 228"/>
              <a:gd name="T3" fmla="*/ 0 h 402"/>
              <a:gd name="T4" fmla="*/ 178 w 228"/>
              <a:gd name="T5" fmla="*/ 267 h 402"/>
              <a:gd name="T6" fmla="*/ 176 w 228"/>
              <a:gd name="T7" fmla="*/ 371 h 402"/>
              <a:gd name="T8" fmla="*/ 129 w 228"/>
              <a:gd name="T9" fmla="*/ 401 h 402"/>
              <a:gd name="T10" fmla="*/ 105 w 228"/>
              <a:gd name="T11" fmla="*/ 332 h 402"/>
              <a:gd name="T12" fmla="*/ 0 w 228"/>
              <a:gd name="T13" fmla="*/ 332 h 402"/>
              <a:gd name="T14" fmla="*/ 33 w 228"/>
              <a:gd name="T15" fmla="*/ 217 h 402"/>
              <a:gd name="T16" fmla="*/ 1 w 228"/>
              <a:gd name="T17" fmla="*/ 157 h 402"/>
              <a:gd name="T18" fmla="*/ 31 w 228"/>
              <a:gd name="T19" fmla="*/ 60 h 402"/>
              <a:gd name="T20" fmla="*/ 76 w 228"/>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
              <a:gd name="T34" fmla="*/ 0 h 402"/>
              <a:gd name="T35" fmla="*/ 228 w 228"/>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 h="402">
                <a:moveTo>
                  <a:pt x="76" y="0"/>
                </a:moveTo>
                <a:lnTo>
                  <a:pt x="227" y="0"/>
                </a:lnTo>
                <a:lnTo>
                  <a:pt x="178" y="267"/>
                </a:lnTo>
                <a:lnTo>
                  <a:pt x="176" y="371"/>
                </a:lnTo>
                <a:lnTo>
                  <a:pt x="129" y="401"/>
                </a:lnTo>
                <a:lnTo>
                  <a:pt x="105" y="332"/>
                </a:lnTo>
                <a:lnTo>
                  <a:pt x="0" y="332"/>
                </a:lnTo>
                <a:lnTo>
                  <a:pt x="33" y="217"/>
                </a:lnTo>
                <a:lnTo>
                  <a:pt x="1" y="157"/>
                </a:lnTo>
                <a:lnTo>
                  <a:pt x="31" y="60"/>
                </a:lnTo>
                <a:lnTo>
                  <a:pt x="76"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7" name="Freeform 89"/>
          <p:cNvSpPr>
            <a:spLocks/>
          </p:cNvSpPr>
          <p:nvPr/>
        </p:nvSpPr>
        <p:spPr bwMode="auto">
          <a:xfrm>
            <a:off x="5295329" y="3922713"/>
            <a:ext cx="890364" cy="760412"/>
          </a:xfrm>
          <a:custGeom>
            <a:avLst/>
            <a:gdLst>
              <a:gd name="T0" fmla="*/ 2 w 548"/>
              <a:gd name="T1" fmla="*/ 0 h 479"/>
              <a:gd name="T2" fmla="*/ 182 w 548"/>
              <a:gd name="T3" fmla="*/ 0 h 479"/>
              <a:gd name="T4" fmla="*/ 206 w 548"/>
              <a:gd name="T5" fmla="*/ 48 h 479"/>
              <a:gd name="T6" fmla="*/ 424 w 548"/>
              <a:gd name="T7" fmla="*/ 48 h 479"/>
              <a:gd name="T8" fmla="*/ 430 w 548"/>
              <a:gd name="T9" fmla="*/ 90 h 479"/>
              <a:gd name="T10" fmla="*/ 507 w 548"/>
              <a:gd name="T11" fmla="*/ 229 h 479"/>
              <a:gd name="T12" fmla="*/ 537 w 548"/>
              <a:gd name="T13" fmla="*/ 330 h 479"/>
              <a:gd name="T14" fmla="*/ 547 w 548"/>
              <a:gd name="T15" fmla="*/ 400 h 479"/>
              <a:gd name="T16" fmla="*/ 471 w 548"/>
              <a:gd name="T17" fmla="*/ 472 h 479"/>
              <a:gd name="T18" fmla="*/ 408 w 548"/>
              <a:gd name="T19" fmla="*/ 478 h 479"/>
              <a:gd name="T20" fmla="*/ 390 w 548"/>
              <a:gd name="T21" fmla="*/ 332 h 479"/>
              <a:gd name="T22" fmla="*/ 370 w 548"/>
              <a:gd name="T23" fmla="*/ 334 h 479"/>
              <a:gd name="T24" fmla="*/ 308 w 548"/>
              <a:gd name="T25" fmla="*/ 246 h 479"/>
              <a:gd name="T26" fmla="*/ 322 w 548"/>
              <a:gd name="T27" fmla="*/ 173 h 479"/>
              <a:gd name="T28" fmla="*/ 252 w 548"/>
              <a:gd name="T29" fmla="*/ 94 h 479"/>
              <a:gd name="T30" fmla="*/ 160 w 548"/>
              <a:gd name="T31" fmla="*/ 117 h 479"/>
              <a:gd name="T32" fmla="*/ 89 w 548"/>
              <a:gd name="T33" fmla="*/ 54 h 479"/>
              <a:gd name="T34" fmla="*/ 0 w 548"/>
              <a:gd name="T35" fmla="*/ 52 h 479"/>
              <a:gd name="T36" fmla="*/ 2 w 548"/>
              <a:gd name="T37" fmla="*/ 0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8"/>
              <a:gd name="T58" fmla="*/ 0 h 479"/>
              <a:gd name="T59" fmla="*/ 548 w 548"/>
              <a:gd name="T60" fmla="*/ 479 h 4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8" h="479">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8" name="Freeform 90"/>
          <p:cNvSpPr>
            <a:spLocks/>
          </p:cNvSpPr>
          <p:nvPr/>
        </p:nvSpPr>
        <p:spPr bwMode="auto">
          <a:xfrm>
            <a:off x="4613570" y="3667125"/>
            <a:ext cx="544196" cy="514350"/>
          </a:xfrm>
          <a:custGeom>
            <a:avLst/>
            <a:gdLst>
              <a:gd name="T0" fmla="*/ 3 w 335"/>
              <a:gd name="T1" fmla="*/ 0 h 323"/>
              <a:gd name="T2" fmla="*/ 182 w 335"/>
              <a:gd name="T3" fmla="*/ 0 h 323"/>
              <a:gd name="T4" fmla="*/ 213 w 335"/>
              <a:gd name="T5" fmla="*/ 62 h 323"/>
              <a:gd name="T6" fmla="*/ 180 w 335"/>
              <a:gd name="T7" fmla="*/ 178 h 323"/>
              <a:gd name="T8" fmla="*/ 285 w 335"/>
              <a:gd name="T9" fmla="*/ 178 h 323"/>
              <a:gd name="T10" fmla="*/ 309 w 335"/>
              <a:gd name="T11" fmla="*/ 249 h 323"/>
              <a:gd name="T12" fmla="*/ 334 w 335"/>
              <a:gd name="T13" fmla="*/ 322 h 323"/>
              <a:gd name="T14" fmla="*/ 193 w 335"/>
              <a:gd name="T15" fmla="*/ 314 h 323"/>
              <a:gd name="T16" fmla="*/ 23 w 335"/>
              <a:gd name="T17" fmla="*/ 250 h 323"/>
              <a:gd name="T18" fmla="*/ 43 w 335"/>
              <a:gd name="T19" fmla="*/ 200 h 323"/>
              <a:gd name="T20" fmla="*/ 0 w 335"/>
              <a:gd name="T21" fmla="*/ 99 h 323"/>
              <a:gd name="T22" fmla="*/ 3 w 335"/>
              <a:gd name="T23" fmla="*/ 0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5"/>
              <a:gd name="T37" fmla="*/ 0 h 323"/>
              <a:gd name="T38" fmla="*/ 335 w 335"/>
              <a:gd name="T39" fmla="*/ 323 h 3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5" h="323">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09" name="Freeform 91"/>
          <p:cNvSpPr>
            <a:spLocks/>
          </p:cNvSpPr>
          <p:nvPr/>
        </p:nvSpPr>
        <p:spPr bwMode="auto">
          <a:xfrm>
            <a:off x="2438444" y="2452977"/>
            <a:ext cx="545707" cy="676275"/>
          </a:xfrm>
          <a:custGeom>
            <a:avLst/>
            <a:gdLst>
              <a:gd name="T0" fmla="*/ 195 w 333"/>
              <a:gd name="T1" fmla="*/ 81 h 427"/>
              <a:gd name="T2" fmla="*/ 332 w 333"/>
              <a:gd name="T3" fmla="*/ 81 h 427"/>
              <a:gd name="T4" fmla="*/ 332 w 333"/>
              <a:gd name="T5" fmla="*/ 426 h 427"/>
              <a:gd name="T6" fmla="*/ 0 w 333"/>
              <a:gd name="T7" fmla="*/ 426 h 427"/>
              <a:gd name="T8" fmla="*/ 0 w 333"/>
              <a:gd name="T9" fmla="*/ 0 h 427"/>
              <a:gd name="T10" fmla="*/ 195 w 333"/>
              <a:gd name="T11" fmla="*/ 0 h 427"/>
              <a:gd name="T12" fmla="*/ 195 w 333"/>
              <a:gd name="T13" fmla="*/ 81 h 427"/>
              <a:gd name="T14" fmla="*/ 0 60000 65536"/>
              <a:gd name="T15" fmla="*/ 0 60000 65536"/>
              <a:gd name="T16" fmla="*/ 0 60000 65536"/>
              <a:gd name="T17" fmla="*/ 0 60000 65536"/>
              <a:gd name="T18" fmla="*/ 0 60000 65536"/>
              <a:gd name="T19" fmla="*/ 0 60000 65536"/>
              <a:gd name="T20" fmla="*/ 0 60000 65536"/>
              <a:gd name="T21" fmla="*/ 0 w 333"/>
              <a:gd name="T22" fmla="*/ 0 h 427"/>
              <a:gd name="T23" fmla="*/ 333 w 333"/>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427">
                <a:moveTo>
                  <a:pt x="195" y="81"/>
                </a:moveTo>
                <a:lnTo>
                  <a:pt x="332" y="81"/>
                </a:lnTo>
                <a:lnTo>
                  <a:pt x="332" y="426"/>
                </a:lnTo>
                <a:lnTo>
                  <a:pt x="0" y="426"/>
                </a:lnTo>
                <a:lnTo>
                  <a:pt x="0" y="0"/>
                </a:lnTo>
                <a:lnTo>
                  <a:pt x="195" y="0"/>
                </a:lnTo>
                <a:lnTo>
                  <a:pt x="195" y="81"/>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0" name="Freeform 92"/>
          <p:cNvSpPr>
            <a:spLocks/>
          </p:cNvSpPr>
          <p:nvPr/>
        </p:nvSpPr>
        <p:spPr bwMode="auto">
          <a:xfrm>
            <a:off x="1325866" y="1449388"/>
            <a:ext cx="783037" cy="476250"/>
          </a:xfrm>
          <a:custGeom>
            <a:avLst/>
            <a:gdLst>
              <a:gd name="T0" fmla="*/ 107 w 480"/>
              <a:gd name="T1" fmla="*/ 0 h 299"/>
              <a:gd name="T2" fmla="*/ 125 w 480"/>
              <a:gd name="T3" fmla="*/ 88 h 299"/>
              <a:gd name="T4" fmla="*/ 115 w 480"/>
              <a:gd name="T5" fmla="*/ 108 h 299"/>
              <a:gd name="T6" fmla="*/ 0 w 480"/>
              <a:gd name="T7" fmla="*/ 90 h 299"/>
              <a:gd name="T8" fmla="*/ 36 w 480"/>
              <a:gd name="T9" fmla="*/ 247 h 299"/>
              <a:gd name="T10" fmla="*/ 90 w 480"/>
              <a:gd name="T11" fmla="*/ 251 h 299"/>
              <a:gd name="T12" fmla="*/ 101 w 480"/>
              <a:gd name="T13" fmla="*/ 298 h 299"/>
              <a:gd name="T14" fmla="*/ 320 w 480"/>
              <a:gd name="T15" fmla="*/ 255 h 299"/>
              <a:gd name="T16" fmla="*/ 479 w 480"/>
              <a:gd name="T17" fmla="*/ 255 h 299"/>
              <a:gd name="T18" fmla="*/ 479 w 480"/>
              <a:gd name="T19" fmla="*/ 2 h 299"/>
              <a:gd name="T20" fmla="*/ 107 w 480"/>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
              <a:gd name="T34" fmla="*/ 0 h 299"/>
              <a:gd name="T35" fmla="*/ 480 w 480"/>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 h="299">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1" name="Freeform 93"/>
          <p:cNvSpPr>
            <a:spLocks/>
          </p:cNvSpPr>
          <p:nvPr/>
        </p:nvSpPr>
        <p:spPr bwMode="auto">
          <a:xfrm>
            <a:off x="1330256" y="1841500"/>
            <a:ext cx="817806" cy="611188"/>
          </a:xfrm>
          <a:custGeom>
            <a:avLst/>
            <a:gdLst>
              <a:gd name="T0" fmla="*/ 32 w 502"/>
              <a:gd name="T1" fmla="*/ 0 h 382"/>
              <a:gd name="T2" fmla="*/ 88 w 502"/>
              <a:gd name="T3" fmla="*/ 2 h 382"/>
              <a:gd name="T4" fmla="*/ 101 w 502"/>
              <a:gd name="T5" fmla="*/ 51 h 382"/>
              <a:gd name="T6" fmla="*/ 314 w 502"/>
              <a:gd name="T7" fmla="*/ 8 h 382"/>
              <a:gd name="T8" fmla="*/ 477 w 502"/>
              <a:gd name="T9" fmla="*/ 8 h 382"/>
              <a:gd name="T10" fmla="*/ 501 w 502"/>
              <a:gd name="T11" fmla="*/ 47 h 382"/>
              <a:gd name="T12" fmla="*/ 467 w 502"/>
              <a:gd name="T13" fmla="*/ 190 h 382"/>
              <a:gd name="T14" fmla="*/ 489 w 502"/>
              <a:gd name="T15" fmla="*/ 196 h 382"/>
              <a:gd name="T16" fmla="*/ 489 w 502"/>
              <a:gd name="T17" fmla="*/ 381 h 382"/>
              <a:gd name="T18" fmla="*/ 14 w 502"/>
              <a:gd name="T19" fmla="*/ 381 h 382"/>
              <a:gd name="T20" fmla="*/ 0 w 502"/>
              <a:gd name="T21" fmla="*/ 299 h 382"/>
              <a:gd name="T22" fmla="*/ 32 w 502"/>
              <a:gd name="T23" fmla="*/ 0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2"/>
              <a:gd name="T37" fmla="*/ 0 h 382"/>
              <a:gd name="T38" fmla="*/ 502 w 502"/>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2" h="382">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2" name="Freeform 94"/>
          <p:cNvSpPr>
            <a:spLocks/>
          </p:cNvSpPr>
          <p:nvPr/>
        </p:nvSpPr>
        <p:spPr bwMode="auto">
          <a:xfrm>
            <a:off x="2090764" y="1452563"/>
            <a:ext cx="668151" cy="1000125"/>
          </a:xfrm>
          <a:custGeom>
            <a:avLst/>
            <a:gdLst>
              <a:gd name="T0" fmla="*/ 12 w 411"/>
              <a:gd name="T1" fmla="*/ 0 h 629"/>
              <a:gd name="T2" fmla="*/ 84 w 411"/>
              <a:gd name="T3" fmla="*/ 0 h 629"/>
              <a:gd name="T4" fmla="*/ 84 w 411"/>
              <a:gd name="T5" fmla="*/ 104 h 629"/>
              <a:gd name="T6" fmla="*/ 205 w 411"/>
              <a:gd name="T7" fmla="*/ 233 h 629"/>
              <a:gd name="T8" fmla="*/ 180 w 411"/>
              <a:gd name="T9" fmla="*/ 290 h 629"/>
              <a:gd name="T10" fmla="*/ 190 w 411"/>
              <a:gd name="T11" fmla="*/ 316 h 629"/>
              <a:gd name="T12" fmla="*/ 235 w 411"/>
              <a:gd name="T13" fmla="*/ 300 h 629"/>
              <a:gd name="T14" fmla="*/ 299 w 411"/>
              <a:gd name="T15" fmla="*/ 413 h 629"/>
              <a:gd name="T16" fmla="*/ 410 w 411"/>
              <a:gd name="T17" fmla="*/ 380 h 629"/>
              <a:gd name="T18" fmla="*/ 410 w 411"/>
              <a:gd name="T19" fmla="*/ 628 h 629"/>
              <a:gd name="T20" fmla="*/ 211 w 411"/>
              <a:gd name="T21" fmla="*/ 628 h 629"/>
              <a:gd name="T22" fmla="*/ 24 w 411"/>
              <a:gd name="T23" fmla="*/ 628 h 629"/>
              <a:gd name="T24" fmla="*/ 24 w 411"/>
              <a:gd name="T25" fmla="*/ 443 h 629"/>
              <a:gd name="T26" fmla="*/ 0 w 411"/>
              <a:gd name="T27" fmla="*/ 439 h 629"/>
              <a:gd name="T28" fmla="*/ 36 w 411"/>
              <a:gd name="T29" fmla="*/ 296 h 629"/>
              <a:gd name="T30" fmla="*/ 12 w 411"/>
              <a:gd name="T31" fmla="*/ 253 h 629"/>
              <a:gd name="T32" fmla="*/ 12 w 411"/>
              <a:gd name="T33" fmla="*/ 0 h 6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1"/>
              <a:gd name="T52" fmla="*/ 0 h 629"/>
              <a:gd name="T53" fmla="*/ 411 w 411"/>
              <a:gd name="T54" fmla="*/ 629 h 6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1" h="629">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3" name="Freeform 95"/>
          <p:cNvSpPr>
            <a:spLocks/>
          </p:cNvSpPr>
          <p:nvPr/>
        </p:nvSpPr>
        <p:spPr bwMode="auto">
          <a:xfrm>
            <a:off x="1325866" y="2446338"/>
            <a:ext cx="1132229" cy="1231900"/>
          </a:xfrm>
          <a:custGeom>
            <a:avLst/>
            <a:gdLst>
              <a:gd name="T0" fmla="*/ 16 w 694"/>
              <a:gd name="T1" fmla="*/ 0 h 773"/>
              <a:gd name="T2" fmla="*/ 298 w 694"/>
              <a:gd name="T3" fmla="*/ 0 h 773"/>
              <a:gd name="T4" fmla="*/ 298 w 694"/>
              <a:gd name="T5" fmla="*/ 263 h 773"/>
              <a:gd name="T6" fmla="*/ 661 w 694"/>
              <a:gd name="T7" fmla="*/ 625 h 773"/>
              <a:gd name="T8" fmla="*/ 693 w 694"/>
              <a:gd name="T9" fmla="*/ 667 h 773"/>
              <a:gd name="T10" fmla="*/ 677 w 694"/>
              <a:gd name="T11" fmla="*/ 772 h 773"/>
              <a:gd name="T12" fmla="*/ 495 w 694"/>
              <a:gd name="T13" fmla="*/ 772 h 773"/>
              <a:gd name="T14" fmla="*/ 334 w 694"/>
              <a:gd name="T15" fmla="*/ 642 h 773"/>
              <a:gd name="T16" fmla="*/ 277 w 694"/>
              <a:gd name="T17" fmla="*/ 642 h 773"/>
              <a:gd name="T18" fmla="*/ 140 w 694"/>
              <a:gd name="T19" fmla="*/ 400 h 773"/>
              <a:gd name="T20" fmla="*/ 44 w 694"/>
              <a:gd name="T21" fmla="*/ 251 h 773"/>
              <a:gd name="T22" fmla="*/ 56 w 694"/>
              <a:gd name="T23" fmla="*/ 194 h 773"/>
              <a:gd name="T24" fmla="*/ 0 w 694"/>
              <a:gd name="T25" fmla="*/ 118 h 773"/>
              <a:gd name="T26" fmla="*/ 16 w 694"/>
              <a:gd name="T27" fmla="*/ 0 h 7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4"/>
              <a:gd name="T43" fmla="*/ 0 h 773"/>
              <a:gd name="T44" fmla="*/ 694 w 694"/>
              <a:gd name="T45" fmla="*/ 773 h 7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4" h="773">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4" name="Rectangle 96"/>
          <p:cNvSpPr>
            <a:spLocks noChangeArrowheads="1"/>
          </p:cNvSpPr>
          <p:nvPr/>
        </p:nvSpPr>
        <p:spPr bwMode="auto">
          <a:xfrm>
            <a:off x="2241784" y="4745327"/>
            <a:ext cx="58954" cy="123825"/>
          </a:xfrm>
          <a:prstGeom prst="rect">
            <a:avLst/>
          </a:prstGeom>
          <a:solidFill>
            <a:srgbClr val="9F9F9F"/>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315" name="Freeform 97"/>
          <p:cNvSpPr>
            <a:spLocks/>
          </p:cNvSpPr>
          <p:nvPr/>
        </p:nvSpPr>
        <p:spPr bwMode="auto">
          <a:xfrm>
            <a:off x="2302251" y="4688177"/>
            <a:ext cx="27210" cy="187325"/>
          </a:xfrm>
          <a:custGeom>
            <a:avLst/>
            <a:gdLst>
              <a:gd name="T0" fmla="*/ 20 w 21"/>
              <a:gd name="T1" fmla="*/ 0 h 162"/>
              <a:gd name="T2" fmla="*/ 0 w 21"/>
              <a:gd name="T3" fmla="*/ 46 h 162"/>
              <a:gd name="T4" fmla="*/ 0 w 21"/>
              <a:gd name="T5" fmla="*/ 161 h 162"/>
              <a:gd name="T6" fmla="*/ 20 w 21"/>
              <a:gd name="T7" fmla="*/ 112 h 162"/>
              <a:gd name="T8" fmla="*/ 20 w 21"/>
              <a:gd name="T9" fmla="*/ 0 h 162"/>
              <a:gd name="T10" fmla="*/ 0 60000 65536"/>
              <a:gd name="T11" fmla="*/ 0 60000 65536"/>
              <a:gd name="T12" fmla="*/ 0 60000 65536"/>
              <a:gd name="T13" fmla="*/ 0 60000 65536"/>
              <a:gd name="T14" fmla="*/ 0 60000 65536"/>
              <a:gd name="T15" fmla="*/ 0 w 21"/>
              <a:gd name="T16" fmla="*/ 0 h 162"/>
              <a:gd name="T17" fmla="*/ 21 w 21"/>
              <a:gd name="T18" fmla="*/ 162 h 162"/>
            </a:gdLst>
            <a:ahLst/>
            <a:cxnLst>
              <a:cxn ang="T10">
                <a:pos x="T0" y="T1"/>
              </a:cxn>
              <a:cxn ang="T11">
                <a:pos x="T2" y="T3"/>
              </a:cxn>
              <a:cxn ang="T12">
                <a:pos x="T4" y="T5"/>
              </a:cxn>
              <a:cxn ang="T13">
                <a:pos x="T6" y="T7"/>
              </a:cxn>
              <a:cxn ang="T14">
                <a:pos x="T8" y="T9"/>
              </a:cxn>
            </a:cxnLst>
            <a:rect l="T15" t="T16" r="T17" b="T18"/>
            <a:pathLst>
              <a:path w="21" h="162">
                <a:moveTo>
                  <a:pt x="20" y="0"/>
                </a:moveTo>
                <a:lnTo>
                  <a:pt x="0" y="46"/>
                </a:lnTo>
                <a:lnTo>
                  <a:pt x="0" y="161"/>
                </a:lnTo>
                <a:lnTo>
                  <a:pt x="20" y="112"/>
                </a:lnTo>
                <a:lnTo>
                  <a:pt x="2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6" name="Freeform 98"/>
          <p:cNvSpPr>
            <a:spLocks/>
          </p:cNvSpPr>
          <p:nvPr/>
        </p:nvSpPr>
        <p:spPr bwMode="auto">
          <a:xfrm>
            <a:off x="2367251" y="4664075"/>
            <a:ext cx="68025" cy="158750"/>
          </a:xfrm>
          <a:custGeom>
            <a:avLst/>
            <a:gdLst>
              <a:gd name="T0" fmla="*/ 0 w 30"/>
              <a:gd name="T1" fmla="*/ 0 h 138"/>
              <a:gd name="T2" fmla="*/ 29 w 30"/>
              <a:gd name="T3" fmla="*/ 23 h 138"/>
              <a:gd name="T4" fmla="*/ 29 w 30"/>
              <a:gd name="T5" fmla="*/ 137 h 138"/>
              <a:gd name="T6" fmla="*/ 0 w 30"/>
              <a:gd name="T7" fmla="*/ 116 h 138"/>
              <a:gd name="T8" fmla="*/ 0 w 30"/>
              <a:gd name="T9" fmla="*/ 0 h 138"/>
              <a:gd name="T10" fmla="*/ 0 60000 65536"/>
              <a:gd name="T11" fmla="*/ 0 60000 65536"/>
              <a:gd name="T12" fmla="*/ 0 60000 65536"/>
              <a:gd name="T13" fmla="*/ 0 60000 65536"/>
              <a:gd name="T14" fmla="*/ 0 60000 65536"/>
              <a:gd name="T15" fmla="*/ 0 w 30"/>
              <a:gd name="T16" fmla="*/ 0 h 138"/>
              <a:gd name="T17" fmla="*/ 30 w 30"/>
              <a:gd name="T18" fmla="*/ 138 h 138"/>
            </a:gdLst>
            <a:ahLst/>
            <a:cxnLst>
              <a:cxn ang="T10">
                <a:pos x="T0" y="T1"/>
              </a:cxn>
              <a:cxn ang="T11">
                <a:pos x="T2" y="T3"/>
              </a:cxn>
              <a:cxn ang="T12">
                <a:pos x="T4" y="T5"/>
              </a:cxn>
              <a:cxn ang="T13">
                <a:pos x="T6" y="T7"/>
              </a:cxn>
              <a:cxn ang="T14">
                <a:pos x="T8" y="T9"/>
              </a:cxn>
            </a:cxnLst>
            <a:rect l="T15" t="T16" r="T17" b="T18"/>
            <a:pathLst>
              <a:path w="30" h="138">
                <a:moveTo>
                  <a:pt x="0" y="0"/>
                </a:moveTo>
                <a:lnTo>
                  <a:pt x="29" y="23"/>
                </a:lnTo>
                <a:lnTo>
                  <a:pt x="29" y="137"/>
                </a:lnTo>
                <a:lnTo>
                  <a:pt x="0" y="116"/>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7" name="Freeform 99"/>
          <p:cNvSpPr>
            <a:spLocks/>
          </p:cNvSpPr>
          <p:nvPr/>
        </p:nvSpPr>
        <p:spPr bwMode="auto">
          <a:xfrm>
            <a:off x="2435283" y="4691352"/>
            <a:ext cx="69536" cy="141287"/>
          </a:xfrm>
          <a:custGeom>
            <a:avLst/>
            <a:gdLst>
              <a:gd name="T0" fmla="*/ 0 w 36"/>
              <a:gd name="T1" fmla="*/ 0 h 122"/>
              <a:gd name="T2" fmla="*/ 35 w 36"/>
              <a:gd name="T3" fmla="*/ 7 h 122"/>
              <a:gd name="T4" fmla="*/ 35 w 36"/>
              <a:gd name="T5" fmla="*/ 121 h 122"/>
              <a:gd name="T6" fmla="*/ 0 w 36"/>
              <a:gd name="T7" fmla="*/ 113 h 122"/>
              <a:gd name="T8" fmla="*/ 0 w 36"/>
              <a:gd name="T9" fmla="*/ 0 h 122"/>
              <a:gd name="T10" fmla="*/ 0 60000 65536"/>
              <a:gd name="T11" fmla="*/ 0 60000 65536"/>
              <a:gd name="T12" fmla="*/ 0 60000 65536"/>
              <a:gd name="T13" fmla="*/ 0 60000 65536"/>
              <a:gd name="T14" fmla="*/ 0 60000 65536"/>
              <a:gd name="T15" fmla="*/ 0 w 36"/>
              <a:gd name="T16" fmla="*/ 0 h 122"/>
              <a:gd name="T17" fmla="*/ 36 w 36"/>
              <a:gd name="T18" fmla="*/ 122 h 122"/>
            </a:gdLst>
            <a:ahLst/>
            <a:cxnLst>
              <a:cxn ang="T10">
                <a:pos x="T0" y="T1"/>
              </a:cxn>
              <a:cxn ang="T11">
                <a:pos x="T2" y="T3"/>
              </a:cxn>
              <a:cxn ang="T12">
                <a:pos x="T4" y="T5"/>
              </a:cxn>
              <a:cxn ang="T13">
                <a:pos x="T6" y="T7"/>
              </a:cxn>
              <a:cxn ang="T14">
                <a:pos x="T8" y="T9"/>
              </a:cxn>
            </a:cxnLst>
            <a:rect l="T15" t="T16" r="T17" b="T18"/>
            <a:pathLst>
              <a:path w="36" h="122">
                <a:moveTo>
                  <a:pt x="0" y="0"/>
                </a:moveTo>
                <a:lnTo>
                  <a:pt x="35" y="7"/>
                </a:lnTo>
                <a:lnTo>
                  <a:pt x="35" y="121"/>
                </a:lnTo>
                <a:lnTo>
                  <a:pt x="0" y="11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8" name="Freeform 100"/>
          <p:cNvSpPr>
            <a:spLocks/>
          </p:cNvSpPr>
          <p:nvPr/>
        </p:nvSpPr>
        <p:spPr bwMode="auto">
          <a:xfrm>
            <a:off x="2504812" y="4670425"/>
            <a:ext cx="40814" cy="160338"/>
          </a:xfrm>
          <a:custGeom>
            <a:avLst/>
            <a:gdLst>
              <a:gd name="T0" fmla="*/ 13 w 14"/>
              <a:gd name="T1" fmla="*/ 0 h 140"/>
              <a:gd name="T2" fmla="*/ 0 w 14"/>
              <a:gd name="T3" fmla="*/ 27 h 140"/>
              <a:gd name="T4" fmla="*/ 0 w 14"/>
              <a:gd name="T5" fmla="*/ 139 h 140"/>
              <a:gd name="T6" fmla="*/ 13 w 14"/>
              <a:gd name="T7" fmla="*/ 113 h 140"/>
              <a:gd name="T8" fmla="*/ 13 w 14"/>
              <a:gd name="T9" fmla="*/ 0 h 140"/>
              <a:gd name="T10" fmla="*/ 0 60000 65536"/>
              <a:gd name="T11" fmla="*/ 0 60000 65536"/>
              <a:gd name="T12" fmla="*/ 0 60000 65536"/>
              <a:gd name="T13" fmla="*/ 0 60000 65536"/>
              <a:gd name="T14" fmla="*/ 0 60000 65536"/>
              <a:gd name="T15" fmla="*/ 0 w 14"/>
              <a:gd name="T16" fmla="*/ 0 h 140"/>
              <a:gd name="T17" fmla="*/ 14 w 14"/>
              <a:gd name="T18" fmla="*/ 140 h 140"/>
            </a:gdLst>
            <a:ahLst/>
            <a:cxnLst>
              <a:cxn ang="T10">
                <a:pos x="T0" y="T1"/>
              </a:cxn>
              <a:cxn ang="T11">
                <a:pos x="T2" y="T3"/>
              </a:cxn>
              <a:cxn ang="T12">
                <a:pos x="T4" y="T5"/>
              </a:cxn>
              <a:cxn ang="T13">
                <a:pos x="T6" y="T7"/>
              </a:cxn>
              <a:cxn ang="T14">
                <a:pos x="T8" y="T9"/>
              </a:cxn>
            </a:cxnLst>
            <a:rect l="T15" t="T16" r="T17" b="T18"/>
            <a:pathLst>
              <a:path w="14" h="140">
                <a:moveTo>
                  <a:pt x="13" y="0"/>
                </a:moveTo>
                <a:lnTo>
                  <a:pt x="0" y="27"/>
                </a:lnTo>
                <a:lnTo>
                  <a:pt x="0" y="139"/>
                </a:lnTo>
                <a:lnTo>
                  <a:pt x="13" y="113"/>
                </a:lnTo>
                <a:lnTo>
                  <a:pt x="13"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19" name="Freeform 101"/>
          <p:cNvSpPr>
            <a:spLocks/>
          </p:cNvSpPr>
          <p:nvPr/>
        </p:nvSpPr>
        <p:spPr bwMode="auto">
          <a:xfrm>
            <a:off x="2530510" y="4721225"/>
            <a:ext cx="92211" cy="198438"/>
          </a:xfrm>
          <a:custGeom>
            <a:avLst/>
            <a:gdLst>
              <a:gd name="T0" fmla="*/ 0 w 48"/>
              <a:gd name="T1" fmla="*/ 0 h 170"/>
              <a:gd name="T2" fmla="*/ 47 w 48"/>
              <a:gd name="T3" fmla="*/ 54 h 170"/>
              <a:gd name="T4" fmla="*/ 47 w 48"/>
              <a:gd name="T5" fmla="*/ 169 h 170"/>
              <a:gd name="T6" fmla="*/ 0 w 48"/>
              <a:gd name="T7" fmla="*/ 112 h 170"/>
              <a:gd name="T8" fmla="*/ 0 w 48"/>
              <a:gd name="T9" fmla="*/ 0 h 170"/>
              <a:gd name="T10" fmla="*/ 0 60000 65536"/>
              <a:gd name="T11" fmla="*/ 0 60000 65536"/>
              <a:gd name="T12" fmla="*/ 0 60000 65536"/>
              <a:gd name="T13" fmla="*/ 0 60000 65536"/>
              <a:gd name="T14" fmla="*/ 0 60000 65536"/>
              <a:gd name="T15" fmla="*/ 0 w 48"/>
              <a:gd name="T16" fmla="*/ 0 h 170"/>
              <a:gd name="T17" fmla="*/ 48 w 48"/>
              <a:gd name="T18" fmla="*/ 170 h 170"/>
            </a:gdLst>
            <a:ahLst/>
            <a:cxnLst>
              <a:cxn ang="T10">
                <a:pos x="T0" y="T1"/>
              </a:cxn>
              <a:cxn ang="T11">
                <a:pos x="T2" y="T3"/>
              </a:cxn>
              <a:cxn ang="T12">
                <a:pos x="T4" y="T5"/>
              </a:cxn>
              <a:cxn ang="T13">
                <a:pos x="T6" y="T7"/>
              </a:cxn>
              <a:cxn ang="T14">
                <a:pos x="T8" y="T9"/>
              </a:cxn>
            </a:cxnLst>
            <a:rect l="T15" t="T16" r="T17" b="T18"/>
            <a:pathLst>
              <a:path w="48" h="170">
                <a:moveTo>
                  <a:pt x="0" y="0"/>
                </a:moveTo>
                <a:lnTo>
                  <a:pt x="47" y="54"/>
                </a:lnTo>
                <a:lnTo>
                  <a:pt x="47" y="169"/>
                </a:lnTo>
                <a:lnTo>
                  <a:pt x="0" y="112"/>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0" name="Freeform 102"/>
          <p:cNvSpPr>
            <a:spLocks/>
          </p:cNvSpPr>
          <p:nvPr/>
        </p:nvSpPr>
        <p:spPr bwMode="auto">
          <a:xfrm>
            <a:off x="2622866" y="4773613"/>
            <a:ext cx="152677" cy="144462"/>
          </a:xfrm>
          <a:custGeom>
            <a:avLst/>
            <a:gdLst>
              <a:gd name="T0" fmla="*/ 0 w 70"/>
              <a:gd name="T1" fmla="*/ 11 h 125"/>
              <a:gd name="T2" fmla="*/ 0 w 70"/>
              <a:gd name="T3" fmla="*/ 124 h 125"/>
              <a:gd name="T4" fmla="*/ 38 w 70"/>
              <a:gd name="T5" fmla="*/ 116 h 125"/>
              <a:gd name="T6" fmla="*/ 69 w 70"/>
              <a:gd name="T7" fmla="*/ 114 h 125"/>
              <a:gd name="T8" fmla="*/ 69 w 70"/>
              <a:gd name="T9" fmla="*/ 0 h 125"/>
              <a:gd name="T10" fmla="*/ 38 w 70"/>
              <a:gd name="T11" fmla="*/ 3 h 125"/>
              <a:gd name="T12" fmla="*/ 0 w 70"/>
              <a:gd name="T13" fmla="*/ 11 h 125"/>
              <a:gd name="T14" fmla="*/ 0 60000 65536"/>
              <a:gd name="T15" fmla="*/ 0 60000 65536"/>
              <a:gd name="T16" fmla="*/ 0 60000 65536"/>
              <a:gd name="T17" fmla="*/ 0 60000 65536"/>
              <a:gd name="T18" fmla="*/ 0 60000 65536"/>
              <a:gd name="T19" fmla="*/ 0 60000 65536"/>
              <a:gd name="T20" fmla="*/ 0 60000 65536"/>
              <a:gd name="T21" fmla="*/ 0 w 70"/>
              <a:gd name="T22" fmla="*/ 0 h 125"/>
              <a:gd name="T23" fmla="*/ 70 w 7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25">
                <a:moveTo>
                  <a:pt x="0" y="11"/>
                </a:moveTo>
                <a:lnTo>
                  <a:pt x="0" y="124"/>
                </a:lnTo>
                <a:lnTo>
                  <a:pt x="38" y="116"/>
                </a:lnTo>
                <a:lnTo>
                  <a:pt x="69" y="114"/>
                </a:lnTo>
                <a:lnTo>
                  <a:pt x="69" y="0"/>
                </a:lnTo>
                <a:lnTo>
                  <a:pt x="38" y="3"/>
                </a:lnTo>
                <a:lnTo>
                  <a:pt x="0" y="11"/>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1" name="Freeform 103"/>
          <p:cNvSpPr>
            <a:spLocks/>
          </p:cNvSpPr>
          <p:nvPr/>
        </p:nvSpPr>
        <p:spPr bwMode="auto">
          <a:xfrm>
            <a:off x="2784471" y="4812002"/>
            <a:ext cx="51396" cy="134937"/>
          </a:xfrm>
          <a:custGeom>
            <a:avLst/>
            <a:gdLst>
              <a:gd name="T0" fmla="*/ 0 w 25"/>
              <a:gd name="T1" fmla="*/ 0 h 117"/>
              <a:gd name="T2" fmla="*/ 24 w 25"/>
              <a:gd name="T3" fmla="*/ 3 h 117"/>
              <a:gd name="T4" fmla="*/ 24 w 25"/>
              <a:gd name="T5" fmla="*/ 116 h 117"/>
              <a:gd name="T6" fmla="*/ 0 w 25"/>
              <a:gd name="T7" fmla="*/ 113 h 117"/>
              <a:gd name="T8" fmla="*/ 0 w 25"/>
              <a:gd name="T9" fmla="*/ 0 h 117"/>
              <a:gd name="T10" fmla="*/ 0 60000 65536"/>
              <a:gd name="T11" fmla="*/ 0 60000 65536"/>
              <a:gd name="T12" fmla="*/ 0 60000 65536"/>
              <a:gd name="T13" fmla="*/ 0 60000 65536"/>
              <a:gd name="T14" fmla="*/ 0 60000 65536"/>
              <a:gd name="T15" fmla="*/ 0 w 25"/>
              <a:gd name="T16" fmla="*/ 0 h 117"/>
              <a:gd name="T17" fmla="*/ 25 w 25"/>
              <a:gd name="T18" fmla="*/ 117 h 117"/>
            </a:gdLst>
            <a:ahLst/>
            <a:cxnLst>
              <a:cxn ang="T10">
                <a:pos x="T0" y="T1"/>
              </a:cxn>
              <a:cxn ang="T11">
                <a:pos x="T2" y="T3"/>
              </a:cxn>
              <a:cxn ang="T12">
                <a:pos x="T4" y="T5"/>
              </a:cxn>
              <a:cxn ang="T13">
                <a:pos x="T6" y="T7"/>
              </a:cxn>
              <a:cxn ang="T14">
                <a:pos x="T8" y="T9"/>
              </a:cxn>
            </a:cxnLst>
            <a:rect l="T15" t="T16" r="T17" b="T18"/>
            <a:pathLst>
              <a:path w="25" h="117">
                <a:moveTo>
                  <a:pt x="0" y="0"/>
                </a:moveTo>
                <a:lnTo>
                  <a:pt x="24" y="3"/>
                </a:lnTo>
                <a:lnTo>
                  <a:pt x="24" y="116"/>
                </a:lnTo>
                <a:lnTo>
                  <a:pt x="0" y="11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2" name="Freeform 104"/>
          <p:cNvSpPr>
            <a:spLocks/>
          </p:cNvSpPr>
          <p:nvPr/>
        </p:nvSpPr>
        <p:spPr bwMode="auto">
          <a:xfrm>
            <a:off x="2832986" y="4807239"/>
            <a:ext cx="40815" cy="142875"/>
          </a:xfrm>
          <a:custGeom>
            <a:avLst/>
            <a:gdLst>
              <a:gd name="T0" fmla="*/ 0 w 15"/>
              <a:gd name="T1" fmla="*/ 10 h 124"/>
              <a:gd name="T2" fmla="*/ 14 w 15"/>
              <a:gd name="T3" fmla="*/ 0 h 124"/>
              <a:gd name="T4" fmla="*/ 14 w 15"/>
              <a:gd name="T5" fmla="*/ 113 h 124"/>
              <a:gd name="T6" fmla="*/ 0 w 15"/>
              <a:gd name="T7" fmla="*/ 123 h 124"/>
              <a:gd name="T8" fmla="*/ 0 w 15"/>
              <a:gd name="T9" fmla="*/ 10 h 124"/>
              <a:gd name="T10" fmla="*/ 0 60000 65536"/>
              <a:gd name="T11" fmla="*/ 0 60000 65536"/>
              <a:gd name="T12" fmla="*/ 0 60000 65536"/>
              <a:gd name="T13" fmla="*/ 0 60000 65536"/>
              <a:gd name="T14" fmla="*/ 0 60000 65536"/>
              <a:gd name="T15" fmla="*/ 0 w 15"/>
              <a:gd name="T16" fmla="*/ 0 h 124"/>
              <a:gd name="T17" fmla="*/ 15 w 15"/>
              <a:gd name="T18" fmla="*/ 124 h 124"/>
            </a:gdLst>
            <a:ahLst/>
            <a:cxnLst>
              <a:cxn ang="T10">
                <a:pos x="T0" y="T1"/>
              </a:cxn>
              <a:cxn ang="T11">
                <a:pos x="T2" y="T3"/>
              </a:cxn>
              <a:cxn ang="T12">
                <a:pos x="T4" y="T5"/>
              </a:cxn>
              <a:cxn ang="T13">
                <a:pos x="T6" y="T7"/>
              </a:cxn>
              <a:cxn ang="T14">
                <a:pos x="T8" y="T9"/>
              </a:cxn>
            </a:cxnLst>
            <a:rect l="T15" t="T16" r="T17" b="T18"/>
            <a:pathLst>
              <a:path w="15" h="124">
                <a:moveTo>
                  <a:pt x="0" y="10"/>
                </a:moveTo>
                <a:lnTo>
                  <a:pt x="14" y="0"/>
                </a:lnTo>
                <a:lnTo>
                  <a:pt x="14" y="113"/>
                </a:lnTo>
                <a:lnTo>
                  <a:pt x="0" y="123"/>
                </a:lnTo>
                <a:lnTo>
                  <a:pt x="0" y="1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3" name="Freeform 105"/>
          <p:cNvSpPr>
            <a:spLocks/>
          </p:cNvSpPr>
          <p:nvPr/>
        </p:nvSpPr>
        <p:spPr bwMode="auto">
          <a:xfrm>
            <a:off x="2925053" y="4791364"/>
            <a:ext cx="63489" cy="150813"/>
          </a:xfrm>
          <a:custGeom>
            <a:avLst/>
            <a:gdLst>
              <a:gd name="T0" fmla="*/ 0 w 23"/>
              <a:gd name="T1" fmla="*/ 19 h 132"/>
              <a:gd name="T2" fmla="*/ 22 w 23"/>
              <a:gd name="T3" fmla="*/ 0 h 132"/>
              <a:gd name="T4" fmla="*/ 22 w 23"/>
              <a:gd name="T5" fmla="*/ 113 h 132"/>
              <a:gd name="T6" fmla="*/ 0 w 23"/>
              <a:gd name="T7" fmla="*/ 131 h 132"/>
              <a:gd name="T8" fmla="*/ 0 w 23"/>
              <a:gd name="T9" fmla="*/ 19 h 132"/>
              <a:gd name="T10" fmla="*/ 0 60000 65536"/>
              <a:gd name="T11" fmla="*/ 0 60000 65536"/>
              <a:gd name="T12" fmla="*/ 0 60000 65536"/>
              <a:gd name="T13" fmla="*/ 0 60000 65536"/>
              <a:gd name="T14" fmla="*/ 0 60000 65536"/>
              <a:gd name="T15" fmla="*/ 0 w 23"/>
              <a:gd name="T16" fmla="*/ 0 h 132"/>
              <a:gd name="T17" fmla="*/ 23 w 23"/>
              <a:gd name="T18" fmla="*/ 132 h 132"/>
            </a:gdLst>
            <a:ahLst/>
            <a:cxnLst>
              <a:cxn ang="T10">
                <a:pos x="T0" y="T1"/>
              </a:cxn>
              <a:cxn ang="T11">
                <a:pos x="T2" y="T3"/>
              </a:cxn>
              <a:cxn ang="T12">
                <a:pos x="T4" y="T5"/>
              </a:cxn>
              <a:cxn ang="T13">
                <a:pos x="T6" y="T7"/>
              </a:cxn>
              <a:cxn ang="T14">
                <a:pos x="T8" y="T9"/>
              </a:cxn>
            </a:cxnLst>
            <a:rect l="T15" t="T16" r="T17" b="T18"/>
            <a:pathLst>
              <a:path w="23" h="132">
                <a:moveTo>
                  <a:pt x="0" y="19"/>
                </a:moveTo>
                <a:lnTo>
                  <a:pt x="22" y="0"/>
                </a:lnTo>
                <a:lnTo>
                  <a:pt x="22" y="113"/>
                </a:lnTo>
                <a:lnTo>
                  <a:pt x="0" y="131"/>
                </a:lnTo>
                <a:lnTo>
                  <a:pt x="0" y="19"/>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4" name="Freeform 106"/>
          <p:cNvSpPr>
            <a:spLocks/>
          </p:cNvSpPr>
          <p:nvPr/>
        </p:nvSpPr>
        <p:spPr bwMode="auto">
          <a:xfrm>
            <a:off x="2944706" y="4819939"/>
            <a:ext cx="13605" cy="149225"/>
          </a:xfrm>
          <a:custGeom>
            <a:avLst/>
            <a:gdLst>
              <a:gd name="T0" fmla="*/ 0 w 9"/>
              <a:gd name="T1" fmla="*/ 0 h 132"/>
              <a:gd name="T2" fmla="*/ 8 w 9"/>
              <a:gd name="T3" fmla="*/ 17 h 132"/>
              <a:gd name="T4" fmla="*/ 8 w 9"/>
              <a:gd name="T5" fmla="*/ 131 h 132"/>
              <a:gd name="T6" fmla="*/ 0 w 9"/>
              <a:gd name="T7" fmla="*/ 111 h 132"/>
              <a:gd name="T8" fmla="*/ 0 w 9"/>
              <a:gd name="T9" fmla="*/ 0 h 132"/>
              <a:gd name="T10" fmla="*/ 0 60000 65536"/>
              <a:gd name="T11" fmla="*/ 0 60000 65536"/>
              <a:gd name="T12" fmla="*/ 0 60000 65536"/>
              <a:gd name="T13" fmla="*/ 0 60000 65536"/>
              <a:gd name="T14" fmla="*/ 0 60000 65536"/>
              <a:gd name="T15" fmla="*/ 0 w 9"/>
              <a:gd name="T16" fmla="*/ 0 h 132"/>
              <a:gd name="T17" fmla="*/ 9 w 9"/>
              <a:gd name="T18" fmla="*/ 132 h 132"/>
            </a:gdLst>
            <a:ahLst/>
            <a:cxnLst>
              <a:cxn ang="T10">
                <a:pos x="T0" y="T1"/>
              </a:cxn>
              <a:cxn ang="T11">
                <a:pos x="T2" y="T3"/>
              </a:cxn>
              <a:cxn ang="T12">
                <a:pos x="T4" y="T5"/>
              </a:cxn>
              <a:cxn ang="T13">
                <a:pos x="T6" y="T7"/>
              </a:cxn>
              <a:cxn ang="T14">
                <a:pos x="T8" y="T9"/>
              </a:cxn>
            </a:cxnLst>
            <a:rect l="T15" t="T16" r="T17" b="T18"/>
            <a:pathLst>
              <a:path w="9" h="132">
                <a:moveTo>
                  <a:pt x="0" y="0"/>
                </a:moveTo>
                <a:lnTo>
                  <a:pt x="8" y="17"/>
                </a:lnTo>
                <a:lnTo>
                  <a:pt x="8" y="131"/>
                </a:lnTo>
                <a:lnTo>
                  <a:pt x="0" y="111"/>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5" name="Freeform 107"/>
          <p:cNvSpPr>
            <a:spLocks/>
          </p:cNvSpPr>
          <p:nvPr/>
        </p:nvSpPr>
        <p:spPr bwMode="auto">
          <a:xfrm>
            <a:off x="2962844" y="4845339"/>
            <a:ext cx="24186" cy="138113"/>
          </a:xfrm>
          <a:custGeom>
            <a:avLst/>
            <a:gdLst>
              <a:gd name="T0" fmla="*/ 0 w 17"/>
              <a:gd name="T1" fmla="*/ 0 h 119"/>
              <a:gd name="T2" fmla="*/ 16 w 17"/>
              <a:gd name="T3" fmla="*/ 5 h 119"/>
              <a:gd name="T4" fmla="*/ 16 w 17"/>
              <a:gd name="T5" fmla="*/ 118 h 119"/>
              <a:gd name="T6" fmla="*/ 0 w 17"/>
              <a:gd name="T7" fmla="*/ 114 h 119"/>
              <a:gd name="T8" fmla="*/ 0 w 17"/>
              <a:gd name="T9" fmla="*/ 0 h 119"/>
              <a:gd name="T10" fmla="*/ 0 60000 65536"/>
              <a:gd name="T11" fmla="*/ 0 60000 65536"/>
              <a:gd name="T12" fmla="*/ 0 60000 65536"/>
              <a:gd name="T13" fmla="*/ 0 60000 65536"/>
              <a:gd name="T14" fmla="*/ 0 60000 65536"/>
              <a:gd name="T15" fmla="*/ 0 w 17"/>
              <a:gd name="T16" fmla="*/ 0 h 119"/>
              <a:gd name="T17" fmla="*/ 17 w 17"/>
              <a:gd name="T18" fmla="*/ 119 h 119"/>
            </a:gdLst>
            <a:ahLst/>
            <a:cxnLst>
              <a:cxn ang="T10">
                <a:pos x="T0" y="T1"/>
              </a:cxn>
              <a:cxn ang="T11">
                <a:pos x="T2" y="T3"/>
              </a:cxn>
              <a:cxn ang="T12">
                <a:pos x="T4" y="T5"/>
              </a:cxn>
              <a:cxn ang="T13">
                <a:pos x="T6" y="T7"/>
              </a:cxn>
              <a:cxn ang="T14">
                <a:pos x="T8" y="T9"/>
              </a:cxn>
            </a:cxnLst>
            <a:rect l="T15" t="T16" r="T17" b="T18"/>
            <a:pathLst>
              <a:path w="17" h="119">
                <a:moveTo>
                  <a:pt x="0" y="0"/>
                </a:moveTo>
                <a:lnTo>
                  <a:pt x="16" y="5"/>
                </a:lnTo>
                <a:lnTo>
                  <a:pt x="16" y="118"/>
                </a:lnTo>
                <a:lnTo>
                  <a:pt x="0" y="114"/>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6" name="Freeform 108"/>
          <p:cNvSpPr>
            <a:spLocks/>
          </p:cNvSpPr>
          <p:nvPr/>
        </p:nvSpPr>
        <p:spPr bwMode="auto">
          <a:xfrm>
            <a:off x="2988542" y="4851689"/>
            <a:ext cx="49884" cy="168275"/>
          </a:xfrm>
          <a:custGeom>
            <a:avLst/>
            <a:gdLst>
              <a:gd name="T0" fmla="*/ 0 w 18"/>
              <a:gd name="T1" fmla="*/ 0 h 144"/>
              <a:gd name="T2" fmla="*/ 17 w 18"/>
              <a:gd name="T3" fmla="*/ 29 h 144"/>
              <a:gd name="T4" fmla="*/ 17 w 18"/>
              <a:gd name="T5" fmla="*/ 143 h 144"/>
              <a:gd name="T6" fmla="*/ 0 w 18"/>
              <a:gd name="T7" fmla="*/ 113 h 144"/>
              <a:gd name="T8" fmla="*/ 0 w 18"/>
              <a:gd name="T9" fmla="*/ 0 h 144"/>
              <a:gd name="T10" fmla="*/ 0 60000 65536"/>
              <a:gd name="T11" fmla="*/ 0 60000 65536"/>
              <a:gd name="T12" fmla="*/ 0 60000 65536"/>
              <a:gd name="T13" fmla="*/ 0 60000 65536"/>
              <a:gd name="T14" fmla="*/ 0 60000 65536"/>
              <a:gd name="T15" fmla="*/ 0 w 18"/>
              <a:gd name="T16" fmla="*/ 0 h 144"/>
              <a:gd name="T17" fmla="*/ 18 w 18"/>
              <a:gd name="T18" fmla="*/ 144 h 144"/>
            </a:gdLst>
            <a:ahLst/>
            <a:cxnLst>
              <a:cxn ang="T10">
                <a:pos x="T0" y="T1"/>
              </a:cxn>
              <a:cxn ang="T11">
                <a:pos x="T2" y="T3"/>
              </a:cxn>
              <a:cxn ang="T12">
                <a:pos x="T4" y="T5"/>
              </a:cxn>
              <a:cxn ang="T13">
                <a:pos x="T6" y="T7"/>
              </a:cxn>
              <a:cxn ang="T14">
                <a:pos x="T8" y="T9"/>
              </a:cxn>
            </a:cxnLst>
            <a:rect l="T15" t="T16" r="T17" b="T18"/>
            <a:pathLst>
              <a:path w="18" h="144">
                <a:moveTo>
                  <a:pt x="0" y="0"/>
                </a:moveTo>
                <a:lnTo>
                  <a:pt x="17" y="29"/>
                </a:lnTo>
                <a:lnTo>
                  <a:pt x="17" y="143"/>
                </a:lnTo>
                <a:lnTo>
                  <a:pt x="0" y="11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7" name="Freeform 109"/>
          <p:cNvSpPr>
            <a:spLocks/>
          </p:cNvSpPr>
          <p:nvPr/>
        </p:nvSpPr>
        <p:spPr bwMode="auto">
          <a:xfrm>
            <a:off x="3038570" y="4876800"/>
            <a:ext cx="95235" cy="147638"/>
          </a:xfrm>
          <a:custGeom>
            <a:avLst/>
            <a:gdLst>
              <a:gd name="T0" fmla="*/ 0 w 49"/>
              <a:gd name="T1" fmla="*/ 11 h 126"/>
              <a:gd name="T2" fmla="*/ 48 w 49"/>
              <a:gd name="T3" fmla="*/ 0 h 126"/>
              <a:gd name="T4" fmla="*/ 48 w 49"/>
              <a:gd name="T5" fmla="*/ 113 h 126"/>
              <a:gd name="T6" fmla="*/ 0 w 49"/>
              <a:gd name="T7" fmla="*/ 125 h 126"/>
              <a:gd name="T8" fmla="*/ 0 w 49"/>
              <a:gd name="T9" fmla="*/ 11 h 126"/>
              <a:gd name="T10" fmla="*/ 0 60000 65536"/>
              <a:gd name="T11" fmla="*/ 0 60000 65536"/>
              <a:gd name="T12" fmla="*/ 0 60000 65536"/>
              <a:gd name="T13" fmla="*/ 0 60000 65536"/>
              <a:gd name="T14" fmla="*/ 0 60000 65536"/>
              <a:gd name="T15" fmla="*/ 0 w 49"/>
              <a:gd name="T16" fmla="*/ 0 h 126"/>
              <a:gd name="T17" fmla="*/ 49 w 49"/>
              <a:gd name="T18" fmla="*/ 126 h 126"/>
            </a:gdLst>
            <a:ahLst/>
            <a:cxnLst>
              <a:cxn ang="T10">
                <a:pos x="T0" y="T1"/>
              </a:cxn>
              <a:cxn ang="T11">
                <a:pos x="T2" y="T3"/>
              </a:cxn>
              <a:cxn ang="T12">
                <a:pos x="T4" y="T5"/>
              </a:cxn>
              <a:cxn ang="T13">
                <a:pos x="T6" y="T7"/>
              </a:cxn>
              <a:cxn ang="T14">
                <a:pos x="T8" y="T9"/>
              </a:cxn>
            </a:cxnLst>
            <a:rect l="T15" t="T16" r="T17" b="T18"/>
            <a:pathLst>
              <a:path w="49" h="126">
                <a:moveTo>
                  <a:pt x="0" y="11"/>
                </a:moveTo>
                <a:lnTo>
                  <a:pt x="48" y="0"/>
                </a:lnTo>
                <a:lnTo>
                  <a:pt x="48" y="113"/>
                </a:lnTo>
                <a:lnTo>
                  <a:pt x="0" y="125"/>
                </a:lnTo>
                <a:lnTo>
                  <a:pt x="0" y="11"/>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8" name="Freeform 110"/>
          <p:cNvSpPr>
            <a:spLocks/>
          </p:cNvSpPr>
          <p:nvPr/>
        </p:nvSpPr>
        <p:spPr bwMode="auto">
          <a:xfrm>
            <a:off x="2831330" y="4867275"/>
            <a:ext cx="40814" cy="152400"/>
          </a:xfrm>
          <a:custGeom>
            <a:avLst/>
            <a:gdLst>
              <a:gd name="T0" fmla="*/ 0 w 8"/>
              <a:gd name="T1" fmla="*/ 0 h 131"/>
              <a:gd name="T2" fmla="*/ 7 w 8"/>
              <a:gd name="T3" fmla="*/ 17 h 131"/>
              <a:gd name="T4" fmla="*/ 7 w 8"/>
              <a:gd name="T5" fmla="*/ 130 h 131"/>
              <a:gd name="T6" fmla="*/ 0 w 8"/>
              <a:gd name="T7" fmla="*/ 113 h 131"/>
              <a:gd name="T8" fmla="*/ 0 w 8"/>
              <a:gd name="T9" fmla="*/ 0 h 131"/>
              <a:gd name="T10" fmla="*/ 0 60000 65536"/>
              <a:gd name="T11" fmla="*/ 0 60000 65536"/>
              <a:gd name="T12" fmla="*/ 0 60000 65536"/>
              <a:gd name="T13" fmla="*/ 0 60000 65536"/>
              <a:gd name="T14" fmla="*/ 0 60000 65536"/>
              <a:gd name="T15" fmla="*/ 0 w 8"/>
              <a:gd name="T16" fmla="*/ 0 h 131"/>
              <a:gd name="T17" fmla="*/ 8 w 8"/>
              <a:gd name="T18" fmla="*/ 131 h 131"/>
            </a:gdLst>
            <a:ahLst/>
            <a:cxnLst>
              <a:cxn ang="T10">
                <a:pos x="T0" y="T1"/>
              </a:cxn>
              <a:cxn ang="T11">
                <a:pos x="T2" y="T3"/>
              </a:cxn>
              <a:cxn ang="T12">
                <a:pos x="T4" y="T5"/>
              </a:cxn>
              <a:cxn ang="T13">
                <a:pos x="T6" y="T7"/>
              </a:cxn>
              <a:cxn ang="T14">
                <a:pos x="T8" y="T9"/>
              </a:cxn>
            </a:cxnLst>
            <a:rect l="T15" t="T16" r="T17" b="T18"/>
            <a:pathLst>
              <a:path w="8" h="131">
                <a:moveTo>
                  <a:pt x="0" y="0"/>
                </a:moveTo>
                <a:lnTo>
                  <a:pt x="7" y="17"/>
                </a:lnTo>
                <a:lnTo>
                  <a:pt x="7" y="130"/>
                </a:lnTo>
                <a:lnTo>
                  <a:pt x="0" y="113"/>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29" name="Freeform 111"/>
          <p:cNvSpPr>
            <a:spLocks/>
          </p:cNvSpPr>
          <p:nvPr/>
        </p:nvSpPr>
        <p:spPr bwMode="auto">
          <a:xfrm>
            <a:off x="2875176" y="4804064"/>
            <a:ext cx="51396" cy="136525"/>
          </a:xfrm>
          <a:custGeom>
            <a:avLst/>
            <a:gdLst>
              <a:gd name="T0" fmla="*/ 0 w 17"/>
              <a:gd name="T1" fmla="*/ 4 h 118"/>
              <a:gd name="T2" fmla="*/ 16 w 17"/>
              <a:gd name="T3" fmla="*/ 0 h 118"/>
              <a:gd name="T4" fmla="*/ 16 w 17"/>
              <a:gd name="T5" fmla="*/ 114 h 118"/>
              <a:gd name="T6" fmla="*/ 0 w 17"/>
              <a:gd name="T7" fmla="*/ 117 h 118"/>
              <a:gd name="T8" fmla="*/ 0 w 17"/>
              <a:gd name="T9" fmla="*/ 4 h 118"/>
              <a:gd name="T10" fmla="*/ 0 60000 65536"/>
              <a:gd name="T11" fmla="*/ 0 60000 65536"/>
              <a:gd name="T12" fmla="*/ 0 60000 65536"/>
              <a:gd name="T13" fmla="*/ 0 60000 65536"/>
              <a:gd name="T14" fmla="*/ 0 60000 65536"/>
              <a:gd name="T15" fmla="*/ 0 w 17"/>
              <a:gd name="T16" fmla="*/ 0 h 118"/>
              <a:gd name="T17" fmla="*/ 17 w 17"/>
              <a:gd name="T18" fmla="*/ 118 h 118"/>
            </a:gdLst>
            <a:ahLst/>
            <a:cxnLst>
              <a:cxn ang="T10">
                <a:pos x="T0" y="T1"/>
              </a:cxn>
              <a:cxn ang="T11">
                <a:pos x="T2" y="T3"/>
              </a:cxn>
              <a:cxn ang="T12">
                <a:pos x="T4" y="T5"/>
              </a:cxn>
              <a:cxn ang="T13">
                <a:pos x="T6" y="T7"/>
              </a:cxn>
              <a:cxn ang="T14">
                <a:pos x="T8" y="T9"/>
              </a:cxn>
            </a:cxnLst>
            <a:rect l="T15" t="T16" r="T17" b="T18"/>
            <a:pathLst>
              <a:path w="17" h="118">
                <a:moveTo>
                  <a:pt x="0" y="4"/>
                </a:moveTo>
                <a:lnTo>
                  <a:pt x="16" y="0"/>
                </a:lnTo>
                <a:lnTo>
                  <a:pt x="16" y="114"/>
                </a:lnTo>
                <a:lnTo>
                  <a:pt x="0" y="117"/>
                </a:lnTo>
                <a:lnTo>
                  <a:pt x="0" y="4"/>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0" name="Freeform 112"/>
          <p:cNvSpPr>
            <a:spLocks/>
          </p:cNvSpPr>
          <p:nvPr/>
        </p:nvSpPr>
        <p:spPr bwMode="auto">
          <a:xfrm>
            <a:off x="3083781" y="5029200"/>
            <a:ext cx="31745" cy="247650"/>
          </a:xfrm>
          <a:custGeom>
            <a:avLst/>
            <a:gdLst>
              <a:gd name="T0" fmla="*/ 0 w 22"/>
              <a:gd name="T1" fmla="*/ 0 h 214"/>
              <a:gd name="T2" fmla="*/ 20 w 22"/>
              <a:gd name="T3" fmla="*/ 34 h 214"/>
              <a:gd name="T4" fmla="*/ 21 w 22"/>
              <a:gd name="T5" fmla="*/ 96 h 214"/>
              <a:gd name="T6" fmla="*/ 21 w 22"/>
              <a:gd name="T7" fmla="*/ 213 h 214"/>
              <a:gd name="T8" fmla="*/ 18 w 22"/>
              <a:gd name="T9" fmla="*/ 149 h 214"/>
              <a:gd name="T10" fmla="*/ 0 w 22"/>
              <a:gd name="T11" fmla="*/ 116 h 214"/>
              <a:gd name="T12" fmla="*/ 0 w 22"/>
              <a:gd name="T13" fmla="*/ 0 h 214"/>
              <a:gd name="T14" fmla="*/ 0 60000 65536"/>
              <a:gd name="T15" fmla="*/ 0 60000 65536"/>
              <a:gd name="T16" fmla="*/ 0 60000 65536"/>
              <a:gd name="T17" fmla="*/ 0 60000 65536"/>
              <a:gd name="T18" fmla="*/ 0 60000 65536"/>
              <a:gd name="T19" fmla="*/ 0 60000 65536"/>
              <a:gd name="T20" fmla="*/ 0 60000 65536"/>
              <a:gd name="T21" fmla="*/ 0 w 22"/>
              <a:gd name="T22" fmla="*/ 0 h 214"/>
              <a:gd name="T23" fmla="*/ 22 w 22"/>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4">
                <a:moveTo>
                  <a:pt x="0" y="0"/>
                </a:moveTo>
                <a:lnTo>
                  <a:pt x="20" y="34"/>
                </a:lnTo>
                <a:lnTo>
                  <a:pt x="21" y="96"/>
                </a:lnTo>
                <a:lnTo>
                  <a:pt x="21" y="213"/>
                </a:lnTo>
                <a:lnTo>
                  <a:pt x="18" y="149"/>
                </a:lnTo>
                <a:lnTo>
                  <a:pt x="0" y="116"/>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1" name="Freeform 113"/>
          <p:cNvSpPr>
            <a:spLocks/>
          </p:cNvSpPr>
          <p:nvPr/>
        </p:nvSpPr>
        <p:spPr bwMode="auto">
          <a:xfrm>
            <a:off x="3110985" y="5140325"/>
            <a:ext cx="68025" cy="153988"/>
          </a:xfrm>
          <a:custGeom>
            <a:avLst/>
            <a:gdLst>
              <a:gd name="T0" fmla="*/ 0 w 38"/>
              <a:gd name="T1" fmla="*/ 0 h 133"/>
              <a:gd name="T2" fmla="*/ 37 w 38"/>
              <a:gd name="T3" fmla="*/ 18 h 133"/>
              <a:gd name="T4" fmla="*/ 37 w 38"/>
              <a:gd name="T5" fmla="*/ 132 h 133"/>
              <a:gd name="T6" fmla="*/ 0 w 38"/>
              <a:gd name="T7" fmla="*/ 115 h 133"/>
              <a:gd name="T8" fmla="*/ 0 w 38"/>
              <a:gd name="T9" fmla="*/ 0 h 133"/>
              <a:gd name="T10" fmla="*/ 0 60000 65536"/>
              <a:gd name="T11" fmla="*/ 0 60000 65536"/>
              <a:gd name="T12" fmla="*/ 0 60000 65536"/>
              <a:gd name="T13" fmla="*/ 0 60000 65536"/>
              <a:gd name="T14" fmla="*/ 0 60000 65536"/>
              <a:gd name="T15" fmla="*/ 0 w 38"/>
              <a:gd name="T16" fmla="*/ 0 h 133"/>
              <a:gd name="T17" fmla="*/ 38 w 38"/>
              <a:gd name="T18" fmla="*/ 133 h 133"/>
            </a:gdLst>
            <a:ahLst/>
            <a:cxnLst>
              <a:cxn ang="T10">
                <a:pos x="T0" y="T1"/>
              </a:cxn>
              <a:cxn ang="T11">
                <a:pos x="T2" y="T3"/>
              </a:cxn>
              <a:cxn ang="T12">
                <a:pos x="T4" y="T5"/>
              </a:cxn>
              <a:cxn ang="T13">
                <a:pos x="T6" y="T7"/>
              </a:cxn>
              <a:cxn ang="T14">
                <a:pos x="T8" y="T9"/>
              </a:cxn>
            </a:cxnLst>
            <a:rect l="T15" t="T16" r="T17" b="T18"/>
            <a:pathLst>
              <a:path w="38" h="133">
                <a:moveTo>
                  <a:pt x="0" y="0"/>
                </a:moveTo>
                <a:lnTo>
                  <a:pt x="37" y="18"/>
                </a:lnTo>
                <a:lnTo>
                  <a:pt x="37" y="132"/>
                </a:lnTo>
                <a:lnTo>
                  <a:pt x="0" y="115"/>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2" name="Freeform 114"/>
          <p:cNvSpPr>
            <a:spLocks/>
          </p:cNvSpPr>
          <p:nvPr/>
        </p:nvSpPr>
        <p:spPr bwMode="auto">
          <a:xfrm>
            <a:off x="3185067" y="5118389"/>
            <a:ext cx="28721" cy="176213"/>
          </a:xfrm>
          <a:custGeom>
            <a:avLst/>
            <a:gdLst>
              <a:gd name="T0" fmla="*/ 0 w 20"/>
              <a:gd name="T1" fmla="*/ 35 h 151"/>
              <a:gd name="T2" fmla="*/ 0 w 20"/>
              <a:gd name="T3" fmla="*/ 150 h 151"/>
              <a:gd name="T4" fmla="*/ 19 w 20"/>
              <a:gd name="T5" fmla="*/ 113 h 151"/>
              <a:gd name="T6" fmla="*/ 19 w 20"/>
              <a:gd name="T7" fmla="*/ 0 h 151"/>
              <a:gd name="T8" fmla="*/ 0 w 20"/>
              <a:gd name="T9" fmla="*/ 35 h 151"/>
              <a:gd name="T10" fmla="*/ 0 60000 65536"/>
              <a:gd name="T11" fmla="*/ 0 60000 65536"/>
              <a:gd name="T12" fmla="*/ 0 60000 65536"/>
              <a:gd name="T13" fmla="*/ 0 60000 65536"/>
              <a:gd name="T14" fmla="*/ 0 60000 65536"/>
              <a:gd name="T15" fmla="*/ 0 w 20"/>
              <a:gd name="T16" fmla="*/ 0 h 151"/>
              <a:gd name="T17" fmla="*/ 20 w 20"/>
              <a:gd name="T18" fmla="*/ 151 h 151"/>
            </a:gdLst>
            <a:ahLst/>
            <a:cxnLst>
              <a:cxn ang="T10">
                <a:pos x="T0" y="T1"/>
              </a:cxn>
              <a:cxn ang="T11">
                <a:pos x="T2" y="T3"/>
              </a:cxn>
              <a:cxn ang="T12">
                <a:pos x="T4" y="T5"/>
              </a:cxn>
              <a:cxn ang="T13">
                <a:pos x="T6" y="T7"/>
              </a:cxn>
              <a:cxn ang="T14">
                <a:pos x="T8" y="T9"/>
              </a:cxn>
            </a:cxnLst>
            <a:rect l="T15" t="T16" r="T17" b="T18"/>
            <a:pathLst>
              <a:path w="20" h="151">
                <a:moveTo>
                  <a:pt x="0" y="35"/>
                </a:moveTo>
                <a:lnTo>
                  <a:pt x="0" y="150"/>
                </a:lnTo>
                <a:lnTo>
                  <a:pt x="19" y="113"/>
                </a:lnTo>
                <a:lnTo>
                  <a:pt x="19" y="0"/>
                </a:lnTo>
                <a:lnTo>
                  <a:pt x="0" y="35"/>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3" name="Freeform 115"/>
          <p:cNvSpPr>
            <a:spLocks/>
          </p:cNvSpPr>
          <p:nvPr/>
        </p:nvSpPr>
        <p:spPr bwMode="auto">
          <a:xfrm>
            <a:off x="3221337" y="5104102"/>
            <a:ext cx="92210" cy="147637"/>
          </a:xfrm>
          <a:custGeom>
            <a:avLst/>
            <a:gdLst>
              <a:gd name="T0" fmla="*/ 0 w 48"/>
              <a:gd name="T1" fmla="*/ 9 h 124"/>
              <a:gd name="T2" fmla="*/ 47 w 48"/>
              <a:gd name="T3" fmla="*/ 0 h 124"/>
              <a:gd name="T4" fmla="*/ 47 w 48"/>
              <a:gd name="T5" fmla="*/ 115 h 124"/>
              <a:gd name="T6" fmla="*/ 0 w 48"/>
              <a:gd name="T7" fmla="*/ 123 h 124"/>
              <a:gd name="T8" fmla="*/ 0 w 48"/>
              <a:gd name="T9" fmla="*/ 9 h 124"/>
              <a:gd name="T10" fmla="*/ 0 60000 65536"/>
              <a:gd name="T11" fmla="*/ 0 60000 65536"/>
              <a:gd name="T12" fmla="*/ 0 60000 65536"/>
              <a:gd name="T13" fmla="*/ 0 60000 65536"/>
              <a:gd name="T14" fmla="*/ 0 60000 65536"/>
              <a:gd name="T15" fmla="*/ 0 w 48"/>
              <a:gd name="T16" fmla="*/ 0 h 124"/>
              <a:gd name="T17" fmla="*/ 48 w 48"/>
              <a:gd name="T18" fmla="*/ 124 h 124"/>
            </a:gdLst>
            <a:ahLst/>
            <a:cxnLst>
              <a:cxn ang="T10">
                <a:pos x="T0" y="T1"/>
              </a:cxn>
              <a:cxn ang="T11">
                <a:pos x="T2" y="T3"/>
              </a:cxn>
              <a:cxn ang="T12">
                <a:pos x="T4" y="T5"/>
              </a:cxn>
              <a:cxn ang="T13">
                <a:pos x="T6" y="T7"/>
              </a:cxn>
              <a:cxn ang="T14">
                <a:pos x="T8" y="T9"/>
              </a:cxn>
            </a:cxnLst>
            <a:rect l="T15" t="T16" r="T17" b="T18"/>
            <a:pathLst>
              <a:path w="48" h="124">
                <a:moveTo>
                  <a:pt x="0" y="9"/>
                </a:moveTo>
                <a:lnTo>
                  <a:pt x="47" y="0"/>
                </a:lnTo>
                <a:lnTo>
                  <a:pt x="47" y="115"/>
                </a:lnTo>
                <a:lnTo>
                  <a:pt x="0" y="123"/>
                </a:lnTo>
                <a:lnTo>
                  <a:pt x="0" y="9"/>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4" name="Freeform 116"/>
          <p:cNvSpPr>
            <a:spLocks/>
          </p:cNvSpPr>
          <p:nvPr/>
        </p:nvSpPr>
        <p:spPr bwMode="auto">
          <a:xfrm>
            <a:off x="3321251" y="5040313"/>
            <a:ext cx="81629" cy="182562"/>
          </a:xfrm>
          <a:custGeom>
            <a:avLst/>
            <a:gdLst>
              <a:gd name="T0" fmla="*/ 36 w 37"/>
              <a:gd name="T1" fmla="*/ 0 h 157"/>
              <a:gd name="T2" fmla="*/ 0 w 37"/>
              <a:gd name="T3" fmla="*/ 41 h 157"/>
              <a:gd name="T4" fmla="*/ 0 w 37"/>
              <a:gd name="T5" fmla="*/ 156 h 157"/>
              <a:gd name="T6" fmla="*/ 36 w 37"/>
              <a:gd name="T7" fmla="*/ 115 h 157"/>
              <a:gd name="T8" fmla="*/ 36 w 37"/>
              <a:gd name="T9" fmla="*/ 0 h 157"/>
              <a:gd name="T10" fmla="*/ 0 60000 65536"/>
              <a:gd name="T11" fmla="*/ 0 60000 65536"/>
              <a:gd name="T12" fmla="*/ 0 60000 65536"/>
              <a:gd name="T13" fmla="*/ 0 60000 65536"/>
              <a:gd name="T14" fmla="*/ 0 60000 65536"/>
              <a:gd name="T15" fmla="*/ 0 w 37"/>
              <a:gd name="T16" fmla="*/ 0 h 157"/>
              <a:gd name="T17" fmla="*/ 37 w 37"/>
              <a:gd name="T18" fmla="*/ 157 h 157"/>
            </a:gdLst>
            <a:ahLst/>
            <a:cxnLst>
              <a:cxn ang="T10">
                <a:pos x="T0" y="T1"/>
              </a:cxn>
              <a:cxn ang="T11">
                <a:pos x="T2" y="T3"/>
              </a:cxn>
              <a:cxn ang="T12">
                <a:pos x="T4" y="T5"/>
              </a:cxn>
              <a:cxn ang="T13">
                <a:pos x="T6" y="T7"/>
              </a:cxn>
              <a:cxn ang="T14">
                <a:pos x="T8" y="T9"/>
              </a:cxn>
            </a:cxnLst>
            <a:rect l="T15" t="T16" r="T17" b="T18"/>
            <a:pathLst>
              <a:path w="37" h="157">
                <a:moveTo>
                  <a:pt x="36" y="0"/>
                </a:moveTo>
                <a:lnTo>
                  <a:pt x="0" y="41"/>
                </a:lnTo>
                <a:lnTo>
                  <a:pt x="0" y="156"/>
                </a:lnTo>
                <a:lnTo>
                  <a:pt x="36" y="115"/>
                </a:lnTo>
                <a:lnTo>
                  <a:pt x="36"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5" name="Freeform 117"/>
          <p:cNvSpPr>
            <a:spLocks/>
          </p:cNvSpPr>
          <p:nvPr/>
        </p:nvSpPr>
        <p:spPr bwMode="auto">
          <a:xfrm>
            <a:off x="2247831" y="4667250"/>
            <a:ext cx="89187" cy="84138"/>
          </a:xfrm>
          <a:custGeom>
            <a:avLst/>
            <a:gdLst>
              <a:gd name="T0" fmla="*/ 0 w 42"/>
              <a:gd name="T1" fmla="*/ 61 h 62"/>
              <a:gd name="T2" fmla="*/ 0 w 42"/>
              <a:gd name="T3" fmla="*/ 43 h 62"/>
              <a:gd name="T4" fmla="*/ 23 w 42"/>
              <a:gd name="T5" fmla="*/ 0 h 62"/>
              <a:gd name="T6" fmla="*/ 41 w 42"/>
              <a:gd name="T7" fmla="*/ 13 h 62"/>
              <a:gd name="T8" fmla="*/ 21 w 42"/>
              <a:gd name="T9" fmla="*/ 61 h 62"/>
              <a:gd name="T10" fmla="*/ 0 w 42"/>
              <a:gd name="T11" fmla="*/ 61 h 62"/>
              <a:gd name="T12" fmla="*/ 0 60000 65536"/>
              <a:gd name="T13" fmla="*/ 0 60000 65536"/>
              <a:gd name="T14" fmla="*/ 0 60000 65536"/>
              <a:gd name="T15" fmla="*/ 0 60000 65536"/>
              <a:gd name="T16" fmla="*/ 0 60000 65536"/>
              <a:gd name="T17" fmla="*/ 0 60000 65536"/>
              <a:gd name="T18" fmla="*/ 0 w 42"/>
              <a:gd name="T19" fmla="*/ 0 h 62"/>
              <a:gd name="T20" fmla="*/ 42 w 42"/>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2" h="62">
                <a:moveTo>
                  <a:pt x="0" y="61"/>
                </a:moveTo>
                <a:lnTo>
                  <a:pt x="0" y="43"/>
                </a:lnTo>
                <a:lnTo>
                  <a:pt x="23" y="0"/>
                </a:lnTo>
                <a:lnTo>
                  <a:pt x="41" y="13"/>
                </a:lnTo>
                <a:lnTo>
                  <a:pt x="21" y="61"/>
                </a:lnTo>
                <a:lnTo>
                  <a:pt x="0" y="61"/>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6" name="Freeform 118"/>
          <p:cNvSpPr>
            <a:spLocks/>
          </p:cNvSpPr>
          <p:nvPr/>
        </p:nvSpPr>
        <p:spPr bwMode="auto">
          <a:xfrm>
            <a:off x="2373298" y="4596102"/>
            <a:ext cx="167794" cy="104775"/>
          </a:xfrm>
          <a:custGeom>
            <a:avLst/>
            <a:gdLst>
              <a:gd name="T0" fmla="*/ 17 w 79"/>
              <a:gd name="T1" fmla="*/ 8 h 77"/>
              <a:gd name="T2" fmla="*/ 0 w 79"/>
              <a:gd name="T3" fmla="*/ 45 h 77"/>
              <a:gd name="T4" fmla="*/ 30 w 79"/>
              <a:gd name="T5" fmla="*/ 69 h 77"/>
              <a:gd name="T6" fmla="*/ 65 w 79"/>
              <a:gd name="T7" fmla="*/ 76 h 77"/>
              <a:gd name="T8" fmla="*/ 78 w 79"/>
              <a:gd name="T9" fmla="*/ 46 h 77"/>
              <a:gd name="T10" fmla="*/ 70 w 79"/>
              <a:gd name="T11" fmla="*/ 0 h 77"/>
              <a:gd name="T12" fmla="*/ 17 w 79"/>
              <a:gd name="T13" fmla="*/ 8 h 77"/>
              <a:gd name="T14" fmla="*/ 0 60000 65536"/>
              <a:gd name="T15" fmla="*/ 0 60000 65536"/>
              <a:gd name="T16" fmla="*/ 0 60000 65536"/>
              <a:gd name="T17" fmla="*/ 0 60000 65536"/>
              <a:gd name="T18" fmla="*/ 0 60000 65536"/>
              <a:gd name="T19" fmla="*/ 0 60000 65536"/>
              <a:gd name="T20" fmla="*/ 0 60000 65536"/>
              <a:gd name="T21" fmla="*/ 0 w 79"/>
              <a:gd name="T22" fmla="*/ 0 h 77"/>
              <a:gd name="T23" fmla="*/ 79 w 79"/>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7">
                <a:moveTo>
                  <a:pt x="17" y="8"/>
                </a:moveTo>
                <a:lnTo>
                  <a:pt x="0" y="45"/>
                </a:lnTo>
                <a:lnTo>
                  <a:pt x="30" y="69"/>
                </a:lnTo>
                <a:lnTo>
                  <a:pt x="65" y="76"/>
                </a:lnTo>
                <a:lnTo>
                  <a:pt x="78" y="46"/>
                </a:lnTo>
                <a:lnTo>
                  <a:pt x="70" y="0"/>
                </a:lnTo>
                <a:lnTo>
                  <a:pt x="17" y="8"/>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7" name="Freeform 119"/>
          <p:cNvSpPr>
            <a:spLocks/>
          </p:cNvSpPr>
          <p:nvPr/>
        </p:nvSpPr>
        <p:spPr bwMode="auto">
          <a:xfrm>
            <a:off x="2529143" y="4667539"/>
            <a:ext cx="249423" cy="117475"/>
          </a:xfrm>
          <a:custGeom>
            <a:avLst/>
            <a:gdLst>
              <a:gd name="T0" fmla="*/ 0 w 117"/>
              <a:gd name="T1" fmla="*/ 31 h 87"/>
              <a:gd name="T2" fmla="*/ 79 w 117"/>
              <a:gd name="T3" fmla="*/ 0 h 87"/>
              <a:gd name="T4" fmla="*/ 94 w 117"/>
              <a:gd name="T5" fmla="*/ 37 h 87"/>
              <a:gd name="T6" fmla="*/ 109 w 117"/>
              <a:gd name="T7" fmla="*/ 46 h 87"/>
              <a:gd name="T8" fmla="*/ 116 w 117"/>
              <a:gd name="T9" fmla="*/ 76 h 87"/>
              <a:gd name="T10" fmla="*/ 77 w 117"/>
              <a:gd name="T11" fmla="*/ 80 h 87"/>
              <a:gd name="T12" fmla="*/ 48 w 117"/>
              <a:gd name="T13" fmla="*/ 86 h 87"/>
              <a:gd name="T14" fmla="*/ 0 w 117"/>
              <a:gd name="T15" fmla="*/ 31 h 87"/>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87"/>
              <a:gd name="T26" fmla="*/ 117 w 11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87">
                <a:moveTo>
                  <a:pt x="0" y="31"/>
                </a:moveTo>
                <a:lnTo>
                  <a:pt x="79" y="0"/>
                </a:lnTo>
                <a:lnTo>
                  <a:pt x="94" y="37"/>
                </a:lnTo>
                <a:lnTo>
                  <a:pt x="109" y="46"/>
                </a:lnTo>
                <a:lnTo>
                  <a:pt x="116" y="76"/>
                </a:lnTo>
                <a:lnTo>
                  <a:pt x="77" y="80"/>
                </a:lnTo>
                <a:lnTo>
                  <a:pt x="48" y="86"/>
                </a:lnTo>
                <a:lnTo>
                  <a:pt x="0" y="31"/>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8" name="Freeform 120"/>
          <p:cNvSpPr>
            <a:spLocks/>
          </p:cNvSpPr>
          <p:nvPr/>
        </p:nvSpPr>
        <p:spPr bwMode="auto">
          <a:xfrm>
            <a:off x="2784613" y="4754852"/>
            <a:ext cx="198027" cy="65087"/>
          </a:xfrm>
          <a:custGeom>
            <a:avLst/>
            <a:gdLst>
              <a:gd name="T0" fmla="*/ 14 w 93"/>
              <a:gd name="T1" fmla="*/ 2 h 47"/>
              <a:gd name="T2" fmla="*/ 0 w 93"/>
              <a:gd name="T3" fmla="*/ 43 h 47"/>
              <a:gd name="T4" fmla="*/ 24 w 93"/>
              <a:gd name="T5" fmla="*/ 46 h 47"/>
              <a:gd name="T6" fmla="*/ 39 w 93"/>
              <a:gd name="T7" fmla="*/ 36 h 47"/>
              <a:gd name="T8" fmla="*/ 68 w 93"/>
              <a:gd name="T9" fmla="*/ 37 h 47"/>
              <a:gd name="T10" fmla="*/ 92 w 93"/>
              <a:gd name="T11" fmla="*/ 19 h 47"/>
              <a:gd name="T12" fmla="*/ 76 w 93"/>
              <a:gd name="T13" fmla="*/ 13 h 47"/>
              <a:gd name="T14" fmla="*/ 64 w 93"/>
              <a:gd name="T15" fmla="*/ 0 h 47"/>
              <a:gd name="T16" fmla="*/ 14 w 93"/>
              <a:gd name="T17" fmla="*/ 2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47"/>
              <a:gd name="T29" fmla="*/ 93 w 93"/>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47">
                <a:moveTo>
                  <a:pt x="14" y="2"/>
                </a:moveTo>
                <a:lnTo>
                  <a:pt x="0" y="43"/>
                </a:lnTo>
                <a:lnTo>
                  <a:pt x="24" y="46"/>
                </a:lnTo>
                <a:lnTo>
                  <a:pt x="39" y="36"/>
                </a:lnTo>
                <a:lnTo>
                  <a:pt x="68" y="37"/>
                </a:lnTo>
                <a:lnTo>
                  <a:pt x="92" y="19"/>
                </a:lnTo>
                <a:lnTo>
                  <a:pt x="76" y="13"/>
                </a:lnTo>
                <a:lnTo>
                  <a:pt x="64" y="0"/>
                </a:lnTo>
                <a:lnTo>
                  <a:pt x="14" y="2"/>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39" name="Freeform 121"/>
          <p:cNvSpPr>
            <a:spLocks/>
          </p:cNvSpPr>
          <p:nvPr/>
        </p:nvSpPr>
        <p:spPr bwMode="auto">
          <a:xfrm>
            <a:off x="2931243" y="4891088"/>
            <a:ext cx="55931" cy="44450"/>
          </a:xfrm>
          <a:custGeom>
            <a:avLst/>
            <a:gdLst>
              <a:gd name="T0" fmla="*/ 0 w 26"/>
              <a:gd name="T1" fmla="*/ 12 h 33"/>
              <a:gd name="T2" fmla="*/ 25 w 26"/>
              <a:gd name="T3" fmla="*/ 0 h 33"/>
              <a:gd name="T4" fmla="*/ 25 w 26"/>
              <a:gd name="T5" fmla="*/ 28 h 33"/>
              <a:gd name="T6" fmla="*/ 8 w 26"/>
              <a:gd name="T7" fmla="*/ 32 h 33"/>
              <a:gd name="T8" fmla="*/ 0 w 26"/>
              <a:gd name="T9" fmla="*/ 12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12"/>
                </a:moveTo>
                <a:lnTo>
                  <a:pt x="25" y="0"/>
                </a:lnTo>
                <a:lnTo>
                  <a:pt x="25" y="28"/>
                </a:lnTo>
                <a:lnTo>
                  <a:pt x="8" y="32"/>
                </a:lnTo>
                <a:lnTo>
                  <a:pt x="0" y="12"/>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0" name="Freeform 122"/>
          <p:cNvSpPr>
            <a:spLocks/>
          </p:cNvSpPr>
          <p:nvPr/>
        </p:nvSpPr>
        <p:spPr bwMode="auto">
          <a:xfrm>
            <a:off x="3067152" y="4911725"/>
            <a:ext cx="337099" cy="254000"/>
          </a:xfrm>
          <a:custGeom>
            <a:avLst/>
            <a:gdLst>
              <a:gd name="T0" fmla="*/ 27 w 158"/>
              <a:gd name="T1" fmla="*/ 0 h 187"/>
              <a:gd name="T2" fmla="*/ 0 w 158"/>
              <a:gd name="T3" fmla="*/ 71 h 187"/>
              <a:gd name="T4" fmla="*/ 19 w 158"/>
              <a:gd name="T5" fmla="*/ 106 h 187"/>
              <a:gd name="T6" fmla="*/ 19 w 158"/>
              <a:gd name="T7" fmla="*/ 169 h 187"/>
              <a:gd name="T8" fmla="*/ 57 w 158"/>
              <a:gd name="T9" fmla="*/ 186 h 187"/>
              <a:gd name="T10" fmla="*/ 74 w 158"/>
              <a:gd name="T11" fmla="*/ 149 h 187"/>
              <a:gd name="T12" fmla="*/ 122 w 158"/>
              <a:gd name="T13" fmla="*/ 140 h 187"/>
              <a:gd name="T14" fmla="*/ 157 w 158"/>
              <a:gd name="T15" fmla="*/ 100 h 187"/>
              <a:gd name="T16" fmla="*/ 120 w 158"/>
              <a:gd name="T17" fmla="*/ 37 h 187"/>
              <a:gd name="T18" fmla="*/ 27 w 158"/>
              <a:gd name="T19" fmla="*/ 0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87"/>
              <a:gd name="T32" fmla="*/ 158 w 158"/>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87">
                <a:moveTo>
                  <a:pt x="27" y="0"/>
                </a:moveTo>
                <a:lnTo>
                  <a:pt x="0" y="71"/>
                </a:lnTo>
                <a:lnTo>
                  <a:pt x="19" y="106"/>
                </a:lnTo>
                <a:lnTo>
                  <a:pt x="19" y="169"/>
                </a:lnTo>
                <a:lnTo>
                  <a:pt x="57" y="186"/>
                </a:lnTo>
                <a:lnTo>
                  <a:pt x="74" y="149"/>
                </a:lnTo>
                <a:lnTo>
                  <a:pt x="122" y="140"/>
                </a:lnTo>
                <a:lnTo>
                  <a:pt x="157" y="100"/>
                </a:lnTo>
                <a:lnTo>
                  <a:pt x="120" y="37"/>
                </a:lnTo>
                <a:lnTo>
                  <a:pt x="27"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1" name="Freeform 123"/>
          <p:cNvSpPr>
            <a:spLocks/>
          </p:cNvSpPr>
          <p:nvPr/>
        </p:nvSpPr>
        <p:spPr bwMode="auto">
          <a:xfrm>
            <a:off x="2950750" y="4794539"/>
            <a:ext cx="184422" cy="100013"/>
          </a:xfrm>
          <a:custGeom>
            <a:avLst/>
            <a:gdLst>
              <a:gd name="T0" fmla="*/ 18 w 87"/>
              <a:gd name="T1" fmla="*/ 0 h 73"/>
              <a:gd name="T2" fmla="*/ 0 w 87"/>
              <a:gd name="T3" fmla="*/ 21 h 73"/>
              <a:gd name="T4" fmla="*/ 7 w 87"/>
              <a:gd name="T5" fmla="*/ 38 h 73"/>
              <a:gd name="T6" fmla="*/ 23 w 87"/>
              <a:gd name="T7" fmla="*/ 44 h 73"/>
              <a:gd name="T8" fmla="*/ 40 w 87"/>
              <a:gd name="T9" fmla="*/ 72 h 73"/>
              <a:gd name="T10" fmla="*/ 86 w 87"/>
              <a:gd name="T11" fmla="*/ 61 h 73"/>
              <a:gd name="T12" fmla="*/ 86 w 87"/>
              <a:gd name="T13" fmla="*/ 31 h 73"/>
              <a:gd name="T14" fmla="*/ 54 w 87"/>
              <a:gd name="T15" fmla="*/ 5 h 73"/>
              <a:gd name="T16" fmla="*/ 18 w 87"/>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73"/>
              <a:gd name="T29" fmla="*/ 87 w 87"/>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73">
                <a:moveTo>
                  <a:pt x="18" y="0"/>
                </a:moveTo>
                <a:lnTo>
                  <a:pt x="0" y="21"/>
                </a:lnTo>
                <a:lnTo>
                  <a:pt x="7" y="38"/>
                </a:lnTo>
                <a:lnTo>
                  <a:pt x="23" y="44"/>
                </a:lnTo>
                <a:lnTo>
                  <a:pt x="40" y="72"/>
                </a:lnTo>
                <a:lnTo>
                  <a:pt x="86" y="61"/>
                </a:lnTo>
                <a:lnTo>
                  <a:pt x="86" y="31"/>
                </a:lnTo>
                <a:lnTo>
                  <a:pt x="54" y="5"/>
                </a:lnTo>
                <a:lnTo>
                  <a:pt x="18"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2" name="Freeform 124"/>
          <p:cNvSpPr>
            <a:spLocks/>
          </p:cNvSpPr>
          <p:nvPr/>
        </p:nvSpPr>
        <p:spPr bwMode="auto">
          <a:xfrm>
            <a:off x="790740" y="4870739"/>
            <a:ext cx="195003" cy="207963"/>
          </a:xfrm>
          <a:custGeom>
            <a:avLst/>
            <a:gdLst>
              <a:gd name="T0" fmla="*/ 0 w 120"/>
              <a:gd name="T1" fmla="*/ 11 h 130"/>
              <a:gd name="T2" fmla="*/ 104 w 120"/>
              <a:gd name="T3" fmla="*/ 0 h 130"/>
              <a:gd name="T4" fmla="*/ 119 w 120"/>
              <a:gd name="T5" fmla="*/ 31 h 130"/>
              <a:gd name="T6" fmla="*/ 70 w 120"/>
              <a:gd name="T7" fmla="*/ 97 h 130"/>
              <a:gd name="T8" fmla="*/ 41 w 120"/>
              <a:gd name="T9" fmla="*/ 99 h 130"/>
              <a:gd name="T10" fmla="*/ 17 w 120"/>
              <a:gd name="T11" fmla="*/ 126 h 130"/>
              <a:gd name="T12" fmla="*/ 1 w 120"/>
              <a:gd name="T13" fmla="*/ 129 h 130"/>
              <a:gd name="T14" fmla="*/ 0 w 120"/>
              <a:gd name="T15" fmla="*/ 11 h 130"/>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30"/>
              <a:gd name="T26" fmla="*/ 120 w 120"/>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30">
                <a:moveTo>
                  <a:pt x="0" y="11"/>
                </a:moveTo>
                <a:lnTo>
                  <a:pt x="104" y="0"/>
                </a:lnTo>
                <a:lnTo>
                  <a:pt x="119" y="31"/>
                </a:lnTo>
                <a:lnTo>
                  <a:pt x="70" y="97"/>
                </a:lnTo>
                <a:lnTo>
                  <a:pt x="41" y="99"/>
                </a:lnTo>
                <a:lnTo>
                  <a:pt x="17" y="126"/>
                </a:lnTo>
                <a:lnTo>
                  <a:pt x="1" y="129"/>
                </a:lnTo>
                <a:lnTo>
                  <a:pt x="0" y="11"/>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3" name="Freeform 125"/>
          <p:cNvSpPr>
            <a:spLocks/>
          </p:cNvSpPr>
          <p:nvPr/>
        </p:nvSpPr>
        <p:spPr bwMode="auto">
          <a:xfrm>
            <a:off x="633528" y="4106863"/>
            <a:ext cx="196515" cy="163512"/>
          </a:xfrm>
          <a:custGeom>
            <a:avLst/>
            <a:gdLst>
              <a:gd name="T0" fmla="*/ 0 w 119"/>
              <a:gd name="T1" fmla="*/ 0 h 102"/>
              <a:gd name="T2" fmla="*/ 73 w 119"/>
              <a:gd name="T3" fmla="*/ 6 h 102"/>
              <a:gd name="T4" fmla="*/ 118 w 119"/>
              <a:gd name="T5" fmla="*/ 87 h 102"/>
              <a:gd name="T6" fmla="*/ 94 w 119"/>
              <a:gd name="T7" fmla="*/ 101 h 102"/>
              <a:gd name="T8" fmla="*/ 42 w 119"/>
              <a:gd name="T9" fmla="*/ 76 h 102"/>
              <a:gd name="T10" fmla="*/ 0 w 119"/>
              <a:gd name="T11" fmla="*/ 90 h 102"/>
              <a:gd name="T12" fmla="*/ 0 w 119"/>
              <a:gd name="T13" fmla="*/ 0 h 102"/>
              <a:gd name="T14" fmla="*/ 0 60000 65536"/>
              <a:gd name="T15" fmla="*/ 0 60000 65536"/>
              <a:gd name="T16" fmla="*/ 0 60000 65536"/>
              <a:gd name="T17" fmla="*/ 0 60000 65536"/>
              <a:gd name="T18" fmla="*/ 0 60000 65536"/>
              <a:gd name="T19" fmla="*/ 0 60000 65536"/>
              <a:gd name="T20" fmla="*/ 0 60000 65536"/>
              <a:gd name="T21" fmla="*/ 0 w 119"/>
              <a:gd name="T22" fmla="*/ 0 h 102"/>
              <a:gd name="T23" fmla="*/ 119 w 119"/>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102">
                <a:moveTo>
                  <a:pt x="0" y="0"/>
                </a:moveTo>
                <a:lnTo>
                  <a:pt x="73" y="6"/>
                </a:lnTo>
                <a:lnTo>
                  <a:pt x="118" y="87"/>
                </a:lnTo>
                <a:lnTo>
                  <a:pt x="94" y="101"/>
                </a:lnTo>
                <a:lnTo>
                  <a:pt x="42" y="76"/>
                </a:lnTo>
                <a:lnTo>
                  <a:pt x="0" y="90"/>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4" name="Freeform 126"/>
          <p:cNvSpPr>
            <a:spLocks/>
          </p:cNvSpPr>
          <p:nvPr/>
        </p:nvSpPr>
        <p:spPr bwMode="auto">
          <a:xfrm>
            <a:off x="610709" y="4264025"/>
            <a:ext cx="83141" cy="342900"/>
          </a:xfrm>
          <a:custGeom>
            <a:avLst/>
            <a:gdLst>
              <a:gd name="T0" fmla="*/ 0 w 51"/>
              <a:gd name="T1" fmla="*/ 0 h 216"/>
              <a:gd name="T2" fmla="*/ 50 w 51"/>
              <a:gd name="T3" fmla="*/ 94 h 216"/>
              <a:gd name="T4" fmla="*/ 50 w 51"/>
              <a:gd name="T5" fmla="*/ 215 h 216"/>
              <a:gd name="T6" fmla="*/ 0 w 51"/>
              <a:gd name="T7" fmla="*/ 118 h 216"/>
              <a:gd name="T8" fmla="*/ 0 w 51"/>
              <a:gd name="T9" fmla="*/ 0 h 216"/>
              <a:gd name="T10" fmla="*/ 0 60000 65536"/>
              <a:gd name="T11" fmla="*/ 0 60000 65536"/>
              <a:gd name="T12" fmla="*/ 0 60000 65536"/>
              <a:gd name="T13" fmla="*/ 0 60000 65536"/>
              <a:gd name="T14" fmla="*/ 0 60000 65536"/>
              <a:gd name="T15" fmla="*/ 0 w 51"/>
              <a:gd name="T16" fmla="*/ 0 h 216"/>
              <a:gd name="T17" fmla="*/ 51 w 51"/>
              <a:gd name="T18" fmla="*/ 216 h 216"/>
            </a:gdLst>
            <a:ahLst/>
            <a:cxnLst>
              <a:cxn ang="T10">
                <a:pos x="T0" y="T1"/>
              </a:cxn>
              <a:cxn ang="T11">
                <a:pos x="T2" y="T3"/>
              </a:cxn>
              <a:cxn ang="T12">
                <a:pos x="T4" y="T5"/>
              </a:cxn>
              <a:cxn ang="T13">
                <a:pos x="T6" y="T7"/>
              </a:cxn>
              <a:cxn ang="T14">
                <a:pos x="T8" y="T9"/>
              </a:cxn>
            </a:cxnLst>
            <a:rect l="T15" t="T16" r="T17" b="T18"/>
            <a:pathLst>
              <a:path w="51" h="216">
                <a:moveTo>
                  <a:pt x="0" y="0"/>
                </a:moveTo>
                <a:lnTo>
                  <a:pt x="50" y="94"/>
                </a:lnTo>
                <a:lnTo>
                  <a:pt x="50" y="215"/>
                </a:lnTo>
                <a:lnTo>
                  <a:pt x="0" y="118"/>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5" name="Freeform 127"/>
          <p:cNvSpPr>
            <a:spLocks/>
          </p:cNvSpPr>
          <p:nvPr/>
        </p:nvSpPr>
        <p:spPr bwMode="auto">
          <a:xfrm>
            <a:off x="692482" y="4367213"/>
            <a:ext cx="154189" cy="239712"/>
          </a:xfrm>
          <a:custGeom>
            <a:avLst/>
            <a:gdLst>
              <a:gd name="T0" fmla="*/ 0 w 96"/>
              <a:gd name="T1" fmla="*/ 31 h 151"/>
              <a:gd name="T2" fmla="*/ 70 w 96"/>
              <a:gd name="T3" fmla="*/ 0 h 151"/>
              <a:gd name="T4" fmla="*/ 95 w 96"/>
              <a:gd name="T5" fmla="*/ 68 h 151"/>
              <a:gd name="T6" fmla="*/ 28 w 96"/>
              <a:gd name="T7" fmla="*/ 91 h 151"/>
              <a:gd name="T8" fmla="*/ 0 w 96"/>
              <a:gd name="T9" fmla="*/ 150 h 151"/>
              <a:gd name="T10" fmla="*/ 0 w 96"/>
              <a:gd name="T11" fmla="*/ 31 h 151"/>
              <a:gd name="T12" fmla="*/ 0 60000 65536"/>
              <a:gd name="T13" fmla="*/ 0 60000 65536"/>
              <a:gd name="T14" fmla="*/ 0 60000 65536"/>
              <a:gd name="T15" fmla="*/ 0 60000 65536"/>
              <a:gd name="T16" fmla="*/ 0 60000 65536"/>
              <a:gd name="T17" fmla="*/ 0 60000 65536"/>
              <a:gd name="T18" fmla="*/ 0 w 96"/>
              <a:gd name="T19" fmla="*/ 0 h 151"/>
              <a:gd name="T20" fmla="*/ 96 w 96"/>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96" h="151">
                <a:moveTo>
                  <a:pt x="0" y="31"/>
                </a:moveTo>
                <a:lnTo>
                  <a:pt x="70" y="0"/>
                </a:lnTo>
                <a:lnTo>
                  <a:pt x="95" y="68"/>
                </a:lnTo>
                <a:lnTo>
                  <a:pt x="28" y="91"/>
                </a:lnTo>
                <a:lnTo>
                  <a:pt x="0" y="150"/>
                </a:lnTo>
                <a:lnTo>
                  <a:pt x="0" y="31"/>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6" name="Freeform 128"/>
          <p:cNvSpPr>
            <a:spLocks/>
          </p:cNvSpPr>
          <p:nvPr/>
        </p:nvSpPr>
        <p:spPr bwMode="auto">
          <a:xfrm>
            <a:off x="669671" y="4637088"/>
            <a:ext cx="123956" cy="442912"/>
          </a:xfrm>
          <a:custGeom>
            <a:avLst/>
            <a:gdLst>
              <a:gd name="T0" fmla="*/ 0 w 75"/>
              <a:gd name="T1" fmla="*/ 0 h 278"/>
              <a:gd name="T2" fmla="*/ 74 w 75"/>
              <a:gd name="T3" fmla="*/ 161 h 278"/>
              <a:gd name="T4" fmla="*/ 74 w 75"/>
              <a:gd name="T5" fmla="*/ 277 h 278"/>
              <a:gd name="T6" fmla="*/ 0 w 75"/>
              <a:gd name="T7" fmla="*/ 117 h 278"/>
              <a:gd name="T8" fmla="*/ 0 w 75"/>
              <a:gd name="T9" fmla="*/ 0 h 278"/>
              <a:gd name="T10" fmla="*/ 0 60000 65536"/>
              <a:gd name="T11" fmla="*/ 0 60000 65536"/>
              <a:gd name="T12" fmla="*/ 0 60000 65536"/>
              <a:gd name="T13" fmla="*/ 0 60000 65536"/>
              <a:gd name="T14" fmla="*/ 0 60000 65536"/>
              <a:gd name="T15" fmla="*/ 0 w 75"/>
              <a:gd name="T16" fmla="*/ 0 h 278"/>
              <a:gd name="T17" fmla="*/ 75 w 75"/>
              <a:gd name="T18" fmla="*/ 278 h 278"/>
            </a:gdLst>
            <a:ahLst/>
            <a:cxnLst>
              <a:cxn ang="T10">
                <a:pos x="T0" y="T1"/>
              </a:cxn>
              <a:cxn ang="T11">
                <a:pos x="T2" y="T3"/>
              </a:cxn>
              <a:cxn ang="T12">
                <a:pos x="T4" y="T5"/>
              </a:cxn>
              <a:cxn ang="T13">
                <a:pos x="T6" y="T7"/>
              </a:cxn>
              <a:cxn ang="T14">
                <a:pos x="T8" y="T9"/>
              </a:cxn>
            </a:cxnLst>
            <a:rect l="T15" t="T16" r="T17" b="T18"/>
            <a:pathLst>
              <a:path w="75" h="278">
                <a:moveTo>
                  <a:pt x="0" y="0"/>
                </a:moveTo>
                <a:lnTo>
                  <a:pt x="74" y="161"/>
                </a:lnTo>
                <a:lnTo>
                  <a:pt x="74" y="277"/>
                </a:lnTo>
                <a:lnTo>
                  <a:pt x="0" y="117"/>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7" name="Freeform 129"/>
          <p:cNvSpPr>
            <a:spLocks/>
          </p:cNvSpPr>
          <p:nvPr/>
        </p:nvSpPr>
        <p:spPr bwMode="auto">
          <a:xfrm>
            <a:off x="1139788" y="4842164"/>
            <a:ext cx="19652" cy="225425"/>
          </a:xfrm>
          <a:custGeom>
            <a:avLst/>
            <a:gdLst>
              <a:gd name="T0" fmla="*/ 0 w 12"/>
              <a:gd name="T1" fmla="*/ 0 h 143"/>
              <a:gd name="T2" fmla="*/ 0 w 12"/>
              <a:gd name="T3" fmla="*/ 117 h 143"/>
              <a:gd name="T4" fmla="*/ 11 w 12"/>
              <a:gd name="T5" fmla="*/ 142 h 143"/>
              <a:gd name="T6" fmla="*/ 11 w 12"/>
              <a:gd name="T7" fmla="*/ 21 h 143"/>
              <a:gd name="T8" fmla="*/ 0 w 12"/>
              <a:gd name="T9" fmla="*/ 0 h 143"/>
              <a:gd name="T10" fmla="*/ 0 60000 65536"/>
              <a:gd name="T11" fmla="*/ 0 60000 65536"/>
              <a:gd name="T12" fmla="*/ 0 60000 65536"/>
              <a:gd name="T13" fmla="*/ 0 60000 65536"/>
              <a:gd name="T14" fmla="*/ 0 60000 65536"/>
              <a:gd name="T15" fmla="*/ 0 w 12"/>
              <a:gd name="T16" fmla="*/ 0 h 143"/>
              <a:gd name="T17" fmla="*/ 12 w 12"/>
              <a:gd name="T18" fmla="*/ 143 h 143"/>
            </a:gdLst>
            <a:ahLst/>
            <a:cxnLst>
              <a:cxn ang="T10">
                <a:pos x="T0" y="T1"/>
              </a:cxn>
              <a:cxn ang="T11">
                <a:pos x="T2" y="T3"/>
              </a:cxn>
              <a:cxn ang="T12">
                <a:pos x="T4" y="T5"/>
              </a:cxn>
              <a:cxn ang="T13">
                <a:pos x="T6" y="T7"/>
              </a:cxn>
              <a:cxn ang="T14">
                <a:pos x="T8" y="T9"/>
              </a:cxn>
            </a:cxnLst>
            <a:rect l="T15" t="T16" r="T17" b="T18"/>
            <a:pathLst>
              <a:path w="12" h="143">
                <a:moveTo>
                  <a:pt x="0" y="0"/>
                </a:moveTo>
                <a:lnTo>
                  <a:pt x="0" y="117"/>
                </a:lnTo>
                <a:lnTo>
                  <a:pt x="11" y="142"/>
                </a:lnTo>
                <a:lnTo>
                  <a:pt x="11" y="21"/>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8" name="Freeform 130"/>
          <p:cNvSpPr>
            <a:spLocks/>
          </p:cNvSpPr>
          <p:nvPr/>
        </p:nvSpPr>
        <p:spPr bwMode="auto">
          <a:xfrm>
            <a:off x="381081" y="5345113"/>
            <a:ext cx="75583" cy="203200"/>
          </a:xfrm>
          <a:custGeom>
            <a:avLst/>
            <a:gdLst>
              <a:gd name="T0" fmla="*/ 0 w 48"/>
              <a:gd name="T1" fmla="*/ 0 h 128"/>
              <a:gd name="T2" fmla="*/ 47 w 48"/>
              <a:gd name="T3" fmla="*/ 8 h 128"/>
              <a:gd name="T4" fmla="*/ 47 w 48"/>
              <a:gd name="T5" fmla="*/ 127 h 128"/>
              <a:gd name="T6" fmla="*/ 0 w 48"/>
              <a:gd name="T7" fmla="*/ 117 h 128"/>
              <a:gd name="T8" fmla="*/ 0 w 48"/>
              <a:gd name="T9" fmla="*/ 0 h 128"/>
              <a:gd name="T10" fmla="*/ 0 60000 65536"/>
              <a:gd name="T11" fmla="*/ 0 60000 65536"/>
              <a:gd name="T12" fmla="*/ 0 60000 65536"/>
              <a:gd name="T13" fmla="*/ 0 60000 65536"/>
              <a:gd name="T14" fmla="*/ 0 60000 65536"/>
              <a:gd name="T15" fmla="*/ 0 w 48"/>
              <a:gd name="T16" fmla="*/ 0 h 128"/>
              <a:gd name="T17" fmla="*/ 48 w 48"/>
              <a:gd name="T18" fmla="*/ 128 h 128"/>
            </a:gdLst>
            <a:ahLst/>
            <a:cxnLst>
              <a:cxn ang="T10">
                <a:pos x="T0" y="T1"/>
              </a:cxn>
              <a:cxn ang="T11">
                <a:pos x="T2" y="T3"/>
              </a:cxn>
              <a:cxn ang="T12">
                <a:pos x="T4" y="T5"/>
              </a:cxn>
              <a:cxn ang="T13">
                <a:pos x="T6" y="T7"/>
              </a:cxn>
              <a:cxn ang="T14">
                <a:pos x="T8" y="T9"/>
              </a:cxn>
            </a:cxnLst>
            <a:rect l="T15" t="T16" r="T17" b="T18"/>
            <a:pathLst>
              <a:path w="48" h="128">
                <a:moveTo>
                  <a:pt x="0" y="0"/>
                </a:moveTo>
                <a:lnTo>
                  <a:pt x="47" y="8"/>
                </a:lnTo>
                <a:lnTo>
                  <a:pt x="47" y="127"/>
                </a:lnTo>
                <a:lnTo>
                  <a:pt x="0" y="117"/>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49" name="Freeform 131"/>
          <p:cNvSpPr>
            <a:spLocks/>
          </p:cNvSpPr>
          <p:nvPr/>
        </p:nvSpPr>
        <p:spPr bwMode="auto">
          <a:xfrm>
            <a:off x="455009" y="5257800"/>
            <a:ext cx="282679" cy="292100"/>
          </a:xfrm>
          <a:custGeom>
            <a:avLst/>
            <a:gdLst>
              <a:gd name="T0" fmla="*/ 0 w 172"/>
              <a:gd name="T1" fmla="*/ 62 h 183"/>
              <a:gd name="T2" fmla="*/ 0 w 172"/>
              <a:gd name="T3" fmla="*/ 182 h 183"/>
              <a:gd name="T4" fmla="*/ 171 w 172"/>
              <a:gd name="T5" fmla="*/ 119 h 183"/>
              <a:gd name="T6" fmla="*/ 171 w 172"/>
              <a:gd name="T7" fmla="*/ 0 h 183"/>
              <a:gd name="T8" fmla="*/ 0 w 172"/>
              <a:gd name="T9" fmla="*/ 62 h 183"/>
              <a:gd name="T10" fmla="*/ 0 60000 65536"/>
              <a:gd name="T11" fmla="*/ 0 60000 65536"/>
              <a:gd name="T12" fmla="*/ 0 60000 65536"/>
              <a:gd name="T13" fmla="*/ 0 60000 65536"/>
              <a:gd name="T14" fmla="*/ 0 60000 65536"/>
              <a:gd name="T15" fmla="*/ 0 w 172"/>
              <a:gd name="T16" fmla="*/ 0 h 183"/>
              <a:gd name="T17" fmla="*/ 172 w 172"/>
              <a:gd name="T18" fmla="*/ 183 h 183"/>
            </a:gdLst>
            <a:ahLst/>
            <a:cxnLst>
              <a:cxn ang="T10">
                <a:pos x="T0" y="T1"/>
              </a:cxn>
              <a:cxn ang="T11">
                <a:pos x="T2" y="T3"/>
              </a:cxn>
              <a:cxn ang="T12">
                <a:pos x="T4" y="T5"/>
              </a:cxn>
              <a:cxn ang="T13">
                <a:pos x="T6" y="T7"/>
              </a:cxn>
              <a:cxn ang="T14">
                <a:pos x="T8" y="T9"/>
              </a:cxn>
            </a:cxnLst>
            <a:rect l="T15" t="T16" r="T17" b="T18"/>
            <a:pathLst>
              <a:path w="172" h="183">
                <a:moveTo>
                  <a:pt x="0" y="62"/>
                </a:moveTo>
                <a:lnTo>
                  <a:pt x="0" y="182"/>
                </a:lnTo>
                <a:lnTo>
                  <a:pt x="171" y="119"/>
                </a:lnTo>
                <a:lnTo>
                  <a:pt x="171" y="0"/>
                </a:lnTo>
                <a:lnTo>
                  <a:pt x="0" y="62"/>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0" name="Freeform 132"/>
          <p:cNvSpPr>
            <a:spLocks/>
          </p:cNvSpPr>
          <p:nvPr/>
        </p:nvSpPr>
        <p:spPr bwMode="auto">
          <a:xfrm>
            <a:off x="736181" y="5051425"/>
            <a:ext cx="281168" cy="400050"/>
          </a:xfrm>
          <a:custGeom>
            <a:avLst/>
            <a:gdLst>
              <a:gd name="T0" fmla="*/ 0 w 173"/>
              <a:gd name="T1" fmla="*/ 130 h 252"/>
              <a:gd name="T2" fmla="*/ 0 w 173"/>
              <a:gd name="T3" fmla="*/ 251 h 252"/>
              <a:gd name="T4" fmla="*/ 172 w 173"/>
              <a:gd name="T5" fmla="*/ 120 h 252"/>
              <a:gd name="T6" fmla="*/ 172 w 173"/>
              <a:gd name="T7" fmla="*/ 0 h 252"/>
              <a:gd name="T8" fmla="*/ 0 w 173"/>
              <a:gd name="T9" fmla="*/ 130 h 252"/>
              <a:gd name="T10" fmla="*/ 0 60000 65536"/>
              <a:gd name="T11" fmla="*/ 0 60000 65536"/>
              <a:gd name="T12" fmla="*/ 0 60000 65536"/>
              <a:gd name="T13" fmla="*/ 0 60000 65536"/>
              <a:gd name="T14" fmla="*/ 0 60000 65536"/>
              <a:gd name="T15" fmla="*/ 0 w 173"/>
              <a:gd name="T16" fmla="*/ 0 h 252"/>
              <a:gd name="T17" fmla="*/ 173 w 173"/>
              <a:gd name="T18" fmla="*/ 252 h 252"/>
            </a:gdLst>
            <a:ahLst/>
            <a:cxnLst>
              <a:cxn ang="T10">
                <a:pos x="T0" y="T1"/>
              </a:cxn>
              <a:cxn ang="T11">
                <a:pos x="T2" y="T3"/>
              </a:cxn>
              <a:cxn ang="T12">
                <a:pos x="T4" y="T5"/>
              </a:cxn>
              <a:cxn ang="T13">
                <a:pos x="T6" y="T7"/>
              </a:cxn>
              <a:cxn ang="T14">
                <a:pos x="T8" y="T9"/>
              </a:cxn>
            </a:cxnLst>
            <a:rect l="T15" t="T16" r="T17" b="T18"/>
            <a:pathLst>
              <a:path w="173" h="252">
                <a:moveTo>
                  <a:pt x="0" y="130"/>
                </a:moveTo>
                <a:lnTo>
                  <a:pt x="0" y="251"/>
                </a:lnTo>
                <a:lnTo>
                  <a:pt x="172" y="120"/>
                </a:lnTo>
                <a:lnTo>
                  <a:pt x="172" y="0"/>
                </a:lnTo>
                <a:lnTo>
                  <a:pt x="0" y="13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1" name="Freeform 133"/>
          <p:cNvSpPr>
            <a:spLocks/>
          </p:cNvSpPr>
          <p:nvPr/>
        </p:nvSpPr>
        <p:spPr bwMode="auto">
          <a:xfrm>
            <a:off x="1015976" y="4841875"/>
            <a:ext cx="93723" cy="400050"/>
          </a:xfrm>
          <a:custGeom>
            <a:avLst/>
            <a:gdLst>
              <a:gd name="T0" fmla="*/ 56 w 57"/>
              <a:gd name="T1" fmla="*/ 0 h 254"/>
              <a:gd name="T2" fmla="*/ 0 w 57"/>
              <a:gd name="T3" fmla="*/ 134 h 254"/>
              <a:gd name="T4" fmla="*/ 0 w 57"/>
              <a:gd name="T5" fmla="*/ 253 h 254"/>
              <a:gd name="T6" fmla="*/ 56 w 57"/>
              <a:gd name="T7" fmla="*/ 120 h 254"/>
              <a:gd name="T8" fmla="*/ 56 w 57"/>
              <a:gd name="T9" fmla="*/ 0 h 254"/>
              <a:gd name="T10" fmla="*/ 0 60000 65536"/>
              <a:gd name="T11" fmla="*/ 0 60000 65536"/>
              <a:gd name="T12" fmla="*/ 0 60000 65536"/>
              <a:gd name="T13" fmla="*/ 0 60000 65536"/>
              <a:gd name="T14" fmla="*/ 0 60000 65536"/>
              <a:gd name="T15" fmla="*/ 0 w 57"/>
              <a:gd name="T16" fmla="*/ 0 h 254"/>
              <a:gd name="T17" fmla="*/ 57 w 57"/>
              <a:gd name="T18" fmla="*/ 254 h 254"/>
            </a:gdLst>
            <a:ahLst/>
            <a:cxnLst>
              <a:cxn ang="T10">
                <a:pos x="T0" y="T1"/>
              </a:cxn>
              <a:cxn ang="T11">
                <a:pos x="T2" y="T3"/>
              </a:cxn>
              <a:cxn ang="T12">
                <a:pos x="T4" y="T5"/>
              </a:cxn>
              <a:cxn ang="T13">
                <a:pos x="T6" y="T7"/>
              </a:cxn>
              <a:cxn ang="T14">
                <a:pos x="T8" y="T9"/>
              </a:cxn>
            </a:cxnLst>
            <a:rect l="T15" t="T16" r="T17" b="T18"/>
            <a:pathLst>
              <a:path w="57" h="254">
                <a:moveTo>
                  <a:pt x="56" y="0"/>
                </a:moveTo>
                <a:lnTo>
                  <a:pt x="0" y="134"/>
                </a:lnTo>
                <a:lnTo>
                  <a:pt x="0" y="253"/>
                </a:lnTo>
                <a:lnTo>
                  <a:pt x="56" y="120"/>
                </a:lnTo>
                <a:lnTo>
                  <a:pt x="56"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2" name="Freeform 134"/>
          <p:cNvSpPr>
            <a:spLocks/>
          </p:cNvSpPr>
          <p:nvPr/>
        </p:nvSpPr>
        <p:spPr bwMode="auto">
          <a:xfrm>
            <a:off x="1109559" y="4841875"/>
            <a:ext cx="31745" cy="190500"/>
          </a:xfrm>
          <a:custGeom>
            <a:avLst/>
            <a:gdLst>
              <a:gd name="T0" fmla="*/ 0 w 19"/>
              <a:gd name="T1" fmla="*/ 0 h 120"/>
              <a:gd name="T2" fmla="*/ 18 w 19"/>
              <a:gd name="T3" fmla="*/ 0 h 120"/>
              <a:gd name="T4" fmla="*/ 18 w 19"/>
              <a:gd name="T5" fmla="*/ 119 h 120"/>
              <a:gd name="T6" fmla="*/ 0 w 19"/>
              <a:gd name="T7" fmla="*/ 118 h 120"/>
              <a:gd name="T8" fmla="*/ 0 w 19"/>
              <a:gd name="T9" fmla="*/ 0 h 120"/>
              <a:gd name="T10" fmla="*/ 0 60000 65536"/>
              <a:gd name="T11" fmla="*/ 0 60000 65536"/>
              <a:gd name="T12" fmla="*/ 0 60000 65536"/>
              <a:gd name="T13" fmla="*/ 0 60000 65536"/>
              <a:gd name="T14" fmla="*/ 0 60000 65536"/>
              <a:gd name="T15" fmla="*/ 0 w 19"/>
              <a:gd name="T16" fmla="*/ 0 h 120"/>
              <a:gd name="T17" fmla="*/ 19 w 19"/>
              <a:gd name="T18" fmla="*/ 120 h 120"/>
            </a:gdLst>
            <a:ahLst/>
            <a:cxnLst>
              <a:cxn ang="T10">
                <a:pos x="T0" y="T1"/>
              </a:cxn>
              <a:cxn ang="T11">
                <a:pos x="T2" y="T3"/>
              </a:cxn>
              <a:cxn ang="T12">
                <a:pos x="T4" y="T5"/>
              </a:cxn>
              <a:cxn ang="T13">
                <a:pos x="T6" y="T7"/>
              </a:cxn>
              <a:cxn ang="T14">
                <a:pos x="T8" y="T9"/>
              </a:cxn>
            </a:cxnLst>
            <a:rect l="T15" t="T16" r="T17" b="T18"/>
            <a:pathLst>
              <a:path w="19" h="120">
                <a:moveTo>
                  <a:pt x="0" y="0"/>
                </a:moveTo>
                <a:lnTo>
                  <a:pt x="18" y="0"/>
                </a:lnTo>
                <a:lnTo>
                  <a:pt x="18" y="119"/>
                </a:lnTo>
                <a:lnTo>
                  <a:pt x="0" y="118"/>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3" name="Freeform 135"/>
          <p:cNvSpPr>
            <a:spLocks/>
          </p:cNvSpPr>
          <p:nvPr/>
        </p:nvSpPr>
        <p:spPr bwMode="auto">
          <a:xfrm>
            <a:off x="1159440" y="4775200"/>
            <a:ext cx="110350" cy="292100"/>
          </a:xfrm>
          <a:custGeom>
            <a:avLst/>
            <a:gdLst>
              <a:gd name="T0" fmla="*/ 0 w 69"/>
              <a:gd name="T1" fmla="*/ 60 h 182"/>
              <a:gd name="T2" fmla="*/ 0 w 69"/>
              <a:gd name="T3" fmla="*/ 181 h 182"/>
              <a:gd name="T4" fmla="*/ 68 w 69"/>
              <a:gd name="T5" fmla="*/ 119 h 182"/>
              <a:gd name="T6" fmla="*/ 68 w 69"/>
              <a:gd name="T7" fmla="*/ 0 h 182"/>
              <a:gd name="T8" fmla="*/ 0 w 69"/>
              <a:gd name="T9" fmla="*/ 60 h 182"/>
              <a:gd name="T10" fmla="*/ 0 60000 65536"/>
              <a:gd name="T11" fmla="*/ 0 60000 65536"/>
              <a:gd name="T12" fmla="*/ 0 60000 65536"/>
              <a:gd name="T13" fmla="*/ 0 60000 65536"/>
              <a:gd name="T14" fmla="*/ 0 60000 65536"/>
              <a:gd name="T15" fmla="*/ 0 w 69"/>
              <a:gd name="T16" fmla="*/ 0 h 182"/>
              <a:gd name="T17" fmla="*/ 69 w 69"/>
              <a:gd name="T18" fmla="*/ 182 h 182"/>
            </a:gdLst>
            <a:ahLst/>
            <a:cxnLst>
              <a:cxn ang="T10">
                <a:pos x="T0" y="T1"/>
              </a:cxn>
              <a:cxn ang="T11">
                <a:pos x="T2" y="T3"/>
              </a:cxn>
              <a:cxn ang="T12">
                <a:pos x="T4" y="T5"/>
              </a:cxn>
              <a:cxn ang="T13">
                <a:pos x="T6" y="T7"/>
              </a:cxn>
              <a:cxn ang="T14">
                <a:pos x="T8" y="T9"/>
              </a:cxn>
            </a:cxnLst>
            <a:rect l="T15" t="T16" r="T17" b="T18"/>
            <a:pathLst>
              <a:path w="69" h="182">
                <a:moveTo>
                  <a:pt x="0" y="60"/>
                </a:moveTo>
                <a:lnTo>
                  <a:pt x="0" y="181"/>
                </a:lnTo>
                <a:lnTo>
                  <a:pt x="68" y="119"/>
                </a:lnTo>
                <a:lnTo>
                  <a:pt x="68" y="0"/>
                </a:lnTo>
                <a:lnTo>
                  <a:pt x="0" y="6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4" name="Freeform 136"/>
          <p:cNvSpPr>
            <a:spLocks/>
          </p:cNvSpPr>
          <p:nvPr/>
        </p:nvSpPr>
        <p:spPr bwMode="auto">
          <a:xfrm>
            <a:off x="1259353" y="4697702"/>
            <a:ext cx="503381" cy="441325"/>
          </a:xfrm>
          <a:custGeom>
            <a:avLst/>
            <a:gdLst>
              <a:gd name="T0" fmla="*/ 0 w 311"/>
              <a:gd name="T1" fmla="*/ 0 h 277"/>
              <a:gd name="T2" fmla="*/ 8 w 311"/>
              <a:gd name="T3" fmla="*/ 51 h 277"/>
              <a:gd name="T4" fmla="*/ 8 w 311"/>
              <a:gd name="T5" fmla="*/ 123 h 277"/>
              <a:gd name="T6" fmla="*/ 310 w 311"/>
              <a:gd name="T7" fmla="*/ 276 h 277"/>
              <a:gd name="T8" fmla="*/ 310 w 311"/>
              <a:gd name="T9" fmla="*/ 155 h 277"/>
              <a:gd name="T10" fmla="*/ 0 w 311"/>
              <a:gd name="T11" fmla="*/ 0 h 277"/>
              <a:gd name="T12" fmla="*/ 0 60000 65536"/>
              <a:gd name="T13" fmla="*/ 0 60000 65536"/>
              <a:gd name="T14" fmla="*/ 0 60000 65536"/>
              <a:gd name="T15" fmla="*/ 0 60000 65536"/>
              <a:gd name="T16" fmla="*/ 0 60000 65536"/>
              <a:gd name="T17" fmla="*/ 0 60000 65536"/>
              <a:gd name="T18" fmla="*/ 0 w 311"/>
              <a:gd name="T19" fmla="*/ 0 h 277"/>
              <a:gd name="T20" fmla="*/ 311 w 311"/>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311" h="277">
                <a:moveTo>
                  <a:pt x="0" y="0"/>
                </a:moveTo>
                <a:lnTo>
                  <a:pt x="8" y="51"/>
                </a:lnTo>
                <a:lnTo>
                  <a:pt x="8" y="123"/>
                </a:lnTo>
                <a:lnTo>
                  <a:pt x="310" y="276"/>
                </a:lnTo>
                <a:lnTo>
                  <a:pt x="310" y="155"/>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5" name="Freeform 137"/>
          <p:cNvSpPr>
            <a:spLocks/>
          </p:cNvSpPr>
          <p:nvPr/>
        </p:nvSpPr>
        <p:spPr bwMode="auto">
          <a:xfrm>
            <a:off x="1761084" y="4948527"/>
            <a:ext cx="69536" cy="441325"/>
          </a:xfrm>
          <a:custGeom>
            <a:avLst/>
            <a:gdLst>
              <a:gd name="T0" fmla="*/ 0 w 43"/>
              <a:gd name="T1" fmla="*/ 0 h 277"/>
              <a:gd name="T2" fmla="*/ 42 w 43"/>
              <a:gd name="T3" fmla="*/ 155 h 277"/>
              <a:gd name="T4" fmla="*/ 42 w 43"/>
              <a:gd name="T5" fmla="*/ 276 h 277"/>
              <a:gd name="T6" fmla="*/ 0 w 43"/>
              <a:gd name="T7" fmla="*/ 118 h 277"/>
              <a:gd name="T8" fmla="*/ 0 w 43"/>
              <a:gd name="T9" fmla="*/ 0 h 277"/>
              <a:gd name="T10" fmla="*/ 0 60000 65536"/>
              <a:gd name="T11" fmla="*/ 0 60000 65536"/>
              <a:gd name="T12" fmla="*/ 0 60000 65536"/>
              <a:gd name="T13" fmla="*/ 0 60000 65536"/>
              <a:gd name="T14" fmla="*/ 0 60000 65536"/>
              <a:gd name="T15" fmla="*/ 0 w 43"/>
              <a:gd name="T16" fmla="*/ 0 h 277"/>
              <a:gd name="T17" fmla="*/ 43 w 43"/>
              <a:gd name="T18" fmla="*/ 277 h 277"/>
            </a:gdLst>
            <a:ahLst/>
            <a:cxnLst>
              <a:cxn ang="T10">
                <a:pos x="T0" y="T1"/>
              </a:cxn>
              <a:cxn ang="T11">
                <a:pos x="T2" y="T3"/>
              </a:cxn>
              <a:cxn ang="T12">
                <a:pos x="T4" y="T5"/>
              </a:cxn>
              <a:cxn ang="T13">
                <a:pos x="T6" y="T7"/>
              </a:cxn>
              <a:cxn ang="T14">
                <a:pos x="T8" y="T9"/>
              </a:cxn>
            </a:cxnLst>
            <a:rect l="T15" t="T16" r="T17" b="T18"/>
            <a:pathLst>
              <a:path w="43" h="277">
                <a:moveTo>
                  <a:pt x="0" y="0"/>
                </a:moveTo>
                <a:lnTo>
                  <a:pt x="42" y="155"/>
                </a:lnTo>
                <a:lnTo>
                  <a:pt x="42" y="276"/>
                </a:lnTo>
                <a:lnTo>
                  <a:pt x="0" y="118"/>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6" name="Freeform 138"/>
          <p:cNvSpPr>
            <a:spLocks/>
          </p:cNvSpPr>
          <p:nvPr/>
        </p:nvSpPr>
        <p:spPr bwMode="auto">
          <a:xfrm>
            <a:off x="1829102" y="5188239"/>
            <a:ext cx="161748" cy="201613"/>
          </a:xfrm>
          <a:custGeom>
            <a:avLst/>
            <a:gdLst>
              <a:gd name="T0" fmla="*/ 2 w 98"/>
              <a:gd name="T1" fmla="*/ 7 h 127"/>
              <a:gd name="T2" fmla="*/ 97 w 98"/>
              <a:gd name="T3" fmla="*/ 0 h 127"/>
              <a:gd name="T4" fmla="*/ 97 w 98"/>
              <a:gd name="T5" fmla="*/ 121 h 127"/>
              <a:gd name="T6" fmla="*/ 0 w 98"/>
              <a:gd name="T7" fmla="*/ 126 h 127"/>
              <a:gd name="T8" fmla="*/ 2 w 98"/>
              <a:gd name="T9" fmla="*/ 7 h 127"/>
              <a:gd name="T10" fmla="*/ 0 60000 65536"/>
              <a:gd name="T11" fmla="*/ 0 60000 65536"/>
              <a:gd name="T12" fmla="*/ 0 60000 65536"/>
              <a:gd name="T13" fmla="*/ 0 60000 65536"/>
              <a:gd name="T14" fmla="*/ 0 60000 65536"/>
              <a:gd name="T15" fmla="*/ 0 w 98"/>
              <a:gd name="T16" fmla="*/ 0 h 127"/>
              <a:gd name="T17" fmla="*/ 98 w 98"/>
              <a:gd name="T18" fmla="*/ 127 h 127"/>
            </a:gdLst>
            <a:ahLst/>
            <a:cxnLst>
              <a:cxn ang="T10">
                <a:pos x="T0" y="T1"/>
              </a:cxn>
              <a:cxn ang="T11">
                <a:pos x="T2" y="T3"/>
              </a:cxn>
              <a:cxn ang="T12">
                <a:pos x="T4" y="T5"/>
              </a:cxn>
              <a:cxn ang="T13">
                <a:pos x="T6" y="T7"/>
              </a:cxn>
              <a:cxn ang="T14">
                <a:pos x="T8" y="T9"/>
              </a:cxn>
            </a:cxnLst>
            <a:rect l="T15" t="T16" r="T17" b="T18"/>
            <a:pathLst>
              <a:path w="98" h="127">
                <a:moveTo>
                  <a:pt x="2" y="7"/>
                </a:moveTo>
                <a:lnTo>
                  <a:pt x="97" y="0"/>
                </a:lnTo>
                <a:lnTo>
                  <a:pt x="97" y="121"/>
                </a:lnTo>
                <a:lnTo>
                  <a:pt x="0" y="126"/>
                </a:lnTo>
                <a:lnTo>
                  <a:pt x="2" y="7"/>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7" name="Freeform 139"/>
          <p:cNvSpPr>
            <a:spLocks/>
          </p:cNvSpPr>
          <p:nvPr/>
        </p:nvSpPr>
        <p:spPr bwMode="auto">
          <a:xfrm>
            <a:off x="1989338" y="5102514"/>
            <a:ext cx="10582" cy="277813"/>
          </a:xfrm>
          <a:custGeom>
            <a:avLst/>
            <a:gdLst>
              <a:gd name="T0" fmla="*/ 4 w 6"/>
              <a:gd name="T1" fmla="*/ 0 h 174"/>
              <a:gd name="T2" fmla="*/ 0 w 6"/>
              <a:gd name="T3" fmla="*/ 53 h 174"/>
              <a:gd name="T4" fmla="*/ 0 w 6"/>
              <a:gd name="T5" fmla="*/ 173 h 174"/>
              <a:gd name="T6" fmla="*/ 5 w 6"/>
              <a:gd name="T7" fmla="*/ 122 h 174"/>
              <a:gd name="T8" fmla="*/ 4 w 6"/>
              <a:gd name="T9" fmla="*/ 0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4" y="0"/>
                </a:moveTo>
                <a:lnTo>
                  <a:pt x="0" y="53"/>
                </a:lnTo>
                <a:lnTo>
                  <a:pt x="0" y="173"/>
                </a:lnTo>
                <a:lnTo>
                  <a:pt x="5" y="122"/>
                </a:lnTo>
                <a:lnTo>
                  <a:pt x="4" y="0"/>
                </a:lnTo>
              </a:path>
            </a:pathLst>
          </a:custGeom>
          <a:solidFill>
            <a:schemeClr val="bg2"/>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58" name="Rectangle 140"/>
          <p:cNvSpPr>
            <a:spLocks noChangeArrowheads="1"/>
          </p:cNvSpPr>
          <p:nvPr/>
        </p:nvSpPr>
        <p:spPr bwMode="auto">
          <a:xfrm>
            <a:off x="2980987" y="2579977"/>
            <a:ext cx="752804" cy="549275"/>
          </a:xfrm>
          <a:prstGeom prst="rect">
            <a:avLst/>
          </a:prstGeom>
          <a:solidFill>
            <a:schemeClr val="folHlink"/>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359" name="Freeform 141"/>
          <p:cNvSpPr>
            <a:spLocks/>
          </p:cNvSpPr>
          <p:nvPr/>
        </p:nvSpPr>
        <p:spPr bwMode="auto">
          <a:xfrm>
            <a:off x="3617535" y="3128963"/>
            <a:ext cx="938737" cy="474662"/>
          </a:xfrm>
          <a:custGeom>
            <a:avLst/>
            <a:gdLst>
              <a:gd name="T0" fmla="*/ 0 w 578"/>
              <a:gd name="T1" fmla="*/ 0 h 298"/>
              <a:gd name="T2" fmla="*/ 554 w 578"/>
              <a:gd name="T3" fmla="*/ 0 h 298"/>
              <a:gd name="T4" fmla="*/ 569 w 578"/>
              <a:gd name="T5" fmla="*/ 54 h 298"/>
              <a:gd name="T6" fmla="*/ 577 w 578"/>
              <a:gd name="T7" fmla="*/ 115 h 298"/>
              <a:gd name="T8" fmla="*/ 577 w 578"/>
              <a:gd name="T9" fmla="*/ 297 h 298"/>
              <a:gd name="T10" fmla="*/ 482 w 578"/>
              <a:gd name="T11" fmla="*/ 273 h 298"/>
              <a:gd name="T12" fmla="*/ 440 w 578"/>
              <a:gd name="T13" fmla="*/ 281 h 298"/>
              <a:gd name="T14" fmla="*/ 197 w 578"/>
              <a:gd name="T15" fmla="*/ 231 h 298"/>
              <a:gd name="T16" fmla="*/ 197 w 578"/>
              <a:gd name="T17" fmla="*/ 88 h 298"/>
              <a:gd name="T18" fmla="*/ 0 w 578"/>
              <a:gd name="T19" fmla="*/ 86 h 298"/>
              <a:gd name="T20" fmla="*/ 0 w 578"/>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298"/>
              <a:gd name="T35" fmla="*/ 578 w 578"/>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298">
                <a:moveTo>
                  <a:pt x="0" y="0"/>
                </a:moveTo>
                <a:lnTo>
                  <a:pt x="554" y="0"/>
                </a:lnTo>
                <a:lnTo>
                  <a:pt x="569" y="54"/>
                </a:lnTo>
                <a:lnTo>
                  <a:pt x="577" y="115"/>
                </a:lnTo>
                <a:lnTo>
                  <a:pt x="577" y="297"/>
                </a:lnTo>
                <a:lnTo>
                  <a:pt x="482" y="273"/>
                </a:lnTo>
                <a:lnTo>
                  <a:pt x="440" y="281"/>
                </a:lnTo>
                <a:lnTo>
                  <a:pt x="197" y="231"/>
                </a:lnTo>
                <a:lnTo>
                  <a:pt x="197" y="88"/>
                </a:lnTo>
                <a:lnTo>
                  <a:pt x="0" y="86"/>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0" name="Freeform 142"/>
          <p:cNvSpPr>
            <a:spLocks/>
          </p:cNvSpPr>
          <p:nvPr/>
        </p:nvSpPr>
        <p:spPr bwMode="auto">
          <a:xfrm>
            <a:off x="3206227" y="3262317"/>
            <a:ext cx="1478398" cy="1277937"/>
          </a:xfrm>
          <a:custGeom>
            <a:avLst/>
            <a:gdLst>
              <a:gd name="T0" fmla="*/ 252 w 906"/>
              <a:gd name="T1" fmla="*/ 0 h 803"/>
              <a:gd name="T2" fmla="*/ 449 w 906"/>
              <a:gd name="T3" fmla="*/ 0 h 803"/>
              <a:gd name="T4" fmla="*/ 449 w 906"/>
              <a:gd name="T5" fmla="*/ 143 h 803"/>
              <a:gd name="T6" fmla="*/ 692 w 906"/>
              <a:gd name="T7" fmla="*/ 194 h 803"/>
              <a:gd name="T8" fmla="*/ 732 w 906"/>
              <a:gd name="T9" fmla="*/ 188 h 803"/>
              <a:gd name="T10" fmla="*/ 829 w 906"/>
              <a:gd name="T11" fmla="*/ 211 h 803"/>
              <a:gd name="T12" fmla="*/ 863 w 906"/>
              <a:gd name="T13" fmla="*/ 217 h 803"/>
              <a:gd name="T14" fmla="*/ 861 w 906"/>
              <a:gd name="T15" fmla="*/ 360 h 803"/>
              <a:gd name="T16" fmla="*/ 905 w 906"/>
              <a:gd name="T17" fmla="*/ 460 h 803"/>
              <a:gd name="T18" fmla="*/ 879 w 906"/>
              <a:gd name="T19" fmla="*/ 509 h 803"/>
              <a:gd name="T20" fmla="*/ 798 w 906"/>
              <a:gd name="T21" fmla="*/ 529 h 803"/>
              <a:gd name="T22" fmla="*/ 672 w 906"/>
              <a:gd name="T23" fmla="*/ 632 h 803"/>
              <a:gd name="T24" fmla="*/ 641 w 906"/>
              <a:gd name="T25" fmla="*/ 714 h 803"/>
              <a:gd name="T26" fmla="*/ 657 w 906"/>
              <a:gd name="T27" fmla="*/ 802 h 803"/>
              <a:gd name="T28" fmla="*/ 495 w 906"/>
              <a:gd name="T29" fmla="*/ 743 h 803"/>
              <a:gd name="T30" fmla="*/ 389 w 906"/>
              <a:gd name="T31" fmla="*/ 567 h 803"/>
              <a:gd name="T32" fmla="*/ 306 w 906"/>
              <a:gd name="T33" fmla="*/ 541 h 803"/>
              <a:gd name="T34" fmla="*/ 260 w 906"/>
              <a:gd name="T35" fmla="*/ 589 h 803"/>
              <a:gd name="T36" fmla="*/ 195 w 906"/>
              <a:gd name="T37" fmla="*/ 551 h 803"/>
              <a:gd name="T38" fmla="*/ 135 w 906"/>
              <a:gd name="T39" fmla="*/ 442 h 803"/>
              <a:gd name="T40" fmla="*/ 0 w 906"/>
              <a:gd name="T41" fmla="*/ 329 h 803"/>
              <a:gd name="T42" fmla="*/ 252 w 906"/>
              <a:gd name="T43" fmla="*/ 329 h 803"/>
              <a:gd name="T44" fmla="*/ 252 w 906"/>
              <a:gd name="T45" fmla="*/ 0 h 8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6"/>
              <a:gd name="T70" fmla="*/ 0 h 803"/>
              <a:gd name="T71" fmla="*/ 906 w 906"/>
              <a:gd name="T72" fmla="*/ 803 h 8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6" h="803">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1" name="Rectangle 143"/>
          <p:cNvSpPr>
            <a:spLocks noChangeArrowheads="1"/>
          </p:cNvSpPr>
          <p:nvPr/>
        </p:nvSpPr>
        <p:spPr bwMode="auto">
          <a:xfrm>
            <a:off x="2799729" y="3892550"/>
            <a:ext cx="294773" cy="250825"/>
          </a:xfrm>
          <a:prstGeom prst="rect">
            <a:avLst/>
          </a:prstGeom>
          <a:solidFill>
            <a:srgbClr val="9F9F9F"/>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362" name="Freeform 144"/>
          <p:cNvSpPr>
            <a:spLocks/>
          </p:cNvSpPr>
          <p:nvPr/>
        </p:nvSpPr>
        <p:spPr bwMode="auto">
          <a:xfrm>
            <a:off x="3723206" y="2719388"/>
            <a:ext cx="796642" cy="412750"/>
          </a:xfrm>
          <a:custGeom>
            <a:avLst/>
            <a:gdLst>
              <a:gd name="T0" fmla="*/ 0 w 487"/>
              <a:gd name="T1" fmla="*/ 0 h 260"/>
              <a:gd name="T2" fmla="*/ 460 w 487"/>
              <a:gd name="T3" fmla="*/ 0 h 260"/>
              <a:gd name="T4" fmla="*/ 474 w 487"/>
              <a:gd name="T5" fmla="*/ 18 h 260"/>
              <a:gd name="T6" fmla="*/ 454 w 487"/>
              <a:gd name="T7" fmla="*/ 41 h 260"/>
              <a:gd name="T8" fmla="*/ 486 w 487"/>
              <a:gd name="T9" fmla="*/ 72 h 260"/>
              <a:gd name="T10" fmla="*/ 486 w 487"/>
              <a:gd name="T11" fmla="*/ 259 h 260"/>
              <a:gd name="T12" fmla="*/ 0 w 487"/>
              <a:gd name="T13" fmla="*/ 259 h 260"/>
              <a:gd name="T14" fmla="*/ 0 w 487"/>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487"/>
              <a:gd name="T25" fmla="*/ 0 h 260"/>
              <a:gd name="T26" fmla="*/ 487 w 487"/>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 h="260">
                <a:moveTo>
                  <a:pt x="0" y="0"/>
                </a:moveTo>
                <a:lnTo>
                  <a:pt x="460" y="0"/>
                </a:lnTo>
                <a:lnTo>
                  <a:pt x="474" y="18"/>
                </a:lnTo>
                <a:lnTo>
                  <a:pt x="454" y="41"/>
                </a:lnTo>
                <a:lnTo>
                  <a:pt x="486" y="72"/>
                </a:lnTo>
                <a:lnTo>
                  <a:pt x="486" y="259"/>
                </a:lnTo>
                <a:lnTo>
                  <a:pt x="0" y="259"/>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3" name="Freeform 145"/>
          <p:cNvSpPr>
            <a:spLocks/>
          </p:cNvSpPr>
          <p:nvPr/>
        </p:nvSpPr>
        <p:spPr bwMode="auto">
          <a:xfrm>
            <a:off x="6847796" y="2436813"/>
            <a:ext cx="187445" cy="125412"/>
          </a:xfrm>
          <a:custGeom>
            <a:avLst/>
            <a:gdLst>
              <a:gd name="T0" fmla="*/ 6 w 116"/>
              <a:gd name="T1" fmla="*/ 0 h 79"/>
              <a:gd name="T2" fmla="*/ 115 w 116"/>
              <a:gd name="T3" fmla="*/ 0 h 79"/>
              <a:gd name="T4" fmla="*/ 115 w 116"/>
              <a:gd name="T5" fmla="*/ 62 h 79"/>
              <a:gd name="T6" fmla="*/ 0 w 116"/>
              <a:gd name="T7" fmla="*/ 78 h 79"/>
              <a:gd name="T8" fmla="*/ 6 w 116"/>
              <a:gd name="T9" fmla="*/ 0 h 79"/>
              <a:gd name="T10" fmla="*/ 0 60000 65536"/>
              <a:gd name="T11" fmla="*/ 0 60000 65536"/>
              <a:gd name="T12" fmla="*/ 0 60000 65536"/>
              <a:gd name="T13" fmla="*/ 0 60000 65536"/>
              <a:gd name="T14" fmla="*/ 0 60000 65536"/>
              <a:gd name="T15" fmla="*/ 0 w 116"/>
              <a:gd name="T16" fmla="*/ 0 h 79"/>
              <a:gd name="T17" fmla="*/ 116 w 116"/>
              <a:gd name="T18" fmla="*/ 79 h 79"/>
            </a:gdLst>
            <a:ahLst/>
            <a:cxnLst>
              <a:cxn ang="T10">
                <a:pos x="T0" y="T1"/>
              </a:cxn>
              <a:cxn ang="T11">
                <a:pos x="T2" y="T3"/>
              </a:cxn>
              <a:cxn ang="T12">
                <a:pos x="T4" y="T5"/>
              </a:cxn>
              <a:cxn ang="T13">
                <a:pos x="T6" y="T7"/>
              </a:cxn>
              <a:cxn ang="T14">
                <a:pos x="T8" y="T9"/>
              </a:cxn>
            </a:cxnLst>
            <a:rect l="T15" t="T16" r="T17" b="T18"/>
            <a:pathLst>
              <a:path w="116" h="79">
                <a:moveTo>
                  <a:pt x="6" y="0"/>
                </a:moveTo>
                <a:lnTo>
                  <a:pt x="115" y="0"/>
                </a:lnTo>
                <a:lnTo>
                  <a:pt x="115" y="62"/>
                </a:lnTo>
                <a:lnTo>
                  <a:pt x="0" y="78"/>
                </a:lnTo>
                <a:lnTo>
                  <a:pt x="6"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4" name="Freeform 146"/>
          <p:cNvSpPr>
            <a:spLocks/>
          </p:cNvSpPr>
          <p:nvPr/>
        </p:nvSpPr>
        <p:spPr bwMode="auto">
          <a:xfrm>
            <a:off x="3526836" y="1871952"/>
            <a:ext cx="823851" cy="511175"/>
          </a:xfrm>
          <a:custGeom>
            <a:avLst/>
            <a:gdLst>
              <a:gd name="T0" fmla="*/ 0 w 507"/>
              <a:gd name="T1" fmla="*/ 0 h 320"/>
              <a:gd name="T2" fmla="*/ 496 w 507"/>
              <a:gd name="T3" fmla="*/ 0 h 320"/>
              <a:gd name="T4" fmla="*/ 496 w 507"/>
              <a:gd name="T5" fmla="*/ 25 h 320"/>
              <a:gd name="T6" fmla="*/ 474 w 507"/>
              <a:gd name="T7" fmla="*/ 51 h 320"/>
              <a:gd name="T8" fmla="*/ 506 w 507"/>
              <a:gd name="T9" fmla="*/ 89 h 320"/>
              <a:gd name="T10" fmla="*/ 506 w 507"/>
              <a:gd name="T11" fmla="*/ 228 h 320"/>
              <a:gd name="T12" fmla="*/ 484 w 507"/>
              <a:gd name="T13" fmla="*/ 228 h 320"/>
              <a:gd name="T14" fmla="*/ 484 w 507"/>
              <a:gd name="T15" fmla="*/ 319 h 320"/>
              <a:gd name="T16" fmla="*/ 398 w 507"/>
              <a:gd name="T17" fmla="*/ 291 h 320"/>
              <a:gd name="T18" fmla="*/ 363 w 507"/>
              <a:gd name="T19" fmla="*/ 270 h 320"/>
              <a:gd name="T20" fmla="*/ 0 w 507"/>
              <a:gd name="T21" fmla="*/ 270 h 320"/>
              <a:gd name="T22" fmla="*/ 0 w 507"/>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7"/>
              <a:gd name="T37" fmla="*/ 0 h 320"/>
              <a:gd name="T38" fmla="*/ 507 w 507"/>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7" h="320">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5" name="Freeform 147"/>
          <p:cNvSpPr>
            <a:spLocks/>
          </p:cNvSpPr>
          <p:nvPr/>
        </p:nvSpPr>
        <p:spPr bwMode="auto">
          <a:xfrm>
            <a:off x="4398915" y="2628900"/>
            <a:ext cx="755827" cy="636588"/>
          </a:xfrm>
          <a:custGeom>
            <a:avLst/>
            <a:gdLst>
              <a:gd name="T0" fmla="*/ 0 w 462"/>
              <a:gd name="T1" fmla="*/ 0 h 400"/>
              <a:gd name="T2" fmla="*/ 304 w 462"/>
              <a:gd name="T3" fmla="*/ 0 h 400"/>
              <a:gd name="T4" fmla="*/ 300 w 462"/>
              <a:gd name="T5" fmla="*/ 53 h 400"/>
              <a:gd name="T6" fmla="*/ 356 w 462"/>
              <a:gd name="T7" fmla="*/ 149 h 400"/>
              <a:gd name="T8" fmla="*/ 383 w 462"/>
              <a:gd name="T9" fmla="*/ 166 h 400"/>
              <a:gd name="T10" fmla="*/ 366 w 462"/>
              <a:gd name="T11" fmla="*/ 194 h 400"/>
              <a:gd name="T12" fmla="*/ 431 w 462"/>
              <a:gd name="T13" fmla="*/ 293 h 400"/>
              <a:gd name="T14" fmla="*/ 461 w 462"/>
              <a:gd name="T15" fmla="*/ 303 h 400"/>
              <a:gd name="T16" fmla="*/ 421 w 462"/>
              <a:gd name="T17" fmla="*/ 399 h 400"/>
              <a:gd name="T18" fmla="*/ 381 w 462"/>
              <a:gd name="T19" fmla="*/ 399 h 400"/>
              <a:gd name="T20" fmla="*/ 393 w 462"/>
              <a:gd name="T21" fmla="*/ 357 h 400"/>
              <a:gd name="T22" fmla="*/ 87 w 462"/>
              <a:gd name="T23" fmla="*/ 357 h 400"/>
              <a:gd name="T24" fmla="*/ 72 w 462"/>
              <a:gd name="T25" fmla="*/ 313 h 400"/>
              <a:gd name="T26" fmla="*/ 72 w 462"/>
              <a:gd name="T27" fmla="*/ 127 h 400"/>
              <a:gd name="T28" fmla="*/ 40 w 462"/>
              <a:gd name="T29" fmla="*/ 97 h 400"/>
              <a:gd name="T30" fmla="*/ 60 w 462"/>
              <a:gd name="T31" fmla="*/ 75 h 400"/>
              <a:gd name="T32" fmla="*/ 0 w 462"/>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2"/>
              <a:gd name="T52" fmla="*/ 0 h 400"/>
              <a:gd name="T53" fmla="*/ 462 w 462"/>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2" h="400">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6" name="Freeform 148"/>
          <p:cNvSpPr>
            <a:spLocks/>
          </p:cNvSpPr>
          <p:nvPr/>
        </p:nvSpPr>
        <p:spPr bwMode="auto">
          <a:xfrm>
            <a:off x="2220766" y="1449388"/>
            <a:ext cx="1307581" cy="658812"/>
          </a:xfrm>
          <a:custGeom>
            <a:avLst/>
            <a:gdLst>
              <a:gd name="T0" fmla="*/ 2 w 801"/>
              <a:gd name="T1" fmla="*/ 0 h 414"/>
              <a:gd name="T2" fmla="*/ 800 w 801"/>
              <a:gd name="T3" fmla="*/ 0 h 414"/>
              <a:gd name="T4" fmla="*/ 800 w 801"/>
              <a:gd name="T5" fmla="*/ 358 h 414"/>
              <a:gd name="T6" fmla="*/ 329 w 801"/>
              <a:gd name="T7" fmla="*/ 358 h 414"/>
              <a:gd name="T8" fmla="*/ 329 w 801"/>
              <a:gd name="T9" fmla="*/ 380 h 414"/>
              <a:gd name="T10" fmla="*/ 216 w 801"/>
              <a:gd name="T11" fmla="*/ 413 h 414"/>
              <a:gd name="T12" fmla="*/ 149 w 801"/>
              <a:gd name="T13" fmla="*/ 298 h 414"/>
              <a:gd name="T14" fmla="*/ 109 w 801"/>
              <a:gd name="T15" fmla="*/ 314 h 414"/>
              <a:gd name="T16" fmla="*/ 99 w 801"/>
              <a:gd name="T17" fmla="*/ 292 h 414"/>
              <a:gd name="T18" fmla="*/ 123 w 801"/>
              <a:gd name="T19" fmla="*/ 231 h 414"/>
              <a:gd name="T20" fmla="*/ 0 w 801"/>
              <a:gd name="T21" fmla="*/ 104 h 414"/>
              <a:gd name="T22" fmla="*/ 2 w 801"/>
              <a:gd name="T23" fmla="*/ 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1"/>
              <a:gd name="T37" fmla="*/ 0 h 414"/>
              <a:gd name="T38" fmla="*/ 801 w 801"/>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1" h="414">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7" name="Freeform 149"/>
          <p:cNvSpPr>
            <a:spLocks/>
          </p:cNvSpPr>
          <p:nvPr/>
        </p:nvSpPr>
        <p:spPr bwMode="auto">
          <a:xfrm>
            <a:off x="3523668" y="1449388"/>
            <a:ext cx="813270" cy="423862"/>
          </a:xfrm>
          <a:custGeom>
            <a:avLst/>
            <a:gdLst>
              <a:gd name="T0" fmla="*/ 0 w 499"/>
              <a:gd name="T1" fmla="*/ 0 h 266"/>
              <a:gd name="T2" fmla="*/ 448 w 499"/>
              <a:gd name="T3" fmla="*/ 0 h 266"/>
              <a:gd name="T4" fmla="*/ 490 w 499"/>
              <a:gd name="T5" fmla="*/ 199 h 266"/>
              <a:gd name="T6" fmla="*/ 498 w 499"/>
              <a:gd name="T7" fmla="*/ 265 h 266"/>
              <a:gd name="T8" fmla="*/ 2 w 499"/>
              <a:gd name="T9" fmla="*/ 265 h 266"/>
              <a:gd name="T10" fmla="*/ 0 w 499"/>
              <a:gd name="T11" fmla="*/ 0 h 266"/>
              <a:gd name="T12" fmla="*/ 0 60000 65536"/>
              <a:gd name="T13" fmla="*/ 0 60000 65536"/>
              <a:gd name="T14" fmla="*/ 0 60000 65536"/>
              <a:gd name="T15" fmla="*/ 0 60000 65536"/>
              <a:gd name="T16" fmla="*/ 0 60000 65536"/>
              <a:gd name="T17" fmla="*/ 0 60000 65536"/>
              <a:gd name="T18" fmla="*/ 0 w 499"/>
              <a:gd name="T19" fmla="*/ 0 h 266"/>
              <a:gd name="T20" fmla="*/ 499 w 499"/>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499" h="266">
                <a:moveTo>
                  <a:pt x="0" y="0"/>
                </a:moveTo>
                <a:lnTo>
                  <a:pt x="448" y="0"/>
                </a:lnTo>
                <a:lnTo>
                  <a:pt x="490" y="199"/>
                </a:lnTo>
                <a:lnTo>
                  <a:pt x="498" y="265"/>
                </a:lnTo>
                <a:lnTo>
                  <a:pt x="2" y="265"/>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8" name="Freeform 150"/>
          <p:cNvSpPr>
            <a:spLocks/>
          </p:cNvSpPr>
          <p:nvPr/>
        </p:nvSpPr>
        <p:spPr bwMode="auto">
          <a:xfrm>
            <a:off x="2987030" y="3119440"/>
            <a:ext cx="631872" cy="777875"/>
          </a:xfrm>
          <a:custGeom>
            <a:avLst/>
            <a:gdLst>
              <a:gd name="T0" fmla="*/ 0 w 388"/>
              <a:gd name="T1" fmla="*/ 0 h 488"/>
              <a:gd name="T2" fmla="*/ 387 w 388"/>
              <a:gd name="T3" fmla="*/ 0 h 488"/>
              <a:gd name="T4" fmla="*/ 387 w 388"/>
              <a:gd name="T5" fmla="*/ 420 h 488"/>
              <a:gd name="T6" fmla="*/ 135 w 388"/>
              <a:gd name="T7" fmla="*/ 420 h 488"/>
              <a:gd name="T8" fmla="*/ 64 w 388"/>
              <a:gd name="T9" fmla="*/ 420 h 488"/>
              <a:gd name="T10" fmla="*/ 64 w 388"/>
              <a:gd name="T11" fmla="*/ 487 h 488"/>
              <a:gd name="T12" fmla="*/ 0 w 388"/>
              <a:gd name="T13" fmla="*/ 487 h 488"/>
              <a:gd name="T14" fmla="*/ 0 w 388"/>
              <a:gd name="T15" fmla="*/ 0 h 488"/>
              <a:gd name="T16" fmla="*/ 0 60000 65536"/>
              <a:gd name="T17" fmla="*/ 0 60000 65536"/>
              <a:gd name="T18" fmla="*/ 0 60000 65536"/>
              <a:gd name="T19" fmla="*/ 0 60000 65536"/>
              <a:gd name="T20" fmla="*/ 0 60000 65536"/>
              <a:gd name="T21" fmla="*/ 0 60000 65536"/>
              <a:gd name="T22" fmla="*/ 0 60000 65536"/>
              <a:gd name="T23" fmla="*/ 0 60000 65536"/>
              <a:gd name="T24" fmla="*/ 0 w 388"/>
              <a:gd name="T25" fmla="*/ 0 h 488"/>
              <a:gd name="T26" fmla="*/ 388 w 388"/>
              <a:gd name="T27" fmla="*/ 488 h 4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8" h="488">
                <a:moveTo>
                  <a:pt x="0" y="0"/>
                </a:moveTo>
                <a:lnTo>
                  <a:pt x="387" y="0"/>
                </a:lnTo>
                <a:lnTo>
                  <a:pt x="387" y="420"/>
                </a:lnTo>
                <a:lnTo>
                  <a:pt x="135" y="420"/>
                </a:lnTo>
                <a:lnTo>
                  <a:pt x="64" y="420"/>
                </a:lnTo>
                <a:lnTo>
                  <a:pt x="64" y="487"/>
                </a:lnTo>
                <a:lnTo>
                  <a:pt x="0" y="487"/>
                </a:lnTo>
                <a:lnTo>
                  <a:pt x="0" y="0"/>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69" name="Freeform 151"/>
          <p:cNvSpPr>
            <a:spLocks/>
          </p:cNvSpPr>
          <p:nvPr/>
        </p:nvSpPr>
        <p:spPr bwMode="auto">
          <a:xfrm>
            <a:off x="1809451" y="2452977"/>
            <a:ext cx="628848" cy="993775"/>
          </a:xfrm>
          <a:custGeom>
            <a:avLst/>
            <a:gdLst>
              <a:gd name="T0" fmla="*/ 0 w 387"/>
              <a:gd name="T1" fmla="*/ 0 h 624"/>
              <a:gd name="T2" fmla="*/ 386 w 387"/>
              <a:gd name="T3" fmla="*/ 0 h 624"/>
              <a:gd name="T4" fmla="*/ 386 w 387"/>
              <a:gd name="T5" fmla="*/ 424 h 624"/>
              <a:gd name="T6" fmla="*/ 386 w 387"/>
              <a:gd name="T7" fmla="*/ 519 h 624"/>
              <a:gd name="T8" fmla="*/ 343 w 387"/>
              <a:gd name="T9" fmla="*/ 509 h 624"/>
              <a:gd name="T10" fmla="*/ 363 w 387"/>
              <a:gd name="T11" fmla="*/ 623 h 624"/>
              <a:gd name="T12" fmla="*/ 0 w 387"/>
              <a:gd name="T13" fmla="*/ 263 h 624"/>
              <a:gd name="T14" fmla="*/ 0 w 387"/>
              <a:gd name="T15" fmla="*/ 0 h 624"/>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624"/>
              <a:gd name="T26" fmla="*/ 387 w 387"/>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624">
                <a:moveTo>
                  <a:pt x="0" y="0"/>
                </a:moveTo>
                <a:lnTo>
                  <a:pt x="386" y="0"/>
                </a:lnTo>
                <a:lnTo>
                  <a:pt x="386" y="424"/>
                </a:lnTo>
                <a:lnTo>
                  <a:pt x="386" y="519"/>
                </a:lnTo>
                <a:lnTo>
                  <a:pt x="343" y="509"/>
                </a:lnTo>
                <a:lnTo>
                  <a:pt x="363" y="623"/>
                </a:lnTo>
                <a:lnTo>
                  <a:pt x="0" y="263"/>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70" name="Freeform 152"/>
          <p:cNvSpPr>
            <a:spLocks/>
          </p:cNvSpPr>
          <p:nvPr/>
        </p:nvSpPr>
        <p:spPr bwMode="auto">
          <a:xfrm>
            <a:off x="2370280" y="3119438"/>
            <a:ext cx="618267" cy="771525"/>
          </a:xfrm>
          <a:custGeom>
            <a:avLst/>
            <a:gdLst>
              <a:gd name="T0" fmla="*/ 41 w 378"/>
              <a:gd name="T1" fmla="*/ 0 h 484"/>
              <a:gd name="T2" fmla="*/ 377 w 378"/>
              <a:gd name="T3" fmla="*/ 0 h 484"/>
              <a:gd name="T4" fmla="*/ 377 w 378"/>
              <a:gd name="T5" fmla="*/ 483 h 484"/>
              <a:gd name="T6" fmla="*/ 260 w 378"/>
              <a:gd name="T7" fmla="*/ 483 h 484"/>
              <a:gd name="T8" fmla="*/ 37 w 378"/>
              <a:gd name="T9" fmla="*/ 376 h 484"/>
              <a:gd name="T10" fmla="*/ 37 w 378"/>
              <a:gd name="T11" fmla="*/ 342 h 484"/>
              <a:gd name="T12" fmla="*/ 51 w 378"/>
              <a:gd name="T13" fmla="*/ 239 h 484"/>
              <a:gd name="T14" fmla="*/ 16 w 378"/>
              <a:gd name="T15" fmla="*/ 191 h 484"/>
              <a:gd name="T16" fmla="*/ 0 w 378"/>
              <a:gd name="T17" fmla="*/ 83 h 484"/>
              <a:gd name="T18" fmla="*/ 41 w 378"/>
              <a:gd name="T19" fmla="*/ 93 h 484"/>
              <a:gd name="T20" fmla="*/ 41 w 378"/>
              <a:gd name="T21" fmla="*/ 0 h 4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484"/>
              <a:gd name="T35" fmla="*/ 378 w 378"/>
              <a:gd name="T36" fmla="*/ 484 h 4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484">
                <a:moveTo>
                  <a:pt x="41" y="0"/>
                </a:moveTo>
                <a:lnTo>
                  <a:pt x="377" y="0"/>
                </a:lnTo>
                <a:lnTo>
                  <a:pt x="377" y="483"/>
                </a:lnTo>
                <a:lnTo>
                  <a:pt x="260" y="483"/>
                </a:lnTo>
                <a:lnTo>
                  <a:pt x="37" y="376"/>
                </a:lnTo>
                <a:lnTo>
                  <a:pt x="37" y="342"/>
                </a:lnTo>
                <a:lnTo>
                  <a:pt x="51" y="239"/>
                </a:lnTo>
                <a:lnTo>
                  <a:pt x="16" y="191"/>
                </a:lnTo>
                <a:lnTo>
                  <a:pt x="0" y="83"/>
                </a:lnTo>
                <a:lnTo>
                  <a:pt x="41" y="93"/>
                </a:lnTo>
                <a:lnTo>
                  <a:pt x="41"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71" name="Freeform 153"/>
          <p:cNvSpPr>
            <a:spLocks/>
          </p:cNvSpPr>
          <p:nvPr/>
        </p:nvSpPr>
        <p:spPr bwMode="auto">
          <a:xfrm>
            <a:off x="380937" y="3813175"/>
            <a:ext cx="1615959" cy="1544638"/>
          </a:xfrm>
          <a:custGeom>
            <a:avLst/>
            <a:gdLst>
              <a:gd name="T0" fmla="*/ 158 w 991"/>
              <a:gd name="T1" fmla="*/ 144 h 969"/>
              <a:gd name="T2" fmla="*/ 357 w 991"/>
              <a:gd name="T3" fmla="*/ 0 h 969"/>
              <a:gd name="T4" fmla="*/ 452 w 991"/>
              <a:gd name="T5" fmla="*/ 25 h 969"/>
              <a:gd name="T6" fmla="*/ 498 w 991"/>
              <a:gd name="T7" fmla="*/ 71 h 969"/>
              <a:gd name="T8" fmla="*/ 685 w 991"/>
              <a:gd name="T9" fmla="*/ 89 h 969"/>
              <a:gd name="T10" fmla="*/ 691 w 991"/>
              <a:gd name="T11" fmla="*/ 569 h 969"/>
              <a:gd name="T12" fmla="*/ 752 w 991"/>
              <a:gd name="T13" fmla="*/ 583 h 969"/>
              <a:gd name="T14" fmla="*/ 780 w 991"/>
              <a:gd name="T15" fmla="*/ 641 h 969"/>
              <a:gd name="T16" fmla="*/ 823 w 991"/>
              <a:gd name="T17" fmla="*/ 621 h 969"/>
              <a:gd name="T18" fmla="*/ 913 w 991"/>
              <a:gd name="T19" fmla="*/ 751 h 969"/>
              <a:gd name="T20" fmla="*/ 990 w 991"/>
              <a:gd name="T21" fmla="*/ 811 h 969"/>
              <a:gd name="T22" fmla="*/ 987 w 991"/>
              <a:gd name="T23" fmla="*/ 863 h 969"/>
              <a:gd name="T24" fmla="*/ 890 w 991"/>
              <a:gd name="T25" fmla="*/ 869 h 969"/>
              <a:gd name="T26" fmla="*/ 847 w 991"/>
              <a:gd name="T27" fmla="*/ 710 h 969"/>
              <a:gd name="T28" fmla="*/ 538 w 991"/>
              <a:gd name="T29" fmla="*/ 554 h 969"/>
              <a:gd name="T30" fmla="*/ 547 w 991"/>
              <a:gd name="T31" fmla="*/ 603 h 969"/>
              <a:gd name="T32" fmla="*/ 477 w 991"/>
              <a:gd name="T33" fmla="*/ 667 h 969"/>
              <a:gd name="T34" fmla="*/ 466 w 991"/>
              <a:gd name="T35" fmla="*/ 643 h 969"/>
              <a:gd name="T36" fmla="*/ 446 w 991"/>
              <a:gd name="T37" fmla="*/ 643 h 969"/>
              <a:gd name="T38" fmla="*/ 391 w 991"/>
              <a:gd name="T39" fmla="*/ 776 h 969"/>
              <a:gd name="T40" fmla="*/ 219 w 991"/>
              <a:gd name="T41" fmla="*/ 906 h 969"/>
              <a:gd name="T42" fmla="*/ 48 w 991"/>
              <a:gd name="T43" fmla="*/ 968 h 969"/>
              <a:gd name="T44" fmla="*/ 0 w 991"/>
              <a:gd name="T45" fmla="*/ 960 h 969"/>
              <a:gd name="T46" fmla="*/ 195 w 991"/>
              <a:gd name="T47" fmla="*/ 849 h 969"/>
              <a:gd name="T48" fmla="*/ 219 w 991"/>
              <a:gd name="T49" fmla="*/ 849 h 969"/>
              <a:gd name="T50" fmla="*/ 290 w 991"/>
              <a:gd name="T51" fmla="*/ 762 h 969"/>
              <a:gd name="T52" fmla="*/ 322 w 991"/>
              <a:gd name="T53" fmla="*/ 759 h 969"/>
              <a:gd name="T54" fmla="*/ 371 w 991"/>
              <a:gd name="T55" fmla="*/ 693 h 969"/>
              <a:gd name="T56" fmla="*/ 354 w 991"/>
              <a:gd name="T57" fmla="*/ 664 h 969"/>
              <a:gd name="T58" fmla="*/ 250 w 991"/>
              <a:gd name="T59" fmla="*/ 678 h 969"/>
              <a:gd name="T60" fmla="*/ 178 w 991"/>
              <a:gd name="T61" fmla="*/ 513 h 969"/>
              <a:gd name="T62" fmla="*/ 219 w 991"/>
              <a:gd name="T63" fmla="*/ 438 h 969"/>
              <a:gd name="T64" fmla="*/ 285 w 991"/>
              <a:gd name="T65" fmla="*/ 412 h 969"/>
              <a:gd name="T66" fmla="*/ 261 w 991"/>
              <a:gd name="T67" fmla="*/ 346 h 969"/>
              <a:gd name="T68" fmla="*/ 192 w 991"/>
              <a:gd name="T69" fmla="*/ 377 h 969"/>
              <a:gd name="T70" fmla="*/ 141 w 991"/>
              <a:gd name="T71" fmla="*/ 282 h 969"/>
              <a:gd name="T72" fmla="*/ 198 w 991"/>
              <a:gd name="T73" fmla="*/ 259 h 969"/>
              <a:gd name="T74" fmla="*/ 250 w 991"/>
              <a:gd name="T75" fmla="*/ 285 h 969"/>
              <a:gd name="T76" fmla="*/ 273 w 991"/>
              <a:gd name="T77" fmla="*/ 271 h 969"/>
              <a:gd name="T78" fmla="*/ 230 w 991"/>
              <a:gd name="T79" fmla="*/ 190 h 969"/>
              <a:gd name="T80" fmla="*/ 155 w 991"/>
              <a:gd name="T81" fmla="*/ 184 h 969"/>
              <a:gd name="T82" fmla="*/ 158 w 991"/>
              <a:gd name="T83" fmla="*/ 144 h 9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1"/>
              <a:gd name="T127" fmla="*/ 0 h 969"/>
              <a:gd name="T128" fmla="*/ 991 w 991"/>
              <a:gd name="T129" fmla="*/ 969 h 9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1" h="969">
                <a:moveTo>
                  <a:pt x="158" y="144"/>
                </a:moveTo>
                <a:lnTo>
                  <a:pt x="357" y="0"/>
                </a:lnTo>
                <a:lnTo>
                  <a:pt x="452" y="25"/>
                </a:lnTo>
                <a:lnTo>
                  <a:pt x="498" y="71"/>
                </a:lnTo>
                <a:lnTo>
                  <a:pt x="685" y="89"/>
                </a:lnTo>
                <a:lnTo>
                  <a:pt x="691" y="569"/>
                </a:lnTo>
                <a:lnTo>
                  <a:pt x="752" y="583"/>
                </a:lnTo>
                <a:lnTo>
                  <a:pt x="780" y="641"/>
                </a:lnTo>
                <a:lnTo>
                  <a:pt x="823" y="621"/>
                </a:lnTo>
                <a:lnTo>
                  <a:pt x="913" y="751"/>
                </a:lnTo>
                <a:lnTo>
                  <a:pt x="990" y="811"/>
                </a:lnTo>
                <a:lnTo>
                  <a:pt x="987" y="863"/>
                </a:lnTo>
                <a:lnTo>
                  <a:pt x="890" y="869"/>
                </a:lnTo>
                <a:lnTo>
                  <a:pt x="847" y="710"/>
                </a:lnTo>
                <a:lnTo>
                  <a:pt x="538" y="554"/>
                </a:lnTo>
                <a:lnTo>
                  <a:pt x="547" y="603"/>
                </a:lnTo>
                <a:lnTo>
                  <a:pt x="477" y="667"/>
                </a:lnTo>
                <a:lnTo>
                  <a:pt x="466" y="643"/>
                </a:lnTo>
                <a:lnTo>
                  <a:pt x="446" y="643"/>
                </a:lnTo>
                <a:lnTo>
                  <a:pt x="391" y="776"/>
                </a:lnTo>
                <a:lnTo>
                  <a:pt x="219" y="906"/>
                </a:lnTo>
                <a:lnTo>
                  <a:pt x="48" y="968"/>
                </a:lnTo>
                <a:lnTo>
                  <a:pt x="0" y="960"/>
                </a:lnTo>
                <a:lnTo>
                  <a:pt x="195" y="849"/>
                </a:lnTo>
                <a:lnTo>
                  <a:pt x="219" y="849"/>
                </a:lnTo>
                <a:lnTo>
                  <a:pt x="290" y="762"/>
                </a:lnTo>
                <a:lnTo>
                  <a:pt x="322" y="759"/>
                </a:lnTo>
                <a:lnTo>
                  <a:pt x="371" y="693"/>
                </a:lnTo>
                <a:lnTo>
                  <a:pt x="354" y="664"/>
                </a:lnTo>
                <a:lnTo>
                  <a:pt x="250" y="678"/>
                </a:lnTo>
                <a:lnTo>
                  <a:pt x="178" y="513"/>
                </a:lnTo>
                <a:lnTo>
                  <a:pt x="219" y="438"/>
                </a:lnTo>
                <a:lnTo>
                  <a:pt x="285" y="412"/>
                </a:lnTo>
                <a:lnTo>
                  <a:pt x="261" y="346"/>
                </a:lnTo>
                <a:lnTo>
                  <a:pt x="192" y="377"/>
                </a:lnTo>
                <a:lnTo>
                  <a:pt x="141" y="282"/>
                </a:lnTo>
                <a:lnTo>
                  <a:pt x="198" y="259"/>
                </a:lnTo>
                <a:lnTo>
                  <a:pt x="250" y="285"/>
                </a:lnTo>
                <a:lnTo>
                  <a:pt x="273" y="271"/>
                </a:lnTo>
                <a:lnTo>
                  <a:pt x="230" y="190"/>
                </a:lnTo>
                <a:lnTo>
                  <a:pt x="155" y="184"/>
                </a:lnTo>
                <a:lnTo>
                  <a:pt x="158" y="144"/>
                </a:lnTo>
              </a:path>
            </a:pathLst>
          </a:custGeom>
          <a:solidFill>
            <a:schemeClr va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372" name="Rectangle 154"/>
          <p:cNvSpPr>
            <a:spLocks noChangeArrowheads="1"/>
          </p:cNvSpPr>
          <p:nvPr/>
        </p:nvSpPr>
        <p:spPr bwMode="auto">
          <a:xfrm>
            <a:off x="3773090" y="5461000"/>
            <a:ext cx="169305" cy="165100"/>
          </a:xfrm>
          <a:prstGeom prst="rect">
            <a:avLst/>
          </a:prstGeom>
          <a:solidFill>
            <a:schemeClr val="folHlink"/>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373" name="Rectangle 155"/>
          <p:cNvSpPr>
            <a:spLocks noChangeArrowheads="1"/>
          </p:cNvSpPr>
          <p:nvPr/>
        </p:nvSpPr>
        <p:spPr bwMode="auto">
          <a:xfrm>
            <a:off x="3773090" y="5754688"/>
            <a:ext cx="169305" cy="165100"/>
          </a:xfrm>
          <a:prstGeom prst="rect">
            <a:avLst/>
          </a:prstGeom>
          <a:solidFill>
            <a:schemeClr val="hlink"/>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374" name="Rectangle 156"/>
          <p:cNvSpPr>
            <a:spLocks noChangeArrowheads="1"/>
          </p:cNvSpPr>
          <p:nvPr/>
        </p:nvSpPr>
        <p:spPr bwMode="auto">
          <a:xfrm>
            <a:off x="4027048" y="5730876"/>
            <a:ext cx="2170466" cy="215444"/>
          </a:xfrm>
          <a:prstGeom prst="rect">
            <a:avLst/>
          </a:prstGeom>
          <a:noFill/>
          <a:ln w="9525">
            <a:noFill/>
            <a:miter lim="800000"/>
            <a:headEnd/>
            <a:tailEnd/>
          </a:ln>
        </p:spPr>
        <p:txBody>
          <a:bodyPr wrap="none" lIns="0" tIns="0" rIns="0" bIns="0">
            <a:spAutoFit/>
          </a:bodyPr>
          <a:lstStyle/>
          <a:p>
            <a:pPr eaLnBrk="0" fontAlgn="base" hangingPunct="0">
              <a:spcBef>
                <a:spcPct val="50000"/>
              </a:spcBef>
              <a:spcAft>
                <a:spcPct val="0"/>
              </a:spcAft>
            </a:pPr>
            <a:r>
              <a:rPr lang="en-US" sz="1400" smtClean="0">
                <a:solidFill>
                  <a:srgbClr val="000000"/>
                </a:solidFill>
              </a:rPr>
              <a:t>No specific captive statutes</a:t>
            </a:r>
          </a:p>
        </p:txBody>
      </p:sp>
      <p:sp>
        <p:nvSpPr>
          <p:cNvPr id="9375" name="Text Box 157"/>
          <p:cNvSpPr txBox="1">
            <a:spLocks noChangeArrowheads="1"/>
          </p:cNvSpPr>
          <p:nvPr/>
        </p:nvSpPr>
        <p:spPr bwMode="auto">
          <a:xfrm>
            <a:off x="4027048" y="5434014"/>
            <a:ext cx="1284006" cy="215444"/>
          </a:xfrm>
          <a:prstGeom prst="rect">
            <a:avLst/>
          </a:prstGeom>
          <a:noFill/>
          <a:ln w="9525">
            <a:noFill/>
            <a:miter lim="800000"/>
            <a:headEnd/>
            <a:tailEnd/>
          </a:ln>
        </p:spPr>
        <p:txBody>
          <a:bodyPr wrap="none" lIns="0" tIns="0" rIns="0" bIns="0">
            <a:spAutoFit/>
          </a:bodyPr>
          <a:lstStyle/>
          <a:p>
            <a:pPr eaLnBrk="0" fontAlgn="base" hangingPunct="0">
              <a:spcBef>
                <a:spcPct val="50000"/>
              </a:spcBef>
              <a:spcAft>
                <a:spcPct val="0"/>
              </a:spcAft>
            </a:pPr>
            <a:r>
              <a:rPr lang="en-US" sz="1400" smtClean="0">
                <a:solidFill>
                  <a:srgbClr val="000000"/>
                </a:solidFill>
              </a:rPr>
              <a:t>Captive statutes</a:t>
            </a:r>
          </a:p>
        </p:txBody>
      </p:sp>
      <p:sp>
        <p:nvSpPr>
          <p:cNvPr id="9376" name="Text Box 158"/>
          <p:cNvSpPr txBox="1">
            <a:spLocks noChangeArrowheads="1"/>
          </p:cNvSpPr>
          <p:nvPr/>
        </p:nvSpPr>
        <p:spPr bwMode="auto">
          <a:xfrm>
            <a:off x="1508631" y="1544926"/>
            <a:ext cx="459543"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FFFFFF"/>
                </a:solidFill>
              </a:rPr>
              <a:t>WA</a:t>
            </a:r>
          </a:p>
        </p:txBody>
      </p:sp>
      <p:sp>
        <p:nvSpPr>
          <p:cNvPr id="9377" name="Text Box 159"/>
          <p:cNvSpPr txBox="1">
            <a:spLocks noChangeArrowheads="1"/>
          </p:cNvSpPr>
          <p:nvPr/>
        </p:nvSpPr>
        <p:spPr bwMode="auto">
          <a:xfrm>
            <a:off x="1569098" y="2086264"/>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OR</a:t>
            </a:r>
          </a:p>
        </p:txBody>
      </p:sp>
      <p:sp>
        <p:nvSpPr>
          <p:cNvPr id="9378" name="Text Box 160"/>
          <p:cNvSpPr txBox="1">
            <a:spLocks noChangeArrowheads="1"/>
          </p:cNvSpPr>
          <p:nvPr/>
        </p:nvSpPr>
        <p:spPr bwMode="auto">
          <a:xfrm>
            <a:off x="1540377" y="2829214"/>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CA</a:t>
            </a:r>
          </a:p>
        </p:txBody>
      </p:sp>
      <p:sp>
        <p:nvSpPr>
          <p:cNvPr id="9379" name="Text Box 161"/>
          <p:cNvSpPr txBox="1">
            <a:spLocks noChangeArrowheads="1"/>
          </p:cNvSpPr>
          <p:nvPr/>
        </p:nvSpPr>
        <p:spPr bwMode="auto">
          <a:xfrm flipH="1">
            <a:off x="2962843" y="2276764"/>
            <a:ext cx="418729"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FFFFFF"/>
                </a:solidFill>
              </a:rPr>
              <a:t>WY</a:t>
            </a:r>
          </a:p>
        </p:txBody>
      </p:sp>
      <p:sp>
        <p:nvSpPr>
          <p:cNvPr id="9380" name="Text Box 162"/>
          <p:cNvSpPr txBox="1">
            <a:spLocks noChangeArrowheads="1"/>
          </p:cNvSpPr>
          <p:nvPr/>
        </p:nvSpPr>
        <p:spPr bwMode="auto">
          <a:xfrm>
            <a:off x="1931895" y="2689514"/>
            <a:ext cx="444426"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000000"/>
                </a:solidFill>
              </a:rPr>
              <a:t>NV</a:t>
            </a:r>
          </a:p>
        </p:txBody>
      </p:sp>
      <p:sp>
        <p:nvSpPr>
          <p:cNvPr id="9381" name="Text Box 163"/>
          <p:cNvSpPr txBox="1">
            <a:spLocks noChangeArrowheads="1"/>
          </p:cNvSpPr>
          <p:nvPr/>
        </p:nvSpPr>
        <p:spPr bwMode="auto">
          <a:xfrm>
            <a:off x="2666559" y="1616079"/>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MT</a:t>
            </a:r>
          </a:p>
        </p:txBody>
      </p:sp>
      <p:sp>
        <p:nvSpPr>
          <p:cNvPr id="9382" name="Text Box 164"/>
          <p:cNvSpPr txBox="1">
            <a:spLocks noChangeArrowheads="1"/>
          </p:cNvSpPr>
          <p:nvPr/>
        </p:nvSpPr>
        <p:spPr bwMode="auto">
          <a:xfrm>
            <a:off x="2220622" y="2097376"/>
            <a:ext cx="284350"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ID</a:t>
            </a:r>
          </a:p>
        </p:txBody>
      </p:sp>
      <p:sp>
        <p:nvSpPr>
          <p:cNvPr id="9383" name="Text Box 165"/>
          <p:cNvSpPr txBox="1">
            <a:spLocks noChangeArrowheads="1"/>
          </p:cNvSpPr>
          <p:nvPr/>
        </p:nvSpPr>
        <p:spPr bwMode="auto">
          <a:xfrm>
            <a:off x="2522952" y="3314989"/>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AZ</a:t>
            </a:r>
          </a:p>
        </p:txBody>
      </p:sp>
      <p:sp>
        <p:nvSpPr>
          <p:cNvPr id="9384" name="Text Box 166"/>
          <p:cNvSpPr txBox="1">
            <a:spLocks noChangeArrowheads="1"/>
          </p:cNvSpPr>
          <p:nvPr/>
        </p:nvSpPr>
        <p:spPr bwMode="auto">
          <a:xfrm>
            <a:off x="2553186" y="2748251"/>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UT</a:t>
            </a:r>
          </a:p>
        </p:txBody>
      </p:sp>
      <p:sp>
        <p:nvSpPr>
          <p:cNvPr id="9385" name="Text Box 167"/>
          <p:cNvSpPr txBox="1">
            <a:spLocks noChangeArrowheads="1"/>
          </p:cNvSpPr>
          <p:nvPr/>
        </p:nvSpPr>
        <p:spPr bwMode="auto">
          <a:xfrm>
            <a:off x="4377752" y="1655767"/>
            <a:ext cx="34045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MN</a:t>
            </a:r>
          </a:p>
        </p:txBody>
      </p:sp>
      <p:sp>
        <p:nvSpPr>
          <p:cNvPr id="9386" name="Text Box 168"/>
          <p:cNvSpPr txBox="1">
            <a:spLocks noChangeArrowheads="1"/>
          </p:cNvSpPr>
          <p:nvPr/>
        </p:nvSpPr>
        <p:spPr bwMode="auto">
          <a:xfrm>
            <a:off x="3756463" y="1997364"/>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SD</a:t>
            </a:r>
          </a:p>
        </p:txBody>
      </p:sp>
      <p:sp>
        <p:nvSpPr>
          <p:cNvPr id="9387" name="Text Box 169"/>
          <p:cNvSpPr txBox="1">
            <a:spLocks noChangeArrowheads="1"/>
          </p:cNvSpPr>
          <p:nvPr/>
        </p:nvSpPr>
        <p:spPr bwMode="auto">
          <a:xfrm>
            <a:off x="7236292" y="1784353"/>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ME</a:t>
            </a:r>
          </a:p>
        </p:txBody>
      </p:sp>
      <p:sp>
        <p:nvSpPr>
          <p:cNvPr id="9388" name="Text Box 170"/>
          <p:cNvSpPr txBox="1">
            <a:spLocks noChangeArrowheads="1"/>
          </p:cNvSpPr>
          <p:nvPr/>
        </p:nvSpPr>
        <p:spPr bwMode="auto">
          <a:xfrm>
            <a:off x="3895535" y="3729038"/>
            <a:ext cx="31320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TX</a:t>
            </a:r>
          </a:p>
        </p:txBody>
      </p:sp>
      <p:sp>
        <p:nvSpPr>
          <p:cNvPr id="9389" name="Text Box 171"/>
          <p:cNvSpPr txBox="1">
            <a:spLocks noChangeArrowheads="1"/>
          </p:cNvSpPr>
          <p:nvPr/>
        </p:nvSpPr>
        <p:spPr bwMode="auto">
          <a:xfrm>
            <a:off x="3138196" y="2719676"/>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CO</a:t>
            </a:r>
          </a:p>
        </p:txBody>
      </p:sp>
      <p:sp>
        <p:nvSpPr>
          <p:cNvPr id="9390" name="Text Box 172"/>
          <p:cNvSpPr txBox="1">
            <a:spLocks noChangeArrowheads="1"/>
          </p:cNvSpPr>
          <p:nvPr/>
        </p:nvSpPr>
        <p:spPr bwMode="auto">
          <a:xfrm>
            <a:off x="3156335" y="3354392"/>
            <a:ext cx="34045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NM</a:t>
            </a:r>
          </a:p>
        </p:txBody>
      </p:sp>
      <p:sp>
        <p:nvSpPr>
          <p:cNvPr id="9391" name="Text Box 173"/>
          <p:cNvSpPr txBox="1">
            <a:spLocks noChangeArrowheads="1"/>
          </p:cNvSpPr>
          <p:nvPr/>
        </p:nvSpPr>
        <p:spPr bwMode="auto">
          <a:xfrm>
            <a:off x="3801813" y="1506826"/>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ND</a:t>
            </a:r>
          </a:p>
        </p:txBody>
      </p:sp>
      <p:sp>
        <p:nvSpPr>
          <p:cNvPr id="9392" name="Text Box 174"/>
          <p:cNvSpPr txBox="1">
            <a:spLocks noChangeArrowheads="1"/>
          </p:cNvSpPr>
          <p:nvPr/>
        </p:nvSpPr>
        <p:spPr bwMode="auto">
          <a:xfrm>
            <a:off x="4058792" y="3202276"/>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OK</a:t>
            </a:r>
          </a:p>
        </p:txBody>
      </p:sp>
      <p:sp>
        <p:nvSpPr>
          <p:cNvPr id="9393" name="Text Box 175"/>
          <p:cNvSpPr txBox="1">
            <a:spLocks noChangeArrowheads="1"/>
          </p:cNvSpPr>
          <p:nvPr/>
        </p:nvSpPr>
        <p:spPr bwMode="auto">
          <a:xfrm>
            <a:off x="3881927" y="2819689"/>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KS</a:t>
            </a:r>
          </a:p>
        </p:txBody>
      </p:sp>
      <p:sp>
        <p:nvSpPr>
          <p:cNvPr id="9394" name="Text Box 176"/>
          <p:cNvSpPr txBox="1">
            <a:spLocks noChangeArrowheads="1"/>
          </p:cNvSpPr>
          <p:nvPr/>
        </p:nvSpPr>
        <p:spPr bwMode="auto">
          <a:xfrm>
            <a:off x="3807859" y="2422814"/>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NE</a:t>
            </a:r>
          </a:p>
        </p:txBody>
      </p:sp>
      <p:sp>
        <p:nvSpPr>
          <p:cNvPr id="9395" name="Text Box 177"/>
          <p:cNvSpPr txBox="1">
            <a:spLocks noChangeArrowheads="1"/>
          </p:cNvSpPr>
          <p:nvPr/>
        </p:nvSpPr>
        <p:spPr bwMode="auto">
          <a:xfrm>
            <a:off x="4465428" y="2298989"/>
            <a:ext cx="284350"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IA</a:t>
            </a:r>
          </a:p>
        </p:txBody>
      </p:sp>
      <p:sp>
        <p:nvSpPr>
          <p:cNvPr id="9396" name="Text Box 178"/>
          <p:cNvSpPr txBox="1">
            <a:spLocks noChangeArrowheads="1"/>
          </p:cNvSpPr>
          <p:nvPr/>
        </p:nvSpPr>
        <p:spPr bwMode="auto">
          <a:xfrm>
            <a:off x="4575775" y="2795876"/>
            <a:ext cx="346868"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MO</a:t>
            </a:r>
          </a:p>
        </p:txBody>
      </p:sp>
      <p:sp>
        <p:nvSpPr>
          <p:cNvPr id="9397" name="Text Box 179"/>
          <p:cNvSpPr txBox="1">
            <a:spLocks noChangeArrowheads="1"/>
          </p:cNvSpPr>
          <p:nvPr/>
        </p:nvSpPr>
        <p:spPr bwMode="auto">
          <a:xfrm>
            <a:off x="4607524" y="3322641"/>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AR</a:t>
            </a:r>
          </a:p>
        </p:txBody>
      </p:sp>
      <p:sp>
        <p:nvSpPr>
          <p:cNvPr id="9398" name="Text Box 180"/>
          <p:cNvSpPr txBox="1">
            <a:spLocks noChangeArrowheads="1"/>
          </p:cNvSpPr>
          <p:nvPr/>
        </p:nvSpPr>
        <p:spPr bwMode="auto">
          <a:xfrm>
            <a:off x="4654388" y="3741741"/>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LA</a:t>
            </a:r>
          </a:p>
        </p:txBody>
      </p:sp>
      <p:sp>
        <p:nvSpPr>
          <p:cNvPr id="9399" name="Text Box 181"/>
          <p:cNvSpPr txBox="1">
            <a:spLocks noChangeArrowheads="1"/>
          </p:cNvSpPr>
          <p:nvPr/>
        </p:nvSpPr>
        <p:spPr bwMode="auto">
          <a:xfrm>
            <a:off x="4941600" y="1968503"/>
            <a:ext cx="306792"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WI</a:t>
            </a:r>
          </a:p>
        </p:txBody>
      </p:sp>
      <p:sp>
        <p:nvSpPr>
          <p:cNvPr id="9400" name="Text Box 182"/>
          <p:cNvSpPr txBox="1">
            <a:spLocks noChangeArrowheads="1"/>
          </p:cNvSpPr>
          <p:nvPr/>
        </p:nvSpPr>
        <p:spPr bwMode="auto">
          <a:xfrm>
            <a:off x="5499400" y="2191039"/>
            <a:ext cx="295572"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MI</a:t>
            </a:r>
          </a:p>
        </p:txBody>
      </p:sp>
      <p:sp>
        <p:nvSpPr>
          <p:cNvPr id="9401" name="Text Box 183"/>
          <p:cNvSpPr txBox="1">
            <a:spLocks noChangeArrowheads="1"/>
          </p:cNvSpPr>
          <p:nvPr/>
        </p:nvSpPr>
        <p:spPr bwMode="auto">
          <a:xfrm>
            <a:off x="5305908" y="2548226"/>
            <a:ext cx="284350"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IN</a:t>
            </a:r>
          </a:p>
        </p:txBody>
      </p:sp>
      <p:sp>
        <p:nvSpPr>
          <p:cNvPr id="9402" name="Text Box 184"/>
          <p:cNvSpPr txBox="1">
            <a:spLocks noChangeArrowheads="1"/>
          </p:cNvSpPr>
          <p:nvPr/>
        </p:nvSpPr>
        <p:spPr bwMode="auto">
          <a:xfrm>
            <a:off x="4996026" y="2551401"/>
            <a:ext cx="273129"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IL</a:t>
            </a:r>
          </a:p>
        </p:txBody>
      </p:sp>
      <p:sp>
        <p:nvSpPr>
          <p:cNvPr id="9403" name="Text Box 185"/>
          <p:cNvSpPr txBox="1">
            <a:spLocks noChangeArrowheads="1"/>
          </p:cNvSpPr>
          <p:nvPr/>
        </p:nvSpPr>
        <p:spPr bwMode="auto">
          <a:xfrm>
            <a:off x="5656613" y="2538701"/>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OH</a:t>
            </a:r>
          </a:p>
        </p:txBody>
      </p:sp>
      <p:sp>
        <p:nvSpPr>
          <p:cNvPr id="9404" name="Text Box 186"/>
          <p:cNvSpPr txBox="1">
            <a:spLocks noChangeArrowheads="1"/>
          </p:cNvSpPr>
          <p:nvPr/>
        </p:nvSpPr>
        <p:spPr bwMode="auto">
          <a:xfrm>
            <a:off x="5390561" y="2972089"/>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KY</a:t>
            </a:r>
          </a:p>
        </p:txBody>
      </p:sp>
      <p:sp>
        <p:nvSpPr>
          <p:cNvPr id="9405" name="Text Box 187"/>
          <p:cNvSpPr txBox="1">
            <a:spLocks noChangeArrowheads="1"/>
          </p:cNvSpPr>
          <p:nvPr/>
        </p:nvSpPr>
        <p:spPr bwMode="auto">
          <a:xfrm>
            <a:off x="6123714" y="3205451"/>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NC</a:t>
            </a:r>
          </a:p>
        </p:txBody>
      </p:sp>
      <p:sp>
        <p:nvSpPr>
          <p:cNvPr id="9406" name="Text Box 188"/>
          <p:cNvSpPr txBox="1">
            <a:spLocks noChangeArrowheads="1"/>
          </p:cNvSpPr>
          <p:nvPr/>
        </p:nvSpPr>
        <p:spPr bwMode="auto">
          <a:xfrm>
            <a:off x="1052112" y="4377026"/>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AK</a:t>
            </a:r>
          </a:p>
        </p:txBody>
      </p:sp>
      <p:sp>
        <p:nvSpPr>
          <p:cNvPr id="9407" name="Text Box 189"/>
          <p:cNvSpPr txBox="1">
            <a:spLocks noChangeArrowheads="1"/>
          </p:cNvSpPr>
          <p:nvPr/>
        </p:nvSpPr>
        <p:spPr bwMode="auto">
          <a:xfrm>
            <a:off x="5215209" y="3189576"/>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TN</a:t>
            </a:r>
          </a:p>
        </p:txBody>
      </p:sp>
      <p:sp>
        <p:nvSpPr>
          <p:cNvPr id="9408" name="Text Box 190"/>
          <p:cNvSpPr txBox="1">
            <a:spLocks noChangeArrowheads="1"/>
          </p:cNvSpPr>
          <p:nvPr/>
        </p:nvSpPr>
        <p:spPr bwMode="auto">
          <a:xfrm>
            <a:off x="5246954" y="3578229"/>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AL</a:t>
            </a:r>
          </a:p>
        </p:txBody>
      </p:sp>
      <p:sp>
        <p:nvSpPr>
          <p:cNvPr id="9409" name="Text Box 191"/>
          <p:cNvSpPr txBox="1">
            <a:spLocks noChangeArrowheads="1"/>
          </p:cNvSpPr>
          <p:nvPr/>
        </p:nvSpPr>
        <p:spPr bwMode="auto">
          <a:xfrm>
            <a:off x="5860686" y="3425827"/>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SC</a:t>
            </a:r>
          </a:p>
        </p:txBody>
      </p:sp>
      <p:sp>
        <p:nvSpPr>
          <p:cNvPr id="9410" name="Text Box 192"/>
          <p:cNvSpPr txBox="1">
            <a:spLocks noChangeArrowheads="1"/>
          </p:cNvSpPr>
          <p:nvPr/>
        </p:nvSpPr>
        <p:spPr bwMode="auto">
          <a:xfrm>
            <a:off x="4914391" y="3549656"/>
            <a:ext cx="400588"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FFFFFF"/>
                </a:solidFill>
              </a:rPr>
              <a:t>MS</a:t>
            </a:r>
          </a:p>
        </p:txBody>
      </p:sp>
      <p:sp>
        <p:nvSpPr>
          <p:cNvPr id="9411" name="Text Box 193"/>
          <p:cNvSpPr txBox="1">
            <a:spLocks noChangeArrowheads="1"/>
          </p:cNvSpPr>
          <p:nvPr/>
        </p:nvSpPr>
        <p:spPr bwMode="auto">
          <a:xfrm>
            <a:off x="5627892" y="3662366"/>
            <a:ext cx="33564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GA</a:t>
            </a:r>
          </a:p>
        </p:txBody>
      </p:sp>
      <p:sp>
        <p:nvSpPr>
          <p:cNvPr id="9412" name="Text Box 194"/>
          <p:cNvSpPr txBox="1">
            <a:spLocks noChangeArrowheads="1"/>
          </p:cNvSpPr>
          <p:nvPr/>
        </p:nvSpPr>
        <p:spPr bwMode="auto">
          <a:xfrm>
            <a:off x="5854639" y="4202401"/>
            <a:ext cx="306792"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FL</a:t>
            </a:r>
          </a:p>
        </p:txBody>
      </p:sp>
      <p:sp>
        <p:nvSpPr>
          <p:cNvPr id="9413" name="Text Box 195"/>
          <p:cNvSpPr txBox="1">
            <a:spLocks noChangeArrowheads="1"/>
          </p:cNvSpPr>
          <p:nvPr/>
        </p:nvSpPr>
        <p:spPr bwMode="auto">
          <a:xfrm>
            <a:off x="5889407" y="2805401"/>
            <a:ext cx="346868"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WV</a:t>
            </a:r>
          </a:p>
        </p:txBody>
      </p:sp>
      <p:sp>
        <p:nvSpPr>
          <p:cNvPr id="9414" name="Text Box 196"/>
          <p:cNvSpPr txBox="1">
            <a:spLocks noChangeArrowheads="1"/>
          </p:cNvSpPr>
          <p:nvPr/>
        </p:nvSpPr>
        <p:spPr bwMode="auto">
          <a:xfrm>
            <a:off x="6203832" y="2964151"/>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VA</a:t>
            </a:r>
          </a:p>
        </p:txBody>
      </p:sp>
      <p:sp>
        <p:nvSpPr>
          <p:cNvPr id="9415" name="Text Box 197"/>
          <p:cNvSpPr txBox="1">
            <a:spLocks noChangeArrowheads="1"/>
          </p:cNvSpPr>
          <p:nvPr/>
        </p:nvSpPr>
        <p:spPr bwMode="auto">
          <a:xfrm>
            <a:off x="7328502" y="2503776"/>
            <a:ext cx="284350"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RI</a:t>
            </a:r>
          </a:p>
        </p:txBody>
      </p:sp>
      <p:sp>
        <p:nvSpPr>
          <p:cNvPr id="9416" name="Text Box 198"/>
          <p:cNvSpPr txBox="1">
            <a:spLocks noChangeArrowheads="1"/>
          </p:cNvSpPr>
          <p:nvPr/>
        </p:nvSpPr>
        <p:spPr bwMode="auto">
          <a:xfrm>
            <a:off x="6844772" y="2270414"/>
            <a:ext cx="386984"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FFFFFF"/>
                </a:solidFill>
              </a:rPr>
              <a:t>MA</a:t>
            </a:r>
          </a:p>
        </p:txBody>
      </p:sp>
      <p:sp>
        <p:nvSpPr>
          <p:cNvPr id="9417" name="Text Box 199"/>
          <p:cNvSpPr txBox="1">
            <a:spLocks noChangeArrowheads="1"/>
          </p:cNvSpPr>
          <p:nvPr/>
        </p:nvSpPr>
        <p:spPr bwMode="auto">
          <a:xfrm>
            <a:off x="6808493" y="1583026"/>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NH</a:t>
            </a:r>
          </a:p>
        </p:txBody>
      </p:sp>
      <p:sp>
        <p:nvSpPr>
          <p:cNvPr id="9418" name="Text Box 200"/>
          <p:cNvSpPr txBox="1">
            <a:spLocks noChangeArrowheads="1"/>
          </p:cNvSpPr>
          <p:nvPr/>
        </p:nvSpPr>
        <p:spPr bwMode="auto">
          <a:xfrm>
            <a:off x="6481976" y="2189451"/>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NY</a:t>
            </a:r>
          </a:p>
        </p:txBody>
      </p:sp>
      <p:sp>
        <p:nvSpPr>
          <p:cNvPr id="9419" name="Text Box 201"/>
          <p:cNvSpPr txBox="1">
            <a:spLocks noChangeArrowheads="1"/>
          </p:cNvSpPr>
          <p:nvPr/>
        </p:nvSpPr>
        <p:spPr bwMode="auto">
          <a:xfrm>
            <a:off x="6784310" y="1991014"/>
            <a:ext cx="346169" cy="217625"/>
          </a:xfrm>
          <a:prstGeom prst="rect">
            <a:avLst/>
          </a:prstGeom>
          <a:noFill/>
          <a:ln w="9525">
            <a:noFill/>
            <a:miter lim="800000"/>
            <a:headEnd/>
            <a:tailEnd/>
          </a:ln>
        </p:spPr>
        <p:txBody>
          <a:bodyPr lIns="90000" tIns="46800" rIns="90000" bIns="46800">
            <a:spAutoFit/>
          </a:bodyPr>
          <a:lstStyle/>
          <a:p>
            <a:pPr eaLnBrk="0" fontAlgn="base" hangingPunct="0">
              <a:spcBef>
                <a:spcPct val="0"/>
              </a:spcBef>
              <a:spcAft>
                <a:spcPct val="0"/>
              </a:spcAft>
            </a:pPr>
            <a:r>
              <a:rPr lang="en-US" sz="800" b="1" smtClean="0">
                <a:solidFill>
                  <a:srgbClr val="000000"/>
                </a:solidFill>
              </a:rPr>
              <a:t>VT</a:t>
            </a:r>
          </a:p>
        </p:txBody>
      </p:sp>
      <p:sp>
        <p:nvSpPr>
          <p:cNvPr id="9420" name="Text Box 202"/>
          <p:cNvSpPr txBox="1">
            <a:spLocks noChangeArrowheads="1"/>
          </p:cNvSpPr>
          <p:nvPr/>
        </p:nvSpPr>
        <p:spPr bwMode="auto">
          <a:xfrm>
            <a:off x="6770702" y="2775239"/>
            <a:ext cx="31320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NJ</a:t>
            </a:r>
          </a:p>
        </p:txBody>
      </p:sp>
      <p:sp>
        <p:nvSpPr>
          <p:cNvPr id="9421" name="Text Box 203"/>
          <p:cNvSpPr txBox="1">
            <a:spLocks noChangeArrowheads="1"/>
          </p:cNvSpPr>
          <p:nvPr/>
        </p:nvSpPr>
        <p:spPr bwMode="auto">
          <a:xfrm>
            <a:off x="7056405" y="2778414"/>
            <a:ext cx="31801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CT</a:t>
            </a:r>
          </a:p>
        </p:txBody>
      </p:sp>
      <p:sp>
        <p:nvSpPr>
          <p:cNvPr id="9422" name="Text Box 204"/>
          <p:cNvSpPr txBox="1">
            <a:spLocks noChangeArrowheads="1"/>
          </p:cNvSpPr>
          <p:nvPr/>
        </p:nvSpPr>
        <p:spPr bwMode="auto">
          <a:xfrm>
            <a:off x="6164529" y="2487901"/>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FFFFFF"/>
                </a:solidFill>
              </a:rPr>
              <a:t>PA</a:t>
            </a:r>
          </a:p>
        </p:txBody>
      </p:sp>
      <p:sp>
        <p:nvSpPr>
          <p:cNvPr id="9423" name="Text Box 205"/>
          <p:cNvSpPr txBox="1">
            <a:spLocks noChangeArrowheads="1"/>
          </p:cNvSpPr>
          <p:nvPr/>
        </p:nvSpPr>
        <p:spPr bwMode="auto">
          <a:xfrm>
            <a:off x="6814540" y="3563943"/>
            <a:ext cx="329234"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DC</a:t>
            </a:r>
          </a:p>
        </p:txBody>
      </p:sp>
      <p:sp>
        <p:nvSpPr>
          <p:cNvPr id="9424" name="Text Box 206"/>
          <p:cNvSpPr txBox="1">
            <a:spLocks noChangeArrowheads="1"/>
          </p:cNvSpPr>
          <p:nvPr/>
        </p:nvSpPr>
        <p:spPr bwMode="auto">
          <a:xfrm>
            <a:off x="6862912" y="3151476"/>
            <a:ext cx="34045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MD</a:t>
            </a:r>
          </a:p>
        </p:txBody>
      </p:sp>
      <p:sp>
        <p:nvSpPr>
          <p:cNvPr id="9425" name="Text Box 207"/>
          <p:cNvSpPr txBox="1">
            <a:spLocks noChangeArrowheads="1"/>
          </p:cNvSpPr>
          <p:nvPr/>
        </p:nvSpPr>
        <p:spPr bwMode="auto">
          <a:xfrm>
            <a:off x="6819075" y="2970501"/>
            <a:ext cx="324426"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DE</a:t>
            </a:r>
          </a:p>
        </p:txBody>
      </p:sp>
      <p:sp>
        <p:nvSpPr>
          <p:cNvPr id="9426" name="Text Box 208"/>
          <p:cNvSpPr txBox="1">
            <a:spLocks noChangeArrowheads="1"/>
          </p:cNvSpPr>
          <p:nvPr/>
        </p:nvSpPr>
        <p:spPr bwMode="auto">
          <a:xfrm>
            <a:off x="2829818" y="4496089"/>
            <a:ext cx="284350" cy="217625"/>
          </a:xfrm>
          <a:prstGeom prst="rect">
            <a:avLst/>
          </a:prstGeom>
          <a:noFill/>
          <a:ln w="9525">
            <a:noFill/>
            <a:miter lim="800000"/>
            <a:headEnd/>
            <a:tailEnd/>
          </a:ln>
        </p:spPr>
        <p:txBody>
          <a:bodyPr wrap="none" lIns="90000" tIns="46800" rIns="90000" bIns="46800">
            <a:spAutoFit/>
          </a:bodyPr>
          <a:lstStyle/>
          <a:p>
            <a:pPr eaLnBrk="0" fontAlgn="base" hangingPunct="0">
              <a:spcBef>
                <a:spcPct val="0"/>
              </a:spcBef>
              <a:spcAft>
                <a:spcPct val="0"/>
              </a:spcAft>
            </a:pPr>
            <a:r>
              <a:rPr lang="en-US" sz="800" b="1" smtClean="0">
                <a:solidFill>
                  <a:srgbClr val="000000"/>
                </a:solidFill>
              </a:rPr>
              <a:t>HI</a:t>
            </a:r>
          </a:p>
        </p:txBody>
      </p:sp>
      <p:sp>
        <p:nvSpPr>
          <p:cNvPr id="9427" name="Line 209"/>
          <p:cNvSpPr>
            <a:spLocks noChangeShapeType="1"/>
          </p:cNvSpPr>
          <p:nvPr/>
        </p:nvSpPr>
        <p:spPr bwMode="auto">
          <a:xfrm>
            <a:off x="7052014" y="1785938"/>
            <a:ext cx="57443" cy="247650"/>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28" name="Line 210"/>
          <p:cNvSpPr>
            <a:spLocks noChangeShapeType="1"/>
          </p:cNvSpPr>
          <p:nvPr/>
        </p:nvSpPr>
        <p:spPr bwMode="auto">
          <a:xfrm>
            <a:off x="7082247" y="2464089"/>
            <a:ext cx="311401" cy="123825"/>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29" name="Line 211"/>
          <p:cNvSpPr>
            <a:spLocks noChangeShapeType="1"/>
          </p:cNvSpPr>
          <p:nvPr/>
        </p:nvSpPr>
        <p:spPr bwMode="auto">
          <a:xfrm>
            <a:off x="6917333" y="2464089"/>
            <a:ext cx="210120" cy="307975"/>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0" name="Line 212"/>
          <p:cNvSpPr>
            <a:spLocks noChangeShapeType="1"/>
          </p:cNvSpPr>
          <p:nvPr/>
        </p:nvSpPr>
        <p:spPr bwMode="auto">
          <a:xfrm>
            <a:off x="6737446" y="2741902"/>
            <a:ext cx="87676" cy="92075"/>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1" name="Line 213"/>
          <p:cNvSpPr>
            <a:spLocks noChangeShapeType="1"/>
          </p:cNvSpPr>
          <p:nvPr/>
        </p:nvSpPr>
        <p:spPr bwMode="auto">
          <a:xfrm>
            <a:off x="6587798" y="2849852"/>
            <a:ext cx="282680" cy="153987"/>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2" name="Line 214"/>
          <p:cNvSpPr>
            <a:spLocks noChangeShapeType="1"/>
          </p:cNvSpPr>
          <p:nvPr/>
        </p:nvSpPr>
        <p:spPr bwMode="auto">
          <a:xfrm>
            <a:off x="6557558" y="2973677"/>
            <a:ext cx="344657" cy="230187"/>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3" name="Line 215"/>
          <p:cNvSpPr>
            <a:spLocks noChangeShapeType="1"/>
          </p:cNvSpPr>
          <p:nvPr/>
        </p:nvSpPr>
        <p:spPr bwMode="auto">
          <a:xfrm>
            <a:off x="6435115" y="2849852"/>
            <a:ext cx="494311" cy="693737"/>
          </a:xfrm>
          <a:prstGeom prst="line">
            <a:avLst/>
          </a:prstGeom>
          <a:noFill/>
          <a:ln w="9525">
            <a:solidFill>
              <a:srgbClr val="000000"/>
            </a:solidFill>
            <a:round/>
            <a:headEnd/>
            <a:tailEn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4" name="Text Box 216"/>
          <p:cNvSpPr txBox="1">
            <a:spLocks noChangeArrowheads="1"/>
          </p:cNvSpPr>
          <p:nvPr/>
        </p:nvSpPr>
        <p:spPr bwMode="auto">
          <a:xfrm>
            <a:off x="7630978" y="1250955"/>
            <a:ext cx="1328745" cy="49688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1000" smtClean="0">
                <a:solidFill>
                  <a:srgbClr val="000000"/>
                </a:solidFill>
              </a:rPr>
              <a:t>Alabama        18</a:t>
            </a:r>
          </a:p>
          <a:p>
            <a:pPr fontAlgn="base">
              <a:spcBef>
                <a:spcPct val="0"/>
              </a:spcBef>
              <a:spcAft>
                <a:spcPct val="0"/>
              </a:spcAft>
            </a:pPr>
            <a:r>
              <a:rPr lang="en-US" sz="1000" smtClean="0">
                <a:solidFill>
                  <a:srgbClr val="000000"/>
                </a:solidFill>
              </a:rPr>
              <a:t>Arizona           97</a:t>
            </a:r>
          </a:p>
          <a:p>
            <a:pPr fontAlgn="base">
              <a:spcBef>
                <a:spcPct val="0"/>
              </a:spcBef>
              <a:spcAft>
                <a:spcPct val="0"/>
              </a:spcAft>
            </a:pPr>
            <a:r>
              <a:rPr lang="en-US" sz="1000" smtClean="0">
                <a:solidFill>
                  <a:srgbClr val="000000"/>
                </a:solidFill>
              </a:rPr>
              <a:t>Arkansas        1</a:t>
            </a:r>
          </a:p>
          <a:p>
            <a:pPr fontAlgn="base">
              <a:spcBef>
                <a:spcPct val="0"/>
              </a:spcBef>
              <a:spcAft>
                <a:spcPct val="0"/>
              </a:spcAft>
            </a:pPr>
            <a:r>
              <a:rPr lang="en-US" sz="1000" smtClean="0">
                <a:solidFill>
                  <a:srgbClr val="000000"/>
                </a:solidFill>
              </a:rPr>
              <a:t>Colorado         5</a:t>
            </a:r>
          </a:p>
          <a:p>
            <a:pPr fontAlgn="base">
              <a:spcBef>
                <a:spcPct val="0"/>
              </a:spcBef>
              <a:spcAft>
                <a:spcPct val="0"/>
              </a:spcAft>
            </a:pPr>
            <a:r>
              <a:rPr lang="en-US" sz="1000" smtClean="0">
                <a:solidFill>
                  <a:srgbClr val="000000"/>
                </a:solidFill>
              </a:rPr>
              <a:t>Connecticut     2</a:t>
            </a:r>
          </a:p>
          <a:p>
            <a:pPr fontAlgn="base">
              <a:spcBef>
                <a:spcPct val="0"/>
              </a:spcBef>
              <a:spcAft>
                <a:spcPct val="0"/>
              </a:spcAft>
            </a:pPr>
            <a:r>
              <a:rPr lang="en-US" sz="1000" smtClean="0">
                <a:solidFill>
                  <a:srgbClr val="000000"/>
                </a:solidFill>
              </a:rPr>
              <a:t>Delaware         150</a:t>
            </a:r>
          </a:p>
          <a:p>
            <a:pPr fontAlgn="base">
              <a:spcBef>
                <a:spcPct val="0"/>
              </a:spcBef>
              <a:spcAft>
                <a:spcPct val="0"/>
              </a:spcAft>
            </a:pPr>
            <a:r>
              <a:rPr lang="en-US" sz="1000" smtClean="0">
                <a:solidFill>
                  <a:srgbClr val="000000"/>
                </a:solidFill>
              </a:rPr>
              <a:t>District of </a:t>
            </a:r>
          </a:p>
          <a:p>
            <a:pPr fontAlgn="base">
              <a:spcBef>
                <a:spcPct val="0"/>
              </a:spcBef>
              <a:spcAft>
                <a:spcPct val="0"/>
              </a:spcAft>
            </a:pPr>
            <a:r>
              <a:rPr lang="en-US" sz="1000" smtClean="0">
                <a:solidFill>
                  <a:srgbClr val="000000"/>
                </a:solidFill>
              </a:rPr>
              <a:t>Columbia        157         </a:t>
            </a:r>
          </a:p>
          <a:p>
            <a:pPr fontAlgn="base">
              <a:spcBef>
                <a:spcPct val="0"/>
              </a:spcBef>
              <a:spcAft>
                <a:spcPct val="0"/>
              </a:spcAft>
            </a:pPr>
            <a:r>
              <a:rPr lang="en-US" sz="1000" smtClean="0">
                <a:solidFill>
                  <a:srgbClr val="000000"/>
                </a:solidFill>
              </a:rPr>
              <a:t>Florida             0</a:t>
            </a:r>
          </a:p>
          <a:p>
            <a:pPr fontAlgn="base">
              <a:spcBef>
                <a:spcPct val="0"/>
              </a:spcBef>
              <a:spcAft>
                <a:spcPct val="0"/>
              </a:spcAft>
            </a:pPr>
            <a:r>
              <a:rPr lang="en-US" sz="1000" smtClean="0">
                <a:solidFill>
                  <a:srgbClr val="000000"/>
                </a:solidFill>
              </a:rPr>
              <a:t>Georgia           13</a:t>
            </a:r>
          </a:p>
          <a:p>
            <a:pPr fontAlgn="base">
              <a:spcBef>
                <a:spcPct val="0"/>
              </a:spcBef>
              <a:spcAft>
                <a:spcPct val="0"/>
              </a:spcAft>
            </a:pPr>
            <a:r>
              <a:rPr lang="en-US" sz="1000" smtClean="0">
                <a:solidFill>
                  <a:srgbClr val="000000"/>
                </a:solidFill>
              </a:rPr>
              <a:t>Hawaii             172</a:t>
            </a:r>
          </a:p>
          <a:p>
            <a:pPr fontAlgn="base">
              <a:spcBef>
                <a:spcPct val="0"/>
              </a:spcBef>
              <a:spcAft>
                <a:spcPct val="0"/>
              </a:spcAft>
            </a:pPr>
            <a:r>
              <a:rPr lang="en-US" sz="1000" smtClean="0">
                <a:solidFill>
                  <a:srgbClr val="000000"/>
                </a:solidFill>
              </a:rPr>
              <a:t>Illinois              1</a:t>
            </a:r>
          </a:p>
          <a:p>
            <a:pPr fontAlgn="base">
              <a:spcBef>
                <a:spcPct val="0"/>
              </a:spcBef>
              <a:spcAft>
                <a:spcPct val="0"/>
              </a:spcAft>
            </a:pPr>
            <a:r>
              <a:rPr lang="en-US" sz="1000" smtClean="0">
                <a:solidFill>
                  <a:srgbClr val="000000"/>
                </a:solidFill>
              </a:rPr>
              <a:t>Kansas            1</a:t>
            </a:r>
          </a:p>
          <a:p>
            <a:pPr fontAlgn="base">
              <a:spcBef>
                <a:spcPct val="0"/>
              </a:spcBef>
              <a:spcAft>
                <a:spcPct val="0"/>
              </a:spcAft>
            </a:pPr>
            <a:r>
              <a:rPr lang="en-US" sz="1000" smtClean="0">
                <a:solidFill>
                  <a:srgbClr val="000000"/>
                </a:solidFill>
              </a:rPr>
              <a:t>Kentucky         137</a:t>
            </a:r>
          </a:p>
          <a:p>
            <a:pPr fontAlgn="base">
              <a:spcBef>
                <a:spcPct val="0"/>
              </a:spcBef>
              <a:spcAft>
                <a:spcPct val="0"/>
              </a:spcAft>
            </a:pPr>
            <a:r>
              <a:rPr lang="en-US" sz="1000" smtClean="0">
                <a:solidFill>
                  <a:srgbClr val="000000"/>
                </a:solidFill>
              </a:rPr>
              <a:t>Louisiana         0</a:t>
            </a:r>
          </a:p>
          <a:p>
            <a:pPr fontAlgn="base">
              <a:spcBef>
                <a:spcPct val="0"/>
              </a:spcBef>
              <a:spcAft>
                <a:spcPct val="0"/>
              </a:spcAft>
            </a:pPr>
            <a:r>
              <a:rPr lang="en-US" sz="1000" smtClean="0">
                <a:solidFill>
                  <a:srgbClr val="000000"/>
                </a:solidFill>
              </a:rPr>
              <a:t>Maine               2</a:t>
            </a:r>
          </a:p>
          <a:p>
            <a:pPr fontAlgn="base">
              <a:spcBef>
                <a:spcPct val="0"/>
              </a:spcBef>
              <a:spcAft>
                <a:spcPct val="0"/>
              </a:spcAft>
            </a:pPr>
            <a:r>
              <a:rPr lang="en-US" sz="1000" smtClean="0">
                <a:solidFill>
                  <a:srgbClr val="000000"/>
                </a:solidFill>
              </a:rPr>
              <a:t>Michigan          5</a:t>
            </a:r>
          </a:p>
          <a:p>
            <a:pPr fontAlgn="base">
              <a:spcBef>
                <a:spcPct val="0"/>
              </a:spcBef>
              <a:spcAft>
                <a:spcPct val="0"/>
              </a:spcAft>
            </a:pPr>
            <a:r>
              <a:rPr lang="en-US" sz="1000" smtClean="0">
                <a:solidFill>
                  <a:srgbClr val="000000"/>
                </a:solidFill>
              </a:rPr>
              <a:t>Missouri           19</a:t>
            </a:r>
          </a:p>
          <a:p>
            <a:pPr fontAlgn="base">
              <a:spcBef>
                <a:spcPct val="0"/>
              </a:spcBef>
              <a:spcAft>
                <a:spcPct val="0"/>
              </a:spcAft>
            </a:pPr>
            <a:r>
              <a:rPr lang="en-US" sz="1000" smtClean="0">
                <a:solidFill>
                  <a:srgbClr val="000000"/>
                </a:solidFill>
              </a:rPr>
              <a:t>Montana           83</a:t>
            </a:r>
          </a:p>
          <a:p>
            <a:pPr fontAlgn="base">
              <a:spcBef>
                <a:spcPct val="0"/>
              </a:spcBef>
              <a:spcAft>
                <a:spcPct val="0"/>
              </a:spcAft>
            </a:pPr>
            <a:r>
              <a:rPr lang="en-US" sz="1000" smtClean="0">
                <a:solidFill>
                  <a:srgbClr val="000000"/>
                </a:solidFill>
              </a:rPr>
              <a:t>Nevada            127</a:t>
            </a:r>
          </a:p>
          <a:p>
            <a:pPr fontAlgn="base">
              <a:spcBef>
                <a:spcPct val="0"/>
              </a:spcBef>
              <a:spcAft>
                <a:spcPct val="0"/>
              </a:spcAft>
            </a:pPr>
            <a:r>
              <a:rPr lang="en-US" sz="1000" smtClean="0">
                <a:solidFill>
                  <a:srgbClr val="000000"/>
                </a:solidFill>
              </a:rPr>
              <a:t>New Jersey       3</a:t>
            </a:r>
          </a:p>
          <a:p>
            <a:pPr fontAlgn="base">
              <a:spcBef>
                <a:spcPct val="0"/>
              </a:spcBef>
              <a:spcAft>
                <a:spcPct val="0"/>
              </a:spcAft>
            </a:pPr>
            <a:r>
              <a:rPr lang="en-US" sz="1000" smtClean="0">
                <a:solidFill>
                  <a:srgbClr val="000000"/>
                </a:solidFill>
              </a:rPr>
              <a:t>New York          50</a:t>
            </a:r>
          </a:p>
          <a:p>
            <a:pPr fontAlgn="base">
              <a:spcBef>
                <a:spcPct val="0"/>
              </a:spcBef>
              <a:spcAft>
                <a:spcPct val="0"/>
              </a:spcAft>
            </a:pPr>
            <a:r>
              <a:rPr lang="en-US" sz="1000" smtClean="0">
                <a:solidFill>
                  <a:srgbClr val="000000"/>
                </a:solidFill>
              </a:rPr>
              <a:t>Oklahoma         1</a:t>
            </a:r>
          </a:p>
          <a:p>
            <a:pPr fontAlgn="base">
              <a:spcBef>
                <a:spcPct val="0"/>
              </a:spcBef>
              <a:spcAft>
                <a:spcPct val="0"/>
              </a:spcAft>
            </a:pPr>
            <a:r>
              <a:rPr lang="en-US" sz="1000" smtClean="0">
                <a:solidFill>
                  <a:srgbClr val="000000"/>
                </a:solidFill>
              </a:rPr>
              <a:t>Rhode Island     0</a:t>
            </a:r>
          </a:p>
          <a:p>
            <a:pPr fontAlgn="base">
              <a:spcBef>
                <a:spcPct val="0"/>
              </a:spcBef>
              <a:spcAft>
                <a:spcPct val="0"/>
              </a:spcAft>
            </a:pPr>
            <a:r>
              <a:rPr lang="en-US" sz="1000" smtClean="0">
                <a:solidFill>
                  <a:srgbClr val="000000"/>
                </a:solidFill>
              </a:rPr>
              <a:t>South Carolina  159</a:t>
            </a:r>
          </a:p>
          <a:p>
            <a:pPr fontAlgn="base">
              <a:spcBef>
                <a:spcPct val="0"/>
              </a:spcBef>
              <a:spcAft>
                <a:spcPct val="0"/>
              </a:spcAft>
            </a:pPr>
            <a:r>
              <a:rPr lang="en-US" sz="1000" smtClean="0">
                <a:solidFill>
                  <a:srgbClr val="000000"/>
                </a:solidFill>
              </a:rPr>
              <a:t>South Dakota    4</a:t>
            </a:r>
          </a:p>
          <a:p>
            <a:pPr fontAlgn="base">
              <a:spcBef>
                <a:spcPct val="0"/>
              </a:spcBef>
              <a:spcAft>
                <a:spcPct val="0"/>
              </a:spcAft>
            </a:pPr>
            <a:r>
              <a:rPr lang="en-US" sz="1000" smtClean="0">
                <a:solidFill>
                  <a:srgbClr val="000000"/>
                </a:solidFill>
              </a:rPr>
              <a:t>Tennessee        4</a:t>
            </a:r>
          </a:p>
          <a:p>
            <a:pPr fontAlgn="base">
              <a:spcBef>
                <a:spcPct val="0"/>
              </a:spcBef>
              <a:spcAft>
                <a:spcPct val="0"/>
              </a:spcAft>
            </a:pPr>
            <a:r>
              <a:rPr lang="en-US" sz="1000" smtClean="0">
                <a:solidFill>
                  <a:srgbClr val="000000"/>
                </a:solidFill>
              </a:rPr>
              <a:t>USVI                  8</a:t>
            </a:r>
          </a:p>
          <a:p>
            <a:pPr fontAlgn="base">
              <a:spcBef>
                <a:spcPct val="0"/>
              </a:spcBef>
              <a:spcAft>
                <a:spcPct val="0"/>
              </a:spcAft>
            </a:pPr>
            <a:r>
              <a:rPr lang="en-US" sz="1000" smtClean="0">
                <a:solidFill>
                  <a:srgbClr val="000000"/>
                </a:solidFill>
              </a:rPr>
              <a:t>Utah                  239</a:t>
            </a:r>
          </a:p>
          <a:p>
            <a:pPr fontAlgn="base">
              <a:spcBef>
                <a:spcPct val="0"/>
              </a:spcBef>
              <a:spcAft>
                <a:spcPct val="0"/>
              </a:spcAft>
            </a:pPr>
            <a:r>
              <a:rPr lang="en-US" sz="1000" smtClean="0">
                <a:solidFill>
                  <a:srgbClr val="000000"/>
                </a:solidFill>
              </a:rPr>
              <a:t>Vermont            590</a:t>
            </a:r>
          </a:p>
          <a:p>
            <a:pPr fontAlgn="base">
              <a:spcBef>
                <a:spcPct val="0"/>
              </a:spcBef>
              <a:spcAft>
                <a:spcPct val="0"/>
              </a:spcAft>
            </a:pPr>
            <a:r>
              <a:rPr lang="en-US" sz="1000" smtClean="0">
                <a:solidFill>
                  <a:srgbClr val="000000"/>
                </a:solidFill>
              </a:rPr>
              <a:t>Virginia              0</a:t>
            </a:r>
          </a:p>
          <a:p>
            <a:pPr fontAlgn="base">
              <a:spcBef>
                <a:spcPct val="0"/>
              </a:spcBef>
              <a:spcAft>
                <a:spcPct val="0"/>
              </a:spcAft>
            </a:pPr>
            <a:r>
              <a:rPr lang="en-US" sz="1000" smtClean="0">
                <a:solidFill>
                  <a:srgbClr val="000000"/>
                </a:solidFill>
              </a:rPr>
              <a:t>West Virginia    1</a:t>
            </a:r>
          </a:p>
        </p:txBody>
      </p:sp>
      <p:sp>
        <p:nvSpPr>
          <p:cNvPr id="9435" name="Rectangle 217"/>
          <p:cNvSpPr>
            <a:spLocks noChangeArrowheads="1"/>
          </p:cNvSpPr>
          <p:nvPr/>
        </p:nvSpPr>
        <p:spPr bwMode="auto">
          <a:xfrm>
            <a:off x="2947734" y="4932652"/>
            <a:ext cx="31745" cy="122237"/>
          </a:xfrm>
          <a:prstGeom prst="rect">
            <a:avLst/>
          </a:prstGeom>
          <a:solidFill>
            <a:srgbClr val="9F9F9F"/>
          </a:solidFill>
          <a:ln w="12700">
            <a:solidFill>
              <a:schemeClr val="tx1"/>
            </a:solidFill>
            <a:miter lim="800000"/>
            <a:headEnd/>
            <a:tailEn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436" name="Freeform 218"/>
          <p:cNvSpPr>
            <a:spLocks/>
          </p:cNvSpPr>
          <p:nvPr/>
        </p:nvSpPr>
        <p:spPr bwMode="auto">
          <a:xfrm>
            <a:off x="2929587" y="4904077"/>
            <a:ext cx="10582" cy="160337"/>
          </a:xfrm>
          <a:custGeom>
            <a:avLst/>
            <a:gdLst>
              <a:gd name="T0" fmla="*/ 0 w 8"/>
              <a:gd name="T1" fmla="*/ 0 h 140"/>
              <a:gd name="T2" fmla="*/ 7 w 8"/>
              <a:gd name="T3" fmla="*/ 28 h 140"/>
              <a:gd name="T4" fmla="*/ 7 w 8"/>
              <a:gd name="T5" fmla="*/ 139 h 140"/>
              <a:gd name="T6" fmla="*/ 0 w 8"/>
              <a:gd name="T7" fmla="*/ 111 h 140"/>
              <a:gd name="T8" fmla="*/ 0 w 8"/>
              <a:gd name="T9" fmla="*/ 0 h 140"/>
              <a:gd name="T10" fmla="*/ 0 60000 65536"/>
              <a:gd name="T11" fmla="*/ 0 60000 65536"/>
              <a:gd name="T12" fmla="*/ 0 60000 65536"/>
              <a:gd name="T13" fmla="*/ 0 60000 65536"/>
              <a:gd name="T14" fmla="*/ 0 60000 65536"/>
              <a:gd name="T15" fmla="*/ 0 w 8"/>
              <a:gd name="T16" fmla="*/ 0 h 140"/>
              <a:gd name="T17" fmla="*/ 8 w 8"/>
              <a:gd name="T18" fmla="*/ 140 h 140"/>
            </a:gdLst>
            <a:ahLst/>
            <a:cxnLst>
              <a:cxn ang="T10">
                <a:pos x="T0" y="T1"/>
              </a:cxn>
              <a:cxn ang="T11">
                <a:pos x="T2" y="T3"/>
              </a:cxn>
              <a:cxn ang="T12">
                <a:pos x="T4" y="T5"/>
              </a:cxn>
              <a:cxn ang="T13">
                <a:pos x="T6" y="T7"/>
              </a:cxn>
              <a:cxn ang="T14">
                <a:pos x="T8" y="T9"/>
              </a:cxn>
            </a:cxnLst>
            <a:rect l="T15" t="T16" r="T17" b="T18"/>
            <a:pathLst>
              <a:path w="8" h="140">
                <a:moveTo>
                  <a:pt x="0" y="0"/>
                </a:moveTo>
                <a:lnTo>
                  <a:pt x="7" y="28"/>
                </a:lnTo>
                <a:lnTo>
                  <a:pt x="7" y="139"/>
                </a:lnTo>
                <a:lnTo>
                  <a:pt x="0" y="111"/>
                </a:lnTo>
                <a:lnTo>
                  <a:pt x="0" y="0"/>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7" name="Freeform 219"/>
          <p:cNvSpPr>
            <a:spLocks/>
          </p:cNvSpPr>
          <p:nvPr/>
        </p:nvSpPr>
        <p:spPr bwMode="auto">
          <a:xfrm>
            <a:off x="2864586" y="4878388"/>
            <a:ext cx="42326" cy="146050"/>
          </a:xfrm>
          <a:custGeom>
            <a:avLst/>
            <a:gdLst>
              <a:gd name="T0" fmla="*/ 0 w 32"/>
              <a:gd name="T1" fmla="*/ 8 h 123"/>
              <a:gd name="T2" fmla="*/ 31 w 32"/>
              <a:gd name="T3" fmla="*/ 0 h 123"/>
              <a:gd name="T4" fmla="*/ 31 w 32"/>
              <a:gd name="T5" fmla="*/ 116 h 123"/>
              <a:gd name="T6" fmla="*/ 0 w 32"/>
              <a:gd name="T7" fmla="*/ 122 h 123"/>
              <a:gd name="T8" fmla="*/ 0 w 32"/>
              <a:gd name="T9" fmla="*/ 8 h 123"/>
              <a:gd name="T10" fmla="*/ 0 60000 65536"/>
              <a:gd name="T11" fmla="*/ 0 60000 65536"/>
              <a:gd name="T12" fmla="*/ 0 60000 65536"/>
              <a:gd name="T13" fmla="*/ 0 60000 65536"/>
              <a:gd name="T14" fmla="*/ 0 60000 65536"/>
              <a:gd name="T15" fmla="*/ 0 w 32"/>
              <a:gd name="T16" fmla="*/ 0 h 123"/>
              <a:gd name="T17" fmla="*/ 32 w 32"/>
              <a:gd name="T18" fmla="*/ 123 h 123"/>
            </a:gdLst>
            <a:ahLst/>
            <a:cxnLst>
              <a:cxn ang="T10">
                <a:pos x="T0" y="T1"/>
              </a:cxn>
              <a:cxn ang="T11">
                <a:pos x="T2" y="T3"/>
              </a:cxn>
              <a:cxn ang="T12">
                <a:pos x="T4" y="T5"/>
              </a:cxn>
              <a:cxn ang="T13">
                <a:pos x="T6" y="T7"/>
              </a:cxn>
              <a:cxn ang="T14">
                <a:pos x="T8" y="T9"/>
              </a:cxn>
            </a:cxnLst>
            <a:rect l="T15" t="T16" r="T17" b="T18"/>
            <a:pathLst>
              <a:path w="32" h="123">
                <a:moveTo>
                  <a:pt x="0" y="8"/>
                </a:moveTo>
                <a:lnTo>
                  <a:pt x="31" y="0"/>
                </a:lnTo>
                <a:lnTo>
                  <a:pt x="31" y="116"/>
                </a:lnTo>
                <a:lnTo>
                  <a:pt x="0" y="122"/>
                </a:lnTo>
                <a:lnTo>
                  <a:pt x="0" y="8"/>
                </a:lnTo>
              </a:path>
            </a:pathLst>
          </a:custGeom>
          <a:solidFill>
            <a:srgbClr val="9F9F9F"/>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8" name="Freeform 220"/>
          <p:cNvSpPr>
            <a:spLocks/>
          </p:cNvSpPr>
          <p:nvPr/>
        </p:nvSpPr>
        <p:spPr bwMode="auto">
          <a:xfrm>
            <a:off x="2841914" y="4841875"/>
            <a:ext cx="83141" cy="46038"/>
          </a:xfrm>
          <a:custGeom>
            <a:avLst/>
            <a:gdLst>
              <a:gd name="T0" fmla="*/ 33 w 39"/>
              <a:gd name="T1" fmla="*/ 0 h 34"/>
              <a:gd name="T2" fmla="*/ 0 w 39"/>
              <a:gd name="T3" fmla="*/ 3 h 34"/>
              <a:gd name="T4" fmla="*/ 6 w 39"/>
              <a:gd name="T5" fmla="*/ 33 h 34"/>
              <a:gd name="T6" fmla="*/ 38 w 39"/>
              <a:gd name="T7" fmla="*/ 26 h 34"/>
              <a:gd name="T8" fmla="*/ 33 w 39"/>
              <a:gd name="T9" fmla="*/ 0 h 34"/>
              <a:gd name="T10" fmla="*/ 0 60000 65536"/>
              <a:gd name="T11" fmla="*/ 0 60000 65536"/>
              <a:gd name="T12" fmla="*/ 0 60000 65536"/>
              <a:gd name="T13" fmla="*/ 0 60000 65536"/>
              <a:gd name="T14" fmla="*/ 0 60000 65536"/>
              <a:gd name="T15" fmla="*/ 0 w 39"/>
              <a:gd name="T16" fmla="*/ 0 h 34"/>
              <a:gd name="T17" fmla="*/ 39 w 39"/>
              <a:gd name="T18" fmla="*/ 34 h 34"/>
            </a:gdLst>
            <a:ahLst/>
            <a:cxnLst>
              <a:cxn ang="T10">
                <a:pos x="T0" y="T1"/>
              </a:cxn>
              <a:cxn ang="T11">
                <a:pos x="T2" y="T3"/>
              </a:cxn>
              <a:cxn ang="T12">
                <a:pos x="T4" y="T5"/>
              </a:cxn>
              <a:cxn ang="T13">
                <a:pos x="T6" y="T7"/>
              </a:cxn>
              <a:cxn ang="T14">
                <a:pos x="T8" y="T9"/>
              </a:cxn>
            </a:cxnLst>
            <a:rect l="T15" t="T16" r="T17" b="T18"/>
            <a:pathLst>
              <a:path w="39" h="34">
                <a:moveTo>
                  <a:pt x="33" y="0"/>
                </a:moveTo>
                <a:lnTo>
                  <a:pt x="0" y="3"/>
                </a:lnTo>
                <a:lnTo>
                  <a:pt x="6" y="33"/>
                </a:lnTo>
                <a:lnTo>
                  <a:pt x="38" y="26"/>
                </a:lnTo>
                <a:lnTo>
                  <a:pt x="33" y="0"/>
                </a:lnTo>
              </a:path>
            </a:pathLst>
          </a:custGeom>
          <a:solidFill>
            <a:schemeClr val="folHlink"/>
          </a:solidFill>
          <a:ln w="12700" cap="rnd" cmpd="sng">
            <a:solidFill>
              <a:schemeClr val="tx1"/>
            </a:solidFill>
            <a:prstDash val="solid"/>
            <a:round/>
            <a:headEnd type="none" w="med" len="med"/>
            <a:tailEnd type="none" w="med" len="med"/>
          </a:ln>
        </p:spPr>
        <p:txBody>
          <a:bodyPr/>
          <a:lstStyle/>
          <a:p>
            <a:pPr algn="ctr" eaLnBrk="0" fontAlgn="base" hangingPunct="0">
              <a:spcBef>
                <a:spcPct val="0"/>
              </a:spcBef>
              <a:spcAft>
                <a:spcPct val="0"/>
              </a:spcAft>
            </a:pPr>
            <a:endParaRPr lang="en-US" sz="1400" b="1" smtClean="0">
              <a:solidFill>
                <a:srgbClr val="000000"/>
              </a:solidFill>
            </a:endParaRPr>
          </a:p>
        </p:txBody>
      </p:sp>
      <p:sp>
        <p:nvSpPr>
          <p:cNvPr id="9439" name="Text Box 221"/>
          <p:cNvSpPr txBox="1">
            <a:spLocks noChangeArrowheads="1"/>
          </p:cNvSpPr>
          <p:nvPr/>
        </p:nvSpPr>
        <p:spPr bwMode="auto">
          <a:xfrm>
            <a:off x="7254432" y="754065"/>
            <a:ext cx="1791310" cy="549275"/>
          </a:xfrm>
          <a:prstGeom prst="rect">
            <a:avLst/>
          </a:prstGeom>
          <a:noFill/>
          <a:ln w="9525" algn="ctr">
            <a:noFill/>
            <a:miter lim="800000"/>
            <a:headEnd/>
            <a:tailEnd/>
          </a:ln>
        </p:spPr>
        <p:txBody>
          <a:bodyPr tIns="91440" bIns="91440">
            <a:spAutoFit/>
          </a:bodyPr>
          <a:lstStyle/>
          <a:p>
            <a:pPr algn="ctr" eaLnBrk="0" fontAlgn="base" hangingPunct="0">
              <a:spcBef>
                <a:spcPct val="50000"/>
              </a:spcBef>
              <a:spcAft>
                <a:spcPct val="0"/>
              </a:spcAft>
            </a:pPr>
            <a:r>
              <a:rPr lang="en-US" sz="1200" b="1" smtClean="0">
                <a:solidFill>
                  <a:srgbClr val="000000"/>
                </a:solidFill>
              </a:rPr>
              <a:t>Captive Domicile / Number of Captives</a:t>
            </a:r>
          </a:p>
        </p:txBody>
      </p:sp>
      <p:sp>
        <p:nvSpPr>
          <p:cNvPr id="9440" name="Text Box 222"/>
          <p:cNvSpPr txBox="1">
            <a:spLocks noChangeArrowheads="1"/>
          </p:cNvSpPr>
          <p:nvPr/>
        </p:nvSpPr>
        <p:spPr bwMode="auto">
          <a:xfrm>
            <a:off x="5441966" y="939801"/>
            <a:ext cx="1765613" cy="523220"/>
          </a:xfrm>
          <a:prstGeom prst="rect">
            <a:avLst/>
          </a:prstGeom>
          <a:noFill/>
          <a:ln w="12700" algn="ctr">
            <a:noFill/>
            <a:miter lim="800000"/>
            <a:headEnd/>
            <a:tailEnd/>
          </a:ln>
        </p:spPr>
        <p:txBody>
          <a:bodyPr>
            <a:spAutoFit/>
          </a:bodyPr>
          <a:lstStyle/>
          <a:p>
            <a:pPr algn="ctr" eaLnBrk="0" fontAlgn="base" hangingPunct="0">
              <a:spcBef>
                <a:spcPct val="50000"/>
              </a:spcBef>
              <a:spcAft>
                <a:spcPct val="0"/>
              </a:spcAft>
            </a:pPr>
            <a:r>
              <a:rPr lang="en-US" sz="1400" b="1" smtClean="0">
                <a:solidFill>
                  <a:srgbClr val="000000"/>
                </a:solidFill>
              </a:rPr>
              <a:t>2 Captives licensed in 2012</a:t>
            </a:r>
          </a:p>
        </p:txBody>
      </p:sp>
      <p:sp>
        <p:nvSpPr>
          <p:cNvPr id="9441" name="Line 223"/>
          <p:cNvSpPr>
            <a:spLocks noChangeShapeType="1"/>
          </p:cNvSpPr>
          <p:nvPr/>
        </p:nvSpPr>
        <p:spPr bwMode="auto">
          <a:xfrm>
            <a:off x="6264297" y="1447800"/>
            <a:ext cx="653035" cy="1028700"/>
          </a:xfrm>
          <a:prstGeom prst="line">
            <a:avLst/>
          </a:prstGeom>
          <a:noFill/>
          <a:ln w="12700">
            <a:noFill/>
            <a:round/>
            <a:headEnd/>
            <a:tailEnd type="triangle" w="med" len="me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
        <p:nvSpPr>
          <p:cNvPr id="9442" name="Line 224"/>
          <p:cNvSpPr>
            <a:spLocks noChangeShapeType="1"/>
          </p:cNvSpPr>
          <p:nvPr/>
        </p:nvSpPr>
        <p:spPr bwMode="auto">
          <a:xfrm>
            <a:off x="6215924" y="1422400"/>
            <a:ext cx="737688" cy="1092200"/>
          </a:xfrm>
          <a:prstGeom prst="line">
            <a:avLst/>
          </a:prstGeom>
          <a:noFill/>
          <a:ln w="12700">
            <a:solidFill>
              <a:schemeClr val="tx1"/>
            </a:solidFill>
            <a:round/>
            <a:headEnd/>
            <a:tailEnd type="triangle" w="med" len="med"/>
          </a:ln>
        </p:spPr>
        <p:txBody>
          <a:bodyPr wrap="none" anchor="ctr"/>
          <a:lstStyle/>
          <a:p>
            <a:pPr algn="ctr" eaLnBrk="0" fontAlgn="base" hangingPunct="0">
              <a:spcBef>
                <a:spcPct val="0"/>
              </a:spcBef>
              <a:spcAft>
                <a:spcPct val="0"/>
              </a:spcAft>
            </a:pPr>
            <a:endParaRPr lang="en-US" sz="1400" b="1" smtClean="0">
              <a:solidFill>
                <a:srgbClr val="00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0"/>
          </p:nvPr>
        </p:nvSpPr>
        <p:spPr>
          <a:noFill/>
        </p:spPr>
        <p:txBody>
          <a:bodyPr/>
          <a:lstStyle/>
          <a:p>
            <a:fld id="{9F5A6A0B-4C3F-41F0-8AE1-5F0D0D84AAE6}" type="slidenum">
              <a:rPr lang="en-US">
                <a:solidFill>
                  <a:srgbClr val="002C77"/>
                </a:solidFill>
              </a:rPr>
              <a:pPr/>
              <a:t>87</a:t>
            </a:fld>
            <a:endParaRPr lang="en-US">
              <a:solidFill>
                <a:srgbClr val="002C77"/>
              </a:solidFill>
            </a:endParaRPr>
          </a:p>
        </p:txBody>
      </p:sp>
      <p:sp>
        <p:nvSpPr>
          <p:cNvPr id="2052" name="Date Placeholder 4"/>
          <p:cNvSpPr>
            <a:spLocks noGrp="1"/>
          </p:cNvSpPr>
          <p:nvPr>
            <p:ph type="dt" sz="quarter" idx="11"/>
          </p:nvPr>
        </p:nvSpPr>
        <p:spPr>
          <a:noFill/>
        </p:spPr>
        <p:txBody>
          <a:bodyPr/>
          <a:lstStyle/>
          <a:p>
            <a:fld id="{BE958DAF-2ECF-4E9C-8843-F99134C0EDE2}" type="datetime4">
              <a:rPr lang="en-US"/>
              <a:pPr/>
              <a:t>October 4, 2012</a:t>
            </a:fld>
            <a:endParaRPr lang="en-US"/>
          </a:p>
        </p:txBody>
      </p:sp>
      <p:sp>
        <p:nvSpPr>
          <p:cNvPr id="2053" name="Rectangle 2"/>
          <p:cNvSpPr>
            <a:spLocks noGrp="1" noChangeArrowheads="1"/>
          </p:cNvSpPr>
          <p:nvPr>
            <p:ph type="title"/>
          </p:nvPr>
        </p:nvSpPr>
        <p:spPr/>
        <p:txBody>
          <a:bodyPr/>
          <a:lstStyle/>
          <a:p>
            <a:pPr eaLnBrk="1" hangingPunct="1"/>
            <a:r>
              <a:rPr lang="en-US" smtClean="0"/>
              <a:t>Domicile Analysis</a:t>
            </a:r>
            <a:br>
              <a:rPr lang="en-US" smtClean="0"/>
            </a:br>
            <a:r>
              <a:rPr lang="en-US" smtClean="0">
                <a:solidFill>
                  <a:schemeClr val="accent2"/>
                </a:solidFill>
              </a:rPr>
              <a:t>Global Captives Year End 2011</a:t>
            </a:r>
          </a:p>
        </p:txBody>
      </p:sp>
      <p:sp>
        <p:nvSpPr>
          <p:cNvPr id="2054" name="Title"/>
          <p:cNvSpPr>
            <a:spLocks noChangeArrowheads="1"/>
          </p:cNvSpPr>
          <p:nvPr>
            <p:custDataLst>
              <p:tags r:id="rId2"/>
            </p:custDataLst>
          </p:nvPr>
        </p:nvSpPr>
        <p:spPr bwMode="black">
          <a:xfrm>
            <a:off x="715013" y="1004888"/>
            <a:ext cx="7801650" cy="368300"/>
          </a:xfrm>
          <a:prstGeom prst="rect">
            <a:avLst/>
          </a:prstGeom>
          <a:noFill/>
          <a:ln w="9525">
            <a:noFill/>
            <a:miter lim="800000"/>
            <a:headEnd/>
            <a:tailEnd/>
          </a:ln>
        </p:spPr>
        <p:txBody>
          <a:bodyPr lIns="0" tIns="0" rIns="0" bIns="0"/>
          <a:lstStyle/>
          <a:p>
            <a:pPr algn="ctr" fontAlgn="base">
              <a:lnSpc>
                <a:spcPct val="83000"/>
              </a:lnSpc>
              <a:spcBef>
                <a:spcPct val="0"/>
              </a:spcBef>
              <a:spcAft>
                <a:spcPct val="0"/>
              </a:spcAft>
            </a:pPr>
            <a:r>
              <a:rPr lang="en-CA" sz="1900" b="1" smtClean="0">
                <a:solidFill>
                  <a:srgbClr val="000000"/>
                </a:solidFill>
              </a:rPr>
              <a:t>Active Captives by Domicile for Year-End 2011</a:t>
            </a:r>
          </a:p>
        </p:txBody>
      </p:sp>
      <p:sp>
        <p:nvSpPr>
          <p:cNvPr id="2055" name="TextBox 15"/>
          <p:cNvSpPr txBox="1">
            <a:spLocks noChangeArrowheads="1"/>
          </p:cNvSpPr>
          <p:nvPr/>
        </p:nvSpPr>
        <p:spPr bwMode="black">
          <a:xfrm>
            <a:off x="4621136" y="5740400"/>
            <a:ext cx="3952977" cy="274638"/>
          </a:xfrm>
          <a:prstGeom prst="rect">
            <a:avLst/>
          </a:prstGeom>
          <a:noFill/>
          <a:ln w="9525">
            <a:noFill/>
            <a:miter lim="800000"/>
            <a:headEnd/>
            <a:tailEnd/>
          </a:ln>
        </p:spPr>
        <p:txBody>
          <a:bodyPr>
            <a:spAutoFit/>
          </a:bodyPr>
          <a:lstStyle/>
          <a:p>
            <a:pPr algn="r" defTabSz="457200" fontAlgn="base">
              <a:spcBef>
                <a:spcPct val="0"/>
              </a:spcBef>
              <a:spcAft>
                <a:spcPct val="0"/>
              </a:spcAft>
            </a:pPr>
            <a:r>
              <a:rPr lang="en-US" sz="1200" smtClean="0">
                <a:solidFill>
                  <a:srgbClr val="000000"/>
                </a:solidFill>
                <a:latin typeface="Frutiger"/>
                <a:ea typeface="Frutiger"/>
                <a:cs typeface="Frutiger"/>
              </a:rPr>
              <a:t>Source: Business Insurance Magazine, March 2012</a:t>
            </a:r>
          </a:p>
        </p:txBody>
      </p:sp>
      <p:graphicFrame>
        <p:nvGraphicFramePr>
          <p:cNvPr id="2050" name="Object 5"/>
          <p:cNvGraphicFramePr>
            <a:graphicFrameLocks noGrp="1" noChangeAspect="1"/>
          </p:cNvGraphicFramePr>
          <p:nvPr>
            <p:ph idx="1"/>
          </p:nvPr>
        </p:nvGraphicFramePr>
        <p:xfrm>
          <a:off x="408147" y="695325"/>
          <a:ext cx="8382126" cy="5219700"/>
        </p:xfrm>
        <a:graphic>
          <a:graphicData uri="http://schemas.openxmlformats.org/presentationml/2006/ole">
            <mc:AlternateContent xmlns:mc="http://schemas.openxmlformats.org/markup-compatibility/2006">
              <mc:Choice xmlns:v="urn:schemas-microsoft-com:vml" Requires="v">
                <p:oleObj spid="_x0000_s2052" name="Chart" r:id="rId4" imgW="7334250" imgH="4352925" progId="MSGraph.Chart.8">
                  <p:embed followColorScheme="full"/>
                </p:oleObj>
              </mc:Choice>
              <mc:Fallback>
                <p:oleObj name="Chart" r:id="rId4" imgW="7334250" imgH="43529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47" y="695325"/>
                        <a:ext cx="8382126" cy="521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Text Box 6"/>
          <p:cNvSpPr txBox="1">
            <a:spLocks noChangeArrowheads="1"/>
          </p:cNvSpPr>
          <p:nvPr/>
        </p:nvSpPr>
        <p:spPr bwMode="auto">
          <a:xfrm>
            <a:off x="3218453" y="5281892"/>
            <a:ext cx="2734583" cy="396875"/>
          </a:xfrm>
          <a:prstGeom prst="rect">
            <a:avLst/>
          </a:prstGeom>
          <a:noFill/>
          <a:ln w="9525" algn="ctr">
            <a:noFill/>
            <a:miter lim="800000"/>
            <a:headEnd/>
            <a:tailEnd/>
          </a:ln>
        </p:spPr>
        <p:txBody>
          <a:bodyPr tIns="91440" bIns="91440">
            <a:spAutoFit/>
          </a:bodyPr>
          <a:lstStyle/>
          <a:p>
            <a:pPr algn="ctr" eaLnBrk="0" fontAlgn="base" hangingPunct="0">
              <a:spcBef>
                <a:spcPct val="50000"/>
              </a:spcBef>
              <a:spcAft>
                <a:spcPct val="0"/>
              </a:spcAft>
            </a:pPr>
            <a:r>
              <a:rPr lang="en-GB" sz="1400" b="1" smtClean="0">
                <a:solidFill>
                  <a:srgbClr val="000000"/>
                </a:solidFill>
              </a:rPr>
              <a:t>Total Active Captives:  5,746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4FE7551-4389-496A-9A65-BA613FB34D0A}" type="slidenum">
              <a:rPr lang="en-US">
                <a:solidFill>
                  <a:srgbClr val="002C77"/>
                </a:solidFill>
              </a:rPr>
              <a:pPr/>
              <a:t>88</a:t>
            </a:fld>
            <a:endParaRPr lang="en-US">
              <a:solidFill>
                <a:srgbClr val="002C77"/>
              </a:solidFill>
            </a:endParaRPr>
          </a:p>
        </p:txBody>
      </p:sp>
      <p:sp>
        <p:nvSpPr>
          <p:cNvPr id="11267" name="Date Placeholder 4"/>
          <p:cNvSpPr>
            <a:spLocks noGrp="1"/>
          </p:cNvSpPr>
          <p:nvPr>
            <p:ph type="dt" sz="quarter" idx="11"/>
          </p:nvPr>
        </p:nvSpPr>
        <p:spPr>
          <a:noFill/>
        </p:spPr>
        <p:txBody>
          <a:bodyPr/>
          <a:lstStyle/>
          <a:p>
            <a:fld id="{7DBBC363-143B-4DFF-B52F-47C9130B02C0}" type="datetime4">
              <a:rPr lang="en-US"/>
              <a:pPr/>
              <a:t>October 4, 2012</a:t>
            </a:fld>
            <a:endParaRPr lang="en-US"/>
          </a:p>
        </p:txBody>
      </p:sp>
      <p:sp>
        <p:nvSpPr>
          <p:cNvPr id="11268" name="Rectangle 2"/>
          <p:cNvSpPr>
            <a:spLocks noGrp="1" noChangeArrowheads="1"/>
          </p:cNvSpPr>
          <p:nvPr>
            <p:ph type="title"/>
          </p:nvPr>
        </p:nvSpPr>
        <p:spPr/>
        <p:txBody>
          <a:bodyPr/>
          <a:lstStyle/>
          <a:p>
            <a:pPr eaLnBrk="1" hangingPunct="1"/>
            <a:r>
              <a:rPr lang="en-US" smtClean="0"/>
              <a:t>Connecticut’s First 2 Captive Insurance Companies</a:t>
            </a:r>
          </a:p>
        </p:txBody>
      </p:sp>
      <p:sp>
        <p:nvSpPr>
          <p:cNvPr id="11269" name="Rectangle 3"/>
          <p:cNvSpPr>
            <a:spLocks noGrp="1" noChangeArrowheads="1"/>
          </p:cNvSpPr>
          <p:nvPr>
            <p:ph type="body" idx="1"/>
          </p:nvPr>
        </p:nvSpPr>
        <p:spPr/>
        <p:txBody>
          <a:bodyPr/>
          <a:lstStyle/>
          <a:p>
            <a:pPr eaLnBrk="1" hangingPunct="1"/>
            <a:r>
              <a:rPr lang="en-US" smtClean="0"/>
              <a:t>Thomson Reuters Corporation</a:t>
            </a:r>
          </a:p>
          <a:p>
            <a:pPr lvl="1" eaLnBrk="1" hangingPunct="1"/>
            <a:r>
              <a:rPr lang="en-US" smtClean="0"/>
              <a:t>Thomson Reuters Risk Management, Inc. (TRRMI)</a:t>
            </a:r>
          </a:p>
          <a:p>
            <a:pPr lvl="2" eaLnBrk="1" hangingPunct="1"/>
            <a:r>
              <a:rPr lang="en-US" smtClean="0"/>
              <a:t>Licensed August 31, 2012</a:t>
            </a:r>
          </a:p>
          <a:p>
            <a:pPr marL="1600200" lvl="3" indent="-228600"/>
            <a:r>
              <a:rPr lang="en-US" smtClean="0"/>
              <a:t>Re-domesticated from Delaware to CT based on the new advantageous captive laws, to be closer to home and for cost synergies </a:t>
            </a:r>
          </a:p>
          <a:p>
            <a:pPr marL="1600200" lvl="3" indent="-228600"/>
            <a:r>
              <a:rPr lang="en-US" smtClean="0"/>
              <a:t>Various fronted and direct written property &amp; casualty coverages such as: </a:t>
            </a:r>
          </a:p>
          <a:p>
            <a:pPr marL="2057400" lvl="4" indent="-228600"/>
            <a:r>
              <a:rPr lang="en-US" smtClean="0"/>
              <a:t>Primary casualty; </a:t>
            </a:r>
          </a:p>
          <a:p>
            <a:pPr marL="2057400" lvl="4" indent="-228600"/>
            <a:r>
              <a:rPr lang="en-US" smtClean="0"/>
              <a:t>TRIA; </a:t>
            </a:r>
          </a:p>
          <a:p>
            <a:pPr marL="2057400" lvl="4" indent="-228600"/>
            <a:r>
              <a:rPr lang="en-US" smtClean="0"/>
              <a:t>Personal accident/travel for global employees.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C25524B4-215F-4677-B3F2-90CBCC2090F8}" type="slidenum">
              <a:rPr lang="en-US">
                <a:solidFill>
                  <a:srgbClr val="002C77"/>
                </a:solidFill>
              </a:rPr>
              <a:pPr/>
              <a:t>89</a:t>
            </a:fld>
            <a:endParaRPr lang="en-US">
              <a:solidFill>
                <a:srgbClr val="002C77"/>
              </a:solidFill>
            </a:endParaRPr>
          </a:p>
        </p:txBody>
      </p:sp>
      <p:sp>
        <p:nvSpPr>
          <p:cNvPr id="12291" name="Date Placeholder 4"/>
          <p:cNvSpPr>
            <a:spLocks noGrp="1"/>
          </p:cNvSpPr>
          <p:nvPr>
            <p:ph type="dt" sz="quarter" idx="11"/>
          </p:nvPr>
        </p:nvSpPr>
        <p:spPr>
          <a:noFill/>
        </p:spPr>
        <p:txBody>
          <a:bodyPr/>
          <a:lstStyle/>
          <a:p>
            <a:fld id="{549558C4-BFC6-4BCA-A84F-CD4657CC1203}" type="datetime4">
              <a:rPr lang="en-US"/>
              <a:pPr/>
              <a:t>October 4, 2012</a:t>
            </a:fld>
            <a:endParaRPr lang="en-US"/>
          </a:p>
        </p:txBody>
      </p:sp>
      <p:sp>
        <p:nvSpPr>
          <p:cNvPr id="12292" name="Rectangle 2"/>
          <p:cNvSpPr>
            <a:spLocks noGrp="1" noChangeArrowheads="1"/>
          </p:cNvSpPr>
          <p:nvPr>
            <p:ph type="title"/>
          </p:nvPr>
        </p:nvSpPr>
        <p:spPr/>
        <p:txBody>
          <a:bodyPr/>
          <a:lstStyle/>
          <a:p>
            <a:pPr eaLnBrk="1" hangingPunct="1"/>
            <a:r>
              <a:rPr lang="en-US" smtClean="0"/>
              <a:t>Stanley Black &amp; Decker, Inc,</a:t>
            </a:r>
          </a:p>
        </p:txBody>
      </p:sp>
      <p:sp>
        <p:nvSpPr>
          <p:cNvPr id="12293" name="Rectangle 3"/>
          <p:cNvSpPr>
            <a:spLocks noGrp="1" noChangeArrowheads="1"/>
          </p:cNvSpPr>
          <p:nvPr>
            <p:ph type="body" idx="1"/>
          </p:nvPr>
        </p:nvSpPr>
        <p:spPr/>
        <p:txBody>
          <a:bodyPr/>
          <a:lstStyle/>
          <a:p>
            <a:pPr eaLnBrk="1" hangingPunct="1"/>
            <a:r>
              <a:rPr lang="en-US" smtClean="0"/>
              <a:t>Stanley was formed in 1843 by Frederick Stanley in New Britain, CT.</a:t>
            </a:r>
          </a:p>
          <a:p>
            <a:pPr eaLnBrk="1" hangingPunct="1"/>
            <a:r>
              <a:rPr lang="en-US" smtClean="0"/>
              <a:t>In 1910, S. Duncan Black and Alonzo G. Decker started their company in Baltimore, Maryland.</a:t>
            </a:r>
          </a:p>
          <a:p>
            <a:pPr eaLnBrk="1" hangingPunct="1"/>
            <a:r>
              <a:rPr lang="en-US" smtClean="0"/>
              <a:t>Stanley Works merged with Black &amp; Decker in March 2010,in a historic and impressive combination of brands, products, and industry expertise.</a:t>
            </a:r>
          </a:p>
          <a:p>
            <a:pPr eaLnBrk="1" hangingPunct="1"/>
            <a:r>
              <a:rPr lang="en-US" smtClean="0"/>
              <a:t>Headquartered in New Britain, CT</a:t>
            </a:r>
          </a:p>
          <a:p>
            <a:pPr eaLnBrk="1" hangingPunct="1"/>
            <a:r>
              <a:rPr lang="en-US" smtClean="0"/>
              <a:t>Publically traded on the New York Stock Exchange (SWK)</a:t>
            </a:r>
          </a:p>
          <a:p>
            <a:pPr eaLnBrk="1" hangingPunct="1"/>
            <a:r>
              <a:rPr lang="en-US" smtClean="0"/>
              <a:t>37,955 Employees</a:t>
            </a:r>
          </a:p>
          <a:p>
            <a:pPr lvl="1" eaLnBrk="1" hangingPunct="1"/>
            <a:r>
              <a:rPr lang="en-US" smtClean="0"/>
              <a:t>13,209 in US</a:t>
            </a:r>
          </a:p>
          <a:p>
            <a:pPr lvl="2" eaLnBrk="1" hangingPunct="1"/>
            <a:r>
              <a:rPr lang="en-US" smtClean="0"/>
              <a:t>1,388 in Connecticut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 Perspective</a:t>
            </a:r>
            <a:endParaRPr lang="en-US" dirty="0"/>
          </a:p>
        </p:txBody>
      </p:sp>
      <p:sp>
        <p:nvSpPr>
          <p:cNvPr id="3" name="Content Placeholder 2"/>
          <p:cNvSpPr>
            <a:spLocks noGrp="1"/>
          </p:cNvSpPr>
          <p:nvPr>
            <p:ph idx="1"/>
          </p:nvPr>
        </p:nvSpPr>
        <p:spPr>
          <a:xfrm>
            <a:off x="1114424" y="2260188"/>
            <a:ext cx="7610476" cy="4309193"/>
          </a:xfrm>
        </p:spPr>
        <p:txBody>
          <a:bodyPr>
            <a:normAutofit fontScale="92500" lnSpcReduction="10000"/>
          </a:bodyPr>
          <a:lstStyle/>
          <a:p>
            <a:r>
              <a:rPr lang="en-US" dirty="0" smtClean="0"/>
              <a:t>Global</a:t>
            </a:r>
          </a:p>
          <a:p>
            <a:pPr lvl="1"/>
            <a:r>
              <a:rPr lang="en-US" dirty="0" smtClean="0"/>
              <a:t>Number of captives worldwide- 6687</a:t>
            </a:r>
          </a:p>
          <a:p>
            <a:pPr lvl="1"/>
            <a:r>
              <a:rPr lang="en-US" dirty="0" smtClean="0"/>
              <a:t>Amount of worldwide premium- Estimated $90-$95 billion</a:t>
            </a:r>
          </a:p>
          <a:p>
            <a:r>
              <a:rPr lang="en-US" dirty="0" smtClean="0"/>
              <a:t>United States</a:t>
            </a:r>
          </a:p>
          <a:p>
            <a:pPr lvl="1"/>
            <a:r>
              <a:rPr lang="en-US" dirty="0" smtClean="0"/>
              <a:t>Number of captives in the U.S.- 1959</a:t>
            </a:r>
          </a:p>
          <a:p>
            <a:pPr lvl="1"/>
            <a:r>
              <a:rPr lang="en-US" dirty="0" smtClean="0"/>
              <a:t>Amount of U.S. Premium- Estimated $42-$43 billion</a:t>
            </a:r>
          </a:p>
          <a:p>
            <a:r>
              <a:rPr lang="en-US" dirty="0" smtClean="0"/>
              <a:t>Connecticut</a:t>
            </a:r>
          </a:p>
          <a:p>
            <a:pPr lvl="1"/>
            <a:r>
              <a:rPr lang="en-US" dirty="0" smtClean="0"/>
              <a:t>Number of captives- 2</a:t>
            </a:r>
          </a:p>
          <a:p>
            <a:pPr lvl="1"/>
            <a:r>
              <a:rPr lang="en-US" dirty="0" smtClean="0"/>
              <a:t>14 Fortune 5oo companies headquartered in the state</a:t>
            </a:r>
          </a:p>
          <a:p>
            <a:pPr lvl="2"/>
            <a:r>
              <a:rPr lang="en-US" dirty="0" smtClean="0"/>
              <a:t>13 of those companies have captives</a:t>
            </a:r>
          </a:p>
          <a:p>
            <a:pPr lvl="3"/>
            <a:r>
              <a:rPr lang="en-US" dirty="0" smtClean="0"/>
              <a:t>30 captives</a:t>
            </a:r>
          </a:p>
          <a:p>
            <a:pPr marL="6350" indent="0">
              <a:buNone/>
            </a:pPr>
            <a:r>
              <a:rPr lang="en-US" sz="1500" dirty="0" smtClean="0"/>
              <a:t>*Statistics Courtesy of Captive Review</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Connecticut Captive Insurance Association</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A822907-8A9D-4F6B-98F6-913902AD56B5}" type="slidenum">
              <a:rPr lang="en-US" smtClean="0">
                <a:solidFill>
                  <a:prstClr val="black">
                    <a:lumMod val="65000"/>
                    <a:lumOff val="35000"/>
                  </a:prstClr>
                </a:solidFill>
              </a:rPr>
              <a:pPr/>
              <a:t>9</a:t>
            </a:fld>
            <a:endParaRPr lang="en-US">
              <a:solidFill>
                <a:prstClr val="black">
                  <a:lumMod val="65000"/>
                  <a:lumOff val="35000"/>
                </a:prstClr>
              </a:solidFill>
            </a:endParaRPr>
          </a:p>
        </p:txBody>
      </p:sp>
    </p:spTree>
    <p:extLst>
      <p:ext uri="{BB962C8B-B14F-4D97-AF65-F5344CB8AC3E}">
        <p14:creationId xmlns:p14="http://schemas.microsoft.com/office/powerpoint/2010/main" val="29743206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84DA2B4B-CF41-4AA4-8283-60BA1349CB4A}" type="slidenum">
              <a:rPr lang="en-US">
                <a:solidFill>
                  <a:srgbClr val="002C77"/>
                </a:solidFill>
              </a:rPr>
              <a:pPr/>
              <a:t>90</a:t>
            </a:fld>
            <a:endParaRPr lang="en-US">
              <a:solidFill>
                <a:srgbClr val="002C77"/>
              </a:solidFill>
            </a:endParaRPr>
          </a:p>
        </p:txBody>
      </p:sp>
      <p:sp>
        <p:nvSpPr>
          <p:cNvPr id="13315" name="Date Placeholder 4"/>
          <p:cNvSpPr>
            <a:spLocks noGrp="1"/>
          </p:cNvSpPr>
          <p:nvPr>
            <p:ph type="dt" sz="quarter" idx="11"/>
          </p:nvPr>
        </p:nvSpPr>
        <p:spPr>
          <a:noFill/>
        </p:spPr>
        <p:txBody>
          <a:bodyPr/>
          <a:lstStyle/>
          <a:p>
            <a:fld id="{97D9230C-774C-40E7-A62F-203EE4538D30}" type="datetime4">
              <a:rPr lang="en-US"/>
              <a:pPr/>
              <a:t>October 4, 2012</a:t>
            </a:fld>
            <a:endParaRPr lang="en-US"/>
          </a:p>
        </p:txBody>
      </p:sp>
      <p:sp>
        <p:nvSpPr>
          <p:cNvPr id="13316" name="Rectangle 2"/>
          <p:cNvSpPr>
            <a:spLocks noGrp="1" noChangeArrowheads="1"/>
          </p:cNvSpPr>
          <p:nvPr>
            <p:ph type="title"/>
          </p:nvPr>
        </p:nvSpPr>
        <p:spPr/>
        <p:txBody>
          <a:bodyPr/>
          <a:lstStyle/>
          <a:p>
            <a:pPr eaLnBrk="1" hangingPunct="1"/>
            <a:r>
              <a:rPr lang="en-US" smtClean="0"/>
              <a:t>Q&amp;A</a:t>
            </a:r>
          </a:p>
        </p:txBody>
      </p:sp>
      <p:sp>
        <p:nvSpPr>
          <p:cNvPr id="13317"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Thank You</a:t>
            </a:r>
          </a:p>
        </p:txBody>
      </p:sp>
      <p:pic>
        <p:nvPicPr>
          <p:cNvPr id="13318" name="Picture 2"/>
          <p:cNvPicPr>
            <a:picLocks noChangeAspect="1" noChangeArrowheads="1"/>
          </p:cNvPicPr>
          <p:nvPr/>
        </p:nvPicPr>
        <p:blipFill>
          <a:blip r:embed="rId2" cstate="print"/>
          <a:srcRect/>
          <a:stretch>
            <a:fillRect/>
          </a:stretch>
        </p:blipFill>
        <p:spPr bwMode="auto">
          <a:xfrm>
            <a:off x="435357" y="304800"/>
            <a:ext cx="7933164" cy="63246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F0C623EF-1A10-4C74-94B0-89AD804EF20B}" type="slidenum">
              <a:rPr lang="en-US">
                <a:solidFill>
                  <a:srgbClr val="002C77"/>
                </a:solidFill>
              </a:rPr>
              <a:pPr/>
              <a:t>91</a:t>
            </a:fld>
            <a:endParaRPr lang="en-US">
              <a:solidFill>
                <a:srgbClr val="002C77"/>
              </a:solidFill>
            </a:endParaRPr>
          </a:p>
        </p:txBody>
      </p:sp>
      <p:sp>
        <p:nvSpPr>
          <p:cNvPr id="14339" name="Date Placeholder 2"/>
          <p:cNvSpPr>
            <a:spLocks noGrp="1"/>
          </p:cNvSpPr>
          <p:nvPr>
            <p:ph type="dt" sz="quarter" idx="11"/>
          </p:nvPr>
        </p:nvSpPr>
        <p:spPr>
          <a:noFill/>
        </p:spPr>
        <p:txBody>
          <a:bodyPr/>
          <a:lstStyle/>
          <a:p>
            <a:fld id="{C6A336F5-9527-484A-A34D-31ADF4DEFE83}" type="datetime4">
              <a:rPr lang="en-US"/>
              <a:pPr/>
              <a:t>October 4, 2012</a:t>
            </a:fld>
            <a:endParaRPr lang="en-US"/>
          </a:p>
        </p:txBody>
      </p:sp>
      <p:sp>
        <p:nvSpPr>
          <p:cNvPr id="14340" name="Title 1"/>
          <p:cNvSpPr>
            <a:spLocks noGrp="1"/>
          </p:cNvSpPr>
          <p:nvPr>
            <p:ph type="ctrTitle" idx="4294967295"/>
          </p:nvPr>
        </p:nvSpPr>
        <p:spPr>
          <a:xfrm>
            <a:off x="684780" y="2130644"/>
            <a:ext cx="7774440" cy="1470025"/>
          </a:xfrm>
        </p:spPr>
        <p:txBody>
          <a:bodyPr lIns="9639" tIns="4820" rIns="9639" bIns="4820" anchor="ctr"/>
          <a:lstStyle/>
          <a:p>
            <a:pPr eaLnBrk="1" hangingPunct="1">
              <a:lnSpc>
                <a:spcPct val="86000"/>
              </a:lnSpc>
            </a:pPr>
            <a:endParaRPr lang="en-US" sz="2800" smtClean="0"/>
          </a:p>
        </p:txBody>
      </p:sp>
      <p:sp>
        <p:nvSpPr>
          <p:cNvPr id="14341" name="Subtitle 2"/>
          <p:cNvSpPr>
            <a:spLocks noGrp="1"/>
          </p:cNvSpPr>
          <p:nvPr>
            <p:ph type="subTitle" idx="4294967295"/>
          </p:nvPr>
        </p:nvSpPr>
        <p:spPr>
          <a:xfrm>
            <a:off x="1352938" y="3795932"/>
            <a:ext cx="6435114" cy="1933575"/>
          </a:xfrm>
        </p:spPr>
        <p:txBody>
          <a:bodyPr lIns="9639" tIns="4820" rIns="9639" bIns="4820"/>
          <a:lstStyle/>
          <a:p>
            <a:pPr marL="0" indent="0" defTabSz="103188" eaLnBrk="1" hangingPunct="1">
              <a:lnSpc>
                <a:spcPct val="83000"/>
              </a:lnSpc>
              <a:spcBef>
                <a:spcPct val="0"/>
              </a:spcBef>
              <a:buFontTx/>
              <a:buNone/>
            </a:pPr>
            <a:endParaRPr lang="en-US" sz="1800" smtClean="0">
              <a:solidFill>
                <a:srgbClr val="898989"/>
              </a:solidFill>
            </a:endParaRPr>
          </a:p>
        </p:txBody>
      </p:sp>
      <p:pic>
        <p:nvPicPr>
          <p:cNvPr id="14342" name="Picture 2"/>
          <p:cNvPicPr>
            <a:picLocks noChangeAspect="1" noChangeArrowheads="1"/>
          </p:cNvPicPr>
          <p:nvPr/>
        </p:nvPicPr>
        <p:blipFill>
          <a:blip r:embed="rId2" cstate="print"/>
          <a:srcRect/>
          <a:stretch>
            <a:fillRect/>
          </a:stretch>
        </p:blipFill>
        <p:spPr bwMode="auto">
          <a:xfrm>
            <a:off x="346169" y="201613"/>
            <a:ext cx="8312589" cy="635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p>
            <a:fld id="{1FC797BA-50FA-4D2F-82DE-9C0D957AB18D}" type="slidenum">
              <a:rPr lang="en-US">
                <a:solidFill>
                  <a:srgbClr val="002C77"/>
                </a:solidFill>
              </a:rPr>
              <a:pPr/>
              <a:t>92</a:t>
            </a:fld>
            <a:endParaRPr lang="en-US">
              <a:solidFill>
                <a:srgbClr val="002C77"/>
              </a:solidFill>
            </a:endParaRPr>
          </a:p>
        </p:txBody>
      </p:sp>
      <p:sp>
        <p:nvSpPr>
          <p:cNvPr id="15363" name="Date Placeholder 2"/>
          <p:cNvSpPr>
            <a:spLocks noGrp="1"/>
          </p:cNvSpPr>
          <p:nvPr>
            <p:ph type="dt" sz="quarter" idx="11"/>
          </p:nvPr>
        </p:nvSpPr>
        <p:spPr>
          <a:noFill/>
        </p:spPr>
        <p:txBody>
          <a:bodyPr/>
          <a:lstStyle/>
          <a:p>
            <a:fld id="{8B838A10-1630-4C3F-9BE2-A47476A95E3C}" type="datetime4">
              <a:rPr lang="en-US"/>
              <a:pPr/>
              <a:t>October 4, 2012</a:t>
            </a:fld>
            <a:endParaRPr lang="en-US"/>
          </a:p>
        </p:txBody>
      </p:sp>
      <p:sp>
        <p:nvSpPr>
          <p:cNvPr id="15364" name="Title 1"/>
          <p:cNvSpPr>
            <a:spLocks noGrp="1"/>
          </p:cNvSpPr>
          <p:nvPr>
            <p:ph type="title" idx="4294967295"/>
          </p:nvPr>
        </p:nvSpPr>
        <p:spPr/>
        <p:txBody>
          <a:bodyPr lIns="9639" tIns="4820" rIns="9639" bIns="4820" anchor="ctr"/>
          <a:lstStyle/>
          <a:p>
            <a:pPr eaLnBrk="1" hangingPunct="1"/>
            <a:endParaRPr lang="en-US" smtClean="0"/>
          </a:p>
        </p:txBody>
      </p:sp>
      <p:sp>
        <p:nvSpPr>
          <p:cNvPr id="15365" name="Content Placeholder 2"/>
          <p:cNvSpPr>
            <a:spLocks noGrp="1"/>
          </p:cNvSpPr>
          <p:nvPr>
            <p:ph idx="4294967295"/>
          </p:nvPr>
        </p:nvSpPr>
        <p:spPr/>
        <p:txBody>
          <a:bodyPr lIns="9639" tIns="4820" rIns="9639" bIns="4820"/>
          <a:lstStyle/>
          <a:p>
            <a:pPr marL="38100" indent="-38100" defTabSz="103188" eaLnBrk="1" hangingPunct="1"/>
            <a:endParaRPr lang="en-US" smtClean="0"/>
          </a:p>
        </p:txBody>
      </p:sp>
      <p:pic>
        <p:nvPicPr>
          <p:cNvPr id="15366" name="Picture 2"/>
          <p:cNvPicPr>
            <a:picLocks noChangeAspect="1" noChangeArrowheads="1"/>
          </p:cNvPicPr>
          <p:nvPr/>
        </p:nvPicPr>
        <p:blipFill>
          <a:blip r:embed="rId2" cstate="print"/>
          <a:srcRect/>
          <a:stretch>
            <a:fillRect/>
          </a:stretch>
        </p:blipFill>
        <p:spPr bwMode="auto">
          <a:xfrm>
            <a:off x="415706" y="268288"/>
            <a:ext cx="8312589" cy="6405562"/>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E774EE82-7E43-439C-BAA9-04027BB8ECB0}" type="slidenum">
              <a:rPr lang="en-US">
                <a:solidFill>
                  <a:srgbClr val="002C77"/>
                </a:solidFill>
              </a:rPr>
              <a:pPr/>
              <a:t>93</a:t>
            </a:fld>
            <a:endParaRPr lang="en-US">
              <a:solidFill>
                <a:srgbClr val="002C77"/>
              </a:solidFill>
            </a:endParaRPr>
          </a:p>
        </p:txBody>
      </p:sp>
      <p:sp>
        <p:nvSpPr>
          <p:cNvPr id="16387" name="Date Placeholder 3"/>
          <p:cNvSpPr>
            <a:spLocks noGrp="1"/>
          </p:cNvSpPr>
          <p:nvPr>
            <p:ph type="dt" sz="quarter" idx="11"/>
          </p:nvPr>
        </p:nvSpPr>
        <p:spPr>
          <a:noFill/>
        </p:spPr>
        <p:txBody>
          <a:bodyPr/>
          <a:lstStyle/>
          <a:p>
            <a:fld id="{7B1F18ED-74DC-44AB-83A0-9D43050065A4}" type="datetime4">
              <a:rPr lang="en-US"/>
              <a:pPr/>
              <a:t>October 4, 2012</a:t>
            </a:fld>
            <a:endParaRPr lang="en-US"/>
          </a:p>
        </p:txBody>
      </p:sp>
      <p:sp>
        <p:nvSpPr>
          <p:cNvPr id="16388" name="Rectangle 2"/>
          <p:cNvSpPr>
            <a:spLocks noGrp="1" noChangeArrowheads="1"/>
          </p:cNvSpPr>
          <p:nvPr>
            <p:ph type="title"/>
          </p:nvPr>
        </p:nvSpPr>
        <p:spPr/>
        <p:txBody>
          <a:bodyPr/>
          <a:lstStyle/>
          <a:p>
            <a:pPr eaLnBrk="1" hangingPunct="1"/>
            <a:r>
              <a:rPr lang="en-US" smtClean="0"/>
              <a:t>SBD’s Captives Pre – Consolidation</a:t>
            </a:r>
          </a:p>
        </p:txBody>
      </p:sp>
      <p:sp>
        <p:nvSpPr>
          <p:cNvPr id="16389" name="Rectangle 3"/>
          <p:cNvSpPr>
            <a:spLocks noChangeArrowheads="1"/>
          </p:cNvSpPr>
          <p:nvPr/>
        </p:nvSpPr>
        <p:spPr bwMode="auto">
          <a:xfrm>
            <a:off x="3322621" y="1465266"/>
            <a:ext cx="2179806" cy="636587"/>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400" b="1" smtClean="0">
                <a:solidFill>
                  <a:srgbClr val="FFFFFF"/>
                </a:solidFill>
              </a:rPr>
              <a:t>Stanley Black &amp; Decker, Inc.</a:t>
            </a:r>
          </a:p>
        </p:txBody>
      </p:sp>
      <p:sp>
        <p:nvSpPr>
          <p:cNvPr id="16390" name="Rectangle 4"/>
          <p:cNvSpPr>
            <a:spLocks noChangeArrowheads="1"/>
          </p:cNvSpPr>
          <p:nvPr/>
        </p:nvSpPr>
        <p:spPr bwMode="auto">
          <a:xfrm>
            <a:off x="872225" y="2802115"/>
            <a:ext cx="2350623" cy="636587"/>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200" b="1" smtClean="0">
                <a:solidFill>
                  <a:srgbClr val="FFFFFF"/>
                </a:solidFill>
              </a:rPr>
              <a:t>The Stanley Works (Bermuda) Ltd.</a:t>
            </a:r>
          </a:p>
        </p:txBody>
      </p:sp>
      <p:sp>
        <p:nvSpPr>
          <p:cNvPr id="16391" name="Rectangle 5"/>
          <p:cNvSpPr>
            <a:spLocks noChangeArrowheads="1"/>
          </p:cNvSpPr>
          <p:nvPr/>
        </p:nvSpPr>
        <p:spPr bwMode="auto">
          <a:xfrm>
            <a:off x="5913596" y="2792590"/>
            <a:ext cx="2350624" cy="636587"/>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400" b="1" smtClean="0">
                <a:solidFill>
                  <a:srgbClr val="FFFFFF"/>
                </a:solidFill>
              </a:rPr>
              <a:t>Shenandoah Insurance, Inc. (VT)</a:t>
            </a:r>
          </a:p>
        </p:txBody>
      </p:sp>
      <p:sp>
        <p:nvSpPr>
          <p:cNvPr id="16392" name="Text Box 7"/>
          <p:cNvSpPr txBox="1">
            <a:spLocks noChangeArrowheads="1"/>
          </p:cNvSpPr>
          <p:nvPr/>
        </p:nvSpPr>
        <p:spPr bwMode="auto">
          <a:xfrm>
            <a:off x="4001360" y="2243139"/>
            <a:ext cx="1023390" cy="369332"/>
          </a:xfrm>
          <a:prstGeom prst="rect">
            <a:avLst/>
          </a:prstGeom>
          <a:noFill/>
          <a:ln w="9525" algn="ctr">
            <a:noFill/>
            <a:miter lim="800000"/>
            <a:headEnd/>
            <a:tailEnd/>
          </a:ln>
        </p:spPr>
        <p:txBody>
          <a:bodyPr lIns="0" tIns="0" rIns="0" bIns="0">
            <a:spAutoFit/>
          </a:bodyPr>
          <a:lstStyle/>
          <a:p>
            <a:pPr algn="ctr" eaLnBrk="0" fontAlgn="base" hangingPunct="0">
              <a:spcBef>
                <a:spcPct val="50000"/>
              </a:spcBef>
              <a:spcAft>
                <a:spcPct val="0"/>
              </a:spcAft>
            </a:pPr>
            <a:r>
              <a:rPr lang="en-US" sz="1200" smtClean="0">
                <a:solidFill>
                  <a:srgbClr val="7C848A"/>
                </a:solidFill>
              </a:rPr>
              <a:t>100% Ownership</a:t>
            </a:r>
          </a:p>
        </p:txBody>
      </p:sp>
      <p:cxnSp>
        <p:nvCxnSpPr>
          <p:cNvPr id="16393" name="AutoShape 8"/>
          <p:cNvCxnSpPr>
            <a:cxnSpLocks noChangeShapeType="1"/>
            <a:stCxn id="16389" idx="2"/>
            <a:endCxn id="16391" idx="0"/>
          </p:cNvCxnSpPr>
          <p:nvPr/>
        </p:nvCxnSpPr>
        <p:spPr bwMode="auto">
          <a:xfrm rot="16200000" flipH="1">
            <a:off x="5405897" y="1108562"/>
            <a:ext cx="690563" cy="2677140"/>
          </a:xfrm>
          <a:prstGeom prst="bentConnector3">
            <a:avLst>
              <a:gd name="adj1" fmla="val 49884"/>
            </a:avLst>
          </a:prstGeom>
          <a:noFill/>
          <a:ln w="9525">
            <a:solidFill>
              <a:srgbClr val="B2B2B2"/>
            </a:solidFill>
            <a:miter lim="800000"/>
            <a:headEnd/>
            <a:tailEnd/>
          </a:ln>
        </p:spPr>
      </p:cxnSp>
      <p:cxnSp>
        <p:nvCxnSpPr>
          <p:cNvPr id="16394" name="AutoShape 9"/>
          <p:cNvCxnSpPr>
            <a:cxnSpLocks noChangeShapeType="1"/>
            <a:stCxn id="16389" idx="2"/>
            <a:endCxn id="16390" idx="0"/>
          </p:cNvCxnSpPr>
          <p:nvPr/>
        </p:nvCxnSpPr>
        <p:spPr bwMode="auto">
          <a:xfrm rot="5400000">
            <a:off x="2880363" y="1269780"/>
            <a:ext cx="700088" cy="2364228"/>
          </a:xfrm>
          <a:prstGeom prst="bentConnector3">
            <a:avLst>
              <a:gd name="adj1" fmla="val 49889"/>
            </a:avLst>
          </a:prstGeom>
          <a:noFill/>
          <a:ln w="9525">
            <a:solidFill>
              <a:srgbClr val="B2B2B2"/>
            </a:solidFill>
            <a:miter lim="800000"/>
            <a:headEnd/>
            <a:tailEnd/>
          </a:ln>
        </p:spPr>
      </p:cxnSp>
      <p:sp>
        <p:nvSpPr>
          <p:cNvPr id="16395" name="Rectangle 11"/>
          <p:cNvSpPr>
            <a:spLocks noChangeArrowheads="1"/>
          </p:cNvSpPr>
          <p:nvPr/>
        </p:nvSpPr>
        <p:spPr bwMode="auto">
          <a:xfrm>
            <a:off x="3411805" y="2802115"/>
            <a:ext cx="2352135" cy="636587"/>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200" b="1" smtClean="0">
                <a:solidFill>
                  <a:srgbClr val="FFFFFF"/>
                </a:solidFill>
              </a:rPr>
              <a:t>Baltimore Insurance Limited</a:t>
            </a:r>
          </a:p>
        </p:txBody>
      </p:sp>
      <p:cxnSp>
        <p:nvCxnSpPr>
          <p:cNvPr id="16396" name="AutoShape 12"/>
          <p:cNvCxnSpPr>
            <a:cxnSpLocks noChangeShapeType="1"/>
          </p:cNvCxnSpPr>
          <p:nvPr/>
        </p:nvCxnSpPr>
        <p:spPr bwMode="auto">
          <a:xfrm>
            <a:off x="4407985" y="2111375"/>
            <a:ext cx="18140" cy="700088"/>
          </a:xfrm>
          <a:prstGeom prst="straightConnector1">
            <a:avLst/>
          </a:prstGeom>
          <a:noFill/>
          <a:ln w="9525">
            <a:solidFill>
              <a:srgbClr val="B2B2B2"/>
            </a:solidFill>
            <a:round/>
            <a:headEnd/>
            <a:tailEnd/>
          </a:ln>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fld id="{64E679FA-2C89-4D69-A6BD-AA360568E41A}" type="slidenum">
              <a:rPr lang="en-US">
                <a:solidFill>
                  <a:srgbClr val="002C77"/>
                </a:solidFill>
              </a:rPr>
              <a:pPr/>
              <a:t>94</a:t>
            </a:fld>
            <a:endParaRPr lang="en-US">
              <a:solidFill>
                <a:srgbClr val="002C77"/>
              </a:solidFill>
            </a:endParaRPr>
          </a:p>
        </p:txBody>
      </p:sp>
      <p:sp>
        <p:nvSpPr>
          <p:cNvPr id="17411" name="Date Placeholder 3"/>
          <p:cNvSpPr>
            <a:spLocks noGrp="1"/>
          </p:cNvSpPr>
          <p:nvPr>
            <p:ph type="dt" sz="quarter" idx="11"/>
          </p:nvPr>
        </p:nvSpPr>
        <p:spPr>
          <a:noFill/>
        </p:spPr>
        <p:txBody>
          <a:bodyPr/>
          <a:lstStyle/>
          <a:p>
            <a:fld id="{13AAD79E-40C9-4A65-A0B4-268388D6F305}" type="datetime4">
              <a:rPr lang="en-US"/>
              <a:pPr/>
              <a:t>October 4, 2012</a:t>
            </a:fld>
            <a:endParaRPr lang="en-US"/>
          </a:p>
        </p:txBody>
      </p:sp>
      <p:sp>
        <p:nvSpPr>
          <p:cNvPr id="17412" name="Rectangle 2"/>
          <p:cNvSpPr>
            <a:spLocks noGrp="1" noChangeArrowheads="1"/>
          </p:cNvSpPr>
          <p:nvPr>
            <p:ph type="title"/>
          </p:nvPr>
        </p:nvSpPr>
        <p:spPr/>
        <p:txBody>
          <a:bodyPr/>
          <a:lstStyle/>
          <a:p>
            <a:pPr eaLnBrk="1" hangingPunct="1"/>
            <a:r>
              <a:rPr lang="en-US" smtClean="0"/>
              <a:t>SBD’s Captives Post – Consolidation</a:t>
            </a:r>
          </a:p>
        </p:txBody>
      </p:sp>
      <p:sp>
        <p:nvSpPr>
          <p:cNvPr id="17413" name="Rectangle 3"/>
          <p:cNvSpPr>
            <a:spLocks noChangeArrowheads="1"/>
          </p:cNvSpPr>
          <p:nvPr/>
        </p:nvSpPr>
        <p:spPr bwMode="auto">
          <a:xfrm>
            <a:off x="3322621" y="1465266"/>
            <a:ext cx="2179806" cy="636587"/>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400" b="1" smtClean="0">
                <a:solidFill>
                  <a:srgbClr val="FFFFFF"/>
                </a:solidFill>
              </a:rPr>
              <a:t>Stanley Black &amp; Decker, Inc.</a:t>
            </a:r>
          </a:p>
        </p:txBody>
      </p:sp>
      <p:sp>
        <p:nvSpPr>
          <p:cNvPr id="17414" name="Text Box 6"/>
          <p:cNvSpPr txBox="1">
            <a:spLocks noChangeArrowheads="1"/>
          </p:cNvSpPr>
          <p:nvPr/>
        </p:nvSpPr>
        <p:spPr bwMode="auto">
          <a:xfrm>
            <a:off x="4521360" y="2293939"/>
            <a:ext cx="1023390" cy="369332"/>
          </a:xfrm>
          <a:prstGeom prst="rect">
            <a:avLst/>
          </a:prstGeom>
          <a:noFill/>
          <a:ln w="9525" algn="ctr">
            <a:noFill/>
            <a:miter lim="800000"/>
            <a:headEnd/>
            <a:tailEnd/>
          </a:ln>
        </p:spPr>
        <p:txBody>
          <a:bodyPr lIns="0" tIns="0" rIns="0" bIns="0">
            <a:spAutoFit/>
          </a:bodyPr>
          <a:lstStyle/>
          <a:p>
            <a:pPr algn="ctr" eaLnBrk="0" fontAlgn="base" hangingPunct="0">
              <a:spcBef>
                <a:spcPct val="50000"/>
              </a:spcBef>
              <a:spcAft>
                <a:spcPct val="0"/>
              </a:spcAft>
            </a:pPr>
            <a:r>
              <a:rPr lang="en-US" sz="1200" smtClean="0">
                <a:solidFill>
                  <a:srgbClr val="7C848A"/>
                </a:solidFill>
              </a:rPr>
              <a:t>100% Ownership</a:t>
            </a:r>
          </a:p>
        </p:txBody>
      </p:sp>
      <p:sp>
        <p:nvSpPr>
          <p:cNvPr id="17415" name="Rectangle 9"/>
          <p:cNvSpPr>
            <a:spLocks noChangeArrowheads="1"/>
          </p:cNvSpPr>
          <p:nvPr/>
        </p:nvSpPr>
        <p:spPr bwMode="auto">
          <a:xfrm>
            <a:off x="3330252" y="2801938"/>
            <a:ext cx="2361205" cy="1014412"/>
          </a:xfrm>
          <a:prstGeom prst="rect">
            <a:avLst/>
          </a:prstGeom>
          <a:solidFill>
            <a:schemeClr val="bg2"/>
          </a:solidFill>
          <a:ln w="9525" algn="ctr">
            <a:noFill/>
            <a:miter lim="800000"/>
            <a:headEnd/>
            <a:tailEnd/>
          </a:ln>
        </p:spPr>
        <p:txBody>
          <a:bodyPr lIns="0" tIns="91440" rIns="0" bIns="91440" anchor="ctr"/>
          <a:lstStyle/>
          <a:p>
            <a:pPr algn="ctr" eaLnBrk="0" fontAlgn="base" hangingPunct="0">
              <a:spcBef>
                <a:spcPct val="50000"/>
              </a:spcBef>
              <a:spcAft>
                <a:spcPct val="0"/>
              </a:spcAft>
            </a:pPr>
            <a:r>
              <a:rPr lang="en-US" sz="1200" b="1" smtClean="0">
                <a:solidFill>
                  <a:srgbClr val="FFFFFF"/>
                </a:solidFill>
              </a:rPr>
              <a:t>SBD Insurance, Inc. (Connecticut)</a:t>
            </a:r>
          </a:p>
        </p:txBody>
      </p:sp>
      <p:cxnSp>
        <p:nvCxnSpPr>
          <p:cNvPr id="17416" name="AutoShape 10"/>
          <p:cNvCxnSpPr>
            <a:cxnSpLocks noChangeShapeType="1"/>
          </p:cNvCxnSpPr>
          <p:nvPr/>
        </p:nvCxnSpPr>
        <p:spPr bwMode="auto">
          <a:xfrm>
            <a:off x="4407985" y="2111375"/>
            <a:ext cx="18140" cy="700088"/>
          </a:xfrm>
          <a:prstGeom prst="straightConnector1">
            <a:avLst/>
          </a:prstGeom>
          <a:noFill/>
          <a:ln w="9525">
            <a:solidFill>
              <a:srgbClr val="B2B2B2"/>
            </a:solidFill>
            <a:round/>
            <a:headEnd/>
            <a:tailEnd/>
          </a:ln>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SBD Insurance, Inc.</a:t>
            </a:r>
          </a:p>
        </p:txBody>
      </p:sp>
      <p:sp>
        <p:nvSpPr>
          <p:cNvPr id="38915" name="Rectangle 3"/>
          <p:cNvSpPr>
            <a:spLocks noGrp="1" noChangeArrowheads="1"/>
          </p:cNvSpPr>
          <p:nvPr>
            <p:ph type="body" idx="1"/>
          </p:nvPr>
        </p:nvSpPr>
        <p:spPr/>
        <p:txBody>
          <a:bodyPr/>
          <a:lstStyle/>
          <a:p>
            <a:pPr eaLnBrk="1" hangingPunct="1"/>
            <a:r>
              <a:rPr lang="en-US" smtClean="0"/>
              <a:t>Stanley Black &amp; Decker, Inc.</a:t>
            </a:r>
          </a:p>
          <a:p>
            <a:pPr lvl="1" eaLnBrk="1" hangingPunct="1"/>
            <a:r>
              <a:rPr lang="en-US" smtClean="0"/>
              <a:t>SBD Insurance, Inc.</a:t>
            </a:r>
          </a:p>
          <a:p>
            <a:pPr lvl="2" eaLnBrk="1" hangingPunct="1"/>
            <a:r>
              <a:rPr lang="en-US" smtClean="0"/>
              <a:t>Licensed September 5, 2012</a:t>
            </a:r>
          </a:p>
          <a:p>
            <a:r>
              <a:rPr lang="en-US" smtClean="0"/>
              <a:t>Insures SBD and Independent Contractors for:</a:t>
            </a:r>
          </a:p>
          <a:p>
            <a:pPr lvl="1"/>
            <a:r>
              <a:rPr lang="en-US" smtClean="0"/>
              <a:t>Workers’ Compensation</a:t>
            </a:r>
          </a:p>
          <a:p>
            <a:pPr lvl="1"/>
            <a:r>
              <a:rPr lang="en-US" smtClean="0"/>
              <a:t>General/Product’s Liability</a:t>
            </a:r>
          </a:p>
          <a:p>
            <a:pPr lvl="1"/>
            <a:r>
              <a:rPr lang="en-US" smtClean="0"/>
              <a:t>Automobile Liability</a:t>
            </a:r>
          </a:p>
          <a:p>
            <a:pPr lvl="1"/>
            <a:endParaRPr lang="en-US" smtClean="0"/>
          </a:p>
          <a:p>
            <a:pPr lvl="1"/>
            <a:r>
              <a:rPr lang="en-US" smtClean="0"/>
              <a:t>MAC Tool Distributors Property/Casualty risks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18CB239C-2FA5-4485-931C-937BFE2ABF99}" type="slidenum">
              <a:rPr lang="en-US">
                <a:solidFill>
                  <a:srgbClr val="002C77"/>
                </a:solidFill>
              </a:rPr>
              <a:pPr/>
              <a:t>96</a:t>
            </a:fld>
            <a:endParaRPr lang="en-US">
              <a:solidFill>
                <a:srgbClr val="002C77"/>
              </a:solidFill>
            </a:endParaRPr>
          </a:p>
        </p:txBody>
      </p:sp>
      <p:sp>
        <p:nvSpPr>
          <p:cNvPr id="19459" name="Date Placeholder 4"/>
          <p:cNvSpPr>
            <a:spLocks noGrp="1"/>
          </p:cNvSpPr>
          <p:nvPr>
            <p:ph type="dt" sz="quarter" idx="11"/>
          </p:nvPr>
        </p:nvSpPr>
        <p:spPr>
          <a:noFill/>
        </p:spPr>
        <p:txBody>
          <a:bodyPr/>
          <a:lstStyle/>
          <a:p>
            <a:fld id="{4A1428DD-7554-42E4-A5A3-4500001C2CF1}" type="datetime4">
              <a:rPr lang="en-US"/>
              <a:pPr/>
              <a:t>October 4, 2012</a:t>
            </a:fld>
            <a:endParaRPr lang="en-US"/>
          </a:p>
        </p:txBody>
      </p:sp>
      <p:sp>
        <p:nvSpPr>
          <p:cNvPr id="19460" name="Rectangle 2"/>
          <p:cNvSpPr>
            <a:spLocks noGrp="1" noChangeArrowheads="1"/>
          </p:cNvSpPr>
          <p:nvPr>
            <p:ph type="title"/>
          </p:nvPr>
        </p:nvSpPr>
        <p:spPr/>
        <p:txBody>
          <a:bodyPr/>
          <a:lstStyle/>
          <a:p>
            <a:pPr eaLnBrk="1" hangingPunct="1"/>
            <a:r>
              <a:rPr lang="en-US" smtClean="0"/>
              <a:t>Why Connecticut? Advantages</a:t>
            </a:r>
          </a:p>
        </p:txBody>
      </p:sp>
      <p:sp>
        <p:nvSpPr>
          <p:cNvPr id="19461" name="Rectangle 3"/>
          <p:cNvSpPr>
            <a:spLocks noGrp="1" noChangeArrowheads="1"/>
          </p:cNvSpPr>
          <p:nvPr>
            <p:ph type="body" idx="1"/>
          </p:nvPr>
        </p:nvSpPr>
        <p:spPr>
          <a:xfrm>
            <a:off x="578968" y="1254125"/>
            <a:ext cx="8038980" cy="4965700"/>
          </a:xfrm>
        </p:spPr>
        <p:txBody>
          <a:bodyPr/>
          <a:lstStyle/>
          <a:p>
            <a:pPr eaLnBrk="1" hangingPunct="1">
              <a:lnSpc>
                <a:spcPct val="90000"/>
              </a:lnSpc>
            </a:pPr>
            <a:r>
              <a:rPr lang="en-US" sz="1600" smtClean="0"/>
              <a:t>Proximity to SBD Operations</a:t>
            </a:r>
          </a:p>
          <a:p>
            <a:pPr lvl="1" eaLnBrk="1" hangingPunct="1">
              <a:lnSpc>
                <a:spcPct val="90000"/>
              </a:lnSpc>
            </a:pPr>
            <a:r>
              <a:rPr lang="en-US" sz="1600" smtClean="0"/>
              <a:t>Very efficient, economical, no travel required, lower vendor costs</a:t>
            </a:r>
          </a:p>
          <a:p>
            <a:pPr lvl="1" eaLnBrk="1" hangingPunct="1">
              <a:lnSpc>
                <a:spcPct val="90000"/>
              </a:lnSpc>
            </a:pPr>
            <a:r>
              <a:rPr lang="en-US" sz="1600" smtClean="0"/>
              <a:t>Captive’s office could be in SBD’s New Britain, CT building</a:t>
            </a:r>
          </a:p>
          <a:p>
            <a:pPr eaLnBrk="1" hangingPunct="1">
              <a:lnSpc>
                <a:spcPct val="90000"/>
              </a:lnSpc>
            </a:pPr>
            <a:r>
              <a:rPr lang="en-US" sz="1600" smtClean="0"/>
              <a:t>Easy to move from VT to CT and Bermuda to CT</a:t>
            </a:r>
          </a:p>
          <a:p>
            <a:pPr eaLnBrk="1" hangingPunct="1">
              <a:lnSpc>
                <a:spcPct val="90000"/>
              </a:lnSpc>
            </a:pPr>
            <a:r>
              <a:rPr lang="en-US" sz="1600" smtClean="0"/>
              <a:t>Regulatory Climate</a:t>
            </a:r>
          </a:p>
          <a:p>
            <a:pPr lvl="1" eaLnBrk="1" hangingPunct="1">
              <a:lnSpc>
                <a:spcPct val="90000"/>
              </a:lnSpc>
            </a:pPr>
            <a:r>
              <a:rPr lang="en-US" sz="1600" smtClean="0"/>
              <a:t>Although a newer domicile, The CT captive Regulatory staff is responsive to client requests</a:t>
            </a:r>
          </a:p>
          <a:p>
            <a:pPr eaLnBrk="1" hangingPunct="1">
              <a:lnSpc>
                <a:spcPct val="90000"/>
              </a:lnSpc>
            </a:pPr>
            <a:r>
              <a:rPr lang="en-US" sz="1600" smtClean="0"/>
              <a:t>Experience of jurisdiction</a:t>
            </a:r>
          </a:p>
          <a:p>
            <a:pPr lvl="1" eaLnBrk="1" hangingPunct="1">
              <a:lnSpc>
                <a:spcPct val="90000"/>
              </a:lnSpc>
            </a:pPr>
            <a:r>
              <a:rPr lang="en-US" sz="1600" smtClean="0"/>
              <a:t>Insurance capital of the US</a:t>
            </a:r>
          </a:p>
          <a:p>
            <a:pPr eaLnBrk="1" hangingPunct="1">
              <a:lnSpc>
                <a:spcPct val="90000"/>
              </a:lnSpc>
            </a:pPr>
            <a:r>
              <a:rPr lang="en-US" sz="1600" smtClean="0"/>
              <a:t>Capitalization/ Surplus Requirements</a:t>
            </a:r>
          </a:p>
          <a:p>
            <a:pPr lvl="1" eaLnBrk="1" hangingPunct="1">
              <a:lnSpc>
                <a:spcPct val="90000"/>
              </a:lnSpc>
            </a:pPr>
            <a:r>
              <a:rPr lang="en-US" sz="1600" smtClean="0"/>
              <a:t>Similar to most others, $250,000 in cash required</a:t>
            </a:r>
          </a:p>
          <a:p>
            <a:pPr eaLnBrk="1" hangingPunct="1">
              <a:lnSpc>
                <a:spcPct val="90000"/>
              </a:lnSpc>
            </a:pPr>
            <a:r>
              <a:rPr lang="en-US" sz="1600" smtClean="0"/>
              <a:t>Captive Laws, Investment Restrictions, Reporting, Accounting, Auditing Requirements</a:t>
            </a:r>
          </a:p>
          <a:p>
            <a:pPr eaLnBrk="1" hangingPunct="1">
              <a:lnSpc>
                <a:spcPct val="90000"/>
              </a:lnSpc>
            </a:pPr>
            <a:r>
              <a:rPr lang="en-US" sz="1600" smtClean="0"/>
              <a:t>Flexible, similar to other domiciles</a:t>
            </a:r>
          </a:p>
          <a:p>
            <a:pPr eaLnBrk="1" hangingPunct="1">
              <a:lnSpc>
                <a:spcPct val="90000"/>
              </a:lnSpc>
            </a:pPr>
            <a:r>
              <a:rPr lang="en-US" sz="1600" smtClean="0"/>
              <a:t>Underwriting Limitations</a:t>
            </a:r>
          </a:p>
          <a:p>
            <a:pPr lvl="1" eaLnBrk="1" hangingPunct="1">
              <a:lnSpc>
                <a:spcPct val="90000"/>
              </a:lnSpc>
            </a:pPr>
            <a:r>
              <a:rPr lang="en-US" sz="1600" smtClean="0"/>
              <a:t>Very little restrictions on what can be written, similar to most other domiciles</a:t>
            </a:r>
          </a:p>
          <a:p>
            <a:pPr eaLnBrk="1" hangingPunct="1">
              <a:lnSpc>
                <a:spcPct val="90000"/>
              </a:lnSpc>
            </a:pPr>
            <a:r>
              <a:rPr lang="en-US" sz="1600" smtClean="0"/>
              <a:t>Income, Local, and Self Procurement Taxes</a:t>
            </a:r>
          </a:p>
          <a:p>
            <a:pPr lvl="1" eaLnBrk="1" hangingPunct="1">
              <a:lnSpc>
                <a:spcPct val="90000"/>
              </a:lnSpc>
            </a:pPr>
            <a:r>
              <a:rPr lang="en-US" sz="1600" smtClean="0"/>
              <a:t>CT State premium tax similar to other US domiciles</a:t>
            </a:r>
            <a:endParaRPr lang="en-US" sz="140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p>
            <a:fld id="{38778184-C3C9-451E-A93E-CDA673919D42}" type="slidenum">
              <a:rPr lang="en-US">
                <a:solidFill>
                  <a:srgbClr val="002C77"/>
                </a:solidFill>
              </a:rPr>
              <a:pPr/>
              <a:t>97</a:t>
            </a:fld>
            <a:endParaRPr lang="en-US">
              <a:solidFill>
                <a:srgbClr val="002C77"/>
              </a:solidFill>
            </a:endParaRPr>
          </a:p>
        </p:txBody>
      </p:sp>
      <p:sp>
        <p:nvSpPr>
          <p:cNvPr id="10243" name="Date Placeholder 3"/>
          <p:cNvSpPr>
            <a:spLocks noGrp="1"/>
          </p:cNvSpPr>
          <p:nvPr>
            <p:ph type="dt" sz="quarter" idx="11"/>
          </p:nvPr>
        </p:nvSpPr>
        <p:spPr>
          <a:noFill/>
        </p:spPr>
        <p:txBody>
          <a:bodyPr/>
          <a:lstStyle/>
          <a:p>
            <a:fld id="{391AB87C-9354-4258-9FA2-EA31AAD5BF99}" type="datetime4">
              <a:rPr lang="en-US"/>
              <a:pPr/>
              <a:t>October 4, 2012</a:t>
            </a:fld>
            <a:endParaRPr lang="en-US"/>
          </a:p>
        </p:txBody>
      </p:sp>
      <p:sp>
        <p:nvSpPr>
          <p:cNvPr id="10244" name="Rectangle 2"/>
          <p:cNvSpPr>
            <a:spLocks noGrp="1" noChangeArrowheads="1"/>
          </p:cNvSpPr>
          <p:nvPr>
            <p:ph type="title"/>
          </p:nvPr>
        </p:nvSpPr>
        <p:spPr/>
        <p:txBody>
          <a:bodyPr/>
          <a:lstStyle/>
          <a:p>
            <a:pPr eaLnBrk="1" hangingPunct="1"/>
            <a:r>
              <a:rPr lang="en-US" smtClean="0"/>
              <a:t>Building a Captive Program in Connecticut</a:t>
            </a:r>
          </a:p>
        </p:txBody>
      </p:sp>
      <p:pic>
        <p:nvPicPr>
          <p:cNvPr id="10245" name="Picture 3" descr="Building a Captive"/>
          <p:cNvPicPr>
            <a:picLocks noChangeAspect="1" noChangeArrowheads="1"/>
          </p:cNvPicPr>
          <p:nvPr/>
        </p:nvPicPr>
        <p:blipFill>
          <a:blip r:embed="rId2" cstate="print"/>
          <a:srcRect/>
          <a:stretch>
            <a:fillRect/>
          </a:stretch>
        </p:blipFill>
        <p:spPr bwMode="auto">
          <a:xfrm>
            <a:off x="680279" y="2044769"/>
            <a:ext cx="7955839" cy="2651125"/>
          </a:xfrm>
          <a:prstGeom prst="rect">
            <a:avLst/>
          </a:prstGeom>
          <a:noFill/>
          <a:ln w="9525">
            <a:noFill/>
            <a:miter lim="800000"/>
            <a:headEnd/>
            <a:tailEnd/>
          </a:ln>
        </p:spPr>
      </p:pic>
      <p:sp>
        <p:nvSpPr>
          <p:cNvPr id="10246" name="Rectangle 4"/>
          <p:cNvSpPr>
            <a:spLocks noChangeArrowheads="1"/>
          </p:cNvSpPr>
          <p:nvPr/>
        </p:nvSpPr>
        <p:spPr bwMode="gray">
          <a:xfrm>
            <a:off x="763425" y="4795839"/>
            <a:ext cx="6662721" cy="807978"/>
          </a:xfrm>
          <a:prstGeom prst="rect">
            <a:avLst/>
          </a:prstGeom>
          <a:noFill/>
          <a:ln w="9525" algn="ctr">
            <a:noFill/>
            <a:miter lim="800000"/>
            <a:headEnd/>
            <a:tailEnd/>
          </a:ln>
        </p:spPr>
        <p:txBody>
          <a:bodyPr wrap="none" lIns="0" tIns="0">
            <a:spAutoFit/>
          </a:bodyPr>
          <a:lstStyle/>
          <a:p>
            <a:pPr fontAlgn="base">
              <a:lnSpc>
                <a:spcPct val="86000"/>
              </a:lnSpc>
              <a:spcBef>
                <a:spcPct val="0"/>
              </a:spcBef>
              <a:spcAft>
                <a:spcPts val="713"/>
              </a:spcAft>
            </a:pPr>
            <a:endParaRPr lang="en-US" sz="1200" smtClean="0">
              <a:solidFill>
                <a:srgbClr val="000000"/>
              </a:solidFill>
            </a:endParaRPr>
          </a:p>
          <a:p>
            <a:pPr fontAlgn="base">
              <a:lnSpc>
                <a:spcPct val="86000"/>
              </a:lnSpc>
              <a:spcBef>
                <a:spcPct val="0"/>
              </a:spcBef>
              <a:spcAft>
                <a:spcPts val="713"/>
              </a:spcAft>
              <a:buFontTx/>
              <a:buChar char="•"/>
            </a:pPr>
            <a:r>
              <a:rPr lang="en-US" sz="1600" smtClean="0">
                <a:solidFill>
                  <a:srgbClr val="000000"/>
                </a:solidFill>
              </a:rPr>
              <a:t>Including selection of captive manager, auditor, attorney, bank, actuary, </a:t>
            </a:r>
          </a:p>
          <a:p>
            <a:pPr fontAlgn="base">
              <a:lnSpc>
                <a:spcPct val="86000"/>
              </a:lnSpc>
              <a:spcBef>
                <a:spcPct val="0"/>
              </a:spcBef>
              <a:spcAft>
                <a:spcPts val="713"/>
              </a:spcAft>
            </a:pPr>
            <a:r>
              <a:rPr lang="en-US" sz="1600" smtClean="0">
                <a:solidFill>
                  <a:srgbClr val="000000"/>
                </a:solidFill>
              </a:rPr>
              <a:t>  asset manager and tax advisors (optional)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C90CB6FA-1082-445D-A287-0AF078CCC6F5}" type="slidenum">
              <a:rPr lang="en-US">
                <a:solidFill>
                  <a:srgbClr val="002C77"/>
                </a:solidFill>
              </a:rPr>
              <a:pPr/>
              <a:t>98</a:t>
            </a:fld>
            <a:endParaRPr lang="en-US">
              <a:solidFill>
                <a:srgbClr val="002C77"/>
              </a:solidFill>
            </a:endParaRPr>
          </a:p>
        </p:txBody>
      </p:sp>
      <p:sp>
        <p:nvSpPr>
          <p:cNvPr id="18435" name="Date Placeholder 4"/>
          <p:cNvSpPr>
            <a:spLocks noGrp="1"/>
          </p:cNvSpPr>
          <p:nvPr>
            <p:ph type="dt" sz="quarter" idx="11"/>
          </p:nvPr>
        </p:nvSpPr>
        <p:spPr>
          <a:noFill/>
        </p:spPr>
        <p:txBody>
          <a:bodyPr/>
          <a:lstStyle/>
          <a:p>
            <a:fld id="{AFBB2EBE-D70E-43C1-A9D8-5FEAC29100C8}" type="datetime4">
              <a:rPr lang="en-US"/>
              <a:pPr/>
              <a:t>October 4, 2012</a:t>
            </a:fld>
            <a:endParaRPr lang="en-US"/>
          </a:p>
        </p:txBody>
      </p:sp>
      <p:sp>
        <p:nvSpPr>
          <p:cNvPr id="18436" name="Rectangle 2"/>
          <p:cNvSpPr>
            <a:spLocks noGrp="1" noChangeArrowheads="1"/>
          </p:cNvSpPr>
          <p:nvPr>
            <p:ph type="title"/>
          </p:nvPr>
        </p:nvSpPr>
        <p:spPr/>
        <p:txBody>
          <a:bodyPr/>
          <a:lstStyle/>
          <a:p>
            <a:pPr eaLnBrk="1" hangingPunct="1"/>
            <a:r>
              <a:rPr lang="en-US" smtClean="0"/>
              <a:t>What’s Next for SBD Insurance, Inc.</a:t>
            </a:r>
          </a:p>
        </p:txBody>
      </p:sp>
      <p:sp>
        <p:nvSpPr>
          <p:cNvPr id="18437" name="Rectangle 3"/>
          <p:cNvSpPr>
            <a:spLocks noGrp="1" noChangeArrowheads="1"/>
          </p:cNvSpPr>
          <p:nvPr>
            <p:ph type="body" idx="1"/>
          </p:nvPr>
        </p:nvSpPr>
        <p:spPr/>
        <p:txBody>
          <a:bodyPr/>
          <a:lstStyle/>
          <a:p>
            <a:pPr eaLnBrk="1" hangingPunct="1"/>
            <a:r>
              <a:rPr lang="en-US" smtClean="0"/>
              <a:t>Expand current property &amp; casualty program</a:t>
            </a:r>
          </a:p>
          <a:p>
            <a:pPr marL="742950" lvl="1" indent="-285750" eaLnBrk="1" hangingPunct="1"/>
            <a:r>
              <a:rPr lang="en-US" smtClean="0"/>
              <a:t>Workers’ Compensation</a:t>
            </a:r>
          </a:p>
          <a:p>
            <a:pPr eaLnBrk="1" hangingPunct="1"/>
            <a:r>
              <a:rPr lang="en-US" smtClean="0"/>
              <a:t>Merge Bermuda captive with CT Captive</a:t>
            </a:r>
          </a:p>
          <a:p>
            <a:pPr eaLnBrk="1" hangingPunct="1"/>
            <a:r>
              <a:rPr lang="en-US" smtClean="0"/>
              <a:t>Continue to look for opportunities to reduce costs and efficiently use the captive</a:t>
            </a:r>
          </a:p>
          <a:p>
            <a:pPr eaLnBrk="1" hangingPunct="1"/>
            <a:r>
              <a:rPr lang="en-US" smtClean="0"/>
              <a:t>Efficient use of SBD’s capital</a:t>
            </a:r>
          </a:p>
          <a:p>
            <a:pPr eaLnBrk="1" hangingPunct="1"/>
            <a:r>
              <a:rPr lang="en-US" smtClean="0"/>
              <a:t>Other opportunities in a hard insurance market</a:t>
            </a:r>
          </a:p>
          <a:p>
            <a:pPr eaLnBrk="1" hangingPunct="1"/>
            <a:r>
              <a:rPr lang="en-US" smtClean="0"/>
              <a:t>Other 3</a:t>
            </a:r>
            <a:r>
              <a:rPr lang="en-US" baseline="30000" smtClean="0"/>
              <a:t>rd</a:t>
            </a:r>
            <a:r>
              <a:rPr lang="en-US" smtClean="0"/>
              <a:t> party offerings for the captive in the 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Captive Coffee Hour Postcard with crops 1.jpg"/>
          <p:cNvPicPr>
            <a:picLocks noChangeAspect="1"/>
          </p:cNvPicPr>
          <p:nvPr/>
        </p:nvPicPr>
        <p:blipFill>
          <a:blip r:embed="rId3" cstate="print"/>
          <a:stretch>
            <a:fillRect/>
          </a:stretch>
        </p:blipFill>
        <p:spPr>
          <a:xfrm>
            <a:off x="1143000" y="1295400"/>
            <a:ext cx="3124200" cy="4382645"/>
          </a:xfrm>
          <a:prstGeom prst="rect">
            <a:avLst/>
          </a:prstGeom>
          <a:ln>
            <a:solidFill>
              <a:schemeClr val="accent1"/>
            </a:solidFill>
          </a:ln>
        </p:spPr>
      </p:pic>
      <p:pic>
        <p:nvPicPr>
          <p:cNvPr id="6" name="Picture 5" descr="Captive Coffee Hour Postcard with crops2.jpg"/>
          <p:cNvPicPr>
            <a:picLocks noChangeAspect="1"/>
          </p:cNvPicPr>
          <p:nvPr/>
        </p:nvPicPr>
        <p:blipFill>
          <a:blip r:embed="rId4" cstate="print"/>
          <a:stretch>
            <a:fillRect/>
          </a:stretch>
        </p:blipFill>
        <p:spPr>
          <a:xfrm>
            <a:off x="4572000" y="1295400"/>
            <a:ext cx="3115056" cy="4394788"/>
          </a:xfrm>
          <a:prstGeom prst="rect">
            <a:avLst/>
          </a:prstGeom>
          <a:ln>
            <a:solidFill>
              <a:schemeClr val="accent1"/>
            </a:solidFill>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0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0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0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0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0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0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0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14.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2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2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2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2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2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32.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3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3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3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3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3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4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4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4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4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50.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5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5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5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5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6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_SLIDETYPE" val="Cover"/>
  <p:tag name="MMCOA_TRANSPARENT" val="False"/>
</p:tagLst>
</file>

<file path=ppt/tags/tag1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6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166.xml><?xml version="1.0" encoding="utf-8"?>
<p:tagLst xmlns:a="http://schemas.openxmlformats.org/drawingml/2006/main" xmlns:r="http://schemas.openxmlformats.org/officeDocument/2006/relationships" xmlns:p="http://schemas.openxmlformats.org/presentationml/2006/main">
  <p:tag name="MMCOA_SMARTSHAPE" val="Y"/>
  <p:tag name="MMCOA_FONTSIZE_L" val=""/>
  <p:tag name="MMCOA_FONTSIZE_M" val=""/>
  <p:tag name="MMCOA_FONTSIZE_S" val=""/>
  <p:tag name="MMCOA_POSITION_L" val=";;;"/>
  <p:tag name="MMCOA_POSITION_M" val=";;;"/>
  <p:tag name="MMCOA_POSITION_S" val=";;;"/>
  <p:tag name="MMCOA_HIDEONCOLOUR" val="N"/>
  <p:tag name="MMCOA_HIDEONWHITE"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3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3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42.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4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4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51.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5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5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5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0.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6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6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6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9.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7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7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7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7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7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8.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Image&lt;/TypeOfImage&gt;&#10;  &lt;ImageFile&gt;M0000054.jpg&lt;/ImageFile&gt;&#10;  &lt;ThumbNailFile&gt;C:\Documents and Settings\tbuckh00\Local Settings\Application Data\MMC\Office Automation\Cache\T0000054D1000005.jpg&lt;/ThumbNailFile&gt;&#10;  &lt;Usage&gt;PowerPointTitle&lt;/Usage&gt;&#10;  &lt;PaletteName&gt;Sapphire&lt;/PaletteName&gt;&#10;  &lt;Design&gt;&#10;    &lt;FocalNumber&gt;3&lt;/FocalNumber&gt;&#10;    &lt;Facets&gt;&#10;      &lt;SideOfTick&gt;Left&lt;/SideOfTick&gt;&#10;      &lt;TickPosition&gt;&#10;        &lt;X&gt;0&lt;/X&gt;&#10;        &lt;Y&gt;3&lt;/Y&gt;&#10;      &lt;/TickPosition&gt;&#10;      &lt;EndTickPosition&gt;&#10;        &lt;X&gt;0&lt;/X&gt;&#10;        &lt;Y&gt;0&lt;/Y&gt;&#10;      &lt;/EndTickPosition&gt;&#10;      &lt;FacetNumber&gt;1&lt;/FacetNumber&gt;&#10;      &lt;Brightness&gt;0&lt;/Brightness&gt;&#10;      &lt;Colour&gt;#00A8C8&lt;/Colour&gt;&#10;      &lt;ColourNumber&gt;2&lt;/ColourNumber&gt;&#10;    &lt;/Facets&gt;&#10;    &lt;Facets&gt;&#10;      &lt;SideOfTick&gt;Right&lt;/SideOfTick&gt;&#10;      &lt;TickPosition&gt;&#10;        &lt;X&gt;21&lt;/X&gt;&#10;        &lt;Y&gt;0&lt;/Y&gt;&#10;      &lt;/TickPosition&gt;&#10;      &lt;EndTickPosition&gt;&#10;        &lt;X&gt;0&lt;/X&gt;&#10;        &lt;Y&gt;0&lt;/Y&gt;&#10;      &lt;/EndTickPosition&gt;&#10;      &lt;FacetNumber&gt;6&lt;/FacetNumber&gt;&#10;      &lt;Brightness&gt;0&lt;/Brightness&gt;&#10;      &lt;Colour /&gt;&#10;      &lt;ColourNumber&gt;-1&lt;/ColourNumber&gt;&#10;    &lt;/Facets&gt;&#10;    &lt;Facets&gt;&#10;      &lt;SideOfTick&gt;Bottom&lt;/SideOfTick&gt;&#10;      &lt;TickPosition&gt;&#10;        &lt;X&gt;8&lt;/X&gt;&#10;        &lt;Y&gt;10&lt;/Y&gt;&#10;      &lt;/TickPosition&gt;&#10;      &lt;EndTickPosition&gt;&#10;        &lt;X&gt;0&lt;/X&gt;&#10;        &lt;Y&gt;0&lt;/Y&gt;&#10;      &lt;/EndTickPosition&gt;&#10;      &lt;FacetNumber&gt;4&lt;/FacetNumber&gt;&#10;      &lt;Brightness&gt;75&lt;/Brightness&gt;&#10;      &lt;Colour&gt;#00A8C8&lt;/Colour&gt;&#10;      &lt;ColourNumber&gt;2&lt;/ColourNumber&gt;&#10;    &lt;/Facets&gt;&#10;    &lt;Facets&gt;&#10;      &lt;SideOfTick&gt;Bottom&lt;/SideOfTick&gt;&#10;      &lt;TickPosition&gt;&#10;        &lt;X&gt;1&lt;/X&gt;&#10;        &lt;Y&gt;10&lt;/Y&gt;&#10;      &lt;/TickPosition&gt;&#10;      &lt;EndTickPosition&gt;&#10;        &lt;X&gt;0&lt;/X&gt;&#10;        &lt;Y&gt;0&lt;/Y&gt;&#10;      &lt;/EndTickPosition&gt;&#10;      &lt;FacetNumber&gt;3&lt;/FacetNumber&gt;&#10;      &lt;Brightness&gt;5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5&lt;/FacetNumber&gt;&#10;      &lt;Brightness&gt;0&lt;/Brightness&gt;&#10;      &lt;Colour /&gt;&#10;      &lt;ColourNumber&gt;-1&lt;/ColourNumber&gt;&#10;    &lt;/Facets&gt;&#10;    &lt;Facets&gt;&#10;      &lt;SideOfTick&gt;Left&lt;/SideOfTick&gt;&#10;      &lt;TickPosition&gt;&#10;        &lt;X&gt;0&lt;/X&gt;&#10;        &lt;Y&gt;2&lt;/Y&gt;&#10;      &lt;/TickPosition&gt;&#10;      &lt;EndTickPosition&gt;&#10;        &lt;X&gt;0&lt;/X&gt;&#10;        &lt;Y&gt;0&lt;/Y&gt;&#10;      &lt;/EndTickPosition&gt;&#10;      &lt;FacetNumber&gt;0&lt;/FacetNumber&gt;&#10;      &lt;Brightness&gt;0&lt;/Brightness&gt;&#10;      &lt;Colour&gt;#A6E2EF&lt;/Colour&gt;&#10;      &lt;ColourNumber&gt;3&lt;/ColourNumber&gt;&#10;    &lt;/Facets&gt;&#10;    &lt;Facets&gt;&#10;      &lt;SideOfTick&gt;Left&lt;/SideOfTick&gt;&#10;      &lt;TickPosition&gt;&#10;        &lt;X&gt;0&lt;/X&gt;&#10;        &lt;Y&gt;8&lt;/Y&gt;&#10;      &lt;/TickPosition&gt;&#10;      &lt;EndTickPosition&gt;&#10;        &lt;X&gt;0&lt;/X&gt;&#10;        &lt;Y&gt;0&lt;/Y&gt;&#10;      &lt;/EndTickPosition&gt;&#10;      &lt;FacetNumber&gt;2&lt;/FacetNumber&gt;&#10;      &lt;Brightness&gt;0&lt;/Brightness&gt;&#10;      &lt;Colour&gt;#006D9E&lt;/Colour&gt;&#10;      &lt;ColourNumber&gt;1&lt;/ColourNumber&gt;&#10;    &lt;/Facets&gt;&#10;    &lt;SectionColour&gt;#002C77&lt;/SectionColour&gt;&#10;    &lt;SectionColourNumber&gt;0&lt;/SectionColourNumber&gt;&#10;    &lt;SectionBrightness&gt;0&lt;/SectionBrightness&gt;&#10;  &lt;/Design&gt;&#10;&lt;/ImageControl&gt;"/>
  <p:tag name="MMC_PRESENTATIONTYPE" val="2"/>
</p:tagLst>
</file>

<file path=ppt/tags/tag8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8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8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8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9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9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9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9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9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96.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9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heme/_rels/theme58.xml.rels><?xml version="1.0" encoding="UTF-8" standalone="yes"?>
<Relationships xmlns="http://schemas.openxmlformats.org/package/2006/relationships"><Relationship Id="rId1" Type="http://schemas.openxmlformats.org/officeDocument/2006/relationships/image" Target="../media/image6.jpeg"/></Relationships>
</file>

<file path=ppt/theme/_rels/theme59.xml.rels><?xml version="1.0" encoding="UTF-8" standalone="yes"?>
<Relationships xmlns="http://schemas.openxmlformats.org/package/2006/relationships"><Relationship Id="rId1" Type="http://schemas.openxmlformats.org/officeDocument/2006/relationships/image" Target="../media/image6.jpeg"/></Relationships>
</file>

<file path=ppt/theme/_rels/theme60.xml.rels><?xml version="1.0" encoding="UTF-8" standalone="yes"?>
<Relationships xmlns="http://schemas.openxmlformats.org/package/2006/relationships"><Relationship Id="rId1" Type="http://schemas.openxmlformats.org/officeDocument/2006/relationships/image" Target="../media/image6.jpeg"/></Relationships>
</file>

<file path=ppt/theme/_rels/theme61.xml.rels><?xml version="1.0" encoding="UTF-8" standalone="yes"?>
<Relationships xmlns="http://schemas.openxmlformats.org/package/2006/relationships"><Relationship Id="rId1" Type="http://schemas.openxmlformats.org/officeDocument/2006/relationships/image" Target="../media/image6.jpeg"/></Relationships>
</file>

<file path=ppt/theme/_rels/theme62.xml.rels><?xml version="1.0" encoding="UTF-8" standalone="yes"?>
<Relationships xmlns="http://schemas.openxmlformats.org/package/2006/relationships"><Relationship Id="rId1" Type="http://schemas.openxmlformats.org/officeDocument/2006/relationships/image" Target="../media/image6.jpeg"/></Relationships>
</file>

<file path=ppt/theme/_rels/theme63.xml.rels><?xml version="1.0" encoding="UTF-8" standalone="yes"?>
<Relationships xmlns="http://schemas.openxmlformats.org/package/2006/relationships"><Relationship Id="rId1" Type="http://schemas.openxmlformats.org/officeDocument/2006/relationships/image" Target="../media/image6.jpeg"/></Relationships>
</file>

<file path=ppt/theme/_rels/theme64.xml.rels><?xml version="1.0" encoding="UTF-8" standalone="yes"?>
<Relationships xmlns="http://schemas.openxmlformats.org/package/2006/relationships"><Relationship Id="rId1" Type="http://schemas.openxmlformats.org/officeDocument/2006/relationships/image" Target="../media/image6.jpeg"/></Relationships>
</file>

<file path=ppt/theme/_rels/theme65.xml.rels><?xml version="1.0" encoding="UTF-8" standalone="yes"?>
<Relationships xmlns="http://schemas.openxmlformats.org/package/2006/relationships"><Relationship Id="rId1" Type="http://schemas.openxmlformats.org/officeDocument/2006/relationships/image" Target="../media/image6.jpeg"/></Relationships>
</file>

<file path=ppt/theme/_rels/theme66.xml.rels><?xml version="1.0" encoding="UTF-8" standalone="yes"?>
<Relationships xmlns="http://schemas.openxmlformats.org/package/2006/relationships"><Relationship Id="rId1" Type="http://schemas.openxmlformats.org/officeDocument/2006/relationships/image" Target="../media/image6.jpeg"/></Relationships>
</file>

<file path=ppt/theme/_rels/theme67.xml.rels><?xml version="1.0" encoding="UTF-8" standalone="yes"?>
<Relationships xmlns="http://schemas.openxmlformats.org/package/2006/relationships"><Relationship Id="rId1" Type="http://schemas.openxmlformats.org/officeDocument/2006/relationships/image" Target="../media/image6.jpeg"/></Relationships>
</file>

<file path=ppt/theme/_rels/theme68.xml.rels><?xml version="1.0" encoding="UTF-8" standalone="yes"?>
<Relationships xmlns="http://schemas.openxmlformats.org/package/2006/relationships"><Relationship Id="rId1" Type="http://schemas.openxmlformats.org/officeDocument/2006/relationships/image" Target="../media/image6.jpeg"/></Relationships>
</file>

<file path=ppt/theme/_rels/theme69.xml.rels><?xml version="1.0" encoding="UTF-8" standalone="yes"?>
<Relationships xmlns="http://schemas.openxmlformats.org/package/2006/relationships"><Relationship Id="rId1" Type="http://schemas.openxmlformats.org/officeDocument/2006/relationships/image" Target="../media/image6.jpeg"/></Relationships>
</file>

<file path=ppt/theme/_rels/theme70.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0.xml><?xml version="1.0" encoding="utf-8"?>
<a:theme xmlns:a="http://schemas.openxmlformats.org/drawingml/2006/main" name="13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4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5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6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7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4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5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6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7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8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9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0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2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1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2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4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5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6_blank">
  <a:themeElements>
    <a:clrScheme name="Custom 3">
      <a:dk1>
        <a:srgbClr val="565A5C"/>
      </a:dk1>
      <a:lt1>
        <a:sysClr val="window" lastClr="FFFFFF"/>
      </a:lt1>
      <a:dk2>
        <a:srgbClr val="8E908F"/>
      </a:dk2>
      <a:lt2>
        <a:srgbClr val="CECFCB"/>
      </a:lt2>
      <a:accent1>
        <a:srgbClr val="C54C00"/>
      </a:accent1>
      <a:accent2>
        <a:srgbClr val="165788"/>
      </a:accent2>
      <a:accent3>
        <a:srgbClr val="A17700"/>
      </a:accent3>
      <a:accent4>
        <a:srgbClr val="589199"/>
      </a:accent4>
      <a:accent5>
        <a:srgbClr val="878800"/>
      </a:accent5>
      <a:accent6>
        <a:srgbClr val="165788"/>
      </a:accent6>
      <a:hlink>
        <a:srgbClr val="981E32"/>
      </a:hlink>
      <a:folHlink>
        <a:srgbClr val="5551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8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9.xml><?xml version="1.0" encoding="utf-8"?>
<a:theme xmlns:a="http://schemas.openxmlformats.org/drawingml/2006/main" name="1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4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2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1.xml><?xml version="1.0" encoding="utf-8"?>
<a:theme xmlns:a="http://schemas.openxmlformats.org/drawingml/2006/main" name="3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2.xml><?xml version="1.0" encoding="utf-8"?>
<a:theme xmlns:a="http://schemas.openxmlformats.org/drawingml/2006/main" name="4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3.xml><?xml version="1.0" encoding="utf-8"?>
<a:theme xmlns:a="http://schemas.openxmlformats.org/drawingml/2006/main" name="5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4.xml><?xml version="1.0" encoding="utf-8"?>
<a:theme xmlns:a="http://schemas.openxmlformats.org/drawingml/2006/main" name="6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5.xml><?xml version="1.0" encoding="utf-8"?>
<a:theme xmlns:a="http://schemas.openxmlformats.org/drawingml/2006/main" name="7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6.xml><?xml version="1.0" encoding="utf-8"?>
<a:theme xmlns:a="http://schemas.openxmlformats.org/drawingml/2006/main" name="8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7.xml><?xml version="1.0" encoding="utf-8"?>
<a:theme xmlns:a="http://schemas.openxmlformats.org/drawingml/2006/main" name="9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8.xml><?xml version="1.0" encoding="utf-8"?>
<a:theme xmlns:a="http://schemas.openxmlformats.org/drawingml/2006/main" name="10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9.xml><?xml version="1.0" encoding="utf-8"?>
<a:theme xmlns:a="http://schemas.openxmlformats.org/drawingml/2006/main" name="11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5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0.xml><?xml version="1.0" encoding="utf-8"?>
<a:theme xmlns:a="http://schemas.openxmlformats.org/drawingml/2006/main" name="12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1.xml><?xml version="1.0" encoding="utf-8"?>
<a:theme xmlns:a="http://schemas.openxmlformats.org/drawingml/2006/main" name="16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7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8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9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0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1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2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3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24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0.xml><?xml version="1.0" encoding="utf-8"?>
<a:theme xmlns:a="http://schemas.openxmlformats.org/drawingml/2006/main" name="25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26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27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28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29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0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1_New Milliman">
  <a:themeElements>
    <a:clrScheme name="">
      <a:dk1>
        <a:srgbClr val="010364"/>
      </a:dk1>
      <a:lt1>
        <a:srgbClr val="FFFFFF"/>
      </a:lt1>
      <a:dk2>
        <a:srgbClr val="EA9734"/>
      </a:dk2>
      <a:lt2>
        <a:srgbClr val="000000"/>
      </a:lt2>
      <a:accent1>
        <a:srgbClr val="85A349"/>
      </a:accent1>
      <a:accent2>
        <a:srgbClr val="CCBB5B"/>
      </a:accent2>
      <a:accent3>
        <a:srgbClr val="FFFFFF"/>
      </a:accent3>
      <a:accent4>
        <a:srgbClr val="010254"/>
      </a:accent4>
      <a:accent5>
        <a:srgbClr val="C2CEB1"/>
      </a:accent5>
      <a:accent6>
        <a:srgbClr val="B9A952"/>
      </a:accent6>
      <a:hlink>
        <a:srgbClr val="7DA9CC"/>
      </a:hlink>
      <a:folHlink>
        <a:srgbClr val="877974"/>
      </a:folHlink>
    </a:clrScheme>
    <a:fontScheme name="New Milli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5207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New Milliman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ew Milliman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ew Milliman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w Milliman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ew Milliman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
      <a:clrScheme name="New Milliman 6">
        <a:dk1>
          <a:srgbClr val="000000"/>
        </a:dk1>
        <a:lt1>
          <a:srgbClr val="FFFFFF"/>
        </a:lt1>
        <a:dk2>
          <a:srgbClr val="000066"/>
        </a:dk2>
        <a:lt2>
          <a:srgbClr val="FFCC66"/>
        </a:lt2>
        <a:accent1>
          <a:srgbClr val="FF6633"/>
        </a:accent1>
        <a:accent2>
          <a:srgbClr val="CC6600"/>
        </a:accent2>
        <a:accent3>
          <a:srgbClr val="AAAAB8"/>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2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0.xml><?xml version="1.0" encoding="utf-8"?>
<a:theme xmlns:a="http://schemas.openxmlformats.org/drawingml/2006/main" name="3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6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7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0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1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2_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2"/>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451</TotalTime>
  <Words>4253</Words>
  <Application>Microsoft Macintosh PowerPoint</Application>
  <PresentationFormat>On-screen Show (4:3)</PresentationFormat>
  <Paragraphs>955</Paragraphs>
  <Slides>99</Slides>
  <Notes>21</Notes>
  <HiddenSlides>0</HiddenSlides>
  <MMClips>0</MMClips>
  <ScaleCrop>false</ScaleCrop>
  <HeadingPairs>
    <vt:vector size="6" baseType="variant">
      <vt:variant>
        <vt:lpstr>Theme</vt:lpstr>
      </vt:variant>
      <vt:variant>
        <vt:i4>104</vt:i4>
      </vt:variant>
      <vt:variant>
        <vt:lpstr>Embedded OLE Servers</vt:lpstr>
      </vt:variant>
      <vt:variant>
        <vt:i4>1</vt:i4>
      </vt:variant>
      <vt:variant>
        <vt:lpstr>Slide Titles</vt:lpstr>
      </vt:variant>
      <vt:variant>
        <vt:i4>99</vt:i4>
      </vt:variant>
    </vt:vector>
  </HeadingPairs>
  <TitlesOfParts>
    <vt:vector size="204" baseType="lpstr">
      <vt:lpstr>Office Theme</vt:lpstr>
      <vt:lpstr>Perception</vt:lpstr>
      <vt:lpstr>1_Perception</vt:lpstr>
      <vt:lpstr>2_Perception</vt:lpstr>
      <vt:lpstr>3_Perception</vt:lpstr>
      <vt:lpstr>4_Perception</vt:lpstr>
      <vt:lpstr>5_Perception</vt:lpstr>
      <vt:lpstr>6_Perception</vt:lpstr>
      <vt:lpstr>7_Perception</vt:lpstr>
      <vt:lpstr>8_Perception</vt:lpstr>
      <vt:lpstr>9_Perception</vt:lpstr>
      <vt:lpstr>10_Perception</vt:lpstr>
      <vt:lpstr>11_Perception</vt:lpstr>
      <vt:lpstr>12_Perception</vt:lpstr>
      <vt:lpstr>13_Perception</vt:lpstr>
      <vt:lpstr>14_Perception</vt:lpstr>
      <vt:lpstr>15_Perception</vt:lpstr>
      <vt:lpstr>16_Perception</vt:lpstr>
      <vt:lpstr>17_Perception</vt:lpstr>
      <vt:lpstr>18_Perception</vt:lpstr>
      <vt:lpstr>19_Perception</vt:lpstr>
      <vt:lpstr>20_Perception</vt:lpstr>
      <vt:lpstr>21_Perception</vt:lpstr>
      <vt:lpstr>22_Perception</vt:lpstr>
      <vt:lpstr>23_Perception</vt:lpstr>
      <vt:lpstr>24_Perception</vt:lpstr>
      <vt:lpstr>25_Perception</vt:lpstr>
      <vt:lpstr>26_Perception</vt:lpstr>
      <vt:lpstr>27_Perception</vt:lpstr>
      <vt:lpstr>28_Perception</vt:lpstr>
      <vt:lpstr>29_Perception</vt:lpstr>
      <vt:lpstr>30_Perception</vt:lpstr>
      <vt:lpstr>31_Perception</vt:lpstr>
      <vt:lpstr>32_Perception</vt:lpstr>
      <vt:lpstr>blank</vt:lpstr>
      <vt:lpstr>1_blank</vt:lpstr>
      <vt:lpstr>2_blank</vt:lpstr>
      <vt:lpstr>3_blank</vt:lpstr>
      <vt:lpstr>4_blank</vt:lpstr>
      <vt:lpstr>5_blank</vt:lpstr>
      <vt:lpstr>6_blank</vt:lpstr>
      <vt:lpstr>New Milliman</vt:lpstr>
      <vt:lpstr>1_New Milliman</vt:lpstr>
      <vt:lpstr>2_New Milliman</vt:lpstr>
      <vt:lpstr>3_New Milliman</vt:lpstr>
      <vt:lpstr>4_New Milliman</vt:lpstr>
      <vt:lpstr>5_New Milliman</vt:lpstr>
      <vt:lpstr>6_New Milliman</vt:lpstr>
      <vt:lpstr>7_New Milliman</vt:lpstr>
      <vt:lpstr>8_New Milliman</vt:lpstr>
      <vt:lpstr>9_New Milliman</vt:lpstr>
      <vt:lpstr>10_New Milliman</vt:lpstr>
      <vt:lpstr>11_New Milliman</vt:lpstr>
      <vt:lpstr>12_New Milliman</vt:lpstr>
      <vt:lpstr>13_New Milliman</vt:lpstr>
      <vt:lpstr>14_New Milliman</vt:lpstr>
      <vt:lpstr>15_New Milliman</vt:lpstr>
      <vt:lpstr>Solstice</vt:lpstr>
      <vt:lpstr>1_Solstice</vt:lpstr>
      <vt:lpstr>2_Solstice</vt:lpstr>
      <vt:lpstr>3_Solstice</vt:lpstr>
      <vt:lpstr>4_Solstice</vt:lpstr>
      <vt:lpstr>5_Solstice</vt:lpstr>
      <vt:lpstr>6_Solstice</vt:lpstr>
      <vt:lpstr>7_Solstice</vt:lpstr>
      <vt:lpstr>8_Solstice</vt:lpstr>
      <vt:lpstr>9_Solstice</vt:lpstr>
      <vt:lpstr>10_Solstice</vt:lpstr>
      <vt:lpstr>11_Solstice</vt:lpstr>
      <vt:lpstr>12_Solstice</vt:lpstr>
      <vt:lpstr>16_New Milliman</vt:lpstr>
      <vt:lpstr>17_New Milliman</vt:lpstr>
      <vt:lpstr>18_New Milliman</vt:lpstr>
      <vt:lpstr>19_New Milliman</vt:lpstr>
      <vt:lpstr>20_New Milliman</vt:lpstr>
      <vt:lpstr>21_New Milliman</vt:lpstr>
      <vt:lpstr>22_New Milliman</vt:lpstr>
      <vt:lpstr>23_New Milliman</vt:lpstr>
      <vt:lpstr>24_New Milliman</vt:lpstr>
      <vt:lpstr>25_New Milliman</vt:lpstr>
      <vt:lpstr>26_New Milliman</vt:lpstr>
      <vt:lpstr>27_New Milliman</vt:lpstr>
      <vt:lpstr>28_New Milliman</vt:lpstr>
      <vt:lpstr>29_New Milliman</vt:lpstr>
      <vt:lpstr>30_New Milliman</vt:lpstr>
      <vt:lpstr>31_New Milliman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Chart</vt:lpstr>
      <vt:lpstr>PowerPoint Presentation</vt:lpstr>
      <vt:lpstr>PowerPoint Presentation</vt:lpstr>
      <vt:lpstr>PowerPoint Presentation</vt:lpstr>
      <vt:lpstr>PowerPoint Presentation</vt:lpstr>
      <vt:lpstr>PowerPoint Presentation</vt:lpstr>
      <vt:lpstr>Why Captives Make Sense for Your Business     </vt:lpstr>
      <vt:lpstr>Historical Perspective</vt:lpstr>
      <vt:lpstr>Historical Perspective</vt:lpstr>
      <vt:lpstr>Market Perspective</vt:lpstr>
      <vt:lpstr>Market Perspective </vt:lpstr>
      <vt:lpstr>Market Perspective</vt:lpstr>
      <vt:lpstr>What is Captive Insurance?</vt:lpstr>
      <vt:lpstr>Which Companies are Good Candidates for a Captive Program?</vt:lpstr>
      <vt:lpstr>Business Rationale for a Captive Program</vt:lpstr>
      <vt:lpstr>Insurance Objectives for a Captive Program</vt:lpstr>
      <vt:lpstr>Risks of a Captive Program</vt:lpstr>
      <vt:lpstr>Types of Captives</vt:lpstr>
      <vt:lpstr>Pure/Single Parent Captive</vt:lpstr>
      <vt:lpstr>Pure/Single Parent Captive</vt:lpstr>
      <vt:lpstr>Pure/Single Parent Captive</vt:lpstr>
      <vt:lpstr>Pure/Single Parent Captive</vt:lpstr>
      <vt:lpstr>Association/Group/Industrial Insured  Captive</vt:lpstr>
      <vt:lpstr>Association/Group/Industrial Insured  Captive</vt:lpstr>
      <vt:lpstr>Association/Group/Industrial Insured Captive</vt:lpstr>
      <vt:lpstr>Sponsored Captive</vt:lpstr>
      <vt:lpstr>Sponsored Captive</vt:lpstr>
      <vt:lpstr>Sponsored Captive</vt:lpstr>
      <vt:lpstr>Special Purpose Financial Captive</vt:lpstr>
      <vt:lpstr>Special Purpose Financial Captive</vt:lpstr>
      <vt:lpstr>Branch Captive</vt:lpstr>
      <vt:lpstr>Risk Retention Group</vt:lpstr>
      <vt:lpstr>Risk Retention Group</vt:lpstr>
      <vt:lpstr>Types of Programs</vt:lpstr>
      <vt:lpstr>Steps to Forming a Captive</vt:lpstr>
      <vt:lpstr>What Makes a Good Captive Domicile</vt:lpstr>
      <vt:lpstr>Why Connecticut?</vt:lpstr>
      <vt:lpstr>Why Connecticut?</vt:lpstr>
      <vt:lpstr>Contact Information</vt:lpstr>
      <vt:lpstr>PowerPoint Presentation</vt:lpstr>
      <vt:lpstr>    Captives and Taxes        Everything You Need To Know           (in 20 minutes or less)</vt:lpstr>
      <vt:lpstr>Discussion Highlights</vt:lpstr>
      <vt:lpstr>Where’s the Action?</vt:lpstr>
      <vt:lpstr>Basic Concepts</vt:lpstr>
      <vt:lpstr>Tax Advantages &amp; Benefits</vt:lpstr>
      <vt:lpstr>Is it “Insurance”?</vt:lpstr>
      <vt:lpstr>Is it “Insurance”?</vt:lpstr>
      <vt:lpstr>IRS Perspectives </vt:lpstr>
      <vt:lpstr>State Taxes</vt:lpstr>
      <vt:lpstr>Dodd-Frank Act</vt:lpstr>
      <vt:lpstr>Other Tax Topics &amp; Trends</vt:lpstr>
      <vt:lpstr> </vt:lpstr>
      <vt:lpstr> </vt:lpstr>
      <vt:lpstr>PowerPoint Presentation</vt:lpstr>
      <vt:lpstr>PowerPoint Presentation</vt:lpstr>
      <vt:lpstr>PowerPoint Presentation</vt:lpstr>
      <vt:lpstr>CCIA Educational Forum  Captive Formation in Connecticut</vt:lpstr>
      <vt:lpstr>Agenda</vt:lpstr>
      <vt:lpstr>I.  Choice of Captive</vt:lpstr>
      <vt:lpstr>II. Lines of Business</vt:lpstr>
      <vt:lpstr>III.  De Novo or Redomestication</vt:lpstr>
      <vt:lpstr>IV.  Legal and Regulatory Process</vt:lpstr>
      <vt:lpstr>V.  Interesting Issues</vt:lpstr>
      <vt:lpstr>PowerPoint Presentation</vt:lpstr>
      <vt:lpstr>PowerPoint Presentation</vt:lpstr>
      <vt:lpstr>Captive Life Cycle</vt:lpstr>
      <vt:lpstr>Pre-Feasibility Process</vt:lpstr>
      <vt:lpstr>Feasibility Study</vt:lpstr>
      <vt:lpstr>Why a Feasibility Study?</vt:lpstr>
      <vt:lpstr>PowerPoint Presentation</vt:lpstr>
      <vt:lpstr>Some Details of What’s Needed</vt:lpstr>
      <vt:lpstr>Loss Analysis</vt:lpstr>
      <vt:lpstr>Expense Analysis</vt:lpstr>
      <vt:lpstr>Other Assumptions  (for Pro Forma Financial Projections)</vt:lpstr>
      <vt:lpstr>Pro Formas</vt:lpstr>
      <vt:lpstr>Evaluation of Results</vt:lpstr>
      <vt:lpstr>Financial Strength Measures</vt:lpstr>
      <vt:lpstr>Ongoing Captive Work</vt:lpstr>
      <vt:lpstr>Other Actuarial Issues </vt:lpstr>
      <vt:lpstr>Q&amp;A</vt:lpstr>
      <vt:lpstr>PowerPoint Presentation</vt:lpstr>
      <vt:lpstr>CCIA  Captive Symposium</vt:lpstr>
      <vt:lpstr>Agenda</vt:lpstr>
      <vt:lpstr>Marsh Captive Solutions Group Number of Captives Worldwide</vt:lpstr>
      <vt:lpstr>2012 Captive Benchmarking Report Captive Ownership by Location of Owner</vt:lpstr>
      <vt:lpstr>2012 Captive Benchmarking Report  Captive Formation Comparison - Onshore vs. Offshore</vt:lpstr>
      <vt:lpstr>U.S. Domestic Captive Domiciles  September 2012</vt:lpstr>
      <vt:lpstr>Domicile Analysis Global Captives Year End 2011</vt:lpstr>
      <vt:lpstr>Connecticut’s First 2 Captive Insurance Companies</vt:lpstr>
      <vt:lpstr>Stanley Black &amp; Decker, Inc,</vt:lpstr>
      <vt:lpstr>Q&amp;A</vt:lpstr>
      <vt:lpstr>PowerPoint Presentation</vt:lpstr>
      <vt:lpstr>PowerPoint Presentation</vt:lpstr>
      <vt:lpstr>SBD’s Captives Pre – Consolidation</vt:lpstr>
      <vt:lpstr>SBD’s Captives Post – Consolidation</vt:lpstr>
      <vt:lpstr>SBD Insurance, Inc.</vt:lpstr>
      <vt:lpstr>Why Connecticut? Advantages</vt:lpstr>
      <vt:lpstr>Building a Captive Program in Connecticut</vt:lpstr>
      <vt:lpstr>What’s Next for SBD Insurance, Inc.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mrizocki</dc:creator>
  <cp:lastModifiedBy>Thomas Hodson</cp:lastModifiedBy>
  <cp:revision>56</cp:revision>
  <cp:lastPrinted>2012-10-04T17:22:40Z</cp:lastPrinted>
  <dcterms:created xsi:type="dcterms:W3CDTF">2012-10-01T13:16:56Z</dcterms:created>
  <dcterms:modified xsi:type="dcterms:W3CDTF">2012-10-04T17:24:57Z</dcterms:modified>
</cp:coreProperties>
</file>