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58" r:id="rId2"/>
    <p:sldId id="259" r:id="rId3"/>
    <p:sldId id="262" r:id="rId4"/>
    <p:sldId id="263" r:id="rId5"/>
    <p:sldId id="264" r:id="rId6"/>
    <p:sldId id="266" r:id="rId7"/>
    <p:sldId id="265"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p:restoredTop sz="94674"/>
  </p:normalViewPr>
  <p:slideViewPr>
    <p:cSldViewPr snapToGrid="0" snapToObjects="1">
      <p:cViewPr varScale="1">
        <p:scale>
          <a:sx n="85" d="100"/>
          <a:sy n="85" d="100"/>
        </p:scale>
        <p:origin x="9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B1F90-BAAE-604A-838F-E94202BB6C15}" type="datetimeFigureOut">
              <a:rPr lang="en-US" smtClean="0"/>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D9894-FE8D-3E45-8C91-543280E6E44F}" type="slidenum">
              <a:rPr lang="en-US" smtClean="0"/>
              <a:t>‹#›</a:t>
            </a:fld>
            <a:endParaRPr lang="en-US"/>
          </a:p>
        </p:txBody>
      </p:sp>
    </p:spTree>
    <p:extLst>
      <p:ext uri="{BB962C8B-B14F-4D97-AF65-F5344CB8AC3E}">
        <p14:creationId xmlns:p14="http://schemas.microsoft.com/office/powerpoint/2010/main" val="2850362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to briefly introduce panel</a:t>
            </a:r>
          </a:p>
        </p:txBody>
      </p:sp>
      <p:sp>
        <p:nvSpPr>
          <p:cNvPr id="4" name="Slide Number Placeholder 3"/>
          <p:cNvSpPr>
            <a:spLocks noGrp="1"/>
          </p:cNvSpPr>
          <p:nvPr>
            <p:ph type="sldNum" sz="quarter" idx="10"/>
          </p:nvPr>
        </p:nvSpPr>
        <p:spPr/>
        <p:txBody>
          <a:bodyPr/>
          <a:lstStyle/>
          <a:p>
            <a:fld id="{D75D595F-6B0C-6F42-8C49-AB4A4CC25CA5}" type="slidenum">
              <a:rPr lang="en-US" smtClean="0"/>
              <a:t>1</a:t>
            </a:fld>
            <a:endParaRPr lang="en-US"/>
          </a:p>
        </p:txBody>
      </p:sp>
    </p:spTree>
    <p:extLst>
      <p:ext uri="{BB962C8B-B14F-4D97-AF65-F5344CB8AC3E}">
        <p14:creationId xmlns:p14="http://schemas.microsoft.com/office/powerpoint/2010/main" val="118784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1" dirty="0">
                <a:latin typeface="Arial"/>
                <a:cs typeface="Arial"/>
              </a:rPr>
              <a:t>CF Lead</a:t>
            </a:r>
            <a:r>
              <a:rPr lang="en-US" sz="1100" b="1" baseline="0" dirty="0">
                <a:latin typeface="Arial"/>
                <a:cs typeface="Arial"/>
              </a:rPr>
              <a:t> </a:t>
            </a:r>
            <a:r>
              <a:rPr lang="mr-IN" sz="1100" b="1" baseline="0" dirty="0">
                <a:latin typeface="Arial"/>
                <a:cs typeface="Arial"/>
              </a:rPr>
              <a:t>–</a:t>
            </a:r>
            <a:r>
              <a:rPr lang="en-US" sz="1100" b="1" baseline="0" dirty="0">
                <a:latin typeface="Arial"/>
                <a:cs typeface="Arial"/>
              </a:rPr>
              <a:t> other panelists can add brief “perspectives”</a:t>
            </a:r>
            <a:endParaRPr lang="en-US" sz="1100" b="1" dirty="0">
              <a:latin typeface="Arial"/>
              <a:cs typeface="Arial"/>
            </a:endParaRPr>
          </a:p>
          <a:p>
            <a:pPr marL="0" indent="0">
              <a:buNone/>
            </a:pPr>
            <a:r>
              <a:rPr lang="en-US" sz="1100" dirty="0">
                <a:latin typeface="Arial"/>
                <a:cs typeface="Arial"/>
              </a:rPr>
              <a:t>Runoff or Legacy is the term used to broadly describe the process an Insurance / Reinsurance company follows when it has a block of business, for which it makes future plans for handling the liability (expected future claims that it expects to pay and for which a reserve has been established) and is not supported similarly to “ongoing business.” </a:t>
            </a:r>
          </a:p>
          <a:p>
            <a:pPr marL="0" indent="0">
              <a:spcBef>
                <a:spcPts val="600"/>
              </a:spcBef>
              <a:buNone/>
            </a:pP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All lines of business where premiums are no longer being written.</a:t>
            </a:r>
            <a:r>
              <a:rPr lang="ja-JP" altLang="en-US" sz="1100" dirty="0">
                <a:latin typeface="Arial"/>
                <a:ea typeface="MS PGothic" charset="0"/>
                <a:cs typeface="Arial"/>
              </a:rPr>
              <a:t>”</a:t>
            </a:r>
            <a:endParaRPr lang="en-US" altLang="ja-JP" sz="1100" dirty="0">
              <a:latin typeface="Arial"/>
              <a:ea typeface="MS PGothic" charset="0"/>
              <a:cs typeface="Arial"/>
            </a:endParaRPr>
          </a:p>
          <a:p>
            <a:pPr lvl="1"/>
            <a:r>
              <a:rPr lang="en-US" sz="1100" dirty="0">
                <a:latin typeface="Arial"/>
                <a:cs typeface="Arial"/>
              </a:rPr>
              <a:t>Strategic exits  --  Better alignments of risk appetites to capital providers</a:t>
            </a:r>
          </a:p>
          <a:p>
            <a:pPr lvl="1"/>
            <a:r>
              <a:rPr lang="en-US" sz="1100" dirty="0">
                <a:latin typeface="Arial"/>
                <a:cs typeface="Arial"/>
              </a:rPr>
              <a:t>Emergence of Run-off Capital as an alternative and permanent risk funding source</a:t>
            </a: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Any discontinued line of business.</a:t>
            </a:r>
            <a:r>
              <a:rPr lang="ja-JP" altLang="en-US" sz="1100" dirty="0">
                <a:latin typeface="Arial"/>
                <a:ea typeface="MS PGothic" charset="0"/>
                <a:cs typeface="Arial"/>
              </a:rPr>
              <a:t>”</a:t>
            </a:r>
            <a:r>
              <a:rPr lang="en-US" altLang="ja-JP" sz="1100" dirty="0">
                <a:latin typeface="Arial"/>
                <a:ea typeface="MS PGothic" charset="0"/>
                <a:cs typeface="Arial"/>
              </a:rPr>
              <a:t>  -- </a:t>
            </a:r>
            <a:r>
              <a:rPr lang="ja-JP" altLang="en-US" sz="1100" dirty="0">
                <a:latin typeface="Arial"/>
                <a:ea typeface="MS PGothic" charset="0"/>
                <a:cs typeface="Arial"/>
              </a:rPr>
              <a:t>“</a:t>
            </a:r>
            <a:r>
              <a:rPr lang="en-US" altLang="ja-JP" sz="1100" dirty="0">
                <a:latin typeface="Arial"/>
                <a:ea typeface="MS PGothic" charset="0"/>
                <a:cs typeface="Arial"/>
              </a:rPr>
              <a:t>Business that is being wound down and no longer underwritten.</a:t>
            </a:r>
            <a:r>
              <a:rPr lang="ja-JP" altLang="en-US" sz="1100" dirty="0">
                <a:latin typeface="Arial"/>
                <a:ea typeface="MS PGothic" charset="0"/>
                <a:cs typeface="Arial"/>
              </a:rPr>
              <a:t>”</a:t>
            </a: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Closed book of business with no more underwriting.</a:t>
            </a:r>
            <a:r>
              <a:rPr lang="ja-JP" altLang="en-US" sz="1100" dirty="0">
                <a:latin typeface="Arial"/>
                <a:ea typeface="MS PGothic" charset="0"/>
                <a:cs typeface="Arial"/>
              </a:rPr>
              <a:t>”</a:t>
            </a:r>
            <a:r>
              <a:rPr lang="en-US" altLang="ja-JP" sz="1100" dirty="0">
                <a:latin typeface="Arial"/>
                <a:ea typeface="MS PGothic" charset="0"/>
                <a:cs typeface="Arial"/>
              </a:rPr>
              <a:t>  -- </a:t>
            </a:r>
            <a:r>
              <a:rPr lang="ja-JP" altLang="en-US" sz="1100" dirty="0">
                <a:latin typeface="Arial"/>
                <a:ea typeface="MS PGothic" charset="0"/>
                <a:cs typeface="Arial"/>
              </a:rPr>
              <a:t>“</a:t>
            </a:r>
            <a:r>
              <a:rPr lang="en-US" altLang="ja-JP" sz="1100" dirty="0">
                <a:latin typeface="Arial"/>
                <a:ea typeface="MS PGothic" charset="0"/>
                <a:cs typeface="Arial"/>
              </a:rPr>
              <a:t>2001 and prior.</a:t>
            </a:r>
            <a:r>
              <a:rPr lang="ja-JP" altLang="en-US" sz="1100" dirty="0">
                <a:latin typeface="Arial"/>
                <a:ea typeface="MS PGothic" charset="0"/>
                <a:cs typeface="Arial"/>
              </a:rPr>
              <a:t>”</a:t>
            </a: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Discontinued companies, affiliates or segments.</a:t>
            </a:r>
            <a:r>
              <a:rPr lang="ja-JP" altLang="en-US" sz="1100" dirty="0">
                <a:latin typeface="Arial"/>
                <a:ea typeface="MS PGothic" charset="0"/>
                <a:cs typeface="Arial"/>
              </a:rPr>
              <a:t>”</a:t>
            </a: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Non-core to the group.</a:t>
            </a:r>
            <a:r>
              <a:rPr lang="ja-JP" altLang="en-US" sz="1100" dirty="0">
                <a:latin typeface="Arial"/>
                <a:ea typeface="MS PGothic" charset="0"/>
                <a:cs typeface="Arial"/>
              </a:rPr>
              <a:t>”</a:t>
            </a:r>
            <a:endParaRPr lang="en-US" altLang="ja-JP" sz="1100" dirty="0">
              <a:latin typeface="Arial"/>
              <a:ea typeface="MS PGothic" charset="0"/>
              <a:cs typeface="Arial"/>
            </a:endParaRPr>
          </a:p>
          <a:p>
            <a:pPr marL="0" indent="0">
              <a:spcBef>
                <a:spcPts val="600"/>
              </a:spcBef>
              <a:buNone/>
            </a:pPr>
            <a:r>
              <a:rPr lang="ja-JP" altLang="en-US" sz="1100" dirty="0">
                <a:latin typeface="Arial"/>
                <a:ea typeface="MS PGothic" charset="0"/>
                <a:cs typeface="Arial"/>
              </a:rPr>
              <a:t>“</a:t>
            </a:r>
            <a:r>
              <a:rPr lang="en-US" altLang="ja-JP" sz="1100" dirty="0">
                <a:latin typeface="Arial"/>
                <a:ea typeface="MS PGothic" charset="0"/>
                <a:cs typeface="Arial"/>
              </a:rPr>
              <a:t>No new written business.</a:t>
            </a:r>
            <a:r>
              <a:rPr lang="ja-JP" altLang="en-US" sz="1100" dirty="0">
                <a:latin typeface="Arial"/>
                <a:ea typeface="MS PGothic" charset="0"/>
                <a:cs typeface="Arial"/>
              </a:rPr>
              <a:t>”</a:t>
            </a:r>
            <a:endParaRPr lang="en-US" altLang="ja-JP" sz="1100" dirty="0">
              <a:latin typeface="Arial"/>
              <a:ea typeface="MS PGothic" charset="0"/>
              <a:cs typeface="Arial"/>
            </a:endParaRPr>
          </a:p>
          <a:p>
            <a:pPr marL="0" indent="0">
              <a:spcBef>
                <a:spcPts val="600"/>
              </a:spcBef>
              <a:buNone/>
            </a:pPr>
            <a:endParaRPr lang="en-US" sz="1100" dirty="0">
              <a:latin typeface="Arial"/>
              <a:ea typeface="MS PGothic" charset="0"/>
              <a:cs typeface="Arial"/>
            </a:endParaRPr>
          </a:p>
          <a:p>
            <a:pPr marL="0" indent="0">
              <a:buNone/>
            </a:pPr>
            <a:r>
              <a:rPr lang="en-US" sz="1100" b="0" dirty="0">
                <a:solidFill>
                  <a:schemeClr val="tx1"/>
                </a:solidFill>
                <a:latin typeface="Arial"/>
                <a:cs typeface="Arial"/>
              </a:rPr>
              <a:t>Strategic Opportunities for Ongoing Captive Finality Solutions</a:t>
            </a:r>
          </a:p>
          <a:p>
            <a:r>
              <a:rPr lang="en-US" sz="1100" dirty="0">
                <a:latin typeface="Arial"/>
                <a:cs typeface="Arial"/>
              </a:rPr>
              <a:t>Laser liabilities from captives (retained risks) – Risk mitigation strategy</a:t>
            </a:r>
          </a:p>
          <a:p>
            <a:r>
              <a:rPr lang="en-US" sz="1100" dirty="0">
                <a:latin typeface="Arial"/>
                <a:cs typeface="Arial"/>
              </a:rPr>
              <a:t>Transfer risk to a counterparty with a different risk tolerance, willing to take on the tail risks</a:t>
            </a:r>
          </a:p>
          <a:p>
            <a:endParaRPr lang="en-US" sz="1100" dirty="0">
              <a:latin typeface="Arial"/>
              <a:ea typeface="MS PGothic" charset="0"/>
              <a:cs typeface="Arial"/>
            </a:endParaRPr>
          </a:p>
          <a:p>
            <a:r>
              <a:rPr lang="en-US" sz="1100" dirty="0">
                <a:latin typeface="Arial"/>
                <a:ea typeface="MS PGothic" charset="0"/>
                <a:cs typeface="Arial"/>
              </a:rPr>
              <a:t>Established in December 2004, AIRROC's membership includes companies with discontinued lines of business, insolvent run-off, brokers, legacy acquirers and managers, and state insurance departments.    An approach of “by the members for the members” to address common business issues and interests is the primary objective of AIRROC.    How we do this: events, highlight what makes AIRROC a</a:t>
            </a:r>
            <a:r>
              <a:rPr lang="en-US" sz="1100" baseline="0" dirty="0">
                <a:latin typeface="Arial"/>
                <a:ea typeface="MS PGothic" charset="0"/>
                <a:cs typeface="Arial"/>
              </a:rPr>
              <a:t> productive business tool.  All panelists are from AIRROC members </a:t>
            </a:r>
            <a:r>
              <a:rPr lang="mr-IN" sz="1100" baseline="0" dirty="0">
                <a:latin typeface="Arial"/>
                <a:ea typeface="MS PGothic" charset="0"/>
                <a:cs typeface="Arial"/>
              </a:rPr>
              <a:t>–</a:t>
            </a:r>
            <a:r>
              <a:rPr lang="en-US" sz="1100" baseline="0" dirty="0">
                <a:latin typeface="Arial"/>
                <a:ea typeface="MS PGothic" charset="0"/>
                <a:cs typeface="Arial"/>
              </a:rPr>
              <a:t> give them opportunity to discuss how AIRROC works for their business</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fld id="{D75D595F-6B0C-6F42-8C49-AB4A4CC25CA5}" type="slidenum">
              <a:rPr lang="en-US" smtClean="0"/>
              <a:t>2</a:t>
            </a:fld>
            <a:endParaRPr lang="en-US"/>
          </a:p>
        </p:txBody>
      </p:sp>
    </p:spTree>
    <p:extLst>
      <p:ext uri="{BB962C8B-B14F-4D97-AF65-F5344CB8AC3E}">
        <p14:creationId xmlns:p14="http://schemas.microsoft.com/office/powerpoint/2010/main" val="44023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plenty of service providers and regulators willing to help captives enter the space</a:t>
            </a:r>
          </a:p>
          <a:p>
            <a:endParaRPr lang="en-US" dirty="0"/>
          </a:p>
          <a:p>
            <a:r>
              <a:rPr lang="en-US" dirty="0"/>
              <a:t>Exiting is a different story</a:t>
            </a:r>
          </a:p>
          <a:p>
            <a:endParaRPr lang="en-US" dirty="0"/>
          </a:p>
          <a:p>
            <a:pPr marL="171450" indent="-171450">
              <a:buFont typeface="Arial" panose="020B0604020202020204" pitchFamily="34" charset="0"/>
              <a:buChar char="•"/>
            </a:pPr>
            <a:r>
              <a:rPr lang="en-US" dirty="0"/>
              <a:t>7000 global captives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2000 dormant</a:t>
            </a:r>
            <a:r>
              <a:rPr lang="en-US" baseline="0" dirty="0"/>
              <a:t> captives worldwide - </a:t>
            </a:r>
            <a:r>
              <a:rPr lang="en-US" sz="1200" dirty="0"/>
              <a:t>– an excellent universe for finality transactions – one where we have had success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 captive space</a:t>
            </a:r>
            <a:r>
              <a:rPr lang="en-US" sz="1200" baseline="0" dirty="0"/>
              <a:t> is not transparent</a:t>
            </a:r>
            <a:endParaRPr lang="en-US" sz="12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75D595F-6B0C-6F42-8C49-AB4A4CC25CA5}" type="slidenum">
              <a:rPr lang="en-US" smtClean="0"/>
              <a:t>3</a:t>
            </a:fld>
            <a:endParaRPr lang="en-US"/>
          </a:p>
        </p:txBody>
      </p:sp>
    </p:spTree>
    <p:extLst>
      <p:ext uri="{BB962C8B-B14F-4D97-AF65-F5344CB8AC3E}">
        <p14:creationId xmlns:p14="http://schemas.microsoft.com/office/powerpoint/2010/main" val="369224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t>
            </a:r>
            <a:r>
              <a:rPr lang="en-US" b="1" baseline="0" dirty="0"/>
              <a:t> lead </a:t>
            </a:r>
            <a:r>
              <a:rPr lang="mr-IN" b="1" baseline="0" dirty="0"/>
              <a:t>–</a:t>
            </a:r>
            <a:r>
              <a:rPr lang="en-US" b="1" baseline="0" dirty="0"/>
              <a:t> others add commentary</a:t>
            </a:r>
          </a:p>
          <a:p>
            <a:endParaRPr lang="en-US" b="1" baseline="0" dirty="0"/>
          </a:p>
          <a:p>
            <a:r>
              <a:rPr lang="en-US" b="1" baseline="0" dirty="0"/>
              <a:t>PANEL give CF ideas for a question that I can ask to transition to next topic</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D75D595F-6B0C-6F42-8C49-AB4A4CC25CA5}" type="slidenum">
              <a:rPr lang="en-US" smtClean="0"/>
              <a:t>4</a:t>
            </a:fld>
            <a:endParaRPr lang="en-US"/>
          </a:p>
        </p:txBody>
      </p:sp>
    </p:spTree>
    <p:extLst>
      <p:ext uri="{BB962C8B-B14F-4D97-AF65-F5344CB8AC3E}">
        <p14:creationId xmlns:p14="http://schemas.microsoft.com/office/powerpoint/2010/main" val="324575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 Lead </a:t>
            </a:r>
            <a:r>
              <a:rPr lang="mr-IN" b="1" dirty="0"/>
              <a:t>–</a:t>
            </a:r>
            <a:r>
              <a:rPr lang="en-US" b="1" dirty="0"/>
              <a:t> all can</a:t>
            </a:r>
            <a:r>
              <a:rPr lang="en-US" b="1" baseline="0" dirty="0"/>
              <a:t> add commentary</a:t>
            </a:r>
          </a:p>
          <a:p>
            <a:endParaRPr lang="en-US" b="1" baseline="0" dirty="0"/>
          </a:p>
          <a:p>
            <a:r>
              <a:rPr lang="en-US" b="1" baseline="0" dirty="0"/>
              <a:t>CF to ask at end for examples of places where each have seen one of these benefit a captive (if possible) or just a company in general.  Transition to next discussion item</a:t>
            </a:r>
            <a:endParaRPr lang="en-US" b="1" dirty="0"/>
          </a:p>
        </p:txBody>
      </p:sp>
      <p:sp>
        <p:nvSpPr>
          <p:cNvPr id="4" name="Slide Number Placeholder 3"/>
          <p:cNvSpPr>
            <a:spLocks noGrp="1"/>
          </p:cNvSpPr>
          <p:nvPr>
            <p:ph type="sldNum" sz="quarter" idx="10"/>
          </p:nvPr>
        </p:nvSpPr>
        <p:spPr/>
        <p:txBody>
          <a:bodyPr/>
          <a:lstStyle/>
          <a:p>
            <a:fld id="{D75D595F-6B0C-6F42-8C49-AB4A4CC25CA5}" type="slidenum">
              <a:rPr lang="en-US" smtClean="0"/>
              <a:t>5</a:t>
            </a:fld>
            <a:endParaRPr lang="en-US"/>
          </a:p>
        </p:txBody>
      </p:sp>
    </p:spTree>
    <p:extLst>
      <p:ext uri="{BB962C8B-B14F-4D97-AF65-F5344CB8AC3E}">
        <p14:creationId xmlns:p14="http://schemas.microsoft.com/office/powerpoint/2010/main" val="371137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MT to lead</a:t>
            </a:r>
          </a:p>
        </p:txBody>
      </p:sp>
      <p:sp>
        <p:nvSpPr>
          <p:cNvPr id="4" name="Slide Number Placeholder 3"/>
          <p:cNvSpPr>
            <a:spLocks noGrp="1"/>
          </p:cNvSpPr>
          <p:nvPr>
            <p:ph type="sldNum" sz="quarter" idx="10"/>
          </p:nvPr>
        </p:nvSpPr>
        <p:spPr/>
        <p:txBody>
          <a:bodyPr/>
          <a:lstStyle/>
          <a:p>
            <a:fld id="{8D7D9894-FE8D-3E45-8C91-543280E6E44F}" type="slidenum">
              <a:rPr lang="en-US" smtClean="0"/>
              <a:t>6</a:t>
            </a:fld>
            <a:endParaRPr lang="en-US"/>
          </a:p>
        </p:txBody>
      </p:sp>
    </p:spTree>
    <p:extLst>
      <p:ext uri="{BB962C8B-B14F-4D97-AF65-F5344CB8AC3E}">
        <p14:creationId xmlns:p14="http://schemas.microsoft.com/office/powerpoint/2010/main" val="389418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MT to lead </a:t>
            </a:r>
            <a:r>
              <a:rPr lang="mr-IN" b="1" dirty="0"/>
              <a:t>–</a:t>
            </a:r>
            <a:r>
              <a:rPr lang="en-US" b="1" dirty="0"/>
              <a:t> If you have a captive and want to get rid of all or part</a:t>
            </a:r>
            <a:r>
              <a:rPr lang="en-US" b="1" baseline="0" dirty="0"/>
              <a:t> of it what do you need to do??  </a:t>
            </a:r>
            <a:endParaRPr lang="en-US" b="1" dirty="0"/>
          </a:p>
        </p:txBody>
      </p:sp>
      <p:sp>
        <p:nvSpPr>
          <p:cNvPr id="4" name="Slide Number Placeholder 3"/>
          <p:cNvSpPr>
            <a:spLocks noGrp="1"/>
          </p:cNvSpPr>
          <p:nvPr>
            <p:ph type="sldNum" sz="quarter" idx="10"/>
          </p:nvPr>
        </p:nvSpPr>
        <p:spPr/>
        <p:txBody>
          <a:bodyPr/>
          <a:lstStyle/>
          <a:p>
            <a:fld id="{8D7D9894-FE8D-3E45-8C91-543280E6E44F}" type="slidenum">
              <a:rPr lang="en-US" smtClean="0"/>
              <a:t>7</a:t>
            </a:fld>
            <a:endParaRPr lang="en-US"/>
          </a:p>
        </p:txBody>
      </p:sp>
    </p:spTree>
    <p:extLst>
      <p:ext uri="{BB962C8B-B14F-4D97-AF65-F5344CB8AC3E}">
        <p14:creationId xmlns:p14="http://schemas.microsoft.com/office/powerpoint/2010/main" val="84861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 to Lead </a:t>
            </a:r>
          </a:p>
        </p:txBody>
      </p:sp>
      <p:sp>
        <p:nvSpPr>
          <p:cNvPr id="4" name="Slide Number Placeholder 3"/>
          <p:cNvSpPr>
            <a:spLocks noGrp="1"/>
          </p:cNvSpPr>
          <p:nvPr>
            <p:ph type="sldNum" sz="quarter" idx="10"/>
          </p:nvPr>
        </p:nvSpPr>
        <p:spPr/>
        <p:txBody>
          <a:bodyPr/>
          <a:lstStyle/>
          <a:p>
            <a:fld id="{8D7D9894-FE8D-3E45-8C91-543280E6E44F}" type="slidenum">
              <a:rPr lang="en-US" smtClean="0"/>
              <a:t>8</a:t>
            </a:fld>
            <a:endParaRPr lang="en-US"/>
          </a:p>
        </p:txBody>
      </p:sp>
    </p:spTree>
    <p:extLst>
      <p:ext uri="{BB962C8B-B14F-4D97-AF65-F5344CB8AC3E}">
        <p14:creationId xmlns:p14="http://schemas.microsoft.com/office/powerpoint/2010/main" val="305591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5"/>
            <a:ext cx="684132" cy="365125"/>
          </a:xfrm>
          <a:prstGeom prst="rect">
            <a:avLst/>
          </a:prstGeom>
        </p:spPr>
        <p:txBody>
          <a:bodyPr/>
          <a:lstStyle/>
          <a:p>
            <a:fld id="{F4E7E337-5860-4DDB-894E-00F8CF68348D}" type="datetimeFigureOut">
              <a:rPr lang="en-US" smtClean="0"/>
              <a:pPr/>
              <a:t>5/15/2019</a:t>
            </a:fld>
            <a:endParaRPr lang="en-US"/>
          </a:p>
        </p:txBody>
      </p:sp>
      <p:sp>
        <p:nvSpPr>
          <p:cNvPr id="5" name="Footer Placeholder 4"/>
          <p:cNvSpPr>
            <a:spLocks noGrp="1"/>
          </p:cNvSpPr>
          <p:nvPr>
            <p:ph type="ftr" sz="quarter" idx="11"/>
          </p:nvPr>
        </p:nvSpPr>
        <p:spPr>
          <a:xfrm>
            <a:off x="609599" y="6041365"/>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7" y="6041365"/>
            <a:ext cx="512638" cy="365125"/>
          </a:xfrm>
          <a:prstGeom prst="rect">
            <a:avLst/>
          </a:prstGeom>
        </p:spPr>
        <p:txBody>
          <a:bodyPr/>
          <a:lstStyle/>
          <a:p>
            <a:fld id="{B9C2B2CB-01D1-4441-837E-09277573D1DE}" type="slidenum">
              <a:rPr lang="en-US" smtClean="0"/>
              <a:pPr/>
              <a:t>‹#›</a:t>
            </a:fld>
            <a:endParaRPr lang="en-US"/>
          </a:p>
        </p:txBody>
      </p:sp>
    </p:spTree>
    <p:extLst>
      <p:ext uri="{BB962C8B-B14F-4D97-AF65-F5344CB8AC3E}">
        <p14:creationId xmlns:p14="http://schemas.microsoft.com/office/powerpoint/2010/main" val="55693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2223435"/>
            <a:ext cx="7886700" cy="33399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02410"/>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628650" y="2283836"/>
            <a:ext cx="7886700" cy="13184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endParaRPr lang="en-US" sz="1000" dirty="0">
              <a:latin typeface="Arial" charset="0"/>
              <a:ea typeface="Arial" charset="0"/>
              <a:cs typeface="Arial" charset="0"/>
            </a:endParaRPr>
          </a:p>
        </p:txBody>
      </p:sp>
      <p:sp>
        <p:nvSpPr>
          <p:cNvPr id="5" name="Title 1"/>
          <p:cNvSpPr txBox="1">
            <a:spLocks/>
          </p:cNvSpPr>
          <p:nvPr/>
        </p:nvSpPr>
        <p:spPr>
          <a:xfrm>
            <a:off x="628650" y="2518611"/>
            <a:ext cx="7886700" cy="705852"/>
          </a:xfrm>
          <a:prstGeom prst="rect">
            <a:avLst/>
          </a:prstGeom>
          <a:ln>
            <a:noFill/>
          </a:ln>
        </p:spPr>
        <p:txBody>
          <a:bodyPr/>
          <a:lstStyle>
            <a:lvl1pPr algn="l" defTabSz="914400" rtl="0" eaLnBrk="1" latinLnBrk="0" hangingPunct="1">
              <a:lnSpc>
                <a:spcPct val="90000"/>
              </a:lnSpc>
              <a:spcBef>
                <a:spcPct val="0"/>
              </a:spcBef>
              <a:buNone/>
              <a:defRPr sz="3600" b="1" i="0" kern="1200">
                <a:solidFill>
                  <a:schemeClr val="accent1">
                    <a:lumMod val="50000"/>
                  </a:schemeClr>
                </a:solidFill>
                <a:latin typeface="Arial Black" charset="0"/>
                <a:ea typeface="Arial Black" charset="0"/>
                <a:cs typeface="Arial Black" charset="0"/>
              </a:defRPr>
            </a:lvl1pPr>
          </a:lstStyle>
          <a:p>
            <a:r>
              <a:rPr lang="en-US" dirty="0">
                <a:solidFill>
                  <a:schemeClr val="tx2"/>
                </a:solidFill>
              </a:rPr>
              <a:t>Exit Strategies for Captives</a:t>
            </a:r>
            <a:endParaRPr lang="en-US" dirty="0"/>
          </a:p>
        </p:txBody>
      </p:sp>
      <p:sp>
        <p:nvSpPr>
          <p:cNvPr id="6" name="TextBox 5"/>
          <p:cNvSpPr txBox="1"/>
          <p:nvPr/>
        </p:nvSpPr>
        <p:spPr>
          <a:xfrm>
            <a:off x="946484" y="3446221"/>
            <a:ext cx="6513095" cy="2308324"/>
          </a:xfrm>
          <a:prstGeom prst="rect">
            <a:avLst/>
          </a:prstGeom>
          <a:noFill/>
        </p:spPr>
        <p:txBody>
          <a:bodyPr wrap="square" rtlCol="0">
            <a:spAutoFit/>
          </a:bodyPr>
          <a:lstStyle/>
          <a:p>
            <a:pPr>
              <a:lnSpc>
                <a:spcPct val="150000"/>
              </a:lnSpc>
            </a:pPr>
            <a:r>
              <a:rPr lang="en-US" sz="2400" b="1" dirty="0"/>
              <a:t>Carolyn Fahey</a:t>
            </a:r>
            <a:r>
              <a:rPr lang="en-US" sz="2400" dirty="0"/>
              <a:t>, AIRROC</a:t>
            </a:r>
          </a:p>
          <a:p>
            <a:pPr>
              <a:lnSpc>
                <a:spcPct val="150000"/>
              </a:lnSpc>
            </a:pPr>
            <a:r>
              <a:rPr lang="en-US" sz="2400" b="1" dirty="0"/>
              <a:t>Thomas F.X. </a:t>
            </a:r>
            <a:r>
              <a:rPr lang="en-US" sz="2400" b="1" dirty="0" err="1"/>
              <a:t>Hodson</a:t>
            </a:r>
            <a:r>
              <a:rPr lang="en-US" sz="2400" dirty="0"/>
              <a:t>, SOBC DARAG</a:t>
            </a:r>
          </a:p>
          <a:p>
            <a:pPr>
              <a:lnSpc>
                <a:spcPct val="150000"/>
              </a:lnSpc>
            </a:pPr>
            <a:r>
              <a:rPr lang="en-US" sz="2400" b="1" dirty="0"/>
              <a:t>Steve McElhiney</a:t>
            </a:r>
            <a:r>
              <a:rPr lang="en-US" sz="2400" dirty="0"/>
              <a:t>, EWI Re</a:t>
            </a:r>
          </a:p>
          <a:p>
            <a:pPr>
              <a:lnSpc>
                <a:spcPct val="150000"/>
              </a:lnSpc>
            </a:pPr>
            <a:r>
              <a:rPr lang="en-US" sz="2400" b="1" dirty="0"/>
              <a:t>Michael </a:t>
            </a:r>
            <a:r>
              <a:rPr lang="en-US" sz="2400" b="1" dirty="0" err="1"/>
              <a:t>Terelmes</a:t>
            </a:r>
            <a:r>
              <a:rPr lang="en-US" sz="2400" dirty="0"/>
              <a:t>, Sirius Global Solutions </a:t>
            </a:r>
          </a:p>
        </p:txBody>
      </p:sp>
    </p:spTree>
    <p:extLst>
      <p:ext uri="{BB962C8B-B14F-4D97-AF65-F5344CB8AC3E}">
        <p14:creationId xmlns:p14="http://schemas.microsoft.com/office/powerpoint/2010/main" val="15328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443" y="3218541"/>
            <a:ext cx="7459954" cy="2524533"/>
          </a:xfrm>
        </p:spPr>
        <p:txBody>
          <a:bodyPr>
            <a:normAutofit/>
          </a:bodyPr>
          <a:lstStyle/>
          <a:p>
            <a:r>
              <a:rPr lang="en-US" sz="2800" dirty="0"/>
              <a:t>Runoff</a:t>
            </a:r>
            <a:r>
              <a:rPr lang="en-US" dirty="0"/>
              <a:t>…yesterday’s underwriting</a:t>
            </a:r>
            <a:endParaRPr lang="en-US" sz="2800" dirty="0"/>
          </a:p>
          <a:p>
            <a:r>
              <a:rPr lang="en-US" sz="2800" dirty="0"/>
              <a:t>Non-core, discontinued, no-premium, etc.</a:t>
            </a:r>
          </a:p>
          <a:p>
            <a:r>
              <a:rPr lang="en-US" sz="2800" dirty="0"/>
              <a:t>Strategic opportunities for finality</a:t>
            </a:r>
          </a:p>
          <a:p>
            <a:r>
              <a:rPr lang="en-US" dirty="0"/>
              <a:t>Ability to release trapped capital</a:t>
            </a:r>
          </a:p>
          <a:p>
            <a:r>
              <a:rPr lang="en-US" sz="2800" dirty="0"/>
              <a:t>AIRROC’s role</a:t>
            </a:r>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itle 1"/>
          <p:cNvSpPr txBox="1">
            <a:spLocks/>
          </p:cNvSpPr>
          <p:nvPr/>
        </p:nvSpPr>
        <p:spPr>
          <a:xfrm>
            <a:off x="468013" y="1894129"/>
            <a:ext cx="7671508"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Arial Black"/>
                <a:ea typeface="+mn-ea"/>
                <a:cs typeface="Arial Black"/>
              </a:rPr>
              <a:t>Runoff</a:t>
            </a:r>
            <a:r>
              <a:rPr kumimoji="0" lang="en-US" sz="4000" b="0" i="0" u="none" strike="noStrike" kern="1200" cap="none" spc="0" normalizeH="0" noProof="0" dirty="0">
                <a:ln>
                  <a:noFill/>
                </a:ln>
                <a:solidFill>
                  <a:schemeClr val="tx2"/>
                </a:solidFill>
                <a:effectLst/>
                <a:uLnTx/>
                <a:uFillTx/>
                <a:latin typeface="Arial Black"/>
                <a:ea typeface="+mn-ea"/>
                <a:cs typeface="Arial Black"/>
              </a:rPr>
              <a:t> and Legacy</a:t>
            </a:r>
            <a:endParaRPr kumimoji="0" lang="en-US" sz="4000" b="0" i="0" u="none" strike="noStrike" kern="1200" cap="none" spc="0" normalizeH="0" baseline="0" noProof="0" dirty="0">
              <a:ln>
                <a:noFill/>
              </a:ln>
              <a:solidFill>
                <a:schemeClr val="tx2"/>
              </a:solidFill>
              <a:effectLst/>
              <a:uLnTx/>
              <a:uFillTx/>
              <a:latin typeface="Arial Black"/>
              <a:ea typeface="+mn-ea"/>
              <a:cs typeface="Arial Black"/>
            </a:endParaRPr>
          </a:p>
        </p:txBody>
      </p:sp>
    </p:spTree>
    <p:extLst>
      <p:ext uri="{BB962C8B-B14F-4D97-AF65-F5344CB8AC3E}">
        <p14:creationId xmlns:p14="http://schemas.microsoft.com/office/powerpoint/2010/main" val="187785649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26" y="3490119"/>
            <a:ext cx="7716779" cy="2289132"/>
          </a:xfrm>
        </p:spPr>
        <p:txBody>
          <a:bodyPr>
            <a:normAutofit/>
          </a:bodyPr>
          <a:lstStyle/>
          <a:p>
            <a:r>
              <a:rPr lang="en-US" dirty="0"/>
              <a:t>Regulated industry</a:t>
            </a:r>
            <a:endParaRPr lang="en-US" sz="2800" dirty="0"/>
          </a:p>
          <a:p>
            <a:r>
              <a:rPr lang="en-US" dirty="0"/>
              <a:t>A</a:t>
            </a:r>
            <a:r>
              <a:rPr lang="en-US" sz="2800" dirty="0"/>
              <a:t>ctive captives</a:t>
            </a:r>
          </a:p>
          <a:p>
            <a:r>
              <a:rPr lang="en-US" sz="2800" dirty="0"/>
              <a:t>Dormant captives</a:t>
            </a:r>
          </a:p>
          <a:p>
            <a:r>
              <a:rPr lang="en-US" sz="2800" dirty="0"/>
              <a:t>Captives and RRGs with legacy </a:t>
            </a:r>
            <a:r>
              <a:rPr lang="en-US" dirty="0"/>
              <a:t>l</a:t>
            </a:r>
            <a:r>
              <a:rPr lang="en-US" sz="2800" dirty="0"/>
              <a:t>iabilities</a:t>
            </a:r>
          </a:p>
          <a:p>
            <a:endParaRPr lang="en-US" sz="2400" dirty="0"/>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itle 1"/>
          <p:cNvSpPr txBox="1">
            <a:spLocks/>
          </p:cNvSpPr>
          <p:nvPr/>
        </p:nvSpPr>
        <p:spPr>
          <a:xfrm>
            <a:off x="468012" y="2145388"/>
            <a:ext cx="6855945"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Black"/>
                <a:cs typeface="Arial Black"/>
              </a:rPr>
              <a:t>Easy </a:t>
            </a:r>
            <a:r>
              <a:rPr lang="en-US" sz="3600" dirty="0">
                <a:solidFill>
                  <a:schemeClr val="tx2"/>
                </a:solidFill>
                <a:latin typeface="Arial Black"/>
                <a:cs typeface="Arial Black"/>
              </a:rPr>
              <a:t>In…Not So Easy Out</a:t>
            </a:r>
            <a:endParaRPr kumimoji="0" lang="en-US" sz="3600" b="0" i="0" u="none" strike="noStrike" kern="1200" cap="none" spc="0" normalizeH="0" baseline="0" noProof="0" dirty="0">
              <a:ln>
                <a:noFill/>
              </a:ln>
              <a:solidFill>
                <a:schemeClr val="tx2"/>
              </a:solidFill>
              <a:effectLst/>
              <a:uLnTx/>
              <a:uFillTx/>
              <a:latin typeface="Arial Black"/>
              <a:cs typeface="Arial Black"/>
            </a:endParaRPr>
          </a:p>
        </p:txBody>
      </p:sp>
    </p:spTree>
    <p:extLst>
      <p:ext uri="{BB962C8B-B14F-4D97-AF65-F5344CB8AC3E}">
        <p14:creationId xmlns:p14="http://schemas.microsoft.com/office/powerpoint/2010/main" val="137006127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27" y="3037130"/>
            <a:ext cx="7087192" cy="3135070"/>
          </a:xfrm>
        </p:spPr>
        <p:txBody>
          <a:bodyPr>
            <a:normAutofit/>
          </a:bodyPr>
          <a:lstStyle/>
          <a:p>
            <a:pPr lvl="0"/>
            <a:r>
              <a:rPr lang="en-US" dirty="0"/>
              <a:t>Result of M&amp;A</a:t>
            </a:r>
          </a:p>
          <a:p>
            <a:pPr lvl="0"/>
            <a:r>
              <a:rPr lang="en-US" dirty="0"/>
              <a:t>Change of purpose </a:t>
            </a:r>
          </a:p>
          <a:p>
            <a:pPr lvl="0"/>
            <a:r>
              <a:rPr lang="en-US" dirty="0"/>
              <a:t>Parent company changes</a:t>
            </a:r>
          </a:p>
          <a:p>
            <a:pPr lvl="0"/>
            <a:r>
              <a:rPr lang="en-US" dirty="0"/>
              <a:t>Unaware of “finality solutions”</a:t>
            </a:r>
          </a:p>
          <a:p>
            <a:pPr lvl="0"/>
            <a:r>
              <a:rPr lang="en-US" dirty="0"/>
              <a:t>Non insurance people in the process</a:t>
            </a:r>
          </a:p>
          <a:p>
            <a:endParaRPr lang="en-US" dirty="0"/>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itle 1"/>
          <p:cNvSpPr txBox="1">
            <a:spLocks/>
          </p:cNvSpPr>
          <p:nvPr/>
        </p:nvSpPr>
        <p:spPr>
          <a:xfrm>
            <a:off x="468012" y="1894130"/>
            <a:ext cx="7446795"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Black"/>
                <a:ea typeface="+mn-ea"/>
                <a:cs typeface="Arial Black"/>
              </a:rPr>
              <a:t>Reasons for Exit</a:t>
            </a:r>
          </a:p>
        </p:txBody>
      </p:sp>
    </p:spTree>
    <p:extLst>
      <p:ext uri="{BB962C8B-B14F-4D97-AF65-F5344CB8AC3E}">
        <p14:creationId xmlns:p14="http://schemas.microsoft.com/office/powerpoint/2010/main" val="279728635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569" y="3037130"/>
            <a:ext cx="6679532" cy="3135070"/>
          </a:xfrm>
        </p:spPr>
        <p:txBody>
          <a:bodyPr>
            <a:normAutofit/>
          </a:bodyPr>
          <a:lstStyle/>
          <a:p>
            <a:r>
              <a:rPr lang="en-US" dirty="0"/>
              <a:t>Adverse Development Covers</a:t>
            </a:r>
          </a:p>
          <a:p>
            <a:r>
              <a:rPr lang="en-US" dirty="0"/>
              <a:t>Loss Portfolio Transfers</a:t>
            </a:r>
          </a:p>
          <a:p>
            <a:r>
              <a:rPr lang="en-US" dirty="0"/>
              <a:t>Assumption Agreements</a:t>
            </a:r>
          </a:p>
          <a:p>
            <a:r>
              <a:rPr lang="en-US" dirty="0"/>
              <a:t>Commutations</a:t>
            </a:r>
          </a:p>
          <a:p>
            <a:r>
              <a:rPr lang="en-US" dirty="0" err="1"/>
              <a:t>Novations</a:t>
            </a:r>
            <a:endParaRPr lang="en-US" dirty="0"/>
          </a:p>
          <a:p>
            <a:r>
              <a:rPr lang="en-US" dirty="0"/>
              <a:t>Sales</a:t>
            </a:r>
          </a:p>
          <a:p>
            <a:endParaRPr lang="en-US" sz="2400" dirty="0"/>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itle 1"/>
          <p:cNvSpPr txBox="1">
            <a:spLocks/>
          </p:cNvSpPr>
          <p:nvPr/>
        </p:nvSpPr>
        <p:spPr>
          <a:xfrm>
            <a:off x="273691" y="1894130"/>
            <a:ext cx="8287347"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Black"/>
                <a:ea typeface="+mn-ea"/>
                <a:cs typeface="Arial Black"/>
              </a:rPr>
              <a:t>Solutions for Captives and RRGs</a:t>
            </a:r>
          </a:p>
        </p:txBody>
      </p:sp>
    </p:spTree>
    <p:extLst>
      <p:ext uri="{BB962C8B-B14F-4D97-AF65-F5344CB8AC3E}">
        <p14:creationId xmlns:p14="http://schemas.microsoft.com/office/powerpoint/2010/main" val="308268970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26" y="2971800"/>
            <a:ext cx="7828548" cy="2994285"/>
          </a:xfrm>
        </p:spPr>
        <p:txBody>
          <a:bodyPr vert="horz" lIns="91440" tIns="45720" rIns="91440" bIns="45720" rtlCol="0">
            <a:normAutofit lnSpcReduction="10000"/>
          </a:bodyPr>
          <a:lstStyle/>
          <a:p>
            <a:r>
              <a:rPr lang="en-US" dirty="0"/>
              <a:t>Actuarial</a:t>
            </a:r>
          </a:p>
          <a:p>
            <a:endParaRPr lang="en-US" dirty="0"/>
          </a:p>
          <a:p>
            <a:pPr lvl="1"/>
            <a:r>
              <a:rPr lang="en-US" sz="2800" dirty="0"/>
              <a:t>Develop expected ultimate losses and required reserves</a:t>
            </a:r>
          </a:p>
          <a:p>
            <a:pPr lvl="1"/>
            <a:r>
              <a:rPr lang="en-US" sz="2800" dirty="0"/>
              <a:t>Project a payment pattern</a:t>
            </a:r>
          </a:p>
          <a:p>
            <a:pPr lvl="1"/>
            <a:r>
              <a:rPr lang="en-US" sz="2800" dirty="0"/>
              <a:t>Project range of possible outcomes</a:t>
            </a:r>
          </a:p>
          <a:p>
            <a:pPr lvl="1"/>
            <a:r>
              <a:rPr lang="en-US" sz="2800" dirty="0"/>
              <a:t>Calculate the fair </a:t>
            </a:r>
            <a:r>
              <a:rPr lang="en-US" sz="2800"/>
              <a:t>value of </a:t>
            </a:r>
            <a:r>
              <a:rPr lang="en-US" sz="2800" dirty="0"/>
              <a:t>the reserves</a:t>
            </a:r>
          </a:p>
          <a:p>
            <a:endParaRPr lang="en-US" dirty="0"/>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latin typeface="Trebuchet MS" panose="020B0603020202020204"/>
            </a:endParaRPr>
          </a:p>
        </p:txBody>
      </p:sp>
      <p:sp>
        <p:nvSpPr>
          <p:cNvPr id="6" name="Title 1"/>
          <p:cNvSpPr txBox="1">
            <a:spLocks/>
          </p:cNvSpPr>
          <p:nvPr/>
        </p:nvSpPr>
        <p:spPr>
          <a:xfrm>
            <a:off x="407177" y="1743313"/>
            <a:ext cx="7913797" cy="1143000"/>
          </a:xfrm>
          <a:prstGeom prst="rect">
            <a:avLst/>
          </a:prstGeom>
        </p:spPr>
        <p:txBody>
          <a:bodyPr vert="horz" lIns="91440" tIns="45720" rIns="91440" bIns="45720" rtlCol="0" anchor="ctr">
            <a:normAutofit/>
          </a:bodyPr>
          <a:lstStyle/>
          <a:p>
            <a:pPr>
              <a:spcBef>
                <a:spcPct val="0"/>
              </a:spcBef>
              <a:defRPr/>
            </a:pPr>
            <a:r>
              <a:rPr lang="en-US" sz="3600" dirty="0">
                <a:solidFill>
                  <a:schemeClr val="tx2"/>
                </a:solidFill>
                <a:latin typeface="Arial Black"/>
                <a:cs typeface="Arial Black"/>
              </a:rPr>
              <a:t>Underwriting the Transaction</a:t>
            </a:r>
          </a:p>
        </p:txBody>
      </p:sp>
    </p:spTree>
    <p:extLst>
      <p:ext uri="{BB962C8B-B14F-4D97-AF65-F5344CB8AC3E}">
        <p14:creationId xmlns:p14="http://schemas.microsoft.com/office/powerpoint/2010/main" val="143932322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116" y="3083994"/>
            <a:ext cx="7270484" cy="2972032"/>
          </a:xfrm>
        </p:spPr>
        <p:txBody>
          <a:bodyPr>
            <a:normAutofit lnSpcReduction="10000"/>
          </a:bodyPr>
          <a:lstStyle/>
          <a:p>
            <a:r>
              <a:rPr lang="en-US" dirty="0"/>
              <a:t>Claims &amp; Financial</a:t>
            </a:r>
          </a:p>
          <a:p>
            <a:pPr marL="685800" lvl="2">
              <a:spcBef>
                <a:spcPts val="1000"/>
              </a:spcBef>
            </a:pPr>
            <a:endParaRPr lang="en-US" sz="2400" dirty="0"/>
          </a:p>
          <a:p>
            <a:pPr marL="685800" lvl="2">
              <a:spcBef>
                <a:spcPts val="1000"/>
              </a:spcBef>
            </a:pPr>
            <a:r>
              <a:rPr lang="en-US" sz="2800" dirty="0"/>
              <a:t>Ground up claim review</a:t>
            </a:r>
          </a:p>
          <a:p>
            <a:pPr marL="685800" lvl="2">
              <a:spcBef>
                <a:spcPts val="1000"/>
              </a:spcBef>
            </a:pPr>
            <a:r>
              <a:rPr lang="en-US" sz="2800" dirty="0"/>
              <a:t>Reinsurance asset analysis</a:t>
            </a:r>
          </a:p>
          <a:p>
            <a:pPr marL="685800" lvl="2">
              <a:spcBef>
                <a:spcPts val="1000"/>
              </a:spcBef>
            </a:pPr>
            <a:r>
              <a:rPr lang="en-US" sz="2800" dirty="0"/>
              <a:t>Runoff administration analysis</a:t>
            </a:r>
          </a:p>
          <a:p>
            <a:pPr marL="685800" lvl="2">
              <a:spcBef>
                <a:spcPts val="1000"/>
              </a:spcBef>
            </a:pPr>
            <a:r>
              <a:rPr lang="en-US" sz="2800" dirty="0"/>
              <a:t>Cash flow modeling</a:t>
            </a:r>
          </a:p>
          <a:p>
            <a:endParaRPr lang="en-US" sz="2400" dirty="0"/>
          </a:p>
        </p:txBody>
      </p:sp>
      <p:sp>
        <p:nvSpPr>
          <p:cNvPr id="4" name="Title 1"/>
          <p:cNvSpPr txBox="1">
            <a:spLocks/>
          </p:cNvSpPr>
          <p:nvPr/>
        </p:nvSpPr>
        <p:spPr>
          <a:xfrm>
            <a:off x="1485900" y="381000"/>
            <a:ext cx="6172200" cy="1143000"/>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latin typeface="Trebuchet MS" panose="020B0603020202020204"/>
            </a:endParaRPr>
          </a:p>
        </p:txBody>
      </p:sp>
      <p:sp>
        <p:nvSpPr>
          <p:cNvPr id="6" name="Title 1"/>
          <p:cNvSpPr txBox="1">
            <a:spLocks/>
          </p:cNvSpPr>
          <p:nvPr/>
        </p:nvSpPr>
        <p:spPr>
          <a:xfrm>
            <a:off x="443506" y="1780459"/>
            <a:ext cx="8281748" cy="1143000"/>
          </a:xfrm>
          <a:prstGeom prst="rect">
            <a:avLst/>
          </a:prstGeom>
        </p:spPr>
        <p:txBody>
          <a:bodyPr vert="horz" lIns="91440" tIns="45720" rIns="91440" bIns="45720" rtlCol="0" anchor="ctr">
            <a:noAutofit/>
          </a:bodyPr>
          <a:lstStyle/>
          <a:p>
            <a:pPr>
              <a:spcBef>
                <a:spcPct val="0"/>
              </a:spcBef>
              <a:defRPr/>
            </a:pPr>
            <a:r>
              <a:rPr lang="en-US" sz="3600" dirty="0">
                <a:solidFill>
                  <a:schemeClr val="tx2"/>
                </a:solidFill>
                <a:latin typeface="Arial Black"/>
                <a:cs typeface="Arial Black"/>
              </a:rPr>
              <a:t>Underwriting the Transaction</a:t>
            </a:r>
          </a:p>
        </p:txBody>
      </p:sp>
    </p:spTree>
    <p:extLst>
      <p:ext uri="{BB962C8B-B14F-4D97-AF65-F5344CB8AC3E}">
        <p14:creationId xmlns:p14="http://schemas.microsoft.com/office/powerpoint/2010/main" val="25696338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25" y="3429001"/>
            <a:ext cx="5943835" cy="2265946"/>
          </a:xfrm>
        </p:spPr>
        <p:txBody>
          <a:bodyPr>
            <a:normAutofit/>
          </a:bodyPr>
          <a:lstStyle/>
          <a:p>
            <a:r>
              <a:rPr lang="en-US" dirty="0"/>
              <a:t>Legal and Regulatory</a:t>
            </a:r>
          </a:p>
          <a:p>
            <a:pPr lvl="1"/>
            <a:endParaRPr lang="en-US" dirty="0"/>
          </a:p>
          <a:p>
            <a:pPr lvl="1"/>
            <a:r>
              <a:rPr lang="en-US" sz="2800" dirty="0"/>
              <a:t>Definitive documents</a:t>
            </a:r>
          </a:p>
          <a:p>
            <a:pPr lvl="1"/>
            <a:r>
              <a:rPr lang="en-US" sz="2800" dirty="0"/>
              <a:t>Regulatory filings</a:t>
            </a:r>
          </a:p>
          <a:p>
            <a:endParaRPr lang="en-US" dirty="0"/>
          </a:p>
        </p:txBody>
      </p:sp>
      <p:sp>
        <p:nvSpPr>
          <p:cNvPr id="4" name="Title 1"/>
          <p:cNvSpPr txBox="1">
            <a:spLocks/>
          </p:cNvSpPr>
          <p:nvPr/>
        </p:nvSpPr>
        <p:spPr>
          <a:xfrm>
            <a:off x="427673" y="2286001"/>
            <a:ext cx="766000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itle 1"/>
          <p:cNvSpPr txBox="1">
            <a:spLocks/>
          </p:cNvSpPr>
          <p:nvPr/>
        </p:nvSpPr>
        <p:spPr>
          <a:xfrm>
            <a:off x="734160" y="2255442"/>
            <a:ext cx="6923939"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Black"/>
                <a:ea typeface="+mn-ea"/>
                <a:cs typeface="Arial Black"/>
              </a:rPr>
              <a:t>Closing the Transaction</a:t>
            </a:r>
          </a:p>
        </p:txBody>
      </p:sp>
    </p:spTree>
    <p:extLst>
      <p:ext uri="{BB962C8B-B14F-4D97-AF65-F5344CB8AC3E}">
        <p14:creationId xmlns:p14="http://schemas.microsoft.com/office/powerpoint/2010/main" val="305001187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81" y="1930400"/>
            <a:ext cx="6347713" cy="1320800"/>
          </a:xfrm>
        </p:spPr>
        <p:txBody>
          <a:bodyPr vert="horz" lIns="91440" tIns="45720" rIns="91440" bIns="45720" rtlCol="0" anchor="ctr">
            <a:normAutofit/>
          </a:bodyPr>
          <a:lstStyle/>
          <a:p>
            <a:pPr>
              <a:lnSpc>
                <a:spcPct val="100000"/>
              </a:lnSpc>
            </a:pPr>
            <a:r>
              <a:rPr lang="en-US" sz="3600" dirty="0">
                <a:solidFill>
                  <a:schemeClr val="tx2"/>
                </a:solidFill>
                <a:latin typeface="Arial Black"/>
                <a:ea typeface="+mn-ea"/>
                <a:cs typeface="Arial Black"/>
              </a:rPr>
              <a:t>Contact Information</a:t>
            </a:r>
          </a:p>
        </p:txBody>
      </p:sp>
      <p:pic>
        <p:nvPicPr>
          <p:cNvPr id="7" name="Picture 6" descr="AIRR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99" y="3474403"/>
            <a:ext cx="877334" cy="558304"/>
          </a:xfrm>
          <a:prstGeom prst="rect">
            <a:avLst/>
          </a:prstGeom>
        </p:spPr>
      </p:pic>
      <p:sp>
        <p:nvSpPr>
          <p:cNvPr id="8" name="TextBox 7"/>
          <p:cNvSpPr txBox="1"/>
          <p:nvPr/>
        </p:nvSpPr>
        <p:spPr>
          <a:xfrm>
            <a:off x="239324" y="4027256"/>
            <a:ext cx="2716177" cy="621004"/>
          </a:xfrm>
          <a:prstGeom prst="rect">
            <a:avLst/>
          </a:prstGeom>
          <a:noFill/>
        </p:spPr>
        <p:txBody>
          <a:bodyPr wrap="square" rtlCol="0">
            <a:spAutoFit/>
          </a:bodyPr>
          <a:lstStyle/>
          <a:p>
            <a:r>
              <a:rPr lang="en-US" dirty="0"/>
              <a:t>Carolyn Fahey</a:t>
            </a:r>
            <a:br>
              <a:rPr lang="en-US" dirty="0"/>
            </a:br>
            <a:r>
              <a:rPr lang="en-US" sz="1600" dirty="0" err="1"/>
              <a:t>carolyn@airroc.org</a:t>
            </a:r>
            <a:endParaRPr lang="en-US" sz="16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04199" y="4966125"/>
            <a:ext cx="975863" cy="574926"/>
          </a:xfrm>
          <a:prstGeom prst="rect">
            <a:avLst/>
          </a:prstGeom>
        </p:spPr>
      </p:pic>
      <p:sp>
        <p:nvSpPr>
          <p:cNvPr id="10" name="TextBox 9"/>
          <p:cNvSpPr txBox="1"/>
          <p:nvPr/>
        </p:nvSpPr>
        <p:spPr>
          <a:xfrm>
            <a:off x="304199" y="5541051"/>
            <a:ext cx="3657672" cy="615553"/>
          </a:xfrm>
          <a:prstGeom prst="rect">
            <a:avLst/>
          </a:prstGeom>
          <a:noFill/>
        </p:spPr>
        <p:txBody>
          <a:bodyPr wrap="square" rtlCol="0">
            <a:spAutoFit/>
          </a:bodyPr>
          <a:lstStyle/>
          <a:p>
            <a:r>
              <a:rPr lang="en-US" dirty="0"/>
              <a:t>Michael </a:t>
            </a:r>
            <a:r>
              <a:rPr lang="en-US" dirty="0" err="1"/>
              <a:t>Terelmes</a:t>
            </a:r>
            <a:endParaRPr lang="en-US" dirty="0"/>
          </a:p>
          <a:p>
            <a:r>
              <a:rPr lang="en-US" sz="1600" dirty="0" err="1"/>
              <a:t>Michael.Terelmes@siriusgroup.com</a:t>
            </a:r>
            <a:endParaRPr lang="en-US" sz="1600" dirty="0"/>
          </a:p>
        </p:txBody>
      </p:sp>
      <p:sp>
        <p:nvSpPr>
          <p:cNvPr id="11" name="TextBox 10"/>
          <p:cNvSpPr txBox="1"/>
          <p:nvPr/>
        </p:nvSpPr>
        <p:spPr>
          <a:xfrm>
            <a:off x="5233163" y="4032707"/>
            <a:ext cx="2890172" cy="615553"/>
          </a:xfrm>
          <a:prstGeom prst="rect">
            <a:avLst/>
          </a:prstGeom>
          <a:noFill/>
        </p:spPr>
        <p:txBody>
          <a:bodyPr wrap="square" rtlCol="0">
            <a:spAutoFit/>
          </a:bodyPr>
          <a:lstStyle/>
          <a:p>
            <a:r>
              <a:rPr lang="en-US" dirty="0"/>
              <a:t>Steve </a:t>
            </a:r>
            <a:r>
              <a:rPr lang="en-US" dirty="0" err="1"/>
              <a:t>McElhiney</a:t>
            </a:r>
            <a:br>
              <a:rPr lang="en-US" dirty="0"/>
            </a:br>
            <a:r>
              <a:rPr lang="en-US" sz="1600" dirty="0" err="1"/>
              <a:t>smcelhiney@ewiretx.com</a:t>
            </a:r>
            <a:endParaRPr lang="en-US" sz="1600" dirty="0"/>
          </a:p>
        </p:txBody>
      </p:sp>
      <p:sp>
        <p:nvSpPr>
          <p:cNvPr id="12" name="TextBox 11"/>
          <p:cNvSpPr txBox="1"/>
          <p:nvPr/>
        </p:nvSpPr>
        <p:spPr>
          <a:xfrm>
            <a:off x="5111270" y="5541051"/>
            <a:ext cx="3407447" cy="615553"/>
          </a:xfrm>
          <a:prstGeom prst="rect">
            <a:avLst/>
          </a:prstGeom>
          <a:noFill/>
        </p:spPr>
        <p:txBody>
          <a:bodyPr wrap="square" rtlCol="0">
            <a:spAutoFit/>
          </a:bodyPr>
          <a:lstStyle/>
          <a:p>
            <a:r>
              <a:rPr lang="en-US" dirty="0"/>
              <a:t>Thomas </a:t>
            </a:r>
            <a:r>
              <a:rPr lang="en-US" dirty="0" err="1"/>
              <a:t>Hodson</a:t>
            </a:r>
            <a:endParaRPr lang="en-US" dirty="0"/>
          </a:p>
          <a:p>
            <a:r>
              <a:rPr lang="en-US" sz="1600" dirty="0" err="1"/>
              <a:t>Thomas.Hodson@sobcdarag.com</a:t>
            </a:r>
            <a:endParaRPr lang="en-US" sz="1600" dirty="0"/>
          </a:p>
        </p:txBody>
      </p:sp>
      <p:sp>
        <p:nvSpPr>
          <p:cNvPr id="4" name="TextBox 3"/>
          <p:cNvSpPr txBox="1"/>
          <p:nvPr/>
        </p:nvSpPr>
        <p:spPr>
          <a:xfrm>
            <a:off x="5364334" y="3656870"/>
            <a:ext cx="184666" cy="369332"/>
          </a:xfrm>
          <a:prstGeom prst="rect">
            <a:avLst/>
          </a:prstGeom>
          <a:noFill/>
        </p:spPr>
        <p:txBody>
          <a:bodyPr wrap="none" rtlCol="0">
            <a:spAutoFit/>
          </a:bodyPr>
          <a:lstStyle/>
          <a:p>
            <a:endParaRPr lang="en-US" dirty="0"/>
          </a:p>
        </p:txBody>
      </p:sp>
      <p:pic>
        <p:nvPicPr>
          <p:cNvPr id="5" name="Picture 4" descr="reinsurance 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334" y="3420569"/>
            <a:ext cx="1226134" cy="645764"/>
          </a:xfrm>
          <a:prstGeom prst="rect">
            <a:avLst/>
          </a:prstGeom>
        </p:spPr>
      </p:pic>
      <p:pic>
        <p:nvPicPr>
          <p:cNvPr id="24" name="Picture 23">
            <a:extLst>
              <a:ext uri="{FF2B5EF4-FFF2-40B4-BE49-F238E27FC236}">
                <a16:creationId xmlns:a16="http://schemas.microsoft.com/office/drawing/2014/main" id="{89BFF84F-BF60-40F4-BDAC-84026F9494C5}"/>
              </a:ext>
            </a:extLst>
          </p:cNvPr>
          <p:cNvPicPr>
            <a:picLocks noChangeAspect="1"/>
          </p:cNvPicPr>
          <p:nvPr/>
        </p:nvPicPr>
        <p:blipFill>
          <a:blip r:embed="rId5"/>
          <a:stretch>
            <a:fillRect/>
          </a:stretch>
        </p:blipFill>
        <p:spPr>
          <a:xfrm>
            <a:off x="5320431" y="4847841"/>
            <a:ext cx="1581831" cy="693210"/>
          </a:xfrm>
          <a:prstGeom prst="rect">
            <a:avLst/>
          </a:prstGeom>
        </p:spPr>
      </p:pic>
    </p:spTree>
    <p:extLst>
      <p:ext uri="{BB962C8B-B14F-4D97-AF65-F5344CB8AC3E}">
        <p14:creationId xmlns:p14="http://schemas.microsoft.com/office/powerpoint/2010/main" val="202632153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IA_REV-standard" id="{2AC94FE6-2517-0246-AFE7-5F45BCAA557B}" vid="{E257C8C1-C88A-5D4D-913A-557BC3CF74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CCIA_REV-standard</Template>
  <TotalTime>65</TotalTime>
  <Words>654</Words>
  <Application>Microsoft Office PowerPoint</Application>
  <PresentationFormat>On-screen Show (4:3)</PresentationFormat>
  <Paragraphs>98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Rockwell</vt:lpstr>
      <vt:lpstr>Trebuchet MS</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DiCenso</dc:creator>
  <cp:lastModifiedBy>Dawne Ware</cp:lastModifiedBy>
  <cp:revision>14</cp:revision>
  <dcterms:created xsi:type="dcterms:W3CDTF">2019-04-01T15:09:27Z</dcterms:created>
  <dcterms:modified xsi:type="dcterms:W3CDTF">2019-05-15T12:43:04Z</dcterms:modified>
</cp:coreProperties>
</file>