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6168" userDrawn="1">
          <p15:clr>
            <a:srgbClr val="A4A3A4"/>
          </p15:clr>
        </p15:guide>
        <p15:guide id="4" orient="horz" pos="1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F1D"/>
    <a:srgbClr val="4E9236"/>
    <a:srgbClr val="919E1A"/>
    <a:srgbClr val="83BE26"/>
    <a:srgbClr val="B7C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858" y="120"/>
      </p:cViewPr>
      <p:guideLst>
        <p:guide orient="horz" pos="1320"/>
        <p:guide pos="192"/>
        <p:guide pos="6168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455062920915631E-2"/>
          <c:y val="2.4820157681289142E-2"/>
          <c:w val="0.95908987415816871"/>
          <c:h val="0.9317445663764548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rgbClr val="4E923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E9236"/>
              </a:solidFill>
              <a:ln w="9525">
                <a:solidFill>
                  <a:srgbClr val="4E9236"/>
                </a:solidFill>
              </a:ln>
              <a:effectLst/>
            </c:spPr>
          </c:marker>
          <c:xVal>
            <c:numRef>
              <c:f>Sheet1!$A$2:$A$9</c:f>
              <c:numCache>
                <c:formatCode>General</c:formatCode>
                <c:ptCount val="8"/>
                <c:pt idx="0">
                  <c:v>0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24</c:v>
                </c:pt>
                <c:pt idx="6">
                  <c:v>30</c:v>
                </c:pt>
                <c:pt idx="7">
                  <c:v>35</c:v>
                </c:pt>
              </c:numCache>
            </c:numRef>
          </c:xVal>
          <c:yVal>
            <c:numRef>
              <c:f>Sheet1!$B$2:$B$9</c:f>
              <c:numCache>
                <c:formatCode>0%</c:formatCode>
                <c:ptCount val="8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B17-4C7B-A969-2D813012D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6856048"/>
        <c:axId val="1256858016"/>
      </c:scatterChart>
      <c:valAx>
        <c:axId val="1256856048"/>
        <c:scaling>
          <c:orientation val="minMax"/>
          <c:max val="26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1256858016"/>
        <c:crosses val="autoZero"/>
        <c:crossBetween val="midCat"/>
        <c:majorUnit val="1"/>
      </c:valAx>
      <c:valAx>
        <c:axId val="1256858016"/>
        <c:scaling>
          <c:orientation val="minMax"/>
          <c:max val="1.5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256856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0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1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6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9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  <a:prstGeom prst="rect">
            <a:avLst/>
          </a:prstGeo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FED7ECE2-6BE3-4653-BCD2-CC8F70AAF57F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/>
          <a:lstStyle/>
          <a:p>
            <a:fld id="{ECFF42D6-2A95-4F7A-BC7A-368C0D4F6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/>
          <a:stretch/>
        </p:blipFill>
        <p:spPr>
          <a:xfrm>
            <a:off x="0" y="0"/>
            <a:ext cx="1005839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53815" y="2520719"/>
            <a:ext cx="5150769" cy="2730962"/>
            <a:chOff x="2453816" y="1947208"/>
            <a:chExt cx="5150769" cy="2730962"/>
          </a:xfrm>
        </p:grpSpPr>
        <p:sp>
          <p:nvSpPr>
            <p:cNvPr id="5" name="TextBox 4"/>
            <p:cNvSpPr txBox="1"/>
            <p:nvPr/>
          </p:nvSpPr>
          <p:spPr>
            <a:xfrm>
              <a:off x="2453816" y="1947208"/>
              <a:ext cx="5150769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600" dirty="0" smtClean="0">
                  <a:solidFill>
                    <a:srgbClr val="2A4F1D"/>
                  </a:solidFill>
                  <a:latin typeface="Arial Black" panose="020B0A04020102020204" pitchFamily="34" charset="0"/>
                </a:rPr>
                <a:t>MSL</a:t>
              </a:r>
              <a:endParaRPr lang="en-US" sz="16600" dirty="0">
                <a:solidFill>
                  <a:srgbClr val="2A4F1D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968" y="3970284"/>
              <a:ext cx="5030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spc="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Medical Stop Loss</a:t>
              </a:r>
              <a:endParaRPr lang="en-US" sz="4000" spc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8939" y="5678215"/>
            <a:ext cx="8220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Captives in Financing / Mitigating Risk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6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457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SPEC MSL CLAIM PAYOUT</a:t>
            </a:r>
            <a:endParaRPr lang="en-US" sz="1600" dirty="0">
              <a:solidFill>
                <a:srgbClr val="83B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19400" y="2531681"/>
            <a:ext cx="7099428" cy="4596132"/>
            <a:chOff x="391944" y="1415130"/>
            <a:chExt cx="6923254" cy="2456153"/>
          </a:xfrm>
        </p:grpSpPr>
        <p:grpSp>
          <p:nvGrpSpPr>
            <p:cNvPr id="7" name="Group 6"/>
            <p:cNvGrpSpPr/>
            <p:nvPr/>
          </p:nvGrpSpPr>
          <p:grpSpPr>
            <a:xfrm>
              <a:off x="391944" y="1415130"/>
              <a:ext cx="6923254" cy="2223308"/>
              <a:chOff x="744897" y="1676400"/>
              <a:chExt cx="6570301" cy="2553938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H="1">
                <a:off x="1127052" y="1917338"/>
                <a:ext cx="981" cy="217459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1128033" y="4073343"/>
                <a:ext cx="6071814" cy="270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9" name="Chart 8"/>
              <p:cNvGraphicFramePr/>
              <p:nvPr>
                <p:extLst>
                  <p:ext uri="{D42A27DB-BD31-4B8C-83A1-F6EECF244321}">
                    <p14:modId xmlns:p14="http://schemas.microsoft.com/office/powerpoint/2010/main" val="1147753787"/>
                  </p:ext>
                </p:extLst>
              </p:nvPr>
            </p:nvGraphicFramePr>
            <p:xfrm>
              <a:off x="994610" y="1676400"/>
              <a:ext cx="6320588" cy="25128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852500" y="3922417"/>
                <a:ext cx="302828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0%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0141" y="3639125"/>
                <a:ext cx="355189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20%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99157" y="3339747"/>
                <a:ext cx="355189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99158" y="3036142"/>
                <a:ext cx="355190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0%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97259" y="2755980"/>
                <a:ext cx="355190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80%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44897" y="2442318"/>
                <a:ext cx="407552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70554" y="4035093"/>
                <a:ext cx="219920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679615" y="4053356"/>
                <a:ext cx="219920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19095" y="4056898"/>
                <a:ext cx="219920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55371" y="4056381"/>
                <a:ext cx="272282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06832" y="4053023"/>
                <a:ext cx="272282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22745" y="4053023"/>
                <a:ext cx="272282" cy="173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230877" y="3634019"/>
              <a:ext cx="1378146" cy="237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Months After Effective Date</a:t>
              </a:r>
            </a:p>
            <a:p>
              <a:pPr algn="ctr"/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(Based on </a:t>
              </a:r>
              <a:r>
                <a:rPr lang="en-US" sz="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Milliman</a:t>
              </a:r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Data)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7761" y="2778867"/>
            <a:ext cx="2517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4E9236"/>
                </a:solidFill>
                <a:latin typeface="Arial Black" panose="020B0A04020102020204" pitchFamily="34" charset="0"/>
              </a:rPr>
              <a:t>Within 24 months, policy year losses have generally been paid</a:t>
            </a:r>
            <a:r>
              <a:rPr lang="en-US" sz="1200" dirty="0" smtClean="0">
                <a:solidFill>
                  <a:srgbClr val="4E9236"/>
                </a:solidFill>
                <a:latin typeface="Arial Black" panose="020B0A04020102020204" pitchFamily="34" charset="0"/>
              </a:rPr>
              <a:t>.</a:t>
            </a:r>
          </a:p>
          <a:p>
            <a:endParaRPr lang="en-US" sz="1200" dirty="0" smtClean="0">
              <a:solidFill>
                <a:srgbClr val="4E9236"/>
              </a:solidFill>
              <a:latin typeface="Arial Black" panose="020B0A04020102020204" pitchFamily="34" charset="0"/>
            </a:endParaRPr>
          </a:p>
          <a:p>
            <a:endParaRPr lang="en-US" sz="1200" dirty="0">
              <a:solidFill>
                <a:srgbClr val="4E9236"/>
              </a:solidFill>
              <a:latin typeface="Arial Black" panose="020B0A04020102020204" pitchFamily="34" charset="0"/>
            </a:endParaRPr>
          </a:p>
          <a:p>
            <a:r>
              <a:rPr lang="en-US" sz="1200" dirty="0">
                <a:solidFill>
                  <a:srgbClr val="4E9236"/>
                </a:solidFill>
                <a:latin typeface="Arial Black" panose="020B0A04020102020204" pitchFamily="34" charset="0"/>
              </a:rPr>
              <a:t>Employer  MSL Loss Ratios Have, in Recent Years, Typically Run in the 70% to 80% Range</a:t>
            </a:r>
            <a:r>
              <a:rPr lang="en-US" sz="1200" dirty="0" smtClean="0">
                <a:solidFill>
                  <a:srgbClr val="4E9236"/>
                </a:solidFill>
                <a:latin typeface="Arial Black" panose="020B0A04020102020204" pitchFamily="34" charset="0"/>
              </a:rPr>
              <a:t>.</a:t>
            </a:r>
            <a:endParaRPr lang="en-US" sz="1200" dirty="0">
              <a:solidFill>
                <a:srgbClr val="4E923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1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5574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STOP LOSS PREMIUM RANKING</a:t>
            </a:r>
          </a:p>
          <a:p>
            <a:pPr marL="0" lvl="1"/>
            <a:r>
              <a:rPr lang="en-US" sz="1600" dirty="0" smtClean="0">
                <a:solidFill>
                  <a:srgbClr val="83B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2017 Statutory Reports</a:t>
            </a:r>
            <a:endParaRPr lang="en-US" sz="1600" dirty="0">
              <a:solidFill>
                <a:srgbClr val="83B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71038"/>
              </p:ext>
            </p:extLst>
          </p:nvPr>
        </p:nvGraphicFramePr>
        <p:xfrm>
          <a:off x="304800" y="2857500"/>
          <a:ext cx="94869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714">
                  <a:extLst>
                    <a:ext uri="{9D8B030D-6E8A-4147-A177-3AD203B41FA5}">
                      <a16:colId xmlns:a16="http://schemas.microsoft.com/office/drawing/2014/main" val="67815401"/>
                    </a:ext>
                  </a:extLst>
                </a:gridCol>
                <a:gridCol w="3099102">
                  <a:extLst>
                    <a:ext uri="{9D8B030D-6E8A-4147-A177-3AD203B41FA5}">
                      <a16:colId xmlns:a16="http://schemas.microsoft.com/office/drawing/2014/main" val="3724036852"/>
                    </a:ext>
                  </a:extLst>
                </a:gridCol>
                <a:gridCol w="1749914">
                  <a:extLst>
                    <a:ext uri="{9D8B030D-6E8A-4147-A177-3AD203B41FA5}">
                      <a16:colId xmlns:a16="http://schemas.microsoft.com/office/drawing/2014/main" val="1581473628"/>
                    </a:ext>
                  </a:extLst>
                </a:gridCol>
                <a:gridCol w="1740085">
                  <a:extLst>
                    <a:ext uri="{9D8B030D-6E8A-4147-A177-3AD203B41FA5}">
                      <a16:colId xmlns:a16="http://schemas.microsoft.com/office/drawing/2014/main" val="2722962969"/>
                    </a:ext>
                  </a:extLst>
                </a:gridCol>
                <a:gridCol w="1740085">
                  <a:extLst>
                    <a:ext uri="{9D8B030D-6E8A-4147-A177-3AD203B41FA5}">
                      <a16:colId xmlns:a16="http://schemas.microsoft.com/office/drawing/2014/main" val="3989294911"/>
                    </a:ext>
                  </a:extLst>
                </a:gridCol>
              </a:tblGrid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New Rank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(2017)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Entity</a:t>
                      </a:r>
                      <a:r>
                        <a:rPr lang="en-US" sz="1000" baseline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Prior Rank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(2016)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Stop Loss Premium Earned 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(2017) Thousands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091729"/>
                  </a:ext>
                </a:extLst>
              </a:tr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Cigna Corp.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2,832,188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95237"/>
                  </a:ext>
                </a:extLst>
              </a:tr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UnitedHealth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 Inc.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1,419,482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23459"/>
                  </a:ext>
                </a:extLst>
              </a:tr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 Life Financial Inc.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1,205,524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101716"/>
                  </a:ext>
                </a:extLst>
              </a:tr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Tokio Marine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1,135,756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03424"/>
                  </a:ext>
                </a:extLst>
              </a:tr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Anthem Inc.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1,071,563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27148"/>
                  </a:ext>
                </a:extLst>
              </a:tr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Voya Financial Inc.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972,110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577616"/>
                  </a:ext>
                </a:extLst>
              </a:tr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Highmark (HM Insurance Group)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865,391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81311"/>
                  </a:ext>
                </a:extLst>
              </a:tr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Aetna Inc.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823,945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804633"/>
                  </a:ext>
                </a:extLst>
              </a:tr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Care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Svc Corp. a Mutual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639,330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34881"/>
                  </a:ext>
                </a:extLst>
              </a:tr>
              <a:tr h="21554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Symetra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635,965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11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57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370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RISK “BUCKETS” . . .</a:t>
            </a:r>
            <a:endParaRPr lang="en-US" sz="1600" dirty="0">
              <a:solidFill>
                <a:srgbClr val="83B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186" y="2781822"/>
            <a:ext cx="960251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	Budgeted cost that the employer can, and should retain</a:t>
            </a:r>
            <a:endParaRPr lang="en-US" sz="1200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Excess </a:t>
            </a:r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risk that </a:t>
            </a:r>
            <a:r>
              <a:rPr lang="en-US" sz="1200" b="1" u="sng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has</a:t>
            </a:r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to be transferred to commercial </a:t>
            </a:r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markets</a:t>
            </a:r>
          </a:p>
          <a:p>
            <a:pPr marL="228600" indent="-228600">
              <a:buAutoNum type="arabicPeriod" startAt="2"/>
            </a:pPr>
            <a:endParaRPr lang="en-US" sz="1200" b="1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	Volatility that can, and should, be assumed by the captive, i.e.: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Risk that’s uncomfortable for the employer to take on, but</a:t>
            </a:r>
          </a:p>
          <a:p>
            <a:pPr marL="688975" lvl="1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Not cost-effective to transfer to the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markets</a:t>
            </a:r>
          </a:p>
          <a:p>
            <a:pPr marL="0" lvl="1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</a:rPr>
              <a:t>MSL Decision-Making is Not Limited to HR . . 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40745"/>
              </p:ext>
            </p:extLst>
          </p:nvPr>
        </p:nvGraphicFramePr>
        <p:xfrm>
          <a:off x="304800" y="4716554"/>
          <a:ext cx="9486899" cy="1410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437">
                  <a:extLst>
                    <a:ext uri="{9D8B030D-6E8A-4147-A177-3AD203B41FA5}">
                      <a16:colId xmlns:a16="http://schemas.microsoft.com/office/drawing/2014/main" val="2824388551"/>
                    </a:ext>
                  </a:extLst>
                </a:gridCol>
                <a:gridCol w="3108731">
                  <a:extLst>
                    <a:ext uri="{9D8B030D-6E8A-4147-A177-3AD203B41FA5}">
                      <a16:colId xmlns:a16="http://schemas.microsoft.com/office/drawing/2014/main" val="3253955853"/>
                    </a:ext>
                  </a:extLst>
                </a:gridCol>
                <a:gridCol w="3108731">
                  <a:extLst>
                    <a:ext uri="{9D8B030D-6E8A-4147-A177-3AD203B41FA5}">
                      <a16:colId xmlns:a16="http://schemas.microsoft.com/office/drawing/2014/main" val="1995472626"/>
                    </a:ext>
                  </a:extLst>
                </a:gridCol>
              </a:tblGrid>
              <a:tr h="248008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46535"/>
                  </a:ext>
                </a:extLst>
              </a:tr>
              <a:tr h="23250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HR/Benefits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73211"/>
                  </a:ext>
                </a:extLst>
              </a:tr>
              <a:tr h="23250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Management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49204"/>
                  </a:ext>
                </a:extLst>
              </a:tr>
              <a:tr h="23250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CFO/Finance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40412"/>
                  </a:ext>
                </a:extLst>
              </a:tr>
              <a:tr h="23250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CEO/Executive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Leadership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78382"/>
                  </a:ext>
                </a:extLst>
              </a:tr>
              <a:tr h="232507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60927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550" y="6134259"/>
            <a:ext cx="1932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AEGIS 2018 MSL Survey)</a:t>
            </a:r>
            <a:endParaRPr lang="en-US" sz="8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3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803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CAPTIVE REINSURANCE VALUE PROPOSITION</a:t>
            </a:r>
            <a:endParaRPr lang="en-US" sz="1600" dirty="0">
              <a:solidFill>
                <a:srgbClr val="83B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2147" y="3208374"/>
            <a:ext cx="2089313" cy="2093980"/>
          </a:xfrm>
          <a:prstGeom prst="rect">
            <a:avLst/>
          </a:prstGeom>
          <a:solidFill>
            <a:srgbClr val="919E1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69687" y="5301818"/>
            <a:ext cx="2089313" cy="1031633"/>
          </a:xfrm>
          <a:prstGeom prst="rect">
            <a:avLst/>
          </a:prstGeom>
          <a:solidFill>
            <a:srgbClr val="2A4F1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792243"/>
            <a:ext cx="333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</a:rPr>
              <a:t>Today’s Risk Management Structure: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3924" y="4725973"/>
            <a:ext cx="110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Captive Program</a:t>
            </a:r>
          </a:p>
        </p:txBody>
      </p:sp>
      <p:sp>
        <p:nvSpPr>
          <p:cNvPr id="13" name="Left Brace 12"/>
          <p:cNvSpPr/>
          <p:nvPr/>
        </p:nvSpPr>
        <p:spPr>
          <a:xfrm>
            <a:off x="1163271" y="3225198"/>
            <a:ext cx="257345" cy="20766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>
            <a:off x="1163271" y="5310952"/>
            <a:ext cx="249731" cy="10133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878" y="4016542"/>
            <a:ext cx="11812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Transferred to Commercial </a:t>
            </a:r>
          </a:p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MSL Market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6083" y="5642047"/>
            <a:ext cx="118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Retention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03924" y="4729880"/>
            <a:ext cx="11063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58326" y="5109458"/>
            <a:ext cx="3390692" cy="761763"/>
          </a:xfrm>
          <a:prstGeom prst="rect">
            <a:avLst/>
          </a:prstGeom>
          <a:solidFill>
            <a:srgbClr val="2A4F1D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58328" y="5871222"/>
            <a:ext cx="3390692" cy="453094"/>
          </a:xfrm>
          <a:prstGeom prst="rect">
            <a:avLst/>
          </a:prstGeom>
          <a:solidFill>
            <a:srgbClr val="B7C62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69489" y="5657611"/>
            <a:ext cx="372441" cy="6667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58326" y="3141124"/>
            <a:ext cx="3390694" cy="1968334"/>
          </a:xfrm>
          <a:prstGeom prst="rect">
            <a:avLst/>
          </a:prstGeom>
          <a:solidFill>
            <a:srgbClr val="919E1A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36055" y="2787248"/>
            <a:ext cx="5617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</a:rPr>
              <a:t>Achieve Financial Efficiencies with Captive MSL</a:t>
            </a:r>
            <a:endParaRPr lang="en-US" sz="1400" b="1" dirty="0" smtClean="0">
              <a:solidFill>
                <a:srgbClr val="4E9236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6348" y="4117872"/>
            <a:ext cx="99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Excess Loss Reinsurance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08218" y="5917289"/>
            <a:ext cx="742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Retention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94319" y="4809115"/>
            <a:ext cx="96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Accum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Agg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Deduct. = Captive’s Net MSL Premium</a:t>
            </a:r>
          </a:p>
        </p:txBody>
      </p:sp>
      <p:sp>
        <p:nvSpPr>
          <p:cNvPr id="27" name="Oval 26"/>
          <p:cNvSpPr/>
          <p:nvPr/>
        </p:nvSpPr>
        <p:spPr>
          <a:xfrm>
            <a:off x="5692259" y="5057799"/>
            <a:ext cx="132129" cy="134668"/>
          </a:xfrm>
          <a:prstGeom prst="ellipse">
            <a:avLst/>
          </a:prstGeom>
          <a:solidFill>
            <a:srgbClr val="83B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692259" y="5794743"/>
            <a:ext cx="132129" cy="134668"/>
          </a:xfrm>
          <a:prstGeom prst="ellipse">
            <a:avLst/>
          </a:prstGeom>
          <a:solidFill>
            <a:srgbClr val="83B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730176" y="5757570"/>
            <a:ext cx="9640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$200k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28760" y="5340755"/>
            <a:ext cx="74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Captive Risk Layer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69489" y="5657611"/>
            <a:ext cx="372441" cy="215099"/>
          </a:xfrm>
          <a:prstGeom prst="rect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39634" y="5572971"/>
            <a:ext cx="372441" cy="75134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39634" y="5572971"/>
            <a:ext cx="372441" cy="299739"/>
          </a:xfrm>
          <a:prstGeom prst="rect">
            <a:avLst/>
          </a:prstGeom>
          <a:solidFill>
            <a:srgbClr val="FF000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984470" y="6334689"/>
            <a:ext cx="742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Claim #1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54615" y="6334689"/>
            <a:ext cx="742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Claim #2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92015" y="6334691"/>
            <a:ext cx="18242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 . . . . . . . . Etc.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00478" y="5638295"/>
            <a:ext cx="18242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Gotham Light" pitchFamily="50" charset="0"/>
              </a:rPr>
              <a:t>. . . . . . . . . . . . . . Etc.</a:t>
            </a:r>
          </a:p>
        </p:txBody>
      </p:sp>
      <p:sp>
        <p:nvSpPr>
          <p:cNvPr id="38" name="Left Brace 37"/>
          <p:cNvSpPr/>
          <p:nvPr/>
        </p:nvSpPr>
        <p:spPr>
          <a:xfrm rot="5400000">
            <a:off x="7326794" y="4036977"/>
            <a:ext cx="253759" cy="2833581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854368" y="5126873"/>
            <a:ext cx="31736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  <a:latin typeface="Gotham Light" pitchFamily="50" charset="0"/>
              </a:rPr>
              <a:t>Claims in Captive Layer count toward </a:t>
            </a:r>
            <a:r>
              <a:rPr lang="en-US" sz="800" dirty="0" err="1" smtClean="0">
                <a:solidFill>
                  <a:schemeClr val="bg1"/>
                </a:solidFill>
                <a:latin typeface="Gotham Light" pitchFamily="50" charset="0"/>
              </a:rPr>
              <a:t>Accum</a:t>
            </a:r>
            <a:r>
              <a:rPr lang="en-US" sz="800" dirty="0" smtClean="0">
                <a:solidFill>
                  <a:schemeClr val="bg1"/>
                </a:solidFill>
                <a:latin typeface="Gotham Light" pitchFamily="50" charset="0"/>
              </a:rPr>
              <a:t>. </a:t>
            </a:r>
            <a:r>
              <a:rPr lang="en-US" sz="800" dirty="0" err="1" smtClean="0">
                <a:solidFill>
                  <a:schemeClr val="bg1"/>
                </a:solidFill>
                <a:latin typeface="Gotham Light" pitchFamily="50" charset="0"/>
              </a:rPr>
              <a:t>Agg</a:t>
            </a:r>
            <a:r>
              <a:rPr lang="en-US" sz="800" dirty="0" smtClean="0">
                <a:solidFill>
                  <a:schemeClr val="bg1"/>
                </a:solidFill>
                <a:latin typeface="Gotham Light" pitchFamily="50" charset="0"/>
              </a:rPr>
              <a:t>. Deduct.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36883" y="3969645"/>
            <a:ext cx="2833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Accumulating Aggregate Deductible satisfied by captive, 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&gt; $200k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603924" y="5086611"/>
            <a:ext cx="11063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8034" y="6677856"/>
            <a:ext cx="8898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Bottom Line</a:t>
            </a:r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If no losses hit the captive layer, the captive retains the net MSL premium (i.e. employer prem. – reinsurance prem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If losses hit the captive layer, the captive’s losses are limited to the Accumulating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ggregate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eductible = Captive’s Net MSL Premium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6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57" y="1979889"/>
            <a:ext cx="9573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MSL CAN COMPLEMENT THE CAPTIVE’S MIX OF RISKS:</a:t>
            </a:r>
            <a:endParaRPr lang="en-US" sz="2000" b="1" dirty="0">
              <a:solidFill>
                <a:srgbClr val="2A4F1D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06515" y="2775837"/>
            <a:ext cx="9585184" cy="3971803"/>
            <a:chOff x="1306302" y="6214623"/>
            <a:chExt cx="4554831" cy="2863166"/>
          </a:xfrm>
        </p:grpSpPr>
        <p:sp>
          <p:nvSpPr>
            <p:cNvPr id="44" name="Rectangle 43"/>
            <p:cNvSpPr/>
            <p:nvPr/>
          </p:nvSpPr>
          <p:spPr>
            <a:xfrm>
              <a:off x="2597067" y="6832885"/>
              <a:ext cx="1088022" cy="2244904"/>
            </a:xfrm>
            <a:prstGeom prst="rect">
              <a:avLst/>
            </a:prstGeom>
            <a:pattFill prst="wdDnDiag">
              <a:fgClr>
                <a:srgbClr val="2A4F1D"/>
              </a:fgClr>
              <a:bgClr>
                <a:srgbClr val="4E92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rgbClr val="2A4F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40084" y="6214623"/>
              <a:ext cx="1318260" cy="17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PAYOUT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07229" y="6931963"/>
              <a:ext cx="1318260" cy="17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PROPERTY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06459" y="7617258"/>
              <a:ext cx="1318260" cy="17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MSL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06302" y="8626356"/>
              <a:ext cx="1318260" cy="17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CASUALTY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80415" y="6832885"/>
              <a:ext cx="640080" cy="2244904"/>
            </a:xfrm>
            <a:prstGeom prst="rect">
              <a:avLst/>
            </a:prstGeom>
            <a:pattFill prst="wdDnDiag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rgbClr val="2A4F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96246" y="8143647"/>
              <a:ext cx="400521" cy="17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PREMIUM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85089" y="7617258"/>
              <a:ext cx="1088022" cy="1460531"/>
            </a:xfrm>
            <a:prstGeom prst="rect">
              <a:avLst/>
            </a:prstGeom>
            <a:pattFill prst="wdDnDiag">
              <a:fgClr>
                <a:srgbClr val="2A4F1D"/>
              </a:fgClr>
              <a:bgClr>
                <a:srgbClr val="4E92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rgbClr val="2A4F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73111" y="8321141"/>
              <a:ext cx="1088022" cy="756648"/>
            </a:xfrm>
            <a:prstGeom prst="rect">
              <a:avLst/>
            </a:prstGeom>
            <a:pattFill prst="wdDnDiag">
              <a:fgClr>
                <a:srgbClr val="2A4F1D"/>
              </a:fgClr>
              <a:bgClr>
                <a:srgbClr val="4E923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solidFill>
                  <a:srgbClr val="2A4F1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14206" y="8162383"/>
              <a:ext cx="1916427" cy="177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TAIL RISK EXPOSURE</a:t>
              </a:r>
              <a:endPara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3685089" y="6509140"/>
              <a:ext cx="21760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85089" y="6507573"/>
              <a:ext cx="0" cy="221655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773111" y="6509140"/>
              <a:ext cx="0" cy="980747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861133" y="6509140"/>
              <a:ext cx="0" cy="1653243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758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57" y="1979889"/>
            <a:ext cx="5355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STRUCTURING THE PROGRAM</a:t>
            </a:r>
            <a:endParaRPr lang="en-US" sz="2000" b="1" dirty="0">
              <a:solidFill>
                <a:srgbClr val="2A4F1D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57" y="2771102"/>
            <a:ext cx="969227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Pro-forma  financials to evaluate impact of MSL on captive and its owner</a:t>
            </a:r>
          </a:p>
          <a:p>
            <a:pPr marL="228600" lvl="1" indent="-228600">
              <a:buSzPct val="70000"/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Additional capital may be required to support additional risk assumed by the captive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Determination of appropriate risk retention for captive &amp; its owner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Loss experience review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Actuarial modeling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MSL reinsurance market – optimize pricing for excess risk placement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Incorporation of MSL into the captive’s long-term business plan </a:t>
            </a:r>
          </a:p>
        </p:txBody>
      </p:sp>
    </p:spTree>
    <p:extLst>
      <p:ext uri="{BB962C8B-B14F-4D97-AF65-F5344CB8AC3E}">
        <p14:creationId xmlns:p14="http://schemas.microsoft.com/office/powerpoint/2010/main" val="131900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57" y="1979889"/>
            <a:ext cx="296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REQUIRED DATA</a:t>
            </a:r>
            <a:endParaRPr lang="en-US" sz="2000" b="1" dirty="0">
              <a:solidFill>
                <a:srgbClr val="2A4F1D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57" y="2792122"/>
            <a:ext cx="43635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Outline of structure requested, deductible, contract basis, etc.</a:t>
            </a:r>
          </a:p>
          <a:p>
            <a:pPr lvl="0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3-5 years membership and current paid claims experience to include diagnosis and member ID (at 50% of lowest requested deductible)</a:t>
            </a:r>
          </a:p>
          <a:p>
            <a:pPr lvl="0"/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census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, zip codes, etc.)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PPO Network (i.e., discount %), TPA information and any type of claim cost containment measures in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Copy of underlying policies/Plan documents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4693" y="2857500"/>
            <a:ext cx="1762164" cy="3471963"/>
            <a:chOff x="3374669" y="4447689"/>
            <a:chExt cx="1762164" cy="3471963"/>
          </a:xfrm>
        </p:grpSpPr>
        <p:grpSp>
          <p:nvGrpSpPr>
            <p:cNvPr id="5" name="Group 4"/>
            <p:cNvGrpSpPr/>
            <p:nvPr/>
          </p:nvGrpSpPr>
          <p:grpSpPr>
            <a:xfrm>
              <a:off x="3374669" y="4447689"/>
              <a:ext cx="1762164" cy="2278342"/>
              <a:chOff x="724110" y="1700099"/>
              <a:chExt cx="1762164" cy="256145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24110" y="1700099"/>
                <a:ext cx="1762164" cy="1227221"/>
                <a:chOff x="770022" y="1702412"/>
                <a:chExt cx="1762164" cy="1227221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770022" y="1702412"/>
                  <a:ext cx="1762164" cy="1227221"/>
                </a:xfrm>
                <a:prstGeom prst="ellipse">
                  <a:avLst/>
                </a:prstGeom>
                <a:solidFill>
                  <a:srgbClr val="2A4F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29021" y="2172896"/>
                  <a:ext cx="1644168" cy="31142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lvl="1" algn="ctr"/>
                  <a:r>
                    <a:rPr lang="en-US" sz="1200" dirty="0">
                      <a:solidFill>
                        <a:schemeClr val="lt1"/>
                      </a:solidFill>
                      <a:latin typeface="Arial Black" panose="020B0A04020102020204" pitchFamily="34" charset="0"/>
                    </a:rPr>
                    <a:t>Domicile address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724110" y="3034334"/>
                <a:ext cx="1762164" cy="1227221"/>
                <a:chOff x="678199" y="3037303"/>
                <a:chExt cx="1762164" cy="1227221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678199" y="3037303"/>
                  <a:ext cx="1762164" cy="1227221"/>
                </a:xfrm>
                <a:prstGeom prst="ellipse">
                  <a:avLst/>
                </a:prstGeom>
                <a:solidFill>
                  <a:srgbClr val="91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898652" y="3389303"/>
                  <a:ext cx="1321259" cy="51903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lvl="1" algn="ctr"/>
                  <a:r>
                    <a:rPr lang="en-US" sz="1200" dirty="0">
                      <a:solidFill>
                        <a:schemeClr val="lt1"/>
                      </a:solidFill>
                      <a:latin typeface="Arial Black" panose="020B0A04020102020204" pitchFamily="34" charset="0"/>
                    </a:rPr>
                    <a:t>Articles of </a:t>
                  </a:r>
                  <a:endParaRPr lang="en-US" sz="1200" dirty="0" smtClean="0">
                    <a:solidFill>
                      <a:schemeClr val="lt1"/>
                    </a:solidFill>
                    <a:latin typeface="Arial Black" panose="020B0A04020102020204" pitchFamily="34" charset="0"/>
                  </a:endParaRPr>
                </a:p>
                <a:p>
                  <a:pPr marL="0" lvl="1" algn="ctr"/>
                  <a:r>
                    <a:rPr lang="en-US" sz="1200" dirty="0" smtClean="0">
                      <a:solidFill>
                        <a:schemeClr val="lt1"/>
                      </a:solidFill>
                      <a:latin typeface="Arial Black" panose="020B0A04020102020204" pitchFamily="34" charset="0"/>
                    </a:rPr>
                    <a:t>incorporation</a:t>
                  </a:r>
                  <a:endParaRPr lang="en-US" sz="1200" dirty="0">
                    <a:solidFill>
                      <a:schemeClr val="lt1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3374669" y="6828074"/>
              <a:ext cx="1762164" cy="1091578"/>
              <a:chOff x="2794716" y="1697786"/>
              <a:chExt cx="1762164" cy="122722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2794716" y="1697786"/>
                <a:ext cx="1762164" cy="1227221"/>
              </a:xfrm>
              <a:prstGeom prst="ellipse">
                <a:avLst/>
              </a:prstGeom>
              <a:solidFill>
                <a:srgbClr val="B7C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 Black" panose="020B0A04020102020204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183768" y="2061202"/>
                <a:ext cx="1056251" cy="51903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lt1"/>
                    </a:solidFill>
                    <a:latin typeface="Arial Black" panose="020B0A04020102020204" pitchFamily="34" charset="0"/>
                  </a:rPr>
                  <a:t>Financial </a:t>
                </a:r>
                <a:endParaRPr lang="en-US" sz="1200" dirty="0" smtClean="0">
                  <a:solidFill>
                    <a:schemeClr val="lt1"/>
                  </a:solidFill>
                  <a:latin typeface="Arial Black" panose="020B0A04020102020204" pitchFamily="34" charset="0"/>
                </a:endParaRPr>
              </a:p>
              <a:p>
                <a:pPr marL="0" lvl="1" algn="ctr"/>
                <a:r>
                  <a:rPr lang="en-US" sz="1200" dirty="0" smtClean="0">
                    <a:solidFill>
                      <a:schemeClr val="lt1"/>
                    </a:solidFill>
                    <a:latin typeface="Arial Black" panose="020B0A04020102020204" pitchFamily="34" charset="0"/>
                  </a:rPr>
                  <a:t>pro </a:t>
                </a:r>
                <a:r>
                  <a:rPr lang="en-US" sz="1200" dirty="0">
                    <a:solidFill>
                      <a:schemeClr val="lt1"/>
                    </a:solidFill>
                    <a:latin typeface="Arial Black" panose="020B0A04020102020204" pitchFamily="34" charset="0"/>
                  </a:rPr>
                  <a:t>forma 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423455" y="2857500"/>
            <a:ext cx="1814278" cy="3455854"/>
            <a:chOff x="5403431" y="4447689"/>
            <a:chExt cx="1814278" cy="3455854"/>
          </a:xfrm>
        </p:grpSpPr>
        <p:grpSp>
          <p:nvGrpSpPr>
            <p:cNvPr id="16" name="Group 15"/>
            <p:cNvGrpSpPr/>
            <p:nvPr/>
          </p:nvGrpSpPr>
          <p:grpSpPr>
            <a:xfrm>
              <a:off x="5406352" y="4447689"/>
              <a:ext cx="1762164" cy="1091578"/>
              <a:chOff x="2830812" y="3496585"/>
              <a:chExt cx="1762164" cy="1227221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830812" y="3496585"/>
                <a:ext cx="1762164" cy="1227221"/>
              </a:xfrm>
              <a:prstGeom prst="ellipse">
                <a:avLst/>
              </a:prstGeom>
              <a:solidFill>
                <a:srgbClr val="B7C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 Black" panose="020B0A040201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299185" y="3940919"/>
                <a:ext cx="793807" cy="3114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lvl="1"/>
                <a:r>
                  <a:rPr lang="en-US" sz="1200" dirty="0">
                    <a:solidFill>
                      <a:schemeClr val="lt1"/>
                    </a:solidFill>
                    <a:latin typeface="Arial Black" panose="020B0A04020102020204" pitchFamily="34" charset="0"/>
                  </a:rPr>
                  <a:t>Bylaws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03431" y="5633298"/>
              <a:ext cx="1814278" cy="2270245"/>
              <a:chOff x="5221478" y="1709202"/>
              <a:chExt cx="1814278" cy="2552353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224399" y="1709202"/>
                <a:ext cx="1762164" cy="1227221"/>
                <a:chOff x="5087504" y="1709202"/>
                <a:chExt cx="1762164" cy="1227221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5087504" y="1709202"/>
                  <a:ext cx="1762164" cy="1227221"/>
                </a:xfrm>
                <a:prstGeom prst="ellipse">
                  <a:avLst/>
                </a:prstGeom>
                <a:solidFill>
                  <a:srgbClr val="919E1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214875" y="2061202"/>
                  <a:ext cx="1553694" cy="51903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lvl="1" algn="ctr"/>
                  <a:r>
                    <a:rPr lang="en-US" sz="1200" dirty="0" smtClean="0">
                      <a:solidFill>
                        <a:schemeClr val="lt1"/>
                      </a:solidFill>
                      <a:latin typeface="Arial Black" panose="020B0A04020102020204" pitchFamily="34" charset="0"/>
                    </a:rPr>
                    <a:t>Current captive </a:t>
                  </a:r>
                </a:p>
                <a:p>
                  <a:pPr marL="0" lvl="1" algn="ctr"/>
                  <a:r>
                    <a:rPr lang="en-US" sz="1200" dirty="0" smtClean="0">
                      <a:solidFill>
                        <a:schemeClr val="lt1"/>
                      </a:solidFill>
                      <a:latin typeface="Arial Black" panose="020B0A04020102020204" pitchFamily="34" charset="0"/>
                    </a:rPr>
                    <a:t>financials</a:t>
                  </a:r>
                  <a:endParaRPr lang="en-US" sz="1200" dirty="0">
                    <a:solidFill>
                      <a:schemeClr val="lt1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5221478" y="3034334"/>
                <a:ext cx="1814278" cy="1227221"/>
                <a:chOff x="5358374" y="2925007"/>
                <a:chExt cx="1814278" cy="1227221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361295" y="2925007"/>
                  <a:ext cx="1762164" cy="1227221"/>
                </a:xfrm>
                <a:prstGeom prst="ellipse">
                  <a:avLst/>
                </a:prstGeom>
                <a:solidFill>
                  <a:srgbClr val="2A4F1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358374" y="3277007"/>
                  <a:ext cx="1814278" cy="51903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marL="0" lvl="1" algn="ctr"/>
                  <a:r>
                    <a:rPr lang="en-US" sz="1200" dirty="0">
                      <a:solidFill>
                        <a:schemeClr val="lt1"/>
                      </a:solidFill>
                      <a:latin typeface="Arial Black" panose="020B0A04020102020204" pitchFamily="34" charset="0"/>
                    </a:rPr>
                    <a:t>Captive </a:t>
                  </a:r>
                  <a:r>
                    <a:rPr lang="en-US" sz="1200" dirty="0" smtClean="0">
                      <a:solidFill>
                        <a:schemeClr val="lt1"/>
                      </a:solidFill>
                      <a:latin typeface="Arial Black" panose="020B0A04020102020204" pitchFamily="34" charset="0"/>
                    </a:rPr>
                    <a:t>certificate </a:t>
                  </a:r>
                </a:p>
                <a:p>
                  <a:pPr marL="0" lvl="1" algn="ctr"/>
                  <a:r>
                    <a:rPr lang="en-US" sz="1200" dirty="0" smtClean="0">
                      <a:solidFill>
                        <a:schemeClr val="lt1"/>
                      </a:solidFill>
                      <a:latin typeface="Arial Black" panose="020B0A04020102020204" pitchFamily="34" charset="0"/>
                    </a:rPr>
                    <a:t>of </a:t>
                  </a:r>
                  <a:r>
                    <a:rPr lang="en-US" sz="1200" dirty="0">
                      <a:solidFill>
                        <a:schemeClr val="lt1"/>
                      </a:solidFill>
                      <a:latin typeface="Arial Black" panose="020B0A04020102020204" pitchFamily="34" charset="0"/>
                    </a:rPr>
                    <a:t>authority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3224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2966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MANAGING</a:t>
            </a:r>
            <a:endParaRPr lang="en-US" sz="2400" dirty="0" smtClean="0">
              <a:solidFill>
                <a:srgbClr val="2A4F1D"/>
              </a:solidFill>
              <a:latin typeface="Arial Black" panose="020B0A04020102020204" pitchFamily="34" charset="0"/>
            </a:endParaRPr>
          </a:p>
          <a:p>
            <a:r>
              <a:rPr lang="en-US" sz="1600" dirty="0">
                <a:solidFill>
                  <a:srgbClr val="83B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MSL Risks &amp; Financial Results</a:t>
            </a:r>
            <a:endParaRPr lang="en-US" sz="1400" dirty="0">
              <a:solidFill>
                <a:srgbClr val="83B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206" y="2783930"/>
            <a:ext cx="9581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Like any other risk management program, a captive MSL program requires ongoing monitoring and evaluation.</a:t>
            </a:r>
          </a:p>
          <a:p>
            <a:pPr lvl="0"/>
            <a:endParaRPr lang="en-US" sz="1200" b="1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Changing conditions in commercial MSL markets may indicate that the risks borne by the captive should be adjusted relative to the commercial MSL markets, or the captive’s owner.</a:t>
            </a:r>
          </a:p>
          <a:p>
            <a:pPr lvl="0"/>
            <a:endParaRPr lang="en-US" sz="1200" b="1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Ongoing review &amp; oversight of</a:t>
            </a:r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DEDUCTIBLES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REINSURANCE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COORDINATION BETWEEN MSL AND UNDERLYING HEALTH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VENDOR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ACTUARIAL PROJECTION UPDATES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39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453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SUMMARY / CONCLUSION</a:t>
            </a:r>
            <a:endParaRPr lang="en-US" sz="1400" dirty="0">
              <a:solidFill>
                <a:srgbClr val="83B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206" y="2767054"/>
            <a:ext cx="9581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Health benefit risk is no longer just an HR issue - - it’s also an issue for Risk Management and Finance.</a:t>
            </a:r>
          </a:p>
          <a:p>
            <a:pPr lvl="0"/>
            <a:endParaRPr lang="en-US" sz="1200" b="1" dirty="0" smtClean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captive can be a useful risk financing tool for health benefit risks that are:</a:t>
            </a:r>
          </a:p>
          <a:p>
            <a:pPr lvl="0"/>
            <a:endParaRPr lang="en-US" sz="1200" b="1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dirty="0" smtClean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dirty="0" smtClean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dirty="0" smtClean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dirty="0" smtClean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endParaRPr lang="en-US" sz="1200" b="1" dirty="0" smtClean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sound business decision regarding captive MSL is based on both:</a:t>
            </a:r>
            <a:endParaRPr lang="en-US" sz="1200" b="1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70390" y="3695259"/>
            <a:ext cx="3461123" cy="1133846"/>
            <a:chOff x="406027" y="7423533"/>
            <a:chExt cx="3461123" cy="11338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06027" y="7970129"/>
              <a:ext cx="34611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06027" y="7423533"/>
              <a:ext cx="3461123" cy="1133846"/>
              <a:chOff x="406027" y="7382118"/>
              <a:chExt cx="3461123" cy="113384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06027" y="7382118"/>
                <a:ext cx="3461123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BEYOND THE BUDGETED COSTS OF THE HEALTH PLAN SPONSOR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8150" y="8054299"/>
                <a:ext cx="342900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 SO LARGE AS TO REQUIRE TRANSFER TO COMMERCIAL MSL MARKETS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270390" y="5601777"/>
            <a:ext cx="3461123" cy="891698"/>
            <a:chOff x="406027" y="7676195"/>
            <a:chExt cx="3461123" cy="89169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06027" y="8012173"/>
              <a:ext cx="346112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406027" y="7676195"/>
              <a:ext cx="3461123" cy="891698"/>
              <a:chOff x="406027" y="7634780"/>
              <a:chExt cx="3461123" cy="8916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06027" y="7634780"/>
                <a:ext cx="3461123" cy="27699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EMPLOYER HEALTH CLAIM DATA  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8150" y="8064813"/>
                <a:ext cx="3429000" cy="46166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PRICING DATA FROM THE COMMERCIAL MSL MARKETS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374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2A4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9129" y="523018"/>
            <a:ext cx="3355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George O’Donnell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McGriff, Seibels &amp; Williams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Old Kings Highway South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Darien CT 06820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(203)202.2096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Mobile: (203)564.3171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godonnell@mcgriff.com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9650" y="7322201"/>
            <a:ext cx="9689699" cy="246221"/>
            <a:chOff x="-2191472" y="9689069"/>
            <a:chExt cx="9689699" cy="246221"/>
          </a:xfrm>
        </p:grpSpPr>
        <p:sp>
          <p:nvSpPr>
            <p:cNvPr id="5" name="TextBox 4"/>
            <p:cNvSpPr txBox="1"/>
            <p:nvPr/>
          </p:nvSpPr>
          <p:spPr>
            <a:xfrm>
              <a:off x="4500455" y="9689069"/>
              <a:ext cx="29977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5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MSW information within this document is confidential &amp; proprietary.</a:t>
              </a:r>
            </a:p>
            <a:p>
              <a:pPr algn="r"/>
              <a:r>
                <a:rPr lang="en-US" sz="5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©2019</a:t>
              </a:r>
              <a:r>
                <a:rPr lang="en-US" sz="500" i="1" baseline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McGriff, Seibels &amp; Williams, Inc.</a:t>
              </a:r>
              <a:endParaRPr lang="en-US" sz="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2191472" y="9689069"/>
              <a:ext cx="361507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MSL_CCIA_TEMPLATE.PPTX(CURRENT </a:t>
              </a:r>
              <a:r>
                <a:rPr lang="en-US" sz="5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MSW/ODONNELL/2019)</a:t>
              </a:r>
              <a:endPara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69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86" y="1979889"/>
            <a:ext cx="4751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WE’LL BE DISCUSSING . . . </a:t>
            </a:r>
            <a:endParaRPr lang="en-US" sz="2400" dirty="0">
              <a:solidFill>
                <a:srgbClr val="2A4F1D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496" y="2855605"/>
            <a:ext cx="853204" cy="8577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7" y="2857862"/>
            <a:ext cx="740347" cy="853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23" y="2954920"/>
            <a:ext cx="853204" cy="659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86" y="2855605"/>
            <a:ext cx="659089" cy="8577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34" y="2923320"/>
            <a:ext cx="853204" cy="722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49" y="3845390"/>
            <a:ext cx="162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context of conventional employer MSL (slides 4,5)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8983" y="3845390"/>
            <a:ext cx="162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quick tour of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mployer  MSL (slides 6-11)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7988" y="3845390"/>
            <a:ext cx="162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decisions regarding health benefit volatility (slide 12)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612" y="3845390"/>
            <a:ext cx="139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aptive reinsurance value proposition (slides 13-15)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3056" y="3845390"/>
            <a:ext cx="162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Structuring &amp; managing the program 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(slides 16-18)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045" y="5251127"/>
            <a:ext cx="957465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Captives are particularly useful in insuring risks that are: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Reasonably predictable, and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Have multi-year claim payouts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Certain risks, e.g. General Liability and Worker’s Compensation, certainly have these characteristics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We’re now going to take a look at a less common area of captive insurance, MSL, which complements other captive coverages, and which can yield solid long-term underwriting results</a:t>
            </a:r>
            <a:endParaRPr lang="en-US" sz="1200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1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86" y="1979889"/>
            <a:ext cx="262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BUT FIRST . . .</a:t>
            </a:r>
            <a:endParaRPr lang="en-US" sz="2400" dirty="0">
              <a:solidFill>
                <a:srgbClr val="2A4F1D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720" y="2787342"/>
            <a:ext cx="9486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919E1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Just how prevalent is MSL in captives? (source: Marsh captive benchmarking surveys)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2015:</a:t>
            </a:r>
          </a:p>
          <a:p>
            <a:endParaRPr lang="en-US" sz="1200" dirty="0">
              <a:solidFill>
                <a:srgbClr val="B7C62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B7C62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B7C62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B7C62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B7C62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B7C62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B7C62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B7C62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B7C62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B7C62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2018:</a:t>
            </a:r>
          </a:p>
          <a:p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rgbClr val="4E9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(this is an overall percentage – industry breakdown not provided)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Anecdotal information suggests that MSL is currently one of the fastest-growing area of captive insurance.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Key factors in captive MSL growth appear to be: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Ever-increasing awareness of health benefit costs &amp; risks, and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Growing level of understanding, within the Risk Management community, of captive MSL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45825" y="3487289"/>
            <a:ext cx="1524771" cy="1524772"/>
            <a:chOff x="2476580" y="3487289"/>
            <a:chExt cx="1524771" cy="1524772"/>
          </a:xfrm>
        </p:grpSpPr>
        <p:sp>
          <p:nvSpPr>
            <p:cNvPr id="15" name="Oval 14"/>
            <p:cNvSpPr/>
            <p:nvPr/>
          </p:nvSpPr>
          <p:spPr>
            <a:xfrm>
              <a:off x="2476580" y="3487289"/>
              <a:ext cx="1524771" cy="1524772"/>
            </a:xfrm>
            <a:prstGeom prst="ellipse">
              <a:avLst/>
            </a:prstGeom>
            <a:solidFill>
              <a:srgbClr val="4E923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30463" y="3957288"/>
              <a:ext cx="14170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Healthcare</a:t>
              </a:r>
              <a:endPara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86861" y="3487289"/>
            <a:ext cx="1524771" cy="1524772"/>
            <a:chOff x="586861" y="3487289"/>
            <a:chExt cx="1524771" cy="1524772"/>
          </a:xfrm>
        </p:grpSpPr>
        <p:sp>
          <p:nvSpPr>
            <p:cNvPr id="14" name="Oval 13"/>
            <p:cNvSpPr/>
            <p:nvPr/>
          </p:nvSpPr>
          <p:spPr>
            <a:xfrm>
              <a:off x="586861" y="3487289"/>
              <a:ext cx="1524771" cy="1524772"/>
            </a:xfrm>
            <a:prstGeom prst="ellipse">
              <a:avLst/>
            </a:prstGeom>
            <a:solidFill>
              <a:srgbClr val="2A4F1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862" y="3957288"/>
              <a:ext cx="15247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Construction</a:t>
              </a:r>
              <a:endPara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63753" y="3487289"/>
            <a:ext cx="1524771" cy="1524772"/>
            <a:chOff x="5606267" y="3487289"/>
            <a:chExt cx="1524771" cy="1524772"/>
          </a:xfrm>
        </p:grpSpPr>
        <p:sp>
          <p:nvSpPr>
            <p:cNvPr id="13" name="Oval 12"/>
            <p:cNvSpPr/>
            <p:nvPr/>
          </p:nvSpPr>
          <p:spPr>
            <a:xfrm>
              <a:off x="5606267" y="3487289"/>
              <a:ext cx="1524771" cy="1524772"/>
            </a:xfrm>
            <a:prstGeom prst="ellipse">
              <a:avLst/>
            </a:prstGeom>
            <a:solidFill>
              <a:srgbClr val="83BE2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48820" y="3849566"/>
              <a:ext cx="143966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Retail/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Wholesale</a:t>
              </a:r>
              <a:endPara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22716" y="3487289"/>
            <a:ext cx="1524772" cy="1524772"/>
            <a:chOff x="8022716" y="3487289"/>
            <a:chExt cx="1524772" cy="1524772"/>
          </a:xfrm>
        </p:grpSpPr>
        <p:sp>
          <p:nvSpPr>
            <p:cNvPr id="12" name="Oval 11"/>
            <p:cNvSpPr/>
            <p:nvPr/>
          </p:nvSpPr>
          <p:spPr>
            <a:xfrm>
              <a:off x="8022716" y="3487289"/>
              <a:ext cx="1524772" cy="1524772"/>
            </a:xfrm>
            <a:prstGeom prst="ellipse">
              <a:avLst/>
            </a:prstGeom>
            <a:solidFill>
              <a:srgbClr val="B7C62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48012" y="3957288"/>
              <a:ext cx="14741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Transport</a:t>
              </a:r>
              <a:endPara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04789" y="3487289"/>
            <a:ext cx="1524771" cy="1524772"/>
            <a:chOff x="4237659" y="3487289"/>
            <a:chExt cx="1524771" cy="1524772"/>
          </a:xfrm>
        </p:grpSpPr>
        <p:sp>
          <p:nvSpPr>
            <p:cNvPr id="16" name="Oval 15"/>
            <p:cNvSpPr/>
            <p:nvPr/>
          </p:nvSpPr>
          <p:spPr>
            <a:xfrm>
              <a:off x="4237659" y="3487289"/>
              <a:ext cx="1524771" cy="1524772"/>
            </a:xfrm>
            <a:prstGeom prst="ellipse">
              <a:avLst/>
            </a:prstGeom>
            <a:solidFill>
              <a:srgbClr val="919E1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50371" y="3957288"/>
              <a:ext cx="14993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Manufacture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26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6" y="2783930"/>
            <a:ext cx="957098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With </a:t>
            </a:r>
            <a:r>
              <a:rPr lang="en-US" sz="1200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self-funded health plan, the employer / plan sponsor bears full financial responsibility for the plan’s health benefit claims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There is always the real possibility of incurring unusually severe healthy benefit claims</a:t>
            </a:r>
          </a:p>
          <a:p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 of claim / cost data: contingencies 2019)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Claims pertaining to specific individuals (“spec claims”) in excess of $1M increased an average of 17 percent annually between 2010 and 2015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There have been spec claims in excess of $10M on a paid basis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Employers also seek protection against excessive aggregate health benefit costs (“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agg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claims”)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Employer  MSL insures employers against excess spec &amp; </a:t>
            </a:r>
            <a:r>
              <a:rPr lang="en-US" sz="1200" dirty="0" err="1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agg</a:t>
            </a:r>
            <a:r>
              <a:rPr lang="en-US" sz="1200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risks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Even large employers often purchase MSL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25% of total employer MSL premium paid by employers covering &gt;1,000 lives</a:t>
            </a:r>
          </a:p>
          <a:p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</a:t>
            </a:r>
            <a:r>
              <a:rPr lang="en-US" sz="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Milliman</a:t>
            </a:r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MSL Survey 2016)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Employer  MSL estimated currently at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$17 billion annual premium in the U.S.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2A4F1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KEY CATASTROPHIC SPEC CLAIM DRIVERS NOW ARE:</a:t>
            </a:r>
            <a:endParaRPr lang="en-US" sz="1200" b="1" dirty="0">
              <a:solidFill>
                <a:srgbClr val="2A4F1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186" y="1979889"/>
            <a:ext cx="508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BUSINESS CONTEXT OF MSL</a:t>
            </a:r>
            <a:endParaRPr lang="en-US" sz="2400" dirty="0">
              <a:solidFill>
                <a:srgbClr val="2A4F1D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0097" y="6221043"/>
            <a:ext cx="1033877" cy="1033877"/>
            <a:chOff x="2541235" y="958647"/>
            <a:chExt cx="2641249" cy="2641249"/>
          </a:xfrm>
        </p:grpSpPr>
        <p:sp>
          <p:nvSpPr>
            <p:cNvPr id="5" name="Oval 4"/>
            <p:cNvSpPr/>
            <p:nvPr/>
          </p:nvSpPr>
          <p:spPr>
            <a:xfrm>
              <a:off x="2541235" y="958647"/>
              <a:ext cx="2641249" cy="2641249"/>
            </a:xfrm>
            <a:prstGeom prst="ellipse">
              <a:avLst/>
            </a:prstGeom>
            <a:solidFill>
              <a:srgbClr val="B7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880619" y="1203579"/>
              <a:ext cx="1888812" cy="2299057"/>
              <a:chOff x="2351306" y="1120571"/>
              <a:chExt cx="1888812" cy="229905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9456" y="1120571"/>
                <a:ext cx="1252517" cy="1258263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351306" y="2476094"/>
                <a:ext cx="1888812" cy="94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Specialty Drugs</a:t>
                </a: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603922" y="6217038"/>
            <a:ext cx="1033877" cy="1033877"/>
            <a:chOff x="718752" y="3459299"/>
            <a:chExt cx="2641249" cy="2641249"/>
          </a:xfrm>
        </p:grpSpPr>
        <p:sp>
          <p:nvSpPr>
            <p:cNvPr id="10" name="Oval 9"/>
            <p:cNvSpPr/>
            <p:nvPr/>
          </p:nvSpPr>
          <p:spPr>
            <a:xfrm>
              <a:off x="718752" y="3459299"/>
              <a:ext cx="2641249" cy="2641249"/>
            </a:xfrm>
            <a:prstGeom prst="ellipse">
              <a:avLst/>
            </a:prstGeom>
            <a:solidFill>
              <a:srgbClr val="B7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251803" y="3836674"/>
              <a:ext cx="1575147" cy="2015264"/>
              <a:chOff x="744112" y="3758329"/>
              <a:chExt cx="1575147" cy="201526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426" y="3758329"/>
                <a:ext cx="1252516" cy="1252518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44112" y="5183886"/>
                <a:ext cx="1575147" cy="589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Dialysis</a:t>
                </a: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907747" y="6217038"/>
            <a:ext cx="1033877" cy="1033877"/>
            <a:chOff x="4266222" y="3459299"/>
            <a:chExt cx="2641249" cy="2641249"/>
          </a:xfrm>
        </p:grpSpPr>
        <p:sp>
          <p:nvSpPr>
            <p:cNvPr id="15" name="Oval 14"/>
            <p:cNvSpPr/>
            <p:nvPr/>
          </p:nvSpPr>
          <p:spPr>
            <a:xfrm>
              <a:off x="4266222" y="3459299"/>
              <a:ext cx="2641249" cy="2641249"/>
            </a:xfrm>
            <a:prstGeom prst="ellipse">
              <a:avLst/>
            </a:prstGeom>
            <a:solidFill>
              <a:srgbClr val="B7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687763" y="3782973"/>
              <a:ext cx="1903093" cy="2172038"/>
              <a:chOff x="4012542" y="3704628"/>
              <a:chExt cx="1903093" cy="2172038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7833" y="3704628"/>
                <a:ext cx="1252517" cy="1258262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012542" y="4933133"/>
                <a:ext cx="1903093" cy="943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 Oncology</a:t>
                </a: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11572" y="6225051"/>
            <a:ext cx="1145935" cy="1033876"/>
            <a:chOff x="573872" y="6332018"/>
            <a:chExt cx="2927523" cy="2641249"/>
          </a:xfrm>
        </p:grpSpPr>
        <p:sp>
          <p:nvSpPr>
            <p:cNvPr id="20" name="Oval 19"/>
            <p:cNvSpPr/>
            <p:nvPr/>
          </p:nvSpPr>
          <p:spPr>
            <a:xfrm>
              <a:off x="717009" y="6332018"/>
              <a:ext cx="2641249" cy="2641249"/>
            </a:xfrm>
            <a:prstGeom prst="ellipse">
              <a:avLst/>
            </a:prstGeom>
            <a:solidFill>
              <a:srgbClr val="B7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73872" y="6576900"/>
              <a:ext cx="2927523" cy="2358473"/>
              <a:chOff x="573872" y="6482531"/>
              <a:chExt cx="2927523" cy="235847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8501" y="6482531"/>
                <a:ext cx="1258263" cy="115484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573872" y="7543648"/>
                <a:ext cx="2927523" cy="1297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Neonatal </a:t>
                </a:r>
              </a:p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Intensive </a:t>
                </a:r>
              </a:p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Care</a:t>
                </a: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627454" y="6225898"/>
            <a:ext cx="1033877" cy="1033877"/>
            <a:chOff x="4392291" y="6332018"/>
            <a:chExt cx="2641249" cy="2641249"/>
          </a:xfrm>
        </p:grpSpPr>
        <p:sp>
          <p:nvSpPr>
            <p:cNvPr id="25" name="Oval 24"/>
            <p:cNvSpPr/>
            <p:nvPr/>
          </p:nvSpPr>
          <p:spPr>
            <a:xfrm>
              <a:off x="4392291" y="6332018"/>
              <a:ext cx="2641249" cy="2641249"/>
            </a:xfrm>
            <a:prstGeom prst="ellipse">
              <a:avLst/>
            </a:prstGeom>
            <a:solidFill>
              <a:srgbClr val="B7C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35904" y="6854221"/>
              <a:ext cx="1778769" cy="2031062"/>
              <a:chOff x="4036051" y="6759852"/>
              <a:chExt cx="1778769" cy="2031062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3931" y="6759852"/>
                <a:ext cx="1258261" cy="1103133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036051" y="7847381"/>
                <a:ext cx="1778769" cy="943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Cardiac Care</a:t>
                </a:r>
                <a:endPara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396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2773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INDIVIDUALS</a:t>
            </a:r>
          </a:p>
          <a:p>
            <a:r>
              <a:rPr lang="en-US" sz="1600" dirty="0" smtClean="0">
                <a:solidFill>
                  <a:srgbClr val="83B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Largest Claim in 1 Year</a:t>
            </a:r>
            <a:endParaRPr lang="en-US" sz="1600" dirty="0">
              <a:solidFill>
                <a:srgbClr val="83B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64926"/>
              </p:ext>
            </p:extLst>
          </p:nvPr>
        </p:nvGraphicFramePr>
        <p:xfrm>
          <a:off x="304800" y="2857500"/>
          <a:ext cx="9486900" cy="2066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3450">
                  <a:extLst>
                    <a:ext uri="{9D8B030D-6E8A-4147-A177-3AD203B41FA5}">
                      <a16:colId xmlns:a16="http://schemas.microsoft.com/office/drawing/2014/main" val="3679303570"/>
                    </a:ext>
                  </a:extLst>
                </a:gridCol>
                <a:gridCol w="4743450">
                  <a:extLst>
                    <a:ext uri="{9D8B030D-6E8A-4147-A177-3AD203B41FA5}">
                      <a16:colId xmlns:a16="http://schemas.microsoft.com/office/drawing/2014/main" val="1173066260"/>
                    </a:ext>
                  </a:extLst>
                </a:gridCol>
              </a:tblGrid>
              <a:tr h="2028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PRIMARY DIAGNOSIS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COSTS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522287"/>
                  </a:ext>
                </a:extLst>
              </a:tr>
              <a:tr h="18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Metabolic &amp; Immunity 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$6.7M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047543"/>
                  </a:ext>
                </a:extLst>
              </a:tr>
              <a:tr h="18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Hemophilia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$5.0M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64444"/>
                  </a:ext>
                </a:extLst>
              </a:tr>
              <a:tr h="18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Encephalopathy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$4.6M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59687"/>
                  </a:ext>
                </a:extLst>
              </a:tr>
              <a:tr h="18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Arteries / Capillaries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$4.1M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48059"/>
                  </a:ext>
                </a:extLst>
              </a:tr>
              <a:tr h="18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Premature Birth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$4.1M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43282"/>
                  </a:ext>
                </a:extLst>
              </a:tr>
              <a:tr h="18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Septicemia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$3.7M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83249"/>
                  </a:ext>
                </a:extLst>
              </a:tr>
              <a:tr h="18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Leukemia / Lymphoma / Myeloma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$3.6M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089859"/>
                  </a:ext>
                </a:extLst>
              </a:tr>
              <a:tr h="18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Dysrhythmia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$3.5M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531579"/>
                  </a:ext>
                </a:extLst>
              </a:tr>
              <a:tr h="18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Arthropathies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$3.4M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146369"/>
                  </a:ext>
                </a:extLst>
              </a:tr>
              <a:tr h="186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“Nonspecific Abnormal Findings”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$3.3M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591465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199697" y="4986123"/>
            <a:ext cx="10166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(Source: Sun Life)</a:t>
            </a:r>
          </a:p>
        </p:txBody>
      </p:sp>
    </p:spTree>
    <p:extLst>
      <p:ext uri="{BB962C8B-B14F-4D97-AF65-F5344CB8AC3E}">
        <p14:creationId xmlns:p14="http://schemas.microsoft.com/office/powerpoint/2010/main" val="298218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8208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QUICK TOUR OF THE EMPLOYER MSL MARKET:</a:t>
            </a:r>
          </a:p>
          <a:p>
            <a:pPr marL="0" lvl="1"/>
            <a:r>
              <a:rPr lang="en-US" sz="1600" dirty="0">
                <a:solidFill>
                  <a:srgbClr val="83B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Terminology, Typical Deductibles, Sample Premium Levels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696" y="2772218"/>
            <a:ext cx="95920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Lasering</a:t>
            </a:r>
            <a:endParaRPr lang="en-US" sz="1200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Commonplace MSL industry practice of setting higher coverage attachment points for certain plan members based on their prior claims experience or the likelihood that they will become high-cost claimants in the future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“Spec” vs “</a:t>
            </a:r>
            <a:r>
              <a:rPr lang="en-US" sz="1200" dirty="0" err="1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Agg</a:t>
            </a:r>
            <a:r>
              <a:rPr lang="en-US" sz="1200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” Stop Loss</a:t>
            </a:r>
            <a:endParaRPr lang="en-US" sz="1400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45565" y="3988093"/>
            <a:ext cx="6967270" cy="3168353"/>
            <a:chOff x="402565" y="5834307"/>
            <a:chExt cx="6967270" cy="3168353"/>
          </a:xfrm>
        </p:grpSpPr>
        <p:grpSp>
          <p:nvGrpSpPr>
            <p:cNvPr id="7" name="Group 6"/>
            <p:cNvGrpSpPr/>
            <p:nvPr/>
          </p:nvGrpSpPr>
          <p:grpSpPr>
            <a:xfrm>
              <a:off x="402565" y="5834307"/>
              <a:ext cx="3168353" cy="3168353"/>
              <a:chOff x="402565" y="5899825"/>
              <a:chExt cx="3168353" cy="3168353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02565" y="5899825"/>
                <a:ext cx="3168353" cy="3168353"/>
              </a:xfrm>
              <a:prstGeom prst="ellipse">
                <a:avLst/>
              </a:prstGeom>
              <a:solidFill>
                <a:srgbClr val="B7C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B7C62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11225" y="6606838"/>
                <a:ext cx="235103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2A4F1D"/>
                    </a:solidFill>
                    <a:latin typeface="Arial Black" panose="020B0A04020102020204" pitchFamily="34" charset="0"/>
                  </a:rPr>
                  <a:t>Specific (individual) protects the plan sponsor against a large claim on any individual and limits the </a:t>
                </a:r>
                <a:r>
                  <a:rPr lang="en-US" sz="1200" dirty="0" smtClean="0">
                    <a:solidFill>
                      <a:srgbClr val="2A4F1D"/>
                    </a:solidFill>
                    <a:latin typeface="Arial Black" panose="020B0A04020102020204" pitchFamily="34" charset="0"/>
                  </a:rPr>
                  <a:t>plan </a:t>
                </a:r>
                <a:r>
                  <a:rPr lang="en-US" sz="1200" dirty="0">
                    <a:solidFill>
                      <a:srgbClr val="2A4F1D"/>
                    </a:solidFill>
                    <a:latin typeface="Arial Black" panose="020B0A04020102020204" pitchFamily="34" charset="0"/>
                  </a:rPr>
                  <a:t>sponsor’s liability to a set dollar figure (deductible </a:t>
                </a:r>
                <a:r>
                  <a:rPr lang="en-US" sz="1200" dirty="0" smtClean="0">
                    <a:solidFill>
                      <a:srgbClr val="2A4F1D"/>
                    </a:solidFill>
                    <a:latin typeface="Arial Black" panose="020B0A04020102020204" pitchFamily="34" charset="0"/>
                  </a:rPr>
                  <a:t>per </a:t>
                </a:r>
                <a:r>
                  <a:rPr lang="en-US" sz="1200" dirty="0">
                    <a:solidFill>
                      <a:srgbClr val="2A4F1D"/>
                    </a:solidFill>
                    <a:latin typeface="Arial Black" panose="020B0A04020102020204" pitchFamily="34" charset="0"/>
                  </a:rPr>
                  <a:t>person, </a:t>
                </a:r>
                <a:endParaRPr lang="en-US" sz="1200" dirty="0" smtClean="0">
                  <a:solidFill>
                    <a:srgbClr val="2A4F1D"/>
                  </a:solidFill>
                  <a:latin typeface="Arial Black" panose="020B0A04020102020204" pitchFamily="34" charset="0"/>
                </a:endParaRPr>
              </a:p>
              <a:p>
                <a:pPr algn="ctr"/>
                <a:r>
                  <a:rPr lang="en-US" sz="1200" dirty="0" smtClean="0">
                    <a:solidFill>
                      <a:srgbClr val="2A4F1D"/>
                    </a:solidFill>
                    <a:latin typeface="Arial Black" panose="020B0A04020102020204" pitchFamily="34" charset="0"/>
                  </a:rPr>
                  <a:t>per </a:t>
                </a:r>
                <a:r>
                  <a:rPr lang="en-US" sz="1200" dirty="0">
                    <a:solidFill>
                      <a:srgbClr val="2A4F1D"/>
                    </a:solidFill>
                    <a:latin typeface="Arial Black" panose="020B0A04020102020204" pitchFamily="34" charset="0"/>
                  </a:rPr>
                  <a:t>policy </a:t>
                </a:r>
                <a:r>
                  <a:rPr lang="en-US" sz="1200" dirty="0" smtClean="0">
                    <a:solidFill>
                      <a:srgbClr val="2A4F1D"/>
                    </a:solidFill>
                    <a:latin typeface="Arial Black" panose="020B0A04020102020204" pitchFamily="34" charset="0"/>
                  </a:rPr>
                  <a:t>year).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201482" y="5834307"/>
              <a:ext cx="3168353" cy="3168353"/>
              <a:chOff x="4201482" y="5899825"/>
              <a:chExt cx="3168353" cy="316835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201482" y="5899825"/>
                <a:ext cx="3168353" cy="3168353"/>
              </a:xfrm>
              <a:prstGeom prst="ellipse">
                <a:avLst/>
              </a:prstGeom>
              <a:solidFill>
                <a:srgbClr val="2A4F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A4F1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34227" y="6877845"/>
                <a:ext cx="270285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B7C621"/>
                    </a:solidFill>
                    <a:latin typeface="Arial Black" panose="020B0A04020102020204" pitchFamily="34" charset="0"/>
                  </a:rPr>
                  <a:t>Aggregate stop-loss insurance protects the plan sponsor against total paid claims liability. This coverage can be structured in various ways. </a:t>
                </a:r>
                <a:endParaRPr lang="en-US" sz="1200" dirty="0">
                  <a:solidFill>
                    <a:srgbClr val="B7C621"/>
                  </a:solidFill>
                  <a:latin typeface="Arial Black" panose="020B0A04020102020204" pitchFamily="34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3899648" y="5919136"/>
              <a:ext cx="0" cy="299869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476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8208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QUICK TOUR OF THE EMPLOYER MSL MARKET:</a:t>
            </a:r>
          </a:p>
          <a:p>
            <a:pPr marL="0" lvl="1"/>
            <a:r>
              <a:rPr lang="en-US" sz="1600" dirty="0">
                <a:solidFill>
                  <a:srgbClr val="83B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Terminology, Typical Deductibles, Sample Premium Levels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696" y="2772218"/>
            <a:ext cx="95920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Increased Run-In / Paid Run-Out</a:t>
            </a:r>
            <a:endParaRPr lang="en-US" sz="1200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4E923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Trend Leveraging</a:t>
            </a:r>
          </a:p>
          <a:p>
            <a:pPr algn="ctr"/>
            <a:endParaRPr lang="en-US" sz="1200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rgbClr val="4E923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Trend leveraging can create pressure to increase MSL premiums, which in turn creates pressure to increase MSL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deductibles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Renewal pricing for employer MSL is often volatile, and might not always be directly related to employer’s actual loss experience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16660"/>
              </p:ext>
            </p:extLst>
          </p:nvPr>
        </p:nvGraphicFramePr>
        <p:xfrm>
          <a:off x="304800" y="3127210"/>
          <a:ext cx="94869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668">
                  <a:extLst>
                    <a:ext uri="{9D8B030D-6E8A-4147-A177-3AD203B41FA5}">
                      <a16:colId xmlns:a16="http://schemas.microsoft.com/office/drawing/2014/main" val="2824388551"/>
                    </a:ext>
                  </a:extLst>
                </a:gridCol>
                <a:gridCol w="6775232">
                  <a:extLst>
                    <a:ext uri="{9D8B030D-6E8A-4147-A177-3AD203B41FA5}">
                      <a16:colId xmlns:a16="http://schemas.microsoft.com/office/drawing/2014/main" val="3253955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Incurred and Paid (12/12)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Claims incurred and paid within the set policy period (generally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used only for the initial year)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46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Incurred and Paid with Run-Out (12/15)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Claims paid within the three months following the end of the plan year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73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Incurred and Paid with 6 Months Run-In (18/12)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Claims paid during the plan year and incurred within prior six months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49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Incurred and Paid with 12 Months Run-In (24/12)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Claims paid during the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 year and incurred during the prior 12 months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40412"/>
                  </a:ext>
                </a:extLst>
              </a:tr>
              <a:tr h="136453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Paid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Covers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 claims that are made during a set policy year (this is the most comprehensive type of renewal coverage for employers)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901536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20503"/>
              </p:ext>
            </p:extLst>
          </p:nvPr>
        </p:nvGraphicFramePr>
        <p:xfrm>
          <a:off x="304800" y="4948426"/>
          <a:ext cx="9486900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76">
                  <a:extLst>
                    <a:ext uri="{9D8B030D-6E8A-4147-A177-3AD203B41FA5}">
                      <a16:colId xmlns:a16="http://schemas.microsoft.com/office/drawing/2014/main" val="2824388551"/>
                    </a:ext>
                  </a:extLst>
                </a:gridCol>
                <a:gridCol w="2305118">
                  <a:extLst>
                    <a:ext uri="{9D8B030D-6E8A-4147-A177-3AD203B41FA5}">
                      <a16:colId xmlns:a16="http://schemas.microsoft.com/office/drawing/2014/main" val="3253955853"/>
                    </a:ext>
                  </a:extLst>
                </a:gridCol>
                <a:gridCol w="2305118">
                  <a:extLst>
                    <a:ext uri="{9D8B030D-6E8A-4147-A177-3AD203B41FA5}">
                      <a16:colId xmlns:a16="http://schemas.microsoft.com/office/drawing/2014/main" val="1995472626"/>
                    </a:ext>
                  </a:extLst>
                </a:gridCol>
                <a:gridCol w="2452388">
                  <a:extLst>
                    <a:ext uri="{9D8B030D-6E8A-4147-A177-3AD203B41FA5}">
                      <a16:colId xmlns:a16="http://schemas.microsoft.com/office/drawing/2014/main" val="42494363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Year 1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Year 2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Trend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46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Claim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$165,000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73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MSL Deductible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949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to MSL Carrier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$65,000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4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8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5128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SAMPLE SPEC DEDUCTIBLES</a:t>
            </a:r>
          </a:p>
          <a:p>
            <a:pPr marL="0" lvl="1"/>
            <a:r>
              <a:rPr lang="en-US" sz="1600" dirty="0" smtClean="0">
                <a:solidFill>
                  <a:srgbClr val="83B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Employer MSL</a:t>
            </a:r>
            <a:endParaRPr lang="en-US" sz="1600" dirty="0">
              <a:solidFill>
                <a:srgbClr val="83B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33768"/>
              </p:ext>
            </p:extLst>
          </p:nvPr>
        </p:nvGraphicFramePr>
        <p:xfrm>
          <a:off x="304800" y="2857500"/>
          <a:ext cx="9486901" cy="2356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469">
                  <a:extLst>
                    <a:ext uri="{9D8B030D-6E8A-4147-A177-3AD203B41FA5}">
                      <a16:colId xmlns:a16="http://schemas.microsoft.com/office/drawing/2014/main" val="1510940898"/>
                    </a:ext>
                  </a:extLst>
                </a:gridCol>
                <a:gridCol w="3168716">
                  <a:extLst>
                    <a:ext uri="{9D8B030D-6E8A-4147-A177-3AD203B41FA5}">
                      <a16:colId xmlns:a16="http://schemas.microsoft.com/office/drawing/2014/main" val="2476890042"/>
                    </a:ext>
                  </a:extLst>
                </a:gridCol>
                <a:gridCol w="3168716">
                  <a:extLst>
                    <a:ext uri="{9D8B030D-6E8A-4147-A177-3AD203B41FA5}">
                      <a16:colId xmlns:a16="http://schemas.microsoft.com/office/drawing/2014/main" val="530593880"/>
                    </a:ext>
                  </a:extLst>
                </a:gridCol>
              </a:tblGrid>
              <a:tr h="35571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# Employees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Low-End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Spec. Deduct.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High-End</a:t>
                      </a:r>
                      <a:r>
                        <a:rPr lang="en-US" sz="1000" b="0" baseline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Spec. Deduct.</a:t>
                      </a:r>
                      <a:endParaRPr lang="en-US" sz="1000" b="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87165"/>
                  </a:ext>
                </a:extLst>
              </a:tr>
              <a:tr h="333483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63672"/>
                  </a:ext>
                </a:extLst>
              </a:tr>
              <a:tr h="333483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101-150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102760"/>
                  </a:ext>
                </a:extLst>
              </a:tr>
              <a:tr h="333483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151-250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$125,000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781249"/>
                  </a:ext>
                </a:extLst>
              </a:tr>
              <a:tr h="333483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251-500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715317"/>
                  </a:ext>
                </a:extLst>
              </a:tr>
              <a:tr h="333483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501-1000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062558"/>
                  </a:ext>
                </a:extLst>
              </a:tr>
              <a:tr h="333483"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+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$2,0000,0000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321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36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86" y="1979889"/>
            <a:ext cx="719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A4F1D"/>
                </a:solidFill>
                <a:latin typeface="Arial Black" panose="020B0A04020102020204" pitchFamily="34" charset="0"/>
              </a:rPr>
              <a:t>AVERAGE MONTHLY MSL SPEC PREMIUM</a:t>
            </a:r>
          </a:p>
          <a:p>
            <a:pPr marL="0" lvl="1"/>
            <a:r>
              <a:rPr lang="en-US" sz="1600" dirty="0" smtClean="0">
                <a:solidFill>
                  <a:srgbClr val="83BE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(by Spec Deductible and Contract Type)</a:t>
            </a:r>
            <a:endParaRPr lang="en-US" sz="1600" dirty="0">
              <a:solidFill>
                <a:srgbClr val="83BE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281913"/>
              </p:ext>
            </p:extLst>
          </p:nvPr>
        </p:nvGraphicFramePr>
        <p:xfrm>
          <a:off x="304800" y="2857500"/>
          <a:ext cx="9486900" cy="2362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0">
                  <a:extLst>
                    <a:ext uri="{9D8B030D-6E8A-4147-A177-3AD203B41FA5}">
                      <a16:colId xmlns:a16="http://schemas.microsoft.com/office/drawing/2014/main" val="689383895"/>
                    </a:ext>
                  </a:extLst>
                </a:gridCol>
                <a:gridCol w="1897380">
                  <a:extLst>
                    <a:ext uri="{9D8B030D-6E8A-4147-A177-3AD203B41FA5}">
                      <a16:colId xmlns:a16="http://schemas.microsoft.com/office/drawing/2014/main" val="2865037834"/>
                    </a:ext>
                  </a:extLst>
                </a:gridCol>
                <a:gridCol w="1897380">
                  <a:extLst>
                    <a:ext uri="{9D8B030D-6E8A-4147-A177-3AD203B41FA5}">
                      <a16:colId xmlns:a16="http://schemas.microsoft.com/office/drawing/2014/main" val="3768411835"/>
                    </a:ext>
                  </a:extLst>
                </a:gridCol>
                <a:gridCol w="1897380">
                  <a:extLst>
                    <a:ext uri="{9D8B030D-6E8A-4147-A177-3AD203B41FA5}">
                      <a16:colId xmlns:a16="http://schemas.microsoft.com/office/drawing/2014/main" val="2552974726"/>
                    </a:ext>
                  </a:extLst>
                </a:gridCol>
                <a:gridCol w="1897380">
                  <a:extLst>
                    <a:ext uri="{9D8B030D-6E8A-4147-A177-3AD203B41FA5}">
                      <a16:colId xmlns:a16="http://schemas.microsoft.com/office/drawing/2014/main" val="4294691785"/>
                    </a:ext>
                  </a:extLst>
                </a:gridCol>
              </a:tblGrid>
              <a:tr h="356559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Spec. Deduct.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Paid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12/15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15/12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12/12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4F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650292"/>
                  </a:ext>
                </a:extLst>
              </a:tr>
              <a:tr h="334273"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$129.54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$127.00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$124.56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$102.81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66439"/>
                  </a:ext>
                </a:extLst>
              </a:tr>
              <a:tr h="334273"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$59.14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$57.98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$56.87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$46.94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267194"/>
                  </a:ext>
                </a:extLst>
              </a:tr>
              <a:tr h="334273"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$37.39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$36.66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$35.95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$29.67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686079"/>
                  </a:ext>
                </a:extLst>
              </a:tr>
              <a:tr h="334273"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$27.00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$26.47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$25.96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$21.43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627596"/>
                  </a:ext>
                </a:extLst>
              </a:tr>
              <a:tr h="334273"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$500,000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$20.98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$20.57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$20.17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$16.65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616826"/>
                  </a:ext>
                </a:extLst>
              </a:tr>
              <a:tr h="334273"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$6.68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$6.55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$6.42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$5.30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34523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2674" y="5271110"/>
            <a:ext cx="17059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: Aegis 2018 MSL Survey</a:t>
            </a:r>
          </a:p>
        </p:txBody>
      </p:sp>
    </p:spTree>
    <p:extLst>
      <p:ext uri="{BB962C8B-B14F-4D97-AF65-F5344CB8AC3E}">
        <p14:creationId xmlns:p14="http://schemas.microsoft.com/office/powerpoint/2010/main" val="1620751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1673</Words>
  <Application>Microsoft Office PowerPoint</Application>
  <PresentationFormat>Custom</PresentationFormat>
  <Paragraphs>428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Gotham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BB&amp;T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Peel</dc:creator>
  <cp:lastModifiedBy>Kayla Peel</cp:lastModifiedBy>
  <cp:revision>40</cp:revision>
  <dcterms:created xsi:type="dcterms:W3CDTF">2019-04-23T13:14:45Z</dcterms:created>
  <dcterms:modified xsi:type="dcterms:W3CDTF">2019-04-23T14:36:37Z</dcterms:modified>
</cp:coreProperties>
</file>